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503" r:id="rId2"/>
    <p:sldId id="469" r:id="rId3"/>
    <p:sldId id="278" r:id="rId4"/>
    <p:sldId id="478" r:id="rId5"/>
    <p:sldId id="481" r:id="rId6"/>
    <p:sldId id="260" r:id="rId7"/>
    <p:sldId id="262" r:id="rId8"/>
    <p:sldId id="490" r:id="rId9"/>
    <p:sldId id="471" r:id="rId10"/>
    <p:sldId id="472" r:id="rId11"/>
    <p:sldId id="473" r:id="rId12"/>
    <p:sldId id="279" r:id="rId13"/>
    <p:sldId id="468" r:id="rId14"/>
    <p:sldId id="458" r:id="rId15"/>
    <p:sldId id="257" r:id="rId16"/>
    <p:sldId id="492" r:id="rId17"/>
    <p:sldId id="283" r:id="rId18"/>
    <p:sldId id="496" r:id="rId19"/>
    <p:sldId id="480" r:id="rId20"/>
    <p:sldId id="499" r:id="rId21"/>
    <p:sldId id="476" r:id="rId22"/>
    <p:sldId id="475" r:id="rId23"/>
    <p:sldId id="500" r:id="rId24"/>
    <p:sldId id="498" r:id="rId25"/>
    <p:sldId id="493" r:id="rId26"/>
    <p:sldId id="501" r:id="rId27"/>
    <p:sldId id="507" r:id="rId28"/>
    <p:sldId id="506" r:id="rId29"/>
  </p:sldIdLst>
  <p:sldSz cx="6858000" cy="9144000" type="screen4x3"/>
  <p:notesSz cx="9296400" cy="6881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BA3FB42-BA96-4926-8AD6-28BA76330485}">
          <p14:sldIdLst>
            <p14:sldId id="503"/>
            <p14:sldId id="469"/>
            <p14:sldId id="278"/>
            <p14:sldId id="478"/>
            <p14:sldId id="481"/>
            <p14:sldId id="260"/>
            <p14:sldId id="262"/>
            <p14:sldId id="490"/>
            <p14:sldId id="471"/>
            <p14:sldId id="472"/>
            <p14:sldId id="473"/>
            <p14:sldId id="279"/>
            <p14:sldId id="468"/>
            <p14:sldId id="458"/>
            <p14:sldId id="257"/>
            <p14:sldId id="492"/>
            <p14:sldId id="283"/>
            <p14:sldId id="496"/>
            <p14:sldId id="480"/>
            <p14:sldId id="499"/>
            <p14:sldId id="476"/>
            <p14:sldId id="475"/>
            <p14:sldId id="500"/>
            <p14:sldId id="498"/>
            <p14:sldId id="493"/>
            <p14:sldId id="501"/>
            <p14:sldId id="507"/>
            <p14:sldId id="50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qil,Farrukh" initials="A" lastIdx="1" clrIdx="0">
    <p:extLst>
      <p:ext uri="{19B8F6BF-5375-455C-9EA6-DF929625EA0E}">
        <p15:presenceInfo xmlns:p15="http://schemas.microsoft.com/office/powerpoint/2012/main" userId="S-1-5-21-839522115-261903793-682003330-28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98" autoAdjust="0"/>
    <p:restoredTop sz="94660"/>
  </p:normalViewPr>
  <p:slideViewPr>
    <p:cSldViewPr snapToGrid="0">
      <p:cViewPr varScale="1">
        <p:scale>
          <a:sx n="47" d="100"/>
          <a:sy n="47" d="100"/>
        </p:scale>
        <p:origin x="250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12D23C-6E9F-4410-A573-433B862155B2}" type="datetimeFigureOut">
              <a:rPr lang="en-US" smtClean="0"/>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2101358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12D23C-6E9F-4410-A573-433B862155B2}" type="datetimeFigureOut">
              <a:rPr lang="en-US" smtClean="0"/>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163301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12D23C-6E9F-4410-A573-433B862155B2}" type="datetimeFigureOut">
              <a:rPr lang="en-US" smtClean="0"/>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2008795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12D23C-6E9F-4410-A573-433B862155B2}" type="datetimeFigureOut">
              <a:rPr lang="en-US" smtClean="0"/>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1100874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012D23C-6E9F-4410-A573-433B862155B2}" type="datetimeFigureOut">
              <a:rPr lang="en-US" smtClean="0"/>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430281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12D23C-6E9F-4410-A573-433B862155B2}" type="datetimeFigureOut">
              <a:rPr lang="en-US" smtClean="0"/>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430206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12D23C-6E9F-4410-A573-433B862155B2}" type="datetimeFigureOut">
              <a:rPr lang="en-US" smtClean="0"/>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1037336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12D23C-6E9F-4410-A573-433B862155B2}" type="datetimeFigureOut">
              <a:rPr lang="en-US" smtClean="0"/>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121962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12D23C-6E9F-4410-A573-433B862155B2}" type="datetimeFigureOut">
              <a:rPr lang="en-US" smtClean="0"/>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839207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012D23C-6E9F-4410-A573-433B862155B2}" type="datetimeFigureOut">
              <a:rPr lang="en-US" smtClean="0"/>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4126459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012D23C-6E9F-4410-A573-433B862155B2}" type="datetimeFigureOut">
              <a:rPr lang="en-US" smtClean="0"/>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C84C40-ABFA-410D-8736-64508520CB70}" type="slidenum">
              <a:rPr lang="en-US" smtClean="0"/>
              <a:t>‹#›</a:t>
            </a:fld>
            <a:endParaRPr lang="en-US"/>
          </a:p>
        </p:txBody>
      </p:sp>
    </p:spTree>
    <p:extLst>
      <p:ext uri="{BB962C8B-B14F-4D97-AF65-F5344CB8AC3E}">
        <p14:creationId xmlns:p14="http://schemas.microsoft.com/office/powerpoint/2010/main" val="1936976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012D23C-6E9F-4410-A573-433B862155B2}" type="datetimeFigureOut">
              <a:rPr lang="en-US" smtClean="0"/>
              <a:t>2/10/2021</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EC84C40-ABFA-410D-8736-64508520CB70}" type="slidenum">
              <a:rPr lang="en-US" smtClean="0"/>
              <a:t>‹#›</a:t>
            </a:fld>
            <a:endParaRPr lang="en-US"/>
          </a:p>
        </p:txBody>
      </p:sp>
    </p:spTree>
    <p:extLst>
      <p:ext uri="{BB962C8B-B14F-4D97-AF65-F5344CB8AC3E}">
        <p14:creationId xmlns:p14="http://schemas.microsoft.com/office/powerpoint/2010/main" val="34718155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rcgupta@louisville.edu"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emf"/></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28.emf"/></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image" Target="../media/image48.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A2C5C4-8F60-4C55-BE6B-36D9D8656D3E}"/>
              </a:ext>
            </a:extLst>
          </p:cNvPr>
          <p:cNvSpPr/>
          <p:nvPr/>
        </p:nvSpPr>
        <p:spPr>
          <a:xfrm>
            <a:off x="518161" y="328191"/>
            <a:ext cx="5715000" cy="8465715"/>
          </a:xfrm>
          <a:prstGeom prst="rect">
            <a:avLst/>
          </a:prstGeom>
        </p:spPr>
        <p:txBody>
          <a:bodyPr wrap="square">
            <a:spAutoFit/>
          </a:bodyPr>
          <a:lstStyle/>
          <a:p>
            <a:pPr indent="-57150" algn="ctr">
              <a:lnSpc>
                <a:spcPct val="107000"/>
              </a:lnSpc>
              <a:spcBef>
                <a:spcPts val="600"/>
              </a:spcBef>
            </a:pPr>
            <a:r>
              <a:rPr lang="en-US" sz="1200" b="1" dirty="0">
                <a:latin typeface="Arial" panose="020B0604020202020204" pitchFamily="34" charset="0"/>
                <a:ea typeface="Calibri" panose="020F0502020204030204" pitchFamily="34" charset="0"/>
                <a:cs typeface="Arial" panose="020B0604020202020204" pitchFamily="34" charset="0"/>
              </a:rPr>
              <a:t> </a:t>
            </a:r>
            <a:endParaRPr lang="en-US" sz="1200"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r>
              <a:rPr lang="en-US" sz="1200" b="1" dirty="0">
                <a:latin typeface="Arial" panose="020B0604020202020204" pitchFamily="34" charset="0"/>
                <a:ea typeface="Calibri" panose="020F0502020204030204" pitchFamily="34" charset="0"/>
                <a:cs typeface="Arial" panose="020B0604020202020204" pitchFamily="34" charset="0"/>
              </a:rPr>
              <a:t> </a:t>
            </a:r>
            <a:endParaRPr lang="en-US" sz="1200"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endParaRPr lang="en-US" sz="1200" b="1"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r>
              <a:rPr lang="en-US" sz="1600" b="1" dirty="0">
                <a:latin typeface="Arial" panose="020B0604020202020204" pitchFamily="34" charset="0"/>
                <a:ea typeface="Calibri" panose="020F0502020204030204" pitchFamily="34" charset="0"/>
                <a:cs typeface="Arial" panose="020B0604020202020204" pitchFamily="34" charset="0"/>
              </a:rPr>
              <a:t>Supplementary Figures </a:t>
            </a:r>
          </a:p>
          <a:p>
            <a:pPr indent="-57150" algn="ctr">
              <a:lnSpc>
                <a:spcPct val="107000"/>
              </a:lnSpc>
              <a:spcBef>
                <a:spcPts val="600"/>
              </a:spcBef>
            </a:pPr>
            <a:endParaRPr lang="en-US" sz="1200" b="1"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endParaRPr lang="en-US" sz="1200" b="1"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r>
              <a:rPr lang="en-US" sz="1400" b="1" dirty="0">
                <a:latin typeface="Arial" panose="020B0604020202020204" pitchFamily="34" charset="0"/>
                <a:ea typeface="Calibri" panose="020F0502020204030204" pitchFamily="34" charset="0"/>
                <a:cs typeface="Arial" panose="020B0604020202020204" pitchFamily="34" charset="0"/>
              </a:rPr>
              <a:t>Exosome-mediated delivery of RNA and DNA for gene therapy </a:t>
            </a:r>
            <a:endParaRPr lang="en-US" sz="1400"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r>
              <a:rPr lang="en-US" sz="1400" b="1" dirty="0">
                <a:latin typeface="Arial" panose="020B0604020202020204" pitchFamily="34" charset="0"/>
                <a:ea typeface="Calibri" panose="020F0502020204030204" pitchFamily="34" charset="0"/>
                <a:cs typeface="Arial" panose="020B0604020202020204" pitchFamily="34" charset="0"/>
              </a:rPr>
              <a:t> </a:t>
            </a:r>
            <a:endParaRPr lang="en-US" sz="1400" dirty="0">
              <a:latin typeface="Arial" panose="020B0604020202020204" pitchFamily="34" charset="0"/>
              <a:ea typeface="Calibri" panose="020F0502020204030204" pitchFamily="34" charset="0"/>
              <a:cs typeface="Arial" panose="020B0604020202020204" pitchFamily="34" charset="0"/>
            </a:endParaRPr>
          </a:p>
          <a:p>
            <a:pPr indent="-57150" algn="ctr">
              <a:lnSpc>
                <a:spcPct val="107000"/>
              </a:lnSpc>
              <a:spcBef>
                <a:spcPts val="600"/>
              </a:spcBef>
            </a:pPr>
            <a:r>
              <a:rPr lang="en-US" sz="1200" dirty="0">
                <a:latin typeface="Arial" panose="020B0604020202020204" pitchFamily="34" charset="0"/>
                <a:ea typeface="Calibri" panose="020F0502020204030204" pitchFamily="34" charset="0"/>
                <a:cs typeface="Arial" panose="020B0604020202020204" pitchFamily="34" charset="0"/>
              </a:rPr>
              <a:t>*Radha Munagala</a:t>
            </a:r>
            <a:r>
              <a:rPr lang="en-US" sz="1200" baseline="30000" dirty="0">
                <a:latin typeface="Arial" panose="020B0604020202020204" pitchFamily="34" charset="0"/>
                <a:ea typeface="Calibri" panose="020F0502020204030204" pitchFamily="34" charset="0"/>
                <a:cs typeface="Arial" panose="020B0604020202020204" pitchFamily="34" charset="0"/>
              </a:rPr>
              <a:t>1</a:t>
            </a:r>
            <a:r>
              <a:rPr lang="en-US" sz="1200" dirty="0">
                <a:latin typeface="Arial" panose="020B0604020202020204" pitchFamily="34" charset="0"/>
                <a:ea typeface="Calibri" panose="020F0502020204030204" pitchFamily="34" charset="0"/>
                <a:cs typeface="Arial" panose="020B0604020202020204" pitchFamily="34" charset="0"/>
              </a:rPr>
              <a:t>, *Farrukh Aqil</a:t>
            </a:r>
            <a:r>
              <a:rPr lang="en-US" sz="1200" baseline="30000" dirty="0">
                <a:latin typeface="Arial" panose="020B0604020202020204" pitchFamily="34" charset="0"/>
                <a:ea typeface="Calibri" panose="020F0502020204030204" pitchFamily="34" charset="0"/>
                <a:cs typeface="Arial" panose="020B0604020202020204" pitchFamily="34" charset="0"/>
              </a:rPr>
              <a:t>2,3</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Jeyaprakash</a:t>
            </a:r>
            <a:r>
              <a:rPr lang="en-US" sz="1200" dirty="0">
                <a:latin typeface="Arial" panose="020B0604020202020204" pitchFamily="34" charset="0"/>
                <a:ea typeface="Calibri" panose="020F0502020204030204" pitchFamily="34" charset="0"/>
                <a:cs typeface="Arial" panose="020B0604020202020204" pitchFamily="34" charset="0"/>
              </a:rPr>
              <a:t> Jeyabalan</a:t>
            </a:r>
            <a:r>
              <a:rPr lang="en-US" sz="1200" baseline="30000" dirty="0">
                <a:latin typeface="Arial" panose="020B0604020202020204" pitchFamily="34" charset="0"/>
                <a:ea typeface="Calibri" panose="020F0502020204030204" pitchFamily="34" charset="0"/>
                <a:cs typeface="Arial" panose="020B0604020202020204" pitchFamily="34" charset="0"/>
              </a:rPr>
              <a:t>1</a:t>
            </a:r>
            <a:r>
              <a:rPr lang="en-US" sz="1200" dirty="0">
                <a:latin typeface="Arial" panose="020B0604020202020204" pitchFamily="34" charset="0"/>
                <a:ea typeface="Calibri" panose="020F0502020204030204" pitchFamily="34" charset="0"/>
                <a:cs typeface="Arial" panose="020B0604020202020204" pitchFamily="34" charset="0"/>
              </a:rPr>
              <a:t>,</a:t>
            </a:r>
            <a:r>
              <a:rPr lang="en-US" sz="1200" baseline="30000"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**Raghuram Kandimalla</a:t>
            </a:r>
            <a:r>
              <a:rPr lang="en-US" sz="1200" baseline="30000" dirty="0">
                <a:latin typeface="Arial" panose="020B0604020202020204" pitchFamily="34" charset="0"/>
                <a:ea typeface="Calibri" panose="020F0502020204030204" pitchFamily="34" charset="0"/>
                <a:cs typeface="Arial" panose="020B0604020202020204" pitchFamily="34" charset="0"/>
              </a:rPr>
              <a:t>2,4</a:t>
            </a:r>
            <a:r>
              <a:rPr lang="en-US" sz="1200" dirty="0">
                <a:latin typeface="Arial" panose="020B0604020202020204" pitchFamily="34" charset="0"/>
                <a:ea typeface="Calibri" panose="020F0502020204030204" pitchFamily="34" charset="0"/>
                <a:cs typeface="Arial" panose="020B0604020202020204" pitchFamily="34" charset="0"/>
              </a:rPr>
              <a:t>, **Margaret Wallen</a:t>
            </a:r>
            <a:r>
              <a:rPr lang="en-US" sz="1200" baseline="30000" dirty="0">
                <a:latin typeface="Arial" panose="020B0604020202020204" pitchFamily="34" charset="0"/>
                <a:ea typeface="Calibri" panose="020F0502020204030204" pitchFamily="34" charset="0"/>
                <a:cs typeface="Arial" panose="020B0604020202020204" pitchFamily="34" charset="0"/>
              </a:rPr>
              <a:t>1</a:t>
            </a:r>
            <a:r>
              <a:rPr lang="en-US" sz="1200" dirty="0">
                <a:latin typeface="Arial" panose="020B0604020202020204" pitchFamily="34" charset="0"/>
                <a:ea typeface="Calibri" panose="020F0502020204030204" pitchFamily="34" charset="0"/>
                <a:cs typeface="Arial" panose="020B0604020202020204" pitchFamily="34" charset="0"/>
              </a:rPr>
              <a:t>, Neha Tyagi</a:t>
            </a:r>
            <a:r>
              <a:rPr lang="en-US" sz="1200" baseline="30000" dirty="0">
                <a:latin typeface="Arial" panose="020B0604020202020204" pitchFamily="34" charset="0"/>
                <a:ea typeface="Calibri" panose="020F0502020204030204" pitchFamily="34" charset="0"/>
                <a:cs typeface="Arial" panose="020B0604020202020204" pitchFamily="34" charset="0"/>
              </a:rPr>
              <a:t>2,4</a:t>
            </a:r>
            <a:r>
              <a:rPr lang="en-US" sz="1200" dirty="0">
                <a:latin typeface="Arial" panose="020B0604020202020204" pitchFamily="34" charset="0"/>
                <a:ea typeface="Calibri" panose="020F0502020204030204" pitchFamily="34" charset="0"/>
                <a:cs typeface="Arial" panose="020B0604020202020204" pitchFamily="34" charset="0"/>
              </a:rPr>
              <a:t>, Sarah Wilcher</a:t>
            </a:r>
            <a:r>
              <a:rPr lang="en-US" sz="1200" baseline="30000" dirty="0">
                <a:latin typeface="Arial" panose="020B0604020202020204" pitchFamily="34" charset="0"/>
                <a:ea typeface="Calibri" panose="020F0502020204030204" pitchFamily="34" charset="0"/>
                <a:cs typeface="Arial" panose="020B0604020202020204" pitchFamily="34" charset="0"/>
              </a:rPr>
              <a:t>5</a:t>
            </a:r>
            <a:r>
              <a:rPr lang="en-US" sz="1200" dirty="0">
                <a:latin typeface="Arial" panose="020B0604020202020204" pitchFamily="34" charset="0"/>
                <a:ea typeface="Calibri" panose="020F0502020204030204" pitchFamily="34" charset="0"/>
                <a:cs typeface="Arial" panose="020B0604020202020204" pitchFamily="34" charset="0"/>
              </a:rPr>
              <a:t>, Jun Yan</a:t>
            </a:r>
            <a:r>
              <a:rPr lang="en-US" sz="1200" baseline="30000" dirty="0">
                <a:latin typeface="Arial" panose="020B0604020202020204" pitchFamily="34" charset="0"/>
                <a:ea typeface="Calibri" panose="020F0502020204030204" pitchFamily="34" charset="0"/>
                <a:cs typeface="Arial" panose="020B0604020202020204" pitchFamily="34" charset="0"/>
              </a:rPr>
              <a:t>2, 6</a:t>
            </a:r>
            <a:r>
              <a:rPr lang="en-US" sz="1200" dirty="0">
                <a:latin typeface="Arial" panose="020B0604020202020204" pitchFamily="34" charset="0"/>
                <a:ea typeface="Calibri" panose="020F0502020204030204" pitchFamily="34" charset="0"/>
                <a:cs typeface="Arial" panose="020B0604020202020204" pitchFamily="34" charset="0"/>
              </a:rPr>
              <a:t>, David J. Schultz</a:t>
            </a:r>
            <a:r>
              <a:rPr lang="en-US" sz="1200" baseline="30000" dirty="0">
                <a:latin typeface="Arial" panose="020B0604020202020204" pitchFamily="34" charset="0"/>
                <a:ea typeface="Calibri" panose="020F0502020204030204" pitchFamily="34" charset="0"/>
                <a:cs typeface="Arial" panose="020B0604020202020204" pitchFamily="34" charset="0"/>
              </a:rPr>
              <a:t>7</a:t>
            </a:r>
            <a:r>
              <a:rPr lang="en-US" sz="1200" dirty="0">
                <a:latin typeface="Arial" panose="020B0604020202020204" pitchFamily="34" charset="0"/>
                <a:ea typeface="Calibri" panose="020F0502020204030204" pitchFamily="34" charset="0"/>
                <a:cs typeface="Arial" panose="020B0604020202020204" pitchFamily="34" charset="0"/>
              </a:rPr>
              <a:t>, Wendy Spencer</a:t>
            </a:r>
            <a:r>
              <a:rPr lang="en-US" sz="1200" baseline="30000" dirty="0">
                <a:latin typeface="Arial" panose="020B0604020202020204" pitchFamily="34" charset="0"/>
                <a:ea typeface="Calibri" panose="020F0502020204030204" pitchFamily="34" charset="0"/>
                <a:cs typeface="Arial" panose="020B0604020202020204" pitchFamily="34" charset="0"/>
              </a:rPr>
              <a:t>1</a:t>
            </a:r>
            <a:r>
              <a:rPr lang="en-US" sz="1200" dirty="0">
                <a:latin typeface="Arial" panose="020B0604020202020204" pitchFamily="34" charset="0"/>
                <a:ea typeface="Calibri" panose="020F0502020204030204" pitchFamily="34" charset="0"/>
                <a:cs typeface="Arial" panose="020B0604020202020204" pitchFamily="34" charset="0"/>
              </a:rPr>
              <a:t> and Ramesh C. Gupta</a:t>
            </a:r>
            <a:r>
              <a:rPr lang="en-US" sz="1200" baseline="30000" dirty="0">
                <a:latin typeface="Arial" panose="020B0604020202020204" pitchFamily="34" charset="0"/>
                <a:ea typeface="Calibri" panose="020F0502020204030204" pitchFamily="34" charset="0"/>
                <a:cs typeface="Arial" panose="020B0604020202020204" pitchFamily="34" charset="0"/>
              </a:rPr>
              <a:t>1,2, 4, d </a:t>
            </a:r>
            <a:endParaRPr lang="en-US" sz="1200" dirty="0">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600"/>
              </a:spcBef>
            </a:pPr>
            <a:r>
              <a:rPr lang="en-US" sz="1200" dirty="0">
                <a:latin typeface="Arial" panose="020B0604020202020204" pitchFamily="34" charset="0"/>
                <a:ea typeface="Calibri" panose="020F0502020204030204" pitchFamily="34" charset="0"/>
                <a:cs typeface="Arial" panose="020B0604020202020204" pitchFamily="34" charset="0"/>
              </a:rPr>
              <a:t> </a:t>
            </a:r>
          </a:p>
          <a:p>
            <a:pPr>
              <a:lnSpc>
                <a:spcPct val="107000"/>
              </a:lnSpc>
              <a:spcBef>
                <a:spcPts val="600"/>
              </a:spcBef>
            </a:pPr>
            <a:r>
              <a:rPr lang="en-US" sz="1200" dirty="0">
                <a:highlight>
                  <a:srgbClr val="FFFF00"/>
                </a:highlight>
                <a:latin typeface="Arial" panose="020B0604020202020204" pitchFamily="34" charset="0"/>
                <a:ea typeface="Calibri" panose="020F0502020204030204" pitchFamily="34" charset="0"/>
                <a:cs typeface="Arial" panose="020B0604020202020204" pitchFamily="34" charset="0"/>
              </a:rPr>
              <a:t> </a:t>
            </a:r>
            <a:endParaRPr lang="en-US" sz="1200" dirty="0">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600"/>
              </a:spcBef>
            </a:pPr>
            <a:r>
              <a:rPr lang="en-US" sz="1200" baseline="30000" dirty="0">
                <a:latin typeface="Arial" panose="020B0604020202020204" pitchFamily="34" charset="0"/>
                <a:ea typeface="Calibri" panose="020F0502020204030204" pitchFamily="34" charset="0"/>
                <a:cs typeface="Arial" panose="020B0604020202020204" pitchFamily="34" charset="0"/>
              </a:rPr>
              <a:t> </a:t>
            </a:r>
            <a:endParaRPr lang="en-US" sz="12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r>
              <a:rPr lang="en-US" sz="1200" baseline="30000" dirty="0">
                <a:latin typeface="Arial" panose="020B0604020202020204" pitchFamily="34" charset="0"/>
                <a:ea typeface="Calibri" panose="020F0502020204030204" pitchFamily="34" charset="0"/>
                <a:cs typeface="Arial" panose="020B0604020202020204" pitchFamily="34" charset="0"/>
              </a:rPr>
              <a:t>1</a:t>
            </a:r>
            <a:r>
              <a:rPr lang="en-US" sz="1200" dirty="0">
                <a:latin typeface="Arial" panose="020B0604020202020204" pitchFamily="34" charset="0"/>
                <a:ea typeface="Calibri" panose="020F0502020204030204" pitchFamily="34" charset="0"/>
                <a:cs typeface="Arial" panose="020B0604020202020204" pitchFamily="34" charset="0"/>
              </a:rPr>
              <a:t>3P Biotechnologies, Inc., Louisville, KY 40202, USA</a:t>
            </a:r>
          </a:p>
          <a:p>
            <a:pPr algn="just">
              <a:lnSpc>
                <a:spcPct val="107000"/>
              </a:lnSpc>
              <a:spcBef>
                <a:spcPts val="600"/>
              </a:spcBef>
            </a:pPr>
            <a:r>
              <a:rPr lang="en-US" sz="1200" baseline="30000" dirty="0">
                <a:latin typeface="Arial" panose="020B0604020202020204" pitchFamily="34" charset="0"/>
                <a:ea typeface="Calibri" panose="020F0502020204030204" pitchFamily="34" charset="0"/>
                <a:cs typeface="Arial" panose="020B0604020202020204" pitchFamily="34" charset="0"/>
              </a:rPr>
              <a:t>2</a:t>
            </a:r>
            <a:r>
              <a:rPr lang="en-US" sz="1200" dirty="0">
                <a:latin typeface="Arial" panose="020B0604020202020204" pitchFamily="34" charset="0"/>
                <a:ea typeface="Calibri" panose="020F0502020204030204" pitchFamily="34" charset="0"/>
                <a:cs typeface="Arial" panose="020B0604020202020204" pitchFamily="34" charset="0"/>
              </a:rPr>
              <a:t>James Graham Brown Cancer Center, </a:t>
            </a:r>
            <a:r>
              <a:rPr lang="en-US" sz="1200" baseline="30000" dirty="0">
                <a:latin typeface="Arial" panose="020B0604020202020204" pitchFamily="34" charset="0"/>
                <a:ea typeface="Calibri" panose="020F0502020204030204" pitchFamily="34" charset="0"/>
                <a:cs typeface="Arial" panose="020B0604020202020204" pitchFamily="34" charset="0"/>
              </a:rPr>
              <a:t>3</a:t>
            </a:r>
            <a:r>
              <a:rPr lang="en-US" sz="1200" dirty="0">
                <a:latin typeface="Arial" panose="020B0604020202020204" pitchFamily="34" charset="0"/>
                <a:ea typeface="Calibri" panose="020F0502020204030204" pitchFamily="34" charset="0"/>
                <a:cs typeface="Arial" panose="020B0604020202020204" pitchFamily="34" charset="0"/>
              </a:rPr>
              <a:t>Department of Medicine, </a:t>
            </a:r>
            <a:r>
              <a:rPr lang="en-US" sz="1200" baseline="30000" dirty="0">
                <a:latin typeface="Arial" panose="020B0604020202020204" pitchFamily="34" charset="0"/>
                <a:ea typeface="Calibri" panose="020F0502020204030204" pitchFamily="34" charset="0"/>
                <a:cs typeface="Arial" panose="020B0604020202020204" pitchFamily="34" charset="0"/>
              </a:rPr>
              <a:t>4</a:t>
            </a:r>
            <a:r>
              <a:rPr lang="en-US" sz="1200" dirty="0">
                <a:latin typeface="Arial" panose="020B0604020202020204" pitchFamily="34" charset="0"/>
                <a:ea typeface="Calibri" panose="020F0502020204030204" pitchFamily="34" charset="0"/>
                <a:cs typeface="Arial" panose="020B0604020202020204" pitchFamily="34" charset="0"/>
              </a:rPr>
              <a:t>Department of Pharmacology and Toxicology, </a:t>
            </a:r>
            <a:r>
              <a:rPr lang="en-US" sz="1200" baseline="30000" dirty="0">
                <a:latin typeface="Arial" panose="020B0604020202020204" pitchFamily="34" charset="0"/>
                <a:ea typeface="Calibri" panose="020F0502020204030204" pitchFamily="34" charset="0"/>
                <a:cs typeface="Arial" panose="020B0604020202020204" pitchFamily="34" charset="0"/>
              </a:rPr>
              <a:t>5</a:t>
            </a:r>
            <a:r>
              <a:rPr lang="en-US" sz="1200" dirty="0">
                <a:latin typeface="Arial" panose="020B0604020202020204" pitchFamily="34" charset="0"/>
                <a:ea typeface="Calibri" panose="020F0502020204030204" pitchFamily="34" charset="0"/>
                <a:cs typeface="Arial" panose="020B0604020202020204" pitchFamily="34" charset="0"/>
              </a:rPr>
              <a:t>Research Resources Center, </a:t>
            </a:r>
            <a:r>
              <a:rPr lang="en-US" sz="1200" baseline="30000" dirty="0">
                <a:latin typeface="Arial" panose="020B0604020202020204" pitchFamily="34" charset="0"/>
                <a:ea typeface="Calibri" panose="020F0502020204030204" pitchFamily="34" charset="0"/>
                <a:cs typeface="Arial" panose="020B0604020202020204" pitchFamily="34" charset="0"/>
              </a:rPr>
              <a:t>6</a:t>
            </a:r>
            <a:r>
              <a:rPr lang="en-US" sz="1200" dirty="0">
                <a:latin typeface="Arial" panose="020B0604020202020204" pitchFamily="34" charset="0"/>
                <a:ea typeface="Calibri" panose="020F0502020204030204" pitchFamily="34" charset="0"/>
                <a:cs typeface="Arial" panose="020B0604020202020204" pitchFamily="34" charset="0"/>
              </a:rPr>
              <a:t>Department of Surgery, </a:t>
            </a:r>
            <a:r>
              <a:rPr lang="en-US" sz="1200" baseline="30000" dirty="0">
                <a:latin typeface="Arial" panose="020B0604020202020204" pitchFamily="34" charset="0"/>
                <a:ea typeface="Calibri" panose="020F0502020204030204" pitchFamily="34" charset="0"/>
                <a:cs typeface="Arial" panose="020B0604020202020204" pitchFamily="34" charset="0"/>
              </a:rPr>
              <a:t>7</a:t>
            </a:r>
            <a:r>
              <a:rPr lang="en-US" sz="1200" dirty="0">
                <a:latin typeface="Arial" panose="020B0604020202020204" pitchFamily="34" charset="0"/>
                <a:ea typeface="Calibri" panose="020F0502020204030204" pitchFamily="34" charset="0"/>
                <a:cs typeface="Arial" panose="020B0604020202020204" pitchFamily="34" charset="0"/>
              </a:rPr>
              <a:t>Department of Biology, University of Louisville, Louisville, KY 40202, USA </a:t>
            </a:r>
          </a:p>
          <a:p>
            <a:pPr algn="just">
              <a:lnSpc>
                <a:spcPct val="107000"/>
              </a:lnSpc>
              <a:spcBef>
                <a:spcPts val="600"/>
              </a:spcBef>
            </a:pP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pPr>
            <a:endParaRPr lang="en-US" sz="1200" dirty="0">
              <a:latin typeface="Arial" panose="020B0604020202020204" pitchFamily="34" charset="0"/>
              <a:ea typeface="Calibri" panose="020F050202020403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*Equal contributors; **Equal contributors</a:t>
            </a:r>
          </a:p>
          <a:p>
            <a:r>
              <a:rPr lang="en-US" sz="1200" dirty="0">
                <a:latin typeface="Arial" panose="020B0604020202020204" pitchFamily="34" charset="0"/>
                <a:cs typeface="Arial" panose="020B0604020202020204" pitchFamily="34" charset="0"/>
              </a:rPr>
              <a:t> </a:t>
            </a:r>
          </a:p>
          <a:p>
            <a:r>
              <a:rPr lang="en-US" sz="1200" baseline="30000"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Corresponding author: Room 304E, University of Louisville, 580 S. Preston Street, Louisville, KY, 40202, USA. </a:t>
            </a:r>
            <a:r>
              <a:rPr lang="en-US" sz="1200" u="sng" dirty="0">
                <a:latin typeface="Arial" panose="020B0604020202020204" pitchFamily="34" charset="0"/>
                <a:cs typeface="Arial" panose="020B0604020202020204" pitchFamily="34" charset="0"/>
                <a:hlinkClick r:id="rId2"/>
              </a:rPr>
              <a:t>rcgupta@louisville.edu</a:t>
            </a:r>
            <a:r>
              <a:rPr lang="en-US" sz="1200" u="sng" dirty="0">
                <a:latin typeface="Arial" panose="020B0604020202020204" pitchFamily="34" charset="0"/>
                <a:cs typeface="Arial" panose="020B0604020202020204" pitchFamily="34" charset="0"/>
              </a:rPr>
              <a:t>; rcgupta3p@gmail.com</a:t>
            </a:r>
            <a:r>
              <a:rPr lang="en-US" sz="1200" dirty="0">
                <a:latin typeface="Arial" panose="020B0604020202020204" pitchFamily="34" charset="0"/>
                <a:cs typeface="Arial" panose="020B0604020202020204" pitchFamily="34" charset="0"/>
              </a:rPr>
              <a:t> </a:t>
            </a:r>
          </a:p>
          <a:p>
            <a:r>
              <a:rPr lang="en-US" dirty="0"/>
              <a:t> </a:t>
            </a:r>
          </a:p>
        </p:txBody>
      </p:sp>
    </p:spTree>
    <p:extLst>
      <p:ext uri="{BB962C8B-B14F-4D97-AF65-F5344CB8AC3E}">
        <p14:creationId xmlns:p14="http://schemas.microsoft.com/office/powerpoint/2010/main" val="3906074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6F6B7BF8-D1B0-448A-A5D4-73FDF5359220}"/>
              </a:ext>
            </a:extLst>
          </p:cNvPr>
          <p:cNvSpPr txBox="1"/>
          <p:nvPr/>
        </p:nvSpPr>
        <p:spPr>
          <a:xfrm>
            <a:off x="103093" y="0"/>
            <a:ext cx="3416320" cy="461665"/>
          </a:xfrm>
          <a:prstGeom prst="rect">
            <a:avLst/>
          </a:prstGeom>
          <a:noFill/>
        </p:spPr>
        <p:txBody>
          <a:bodyPr wrap="none" rtlCol="0">
            <a:spAutoFit/>
          </a:bodyPr>
          <a:lstStyle/>
          <a:p>
            <a:r>
              <a:rPr lang="en-US" sz="2400" b="1" dirty="0"/>
              <a:t>Supplementary  Figure 2c</a:t>
            </a:r>
            <a:endParaRPr lang="en-US" sz="2400" b="1" dirty="0">
              <a:latin typeface="Arial" panose="020B0604020202020204" pitchFamily="34" charset="0"/>
              <a:cs typeface="Arial" panose="020B0604020202020204" pitchFamily="34" charset="0"/>
            </a:endParaRPr>
          </a:p>
        </p:txBody>
      </p:sp>
      <p:sp>
        <p:nvSpPr>
          <p:cNvPr id="37" name="Text Box 8">
            <a:extLst>
              <a:ext uri="{FF2B5EF4-FFF2-40B4-BE49-F238E27FC236}">
                <a16:creationId xmlns:a16="http://schemas.microsoft.com/office/drawing/2014/main" id="{EB369DD0-467D-4F3D-9751-D2C845203F0E}"/>
              </a:ext>
            </a:extLst>
          </p:cNvPr>
          <p:cNvSpPr txBox="1">
            <a:spLocks noChangeArrowheads="1"/>
          </p:cNvSpPr>
          <p:nvPr/>
        </p:nvSpPr>
        <p:spPr bwMode="auto">
          <a:xfrm>
            <a:off x="336232" y="8092183"/>
            <a:ext cx="6185536" cy="857507"/>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2c</a:t>
            </a:r>
            <a:r>
              <a:rPr lang="en-US" sz="1200" dirty="0">
                <a:effectLst/>
                <a:latin typeface="Arial" panose="020B0604020202020204" pitchFamily="34" charset="0"/>
                <a:ea typeface="Calibri" panose="020F0502020204030204" pitchFamily="34" charset="0"/>
                <a:cs typeface="Times New Roman" panose="02020603050405020304" pitchFamily="18" charset="0"/>
              </a:rPr>
              <a:t>. Tissue distribution of folic acid (FA)-functionalized exosomes labeled with Alexa Fluor-750 (AF750), with and without entrapment of PEI 24 h after the treatment. Experimental conditions were the same as described in Supplementary Figure 2C legend, except animals were euthanized 24 h after the treatment.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2F06F64E-8207-4BD4-876F-AD78ABC8D23C}"/>
              </a:ext>
            </a:extLst>
          </p:cNvPr>
          <p:cNvPicPr>
            <a:picLocks noChangeAspect="1"/>
          </p:cNvPicPr>
          <p:nvPr/>
        </p:nvPicPr>
        <p:blipFill>
          <a:blip r:embed="rId2"/>
          <a:stretch>
            <a:fillRect/>
          </a:stretch>
        </p:blipFill>
        <p:spPr>
          <a:xfrm>
            <a:off x="729660" y="720272"/>
            <a:ext cx="5194892" cy="4916071"/>
          </a:xfrm>
          <a:prstGeom prst="rect">
            <a:avLst/>
          </a:prstGeom>
        </p:spPr>
      </p:pic>
      <p:pic>
        <p:nvPicPr>
          <p:cNvPr id="3" name="Picture 2">
            <a:extLst>
              <a:ext uri="{FF2B5EF4-FFF2-40B4-BE49-F238E27FC236}">
                <a16:creationId xmlns:a16="http://schemas.microsoft.com/office/drawing/2014/main" id="{0C504D15-F928-43D9-B095-DC498B10A44B}"/>
              </a:ext>
            </a:extLst>
          </p:cNvPr>
          <p:cNvPicPr>
            <a:picLocks noChangeAspect="1"/>
          </p:cNvPicPr>
          <p:nvPr/>
        </p:nvPicPr>
        <p:blipFill>
          <a:blip r:embed="rId3"/>
          <a:stretch>
            <a:fillRect/>
          </a:stretch>
        </p:blipFill>
        <p:spPr>
          <a:xfrm>
            <a:off x="689632" y="5450795"/>
            <a:ext cx="5274948" cy="2641388"/>
          </a:xfrm>
          <a:prstGeom prst="rect">
            <a:avLst/>
          </a:prstGeom>
        </p:spPr>
      </p:pic>
    </p:spTree>
    <p:extLst>
      <p:ext uri="{BB962C8B-B14F-4D97-AF65-F5344CB8AC3E}">
        <p14:creationId xmlns:p14="http://schemas.microsoft.com/office/powerpoint/2010/main" val="4253894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6F6B7BF8-D1B0-448A-A5D4-73FDF5359220}"/>
              </a:ext>
            </a:extLst>
          </p:cNvPr>
          <p:cNvSpPr txBox="1"/>
          <p:nvPr/>
        </p:nvSpPr>
        <p:spPr>
          <a:xfrm>
            <a:off x="103093" y="0"/>
            <a:ext cx="3563796" cy="461665"/>
          </a:xfrm>
          <a:prstGeom prst="rect">
            <a:avLst/>
          </a:prstGeom>
          <a:noFill/>
        </p:spPr>
        <p:txBody>
          <a:bodyPr wrap="none" rtlCol="0">
            <a:spAutoFit/>
          </a:bodyPr>
          <a:lstStyle/>
          <a:p>
            <a:r>
              <a:rPr lang="en-US" sz="2400" b="1" dirty="0"/>
              <a:t>Supplementary  Figure 2d</a:t>
            </a:r>
            <a:endParaRPr lang="en-US" sz="2400" b="1" dirty="0">
              <a:latin typeface="Arial" panose="020B0604020202020204" pitchFamily="34" charset="0"/>
              <a:cs typeface="Arial" panose="020B0604020202020204" pitchFamily="34" charset="0"/>
            </a:endParaRPr>
          </a:p>
        </p:txBody>
      </p:sp>
      <p:sp>
        <p:nvSpPr>
          <p:cNvPr id="30" name="Text Box 8">
            <a:extLst>
              <a:ext uri="{FF2B5EF4-FFF2-40B4-BE49-F238E27FC236}">
                <a16:creationId xmlns:a16="http://schemas.microsoft.com/office/drawing/2014/main" id="{E40E56F2-131C-47C0-B5E6-D5B17578EB90}"/>
              </a:ext>
            </a:extLst>
          </p:cNvPr>
          <p:cNvSpPr txBox="1">
            <a:spLocks noChangeArrowheads="1"/>
          </p:cNvSpPr>
          <p:nvPr/>
        </p:nvSpPr>
        <p:spPr bwMode="auto">
          <a:xfrm>
            <a:off x="307657" y="8216313"/>
            <a:ext cx="6242686" cy="86868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2d</a:t>
            </a:r>
            <a:r>
              <a:rPr lang="en-US" sz="1200" dirty="0">
                <a:effectLst/>
                <a:latin typeface="Arial" panose="020B0604020202020204" pitchFamily="34" charset="0"/>
                <a:ea typeface="Calibri" panose="020F0502020204030204" pitchFamily="34" charset="0"/>
                <a:cs typeface="Times New Roman" panose="02020603050405020304" pitchFamily="18" charset="0"/>
              </a:rPr>
              <a:t>. Tissue distribution of folic acid (FA)-functionalized exosomes labeled with Alexafluor-750 (AF750), with and without entrapment of PEI 48 h after the treatment. Experimental conditions were the same as described in Supplementary Figure 2C legend, except animals were euthanized 48 h after the treatment.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BA6B8E9-0AA0-4C24-91CF-57770586FDB5}"/>
              </a:ext>
            </a:extLst>
          </p:cNvPr>
          <p:cNvPicPr>
            <a:picLocks noChangeAspect="1"/>
          </p:cNvPicPr>
          <p:nvPr/>
        </p:nvPicPr>
        <p:blipFill>
          <a:blip r:embed="rId2"/>
          <a:stretch>
            <a:fillRect/>
          </a:stretch>
        </p:blipFill>
        <p:spPr>
          <a:xfrm>
            <a:off x="492851" y="668607"/>
            <a:ext cx="5150743" cy="4928269"/>
          </a:xfrm>
          <a:prstGeom prst="rect">
            <a:avLst/>
          </a:prstGeom>
        </p:spPr>
      </p:pic>
      <p:pic>
        <p:nvPicPr>
          <p:cNvPr id="2" name="Picture 1">
            <a:extLst>
              <a:ext uri="{FF2B5EF4-FFF2-40B4-BE49-F238E27FC236}">
                <a16:creationId xmlns:a16="http://schemas.microsoft.com/office/drawing/2014/main" id="{6EE0F6AC-717D-44E1-A90C-F6949E763F97}"/>
              </a:ext>
            </a:extLst>
          </p:cNvPr>
          <p:cNvPicPr>
            <a:picLocks noChangeAspect="1"/>
          </p:cNvPicPr>
          <p:nvPr/>
        </p:nvPicPr>
        <p:blipFill>
          <a:blip r:embed="rId3"/>
          <a:stretch>
            <a:fillRect/>
          </a:stretch>
        </p:blipFill>
        <p:spPr>
          <a:xfrm>
            <a:off x="812659" y="5408465"/>
            <a:ext cx="5386549" cy="2697271"/>
          </a:xfrm>
          <a:prstGeom prst="rect">
            <a:avLst/>
          </a:prstGeom>
        </p:spPr>
      </p:pic>
    </p:spTree>
    <p:extLst>
      <p:ext uri="{BB962C8B-B14F-4D97-AF65-F5344CB8AC3E}">
        <p14:creationId xmlns:p14="http://schemas.microsoft.com/office/powerpoint/2010/main" val="1051696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C75F932-1C9A-437D-AA15-D35B8AB0AF88}"/>
              </a:ext>
            </a:extLst>
          </p:cNvPr>
          <p:cNvSpPr/>
          <p:nvPr/>
        </p:nvSpPr>
        <p:spPr>
          <a:xfrm>
            <a:off x="170674" y="243059"/>
            <a:ext cx="3005951"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Supplementary  Figure 2e</a:t>
            </a:r>
            <a:endParaRPr lang="en-US" dirty="0">
              <a:latin typeface="Arial" panose="020B0604020202020204" pitchFamily="34" charset="0"/>
              <a:cs typeface="Arial" panose="020B0604020202020204" pitchFamily="34" charset="0"/>
            </a:endParaRPr>
          </a:p>
        </p:txBody>
      </p:sp>
      <p:sp>
        <p:nvSpPr>
          <p:cNvPr id="11" name="Text Box 8">
            <a:extLst>
              <a:ext uri="{FF2B5EF4-FFF2-40B4-BE49-F238E27FC236}">
                <a16:creationId xmlns:a16="http://schemas.microsoft.com/office/drawing/2014/main" id="{2E5DD820-63F8-46D2-9D89-809E9E065E27}"/>
              </a:ext>
            </a:extLst>
          </p:cNvPr>
          <p:cNvSpPr txBox="1">
            <a:spLocks noChangeArrowheads="1"/>
          </p:cNvSpPr>
          <p:nvPr/>
        </p:nvSpPr>
        <p:spPr bwMode="auto">
          <a:xfrm>
            <a:off x="463453" y="6043453"/>
            <a:ext cx="5931093" cy="238617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2e</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folic acid (FA) functionalization of </a:t>
            </a:r>
            <a:r>
              <a:rPr lang="en-US" sz="1200" dirty="0">
                <a:latin typeface="Arial" panose="020B0604020202020204" pitchFamily="34" charset="0"/>
                <a:ea typeface="Calibri" panose="020F0502020204030204" pitchFamily="34" charset="0"/>
                <a:cs typeface="Times New Roman" panose="02020603050405020304" pitchFamily="18" charset="0"/>
              </a:rPr>
              <a:t>Alexa Fluor-750 (AF750)-labeled </a:t>
            </a:r>
            <a:r>
              <a:rPr lang="en-US" sz="1200" dirty="0">
                <a:effectLst/>
                <a:latin typeface="Arial" panose="020B0604020202020204" pitchFamily="34" charset="0"/>
                <a:ea typeface="Calibri" panose="020F0502020204030204" pitchFamily="34" charset="0"/>
                <a:cs typeface="Times New Roman" panose="02020603050405020304" pitchFamily="18" charset="0"/>
              </a:rPr>
              <a:t>exosomes (</a:t>
            </a:r>
            <a:r>
              <a:rPr lang="en-US" sz="1200" dirty="0">
                <a:latin typeface="Arial" panose="020B0604020202020204" pitchFamily="34" charset="0"/>
                <a:ea typeface="Calibri" panose="020F0502020204030204" pitchFamily="34" charset="0"/>
                <a:cs typeface="Times New Roman" panose="02020603050405020304" pitchFamily="18" charset="0"/>
              </a:rPr>
              <a:t>Exo), </a:t>
            </a:r>
            <a:r>
              <a:rPr lang="en-US" sz="1200" dirty="0">
                <a:effectLst/>
                <a:latin typeface="Arial" panose="020B0604020202020204" pitchFamily="34" charset="0"/>
                <a:ea typeface="Calibri" panose="020F0502020204030204" pitchFamily="34" charset="0"/>
                <a:cs typeface="Times New Roman" panose="02020603050405020304" pitchFamily="18" charset="0"/>
              </a:rPr>
              <a:t>with and without entrapment of polyethyleneimine MW 60K (PEI) (EPM) in accumulation of exosomes in mammary tumor. MDA-MB-231 orthotopic mammary tumor-bearing nude mice (n=3) were treated with indicated exosome formulations intravenously. Four hours later, animals were euthanized, and tumor tissues were imaged </a:t>
            </a:r>
            <a:r>
              <a:rPr lang="en-US" sz="1200" i="1" dirty="0">
                <a:effectLst/>
                <a:latin typeface="Arial" panose="020B0604020202020204" pitchFamily="34" charset="0"/>
                <a:ea typeface="Calibri" panose="020F0502020204030204" pitchFamily="34" charset="0"/>
                <a:cs typeface="Times New Roman" panose="02020603050405020304" pitchFamily="18" charset="0"/>
              </a:rPr>
              <a:t>ex vivo</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using advanced molecular imager (AMI1000).</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Data represent mean ± SD (n=3). Florescent intensity represent as mean photons per second that leave a square centimeter of tissue and radiate into a solid angle of one steradian (photons/s/cm^2/</a:t>
            </a:r>
            <a:r>
              <a:rPr lang="en-US" sz="1200" dirty="0" err="1">
                <a:latin typeface="Arial" panose="020B0604020202020204" pitchFamily="34" charset="0"/>
                <a:ea typeface="Calibri" panose="020F0502020204030204" pitchFamily="34" charset="0"/>
                <a:cs typeface="Times New Roman" panose="02020603050405020304" pitchFamily="18" charset="0"/>
              </a:rPr>
              <a:t>sr</a:t>
            </a:r>
            <a:r>
              <a:rPr lang="en-US" sz="1200" dirty="0">
                <a:latin typeface="Arial" panose="020B0604020202020204" pitchFamily="34" charset="0"/>
                <a:ea typeface="Calibri" panose="020F0502020204030204" pitchFamily="34" charset="0"/>
                <a:cs typeface="Times New Roman" panose="02020603050405020304" pitchFamily="18" charset="0"/>
              </a:rPr>
              <a:t>). Student’s t-test was used for statistical analysis. </a:t>
            </a:r>
            <a:r>
              <a:rPr lang="en-US" sz="1200" baseline="30000" dirty="0">
                <a:latin typeface="Arial" panose="020B0604020202020204" pitchFamily="34" charset="0"/>
                <a:ea typeface="Calibri" panose="020F0502020204030204" pitchFamily="34" charset="0"/>
                <a:cs typeface="Times New Roman" panose="02020603050405020304" pitchFamily="18" charset="0"/>
              </a:rPr>
              <a:t>#,</a:t>
            </a:r>
            <a:r>
              <a:rPr lang="en-US" sz="1200" dirty="0">
                <a:latin typeface="Arial" panose="020B0604020202020204" pitchFamily="34" charset="0"/>
                <a:ea typeface="Calibri" panose="020F0502020204030204" pitchFamily="34" charset="0"/>
                <a:cs typeface="Times New Roman" panose="02020603050405020304" pitchFamily="18" charset="0"/>
              </a:rPr>
              <a:t>*, p&lt;0.05; **, p &lt; 0.01. A comparison of groups to AF750 is represented by asterisks whereas a comparison of Exo-AF750 and FA-EPM-AF750 is shown by the # sign. </a:t>
            </a:r>
            <a:endParaRPr lang="en-US"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2" name="Group 1">
            <a:extLst>
              <a:ext uri="{FF2B5EF4-FFF2-40B4-BE49-F238E27FC236}">
                <a16:creationId xmlns:a16="http://schemas.microsoft.com/office/drawing/2014/main" id="{55481A2A-A367-43FC-82D4-2A027570B9F1}"/>
              </a:ext>
            </a:extLst>
          </p:cNvPr>
          <p:cNvGrpSpPr/>
          <p:nvPr/>
        </p:nvGrpSpPr>
        <p:grpSpPr>
          <a:xfrm>
            <a:off x="1526083" y="1558101"/>
            <a:ext cx="3805834" cy="3258726"/>
            <a:chOff x="1369966" y="2843560"/>
            <a:chExt cx="3805834" cy="3258726"/>
          </a:xfrm>
        </p:grpSpPr>
        <p:pic>
          <p:nvPicPr>
            <p:cNvPr id="4" name="Picture 3">
              <a:extLst>
                <a:ext uri="{FF2B5EF4-FFF2-40B4-BE49-F238E27FC236}">
                  <a16:creationId xmlns:a16="http://schemas.microsoft.com/office/drawing/2014/main" id="{75646B5F-46B0-460A-8488-2D698CAFFF02}"/>
                </a:ext>
              </a:extLst>
            </p:cNvPr>
            <p:cNvPicPr>
              <a:picLocks noChangeAspect="1"/>
            </p:cNvPicPr>
            <p:nvPr/>
          </p:nvPicPr>
          <p:blipFill>
            <a:blip r:embed="rId2"/>
            <a:stretch>
              <a:fillRect/>
            </a:stretch>
          </p:blipFill>
          <p:spPr>
            <a:xfrm>
              <a:off x="1369966" y="2843560"/>
              <a:ext cx="3805834" cy="3258726"/>
            </a:xfrm>
            <a:prstGeom prst="rect">
              <a:avLst/>
            </a:prstGeom>
          </p:spPr>
        </p:pic>
        <p:sp>
          <p:nvSpPr>
            <p:cNvPr id="14" name="TextBox 13">
              <a:extLst>
                <a:ext uri="{FF2B5EF4-FFF2-40B4-BE49-F238E27FC236}">
                  <a16:creationId xmlns:a16="http://schemas.microsoft.com/office/drawing/2014/main" id="{729F14F1-441C-4181-9383-A72396CF764E}"/>
                </a:ext>
              </a:extLst>
            </p:cNvPr>
            <p:cNvSpPr txBox="1"/>
            <p:nvPr/>
          </p:nvSpPr>
          <p:spPr>
            <a:xfrm>
              <a:off x="3320584" y="4459505"/>
              <a:ext cx="324128" cy="523220"/>
            </a:xfrm>
            <a:prstGeom prst="rect">
              <a:avLst/>
            </a:prstGeom>
            <a:noFill/>
          </p:spPr>
          <p:txBody>
            <a:bodyPr wrap="none" rtlCol="0">
              <a:spAutoFit/>
            </a:bodyPr>
            <a:lstStyle/>
            <a:p>
              <a:r>
                <a:rPr lang="en-US" sz="2800" b="1" dirty="0">
                  <a:latin typeface="Arial" panose="020B0604020202020204" pitchFamily="34" charset="0"/>
                  <a:cs typeface="Arial" panose="020B0604020202020204" pitchFamily="34" charset="0"/>
                </a:rPr>
                <a:t>*</a:t>
              </a:r>
              <a:endParaRPr lang="en-US"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8959426-8B2A-44A8-B40D-4909B9EF59CB}"/>
                </a:ext>
              </a:extLst>
            </p:cNvPr>
            <p:cNvSpPr txBox="1"/>
            <p:nvPr/>
          </p:nvSpPr>
          <p:spPr>
            <a:xfrm>
              <a:off x="3827668" y="3277703"/>
              <a:ext cx="534121" cy="523220"/>
            </a:xfrm>
            <a:prstGeom prst="rect">
              <a:avLst/>
            </a:prstGeom>
            <a:noFill/>
          </p:spPr>
          <p:txBody>
            <a:bodyPr wrap="none" rtlCol="0">
              <a:spAutoFit/>
            </a:bodyPr>
            <a:lstStyle/>
            <a:p>
              <a:r>
                <a:rPr lang="en-US" sz="2800" b="1" dirty="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25D652F-B421-4F05-8F6C-46AEFA0B19CC}"/>
                </a:ext>
              </a:extLst>
            </p:cNvPr>
            <p:cNvSpPr txBox="1"/>
            <p:nvPr/>
          </p:nvSpPr>
          <p:spPr>
            <a:xfrm>
              <a:off x="4198122" y="3270449"/>
              <a:ext cx="327334" cy="400110"/>
            </a:xfrm>
            <a:prstGeom prst="rect">
              <a:avLst/>
            </a:prstGeom>
            <a:noFill/>
            <a:ln>
              <a:noFill/>
            </a:ln>
          </p:spPr>
          <p:txBody>
            <a:bodyPr wrap="none" rtlCol="0">
              <a:spAutoFit/>
            </a:bodyPr>
            <a:lstStyle/>
            <a:p>
              <a:r>
                <a:rPr lang="en-US" sz="2000" b="1" dirty="0">
                  <a:latin typeface="Arial" panose="020B0604020202020204" pitchFamily="34" charset="0"/>
                  <a:cs typeface="Arial" panose="020B0604020202020204" pitchFamily="34" charset="0"/>
                </a:rPr>
                <a:t>#</a:t>
              </a:r>
              <a:endParaRPr lang="en-US" sz="16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91189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3147B22D-97F0-4566-9347-617648C73CC1}"/>
              </a:ext>
            </a:extLst>
          </p:cNvPr>
          <p:cNvSpPr txBox="1"/>
          <p:nvPr/>
        </p:nvSpPr>
        <p:spPr>
          <a:xfrm>
            <a:off x="384921" y="722280"/>
            <a:ext cx="2935795" cy="369332"/>
          </a:xfrm>
          <a:prstGeom prst="rect">
            <a:avLst/>
          </a:prstGeom>
          <a:noFill/>
        </p:spPr>
        <p:txBody>
          <a:bodyPr wrap="square" rtlCol="0">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3a</a:t>
            </a:r>
            <a:endParaRPr lang="en-US" dirty="0">
              <a:latin typeface="Arial" panose="020B0604020202020204" pitchFamily="34" charset="0"/>
              <a:cs typeface="Arial" panose="020B0604020202020204" pitchFamily="34" charset="0"/>
            </a:endParaRPr>
          </a:p>
        </p:txBody>
      </p:sp>
      <p:sp>
        <p:nvSpPr>
          <p:cNvPr id="24" name="Text Box 8">
            <a:extLst>
              <a:ext uri="{FF2B5EF4-FFF2-40B4-BE49-F238E27FC236}">
                <a16:creationId xmlns:a16="http://schemas.microsoft.com/office/drawing/2014/main" id="{797E1B3F-D883-4078-9F56-C10371602DF8}"/>
              </a:ext>
            </a:extLst>
          </p:cNvPr>
          <p:cNvSpPr txBox="1">
            <a:spLocks noChangeArrowheads="1"/>
          </p:cNvSpPr>
          <p:nvPr/>
        </p:nvSpPr>
        <p:spPr bwMode="auto">
          <a:xfrm>
            <a:off x="527050" y="6449514"/>
            <a:ext cx="5803900" cy="1134409"/>
          </a:xfrm>
          <a:prstGeom prst="rect">
            <a:avLst/>
          </a:prstGeom>
          <a:solidFill>
            <a:srgbClr val="FFFFFF"/>
          </a:solidFill>
          <a:ln w="9525">
            <a:noFill/>
            <a:miter lim="800000"/>
            <a:headEnd/>
            <a:tailEnd/>
          </a:ln>
        </p:spPr>
        <p:txBody>
          <a:bodyPr rot="0" vert="horz" wrap="square" lIns="91440" tIns="45720" rIns="91440" bIns="4572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3a</a:t>
            </a:r>
            <a:r>
              <a:rPr lang="en-US" sz="1200" dirty="0">
                <a:effectLst/>
                <a:latin typeface="Arial" panose="020B0604020202020204" pitchFamily="34" charset="0"/>
                <a:ea typeface="Calibri" panose="020F0502020204030204" pitchFamily="34" charset="0"/>
                <a:cs typeface="Times New Roman" panose="02020603050405020304" pitchFamily="18" charset="0"/>
              </a:rPr>
              <a:t>. Uptake of Texas red (TR)-labeled  siRNA entrapped in exosome-PEI matrix (EPM) in human H1299 lung cancer cells. Lung cancer cells were treated with EPM-Texas red siRNA for 24 h, nuclei and actin were stained with DAPI and Phalloidin 488, respectively and analyzed by </a:t>
            </a:r>
            <a:r>
              <a:rPr lang="en-US" sz="1200" dirty="0">
                <a:latin typeface="Arial" panose="020B0604020202020204" pitchFamily="34" charset="0"/>
                <a:ea typeface="Calibri" panose="020F0502020204030204" pitchFamily="34" charset="0"/>
                <a:cs typeface="Times New Roman" panose="02020603050405020304" pitchFamily="18" charset="0"/>
              </a:rPr>
              <a:t>confocal microscopy  (Scalebar shows 20 µM). </a:t>
            </a:r>
            <a:r>
              <a:rPr lang="en-US" sz="1200" dirty="0">
                <a:latin typeface="Arial" panose="020B0604020202020204" pitchFamily="34" charset="0"/>
                <a:cs typeface="Arial" panose="020B0604020202020204" pitchFamily="34" charset="0"/>
              </a:rPr>
              <a:t>TR siRNA = Texas Red siRNA.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2" name="TextBox 31">
            <a:extLst>
              <a:ext uri="{FF2B5EF4-FFF2-40B4-BE49-F238E27FC236}">
                <a16:creationId xmlns:a16="http://schemas.microsoft.com/office/drawing/2014/main" id="{A4F211E1-CB16-4DF0-8BAD-3A434B591583}"/>
              </a:ext>
            </a:extLst>
          </p:cNvPr>
          <p:cNvSpPr txBox="1"/>
          <p:nvPr/>
        </p:nvSpPr>
        <p:spPr>
          <a:xfrm>
            <a:off x="1984885" y="5877877"/>
            <a:ext cx="402674" cy="169277"/>
          </a:xfrm>
          <a:prstGeom prst="rect">
            <a:avLst/>
          </a:prstGeom>
          <a:noFill/>
          <a:ln>
            <a:noFill/>
          </a:ln>
        </p:spPr>
        <p:txBody>
          <a:bodyPr wrap="none" rtlCol="0">
            <a:spAutoFit/>
          </a:bodyPr>
          <a:lstStyle/>
          <a:p>
            <a:r>
              <a:rPr lang="en-US" sz="500" b="1" dirty="0">
                <a:solidFill>
                  <a:schemeClr val="bg1"/>
                </a:solidFill>
                <a:latin typeface="Arial" panose="020B0604020202020204" pitchFamily="34" charset="0"/>
                <a:cs typeface="Arial" panose="020B0604020202020204" pitchFamily="34" charset="0"/>
              </a:rPr>
              <a:t>200 µm</a:t>
            </a:r>
          </a:p>
        </p:txBody>
      </p:sp>
      <p:grpSp>
        <p:nvGrpSpPr>
          <p:cNvPr id="9" name="Group 8">
            <a:extLst>
              <a:ext uri="{FF2B5EF4-FFF2-40B4-BE49-F238E27FC236}">
                <a16:creationId xmlns:a16="http://schemas.microsoft.com/office/drawing/2014/main" id="{F9768F42-89E1-45B9-A8BC-60641B0F938F}"/>
              </a:ext>
            </a:extLst>
          </p:cNvPr>
          <p:cNvGrpSpPr/>
          <p:nvPr/>
        </p:nvGrpSpPr>
        <p:grpSpPr>
          <a:xfrm>
            <a:off x="877174" y="2129662"/>
            <a:ext cx="4675968" cy="2906155"/>
            <a:chOff x="877174" y="2129662"/>
            <a:chExt cx="4675968" cy="2906155"/>
          </a:xfrm>
        </p:grpSpPr>
        <p:grpSp>
          <p:nvGrpSpPr>
            <p:cNvPr id="3" name="Group 2">
              <a:extLst>
                <a:ext uri="{FF2B5EF4-FFF2-40B4-BE49-F238E27FC236}">
                  <a16:creationId xmlns:a16="http://schemas.microsoft.com/office/drawing/2014/main" id="{4E0A209A-81FC-42E1-BA3B-46C64CD08D30}"/>
                </a:ext>
              </a:extLst>
            </p:cNvPr>
            <p:cNvGrpSpPr/>
            <p:nvPr/>
          </p:nvGrpSpPr>
          <p:grpSpPr>
            <a:xfrm>
              <a:off x="877174" y="2129662"/>
              <a:ext cx="4675968" cy="2906155"/>
              <a:chOff x="1305459" y="1664869"/>
              <a:chExt cx="4675968" cy="2906155"/>
            </a:xfrm>
          </p:grpSpPr>
          <p:pic>
            <p:nvPicPr>
              <p:cNvPr id="45" name="Picture 4"/>
              <p:cNvPicPr preferRelativeResize="0">
                <a:picLocks noChangeArrowheads="1"/>
              </p:cNvPicPr>
              <p:nvPr/>
            </p:nvPicPr>
            <p:blipFill>
              <a:blip r:embed="rId2"/>
              <a:srcRect/>
              <a:stretch>
                <a:fillRect/>
              </a:stretch>
            </p:blipFill>
            <p:spPr bwMode="auto">
              <a:xfrm>
                <a:off x="2478552" y="1927014"/>
                <a:ext cx="841248" cy="841248"/>
              </a:xfrm>
              <a:prstGeom prst="rect">
                <a:avLst/>
              </a:prstGeom>
              <a:noFill/>
              <a:ln w="9525">
                <a:noFill/>
                <a:miter lim="800000"/>
                <a:headEnd/>
                <a:tailEnd/>
              </a:ln>
              <a:effectLst/>
            </p:spPr>
          </p:pic>
          <p:sp>
            <p:nvSpPr>
              <p:cNvPr id="38" name="TextBox 37"/>
              <p:cNvSpPr txBox="1"/>
              <p:nvPr/>
            </p:nvSpPr>
            <p:spPr>
              <a:xfrm>
                <a:off x="3488125" y="1664869"/>
                <a:ext cx="67955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Actin</a:t>
                </a:r>
              </a:p>
            </p:txBody>
          </p:sp>
          <p:sp>
            <p:nvSpPr>
              <p:cNvPr id="39" name="TextBox 38"/>
              <p:cNvSpPr txBox="1"/>
              <p:nvPr/>
            </p:nvSpPr>
            <p:spPr>
              <a:xfrm>
                <a:off x="2496979" y="1664869"/>
                <a:ext cx="804394"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Nuclei</a:t>
                </a:r>
              </a:p>
            </p:txBody>
          </p:sp>
          <p:sp>
            <p:nvSpPr>
              <p:cNvPr id="40" name="TextBox 39"/>
              <p:cNvSpPr txBox="1"/>
              <p:nvPr/>
            </p:nvSpPr>
            <p:spPr>
              <a:xfrm>
                <a:off x="5205548" y="1664869"/>
                <a:ext cx="710510"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Merge</a:t>
                </a:r>
              </a:p>
            </p:txBody>
          </p:sp>
          <p:sp>
            <p:nvSpPr>
              <p:cNvPr id="41" name="TextBox 40"/>
              <p:cNvSpPr txBox="1"/>
              <p:nvPr/>
            </p:nvSpPr>
            <p:spPr>
              <a:xfrm>
                <a:off x="4167682" y="1664869"/>
                <a:ext cx="101182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TR siRNA</a:t>
                </a:r>
              </a:p>
            </p:txBody>
          </p:sp>
          <p:pic>
            <p:nvPicPr>
              <p:cNvPr id="16" name="Picture 2"/>
              <p:cNvPicPr preferRelativeResize="0">
                <a:picLocks noChangeArrowheads="1"/>
              </p:cNvPicPr>
              <p:nvPr/>
            </p:nvPicPr>
            <p:blipFill>
              <a:blip r:embed="rId3"/>
              <a:srcRect/>
              <a:stretch>
                <a:fillRect/>
              </a:stretch>
            </p:blipFill>
            <p:spPr bwMode="auto">
              <a:xfrm>
                <a:off x="5140179" y="2828395"/>
                <a:ext cx="841248" cy="841248"/>
              </a:xfrm>
              <a:prstGeom prst="rect">
                <a:avLst/>
              </a:prstGeom>
              <a:noFill/>
              <a:ln w="9525">
                <a:noFill/>
                <a:miter lim="800000"/>
                <a:headEnd/>
                <a:tailEnd/>
              </a:ln>
              <a:effectLst/>
            </p:spPr>
          </p:pic>
          <p:pic>
            <p:nvPicPr>
              <p:cNvPr id="19" name="Picture 5"/>
              <p:cNvPicPr preferRelativeResize="0">
                <a:picLocks noChangeArrowheads="1"/>
              </p:cNvPicPr>
              <p:nvPr/>
            </p:nvPicPr>
            <p:blipFill>
              <a:blip r:embed="rId4"/>
              <a:srcRect/>
              <a:stretch>
                <a:fillRect/>
              </a:stretch>
            </p:blipFill>
            <p:spPr bwMode="auto">
              <a:xfrm>
                <a:off x="3362838" y="2828395"/>
                <a:ext cx="841248" cy="841248"/>
              </a:xfrm>
              <a:prstGeom prst="rect">
                <a:avLst/>
              </a:prstGeom>
              <a:noFill/>
              <a:ln w="9525">
                <a:noFill/>
                <a:miter lim="800000"/>
                <a:headEnd/>
                <a:tailEnd/>
              </a:ln>
              <a:effectLst/>
            </p:spPr>
          </p:pic>
          <p:pic>
            <p:nvPicPr>
              <p:cNvPr id="20" name="Picture 3"/>
              <p:cNvPicPr preferRelativeResize="0">
                <a:picLocks noChangeArrowheads="1"/>
              </p:cNvPicPr>
              <p:nvPr/>
            </p:nvPicPr>
            <p:blipFill>
              <a:blip r:embed="rId5"/>
              <a:srcRect/>
              <a:stretch>
                <a:fillRect/>
              </a:stretch>
            </p:blipFill>
            <p:spPr bwMode="auto">
              <a:xfrm>
                <a:off x="4251508" y="2828395"/>
                <a:ext cx="841248" cy="841248"/>
              </a:xfrm>
              <a:prstGeom prst="rect">
                <a:avLst/>
              </a:prstGeom>
              <a:noFill/>
              <a:ln w="9525">
                <a:noFill/>
                <a:miter lim="800000"/>
                <a:headEnd/>
                <a:tailEnd/>
              </a:ln>
              <a:effectLst/>
            </p:spPr>
          </p:pic>
          <p:pic>
            <p:nvPicPr>
              <p:cNvPr id="21" name="Picture 4"/>
              <p:cNvPicPr preferRelativeResize="0">
                <a:picLocks noChangeArrowheads="1"/>
              </p:cNvPicPr>
              <p:nvPr/>
            </p:nvPicPr>
            <p:blipFill>
              <a:blip r:embed="rId6"/>
              <a:srcRect/>
              <a:stretch>
                <a:fillRect/>
              </a:stretch>
            </p:blipFill>
            <p:spPr bwMode="auto">
              <a:xfrm>
                <a:off x="2467609" y="2821520"/>
                <a:ext cx="841248" cy="841248"/>
              </a:xfrm>
              <a:prstGeom prst="rect">
                <a:avLst/>
              </a:prstGeom>
              <a:noFill/>
              <a:ln w="9525">
                <a:noFill/>
                <a:miter lim="800000"/>
                <a:headEnd/>
                <a:tailEnd/>
              </a:ln>
              <a:effectLst/>
            </p:spPr>
          </p:pic>
          <p:sp>
            <p:nvSpPr>
              <p:cNvPr id="23" name="TextBox 22"/>
              <p:cNvSpPr txBox="1"/>
              <p:nvPr/>
            </p:nvSpPr>
            <p:spPr>
              <a:xfrm>
                <a:off x="1406967" y="3099170"/>
                <a:ext cx="1111395"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Exo-siRNA </a:t>
                </a:r>
              </a:p>
            </p:txBody>
          </p:sp>
          <p:pic>
            <p:nvPicPr>
              <p:cNvPr id="25" name="Picture 2"/>
              <p:cNvPicPr preferRelativeResize="0">
                <a:picLocks noChangeArrowheads="1"/>
              </p:cNvPicPr>
              <p:nvPr/>
            </p:nvPicPr>
            <p:blipFill>
              <a:blip r:embed="rId7"/>
              <a:srcRect/>
              <a:stretch>
                <a:fillRect/>
              </a:stretch>
            </p:blipFill>
            <p:spPr bwMode="auto">
              <a:xfrm>
                <a:off x="5140179" y="3729776"/>
                <a:ext cx="841248" cy="841248"/>
              </a:xfrm>
              <a:prstGeom prst="rect">
                <a:avLst/>
              </a:prstGeom>
              <a:noFill/>
              <a:ln w="9525">
                <a:noFill/>
                <a:miter lim="800000"/>
                <a:headEnd/>
                <a:tailEnd/>
              </a:ln>
              <a:effectLst/>
            </p:spPr>
          </p:pic>
          <p:pic>
            <p:nvPicPr>
              <p:cNvPr id="26" name="Picture 3"/>
              <p:cNvPicPr preferRelativeResize="0">
                <a:picLocks noChangeArrowheads="1"/>
              </p:cNvPicPr>
              <p:nvPr/>
            </p:nvPicPr>
            <p:blipFill>
              <a:blip r:embed="rId8"/>
              <a:srcRect/>
              <a:stretch>
                <a:fillRect/>
              </a:stretch>
            </p:blipFill>
            <p:spPr bwMode="auto">
              <a:xfrm>
                <a:off x="4252970" y="3729776"/>
                <a:ext cx="841248" cy="841248"/>
              </a:xfrm>
              <a:prstGeom prst="rect">
                <a:avLst/>
              </a:prstGeom>
              <a:noFill/>
              <a:ln w="9525">
                <a:noFill/>
                <a:miter lim="800000"/>
                <a:headEnd/>
                <a:tailEnd/>
              </a:ln>
              <a:effectLst/>
            </p:spPr>
          </p:pic>
          <p:pic>
            <p:nvPicPr>
              <p:cNvPr id="27" name="Picture 4"/>
              <p:cNvPicPr preferRelativeResize="0">
                <a:picLocks noChangeArrowheads="1"/>
              </p:cNvPicPr>
              <p:nvPr/>
            </p:nvPicPr>
            <p:blipFill>
              <a:blip r:embed="rId9"/>
              <a:srcRect/>
              <a:stretch>
                <a:fillRect/>
              </a:stretch>
            </p:blipFill>
            <p:spPr bwMode="auto">
              <a:xfrm>
                <a:off x="2467609" y="3729776"/>
                <a:ext cx="841248" cy="841248"/>
              </a:xfrm>
              <a:prstGeom prst="rect">
                <a:avLst/>
              </a:prstGeom>
              <a:noFill/>
              <a:ln w="9525">
                <a:noFill/>
                <a:miter lim="800000"/>
                <a:headEnd/>
                <a:tailEnd/>
              </a:ln>
              <a:effectLst/>
            </p:spPr>
          </p:pic>
          <p:pic>
            <p:nvPicPr>
              <p:cNvPr id="28" name="Picture 5"/>
              <p:cNvPicPr preferRelativeResize="0">
                <a:picLocks noChangeArrowheads="1"/>
              </p:cNvPicPr>
              <p:nvPr/>
            </p:nvPicPr>
            <p:blipFill>
              <a:blip r:embed="rId10"/>
              <a:srcRect/>
              <a:stretch>
                <a:fillRect/>
              </a:stretch>
            </p:blipFill>
            <p:spPr bwMode="auto">
              <a:xfrm>
                <a:off x="3370658" y="3729776"/>
                <a:ext cx="841248" cy="841248"/>
              </a:xfrm>
              <a:prstGeom prst="rect">
                <a:avLst/>
              </a:prstGeom>
              <a:noFill/>
              <a:ln w="9525">
                <a:noFill/>
                <a:miter lim="800000"/>
                <a:headEnd/>
                <a:tailEnd/>
              </a:ln>
              <a:effectLst/>
            </p:spPr>
          </p:pic>
          <p:sp>
            <p:nvSpPr>
              <p:cNvPr id="29" name="TextBox 28"/>
              <p:cNvSpPr txBox="1"/>
              <p:nvPr/>
            </p:nvSpPr>
            <p:spPr>
              <a:xfrm>
                <a:off x="1305459" y="3996164"/>
                <a:ext cx="121290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EPM-siRNA </a:t>
                </a:r>
              </a:p>
            </p:txBody>
          </p:sp>
          <p:sp>
            <p:nvSpPr>
              <p:cNvPr id="33" name="TextBox 32"/>
              <p:cNvSpPr txBox="1"/>
              <p:nvPr/>
            </p:nvSpPr>
            <p:spPr>
              <a:xfrm>
                <a:off x="1470467" y="2196734"/>
                <a:ext cx="1111395"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PEI-siRNA</a:t>
                </a:r>
                <a:endParaRPr lang="en-US" sz="1400" b="1" baseline="30000" dirty="0">
                  <a:latin typeface="Arial" panose="020B0604020202020204" pitchFamily="34" charset="0"/>
                  <a:cs typeface="Arial" panose="020B0604020202020204" pitchFamily="34" charset="0"/>
                </a:endParaRPr>
              </a:p>
            </p:txBody>
          </p:sp>
          <p:pic>
            <p:nvPicPr>
              <p:cNvPr id="43" name="Picture 2"/>
              <p:cNvPicPr preferRelativeResize="0">
                <a:picLocks noChangeArrowheads="1"/>
              </p:cNvPicPr>
              <p:nvPr/>
            </p:nvPicPr>
            <p:blipFill>
              <a:blip r:embed="rId11"/>
              <a:srcRect/>
              <a:stretch>
                <a:fillRect/>
              </a:stretch>
            </p:blipFill>
            <p:spPr bwMode="auto">
              <a:xfrm>
                <a:off x="5140179" y="1927014"/>
                <a:ext cx="841248" cy="841248"/>
              </a:xfrm>
              <a:prstGeom prst="rect">
                <a:avLst/>
              </a:prstGeom>
              <a:noFill/>
              <a:ln w="9525">
                <a:noFill/>
                <a:miter lim="800000"/>
                <a:headEnd/>
                <a:tailEnd/>
              </a:ln>
              <a:effectLst/>
            </p:spPr>
          </p:pic>
          <p:pic>
            <p:nvPicPr>
              <p:cNvPr id="44" name="Picture 3"/>
              <p:cNvPicPr preferRelativeResize="0">
                <a:picLocks noChangeArrowheads="1"/>
              </p:cNvPicPr>
              <p:nvPr/>
            </p:nvPicPr>
            <p:blipFill>
              <a:blip r:embed="rId12"/>
              <a:srcRect/>
              <a:stretch>
                <a:fillRect/>
              </a:stretch>
            </p:blipFill>
            <p:spPr bwMode="auto">
              <a:xfrm>
                <a:off x="4252970" y="1927014"/>
                <a:ext cx="841248" cy="841248"/>
              </a:xfrm>
              <a:prstGeom prst="rect">
                <a:avLst/>
              </a:prstGeom>
              <a:noFill/>
              <a:ln w="9525">
                <a:noFill/>
                <a:miter lim="800000"/>
                <a:headEnd/>
                <a:tailEnd/>
              </a:ln>
              <a:effectLst/>
            </p:spPr>
          </p:pic>
          <p:pic>
            <p:nvPicPr>
              <p:cNvPr id="46" name="Picture 5"/>
              <p:cNvPicPr preferRelativeResize="0">
                <a:picLocks noChangeArrowheads="1"/>
              </p:cNvPicPr>
              <p:nvPr/>
            </p:nvPicPr>
            <p:blipFill>
              <a:blip r:embed="rId13"/>
              <a:srcRect/>
              <a:stretch>
                <a:fillRect/>
              </a:stretch>
            </p:blipFill>
            <p:spPr bwMode="auto">
              <a:xfrm>
                <a:off x="3365761" y="1927014"/>
                <a:ext cx="841248" cy="841248"/>
              </a:xfrm>
              <a:prstGeom prst="rect">
                <a:avLst/>
              </a:prstGeom>
              <a:noFill/>
              <a:ln w="9525">
                <a:noFill/>
                <a:miter lim="800000"/>
                <a:headEnd/>
                <a:tailEnd/>
              </a:ln>
              <a:effectLst/>
            </p:spPr>
          </p:pic>
        </p:grpSp>
        <p:pic>
          <p:nvPicPr>
            <p:cNvPr id="8" name="Picture 7">
              <a:extLst>
                <a:ext uri="{FF2B5EF4-FFF2-40B4-BE49-F238E27FC236}">
                  <a16:creationId xmlns:a16="http://schemas.microsoft.com/office/drawing/2014/main" id="{BEA1B119-6C41-4CD2-9ACB-72B37B99EE06}"/>
                </a:ext>
              </a:extLst>
            </p:cNvPr>
            <p:cNvPicPr>
              <a:picLocks noChangeAspect="1"/>
            </p:cNvPicPr>
            <p:nvPr/>
          </p:nvPicPr>
          <p:blipFill rotWithShape="1">
            <a:blip r:embed="rId14"/>
            <a:srcRect l="18340" t="34173" r="23914" b="9218"/>
            <a:stretch/>
          </p:blipFill>
          <p:spPr>
            <a:xfrm>
              <a:off x="2611162" y="4913835"/>
              <a:ext cx="178780" cy="88123"/>
            </a:xfrm>
            <a:prstGeom prst="rect">
              <a:avLst/>
            </a:prstGeom>
          </p:spPr>
        </p:pic>
        <p:pic>
          <p:nvPicPr>
            <p:cNvPr id="37" name="Picture 36">
              <a:extLst>
                <a:ext uri="{FF2B5EF4-FFF2-40B4-BE49-F238E27FC236}">
                  <a16:creationId xmlns:a16="http://schemas.microsoft.com/office/drawing/2014/main" id="{9E677111-1581-46B6-9AD3-27AD13661160}"/>
                </a:ext>
              </a:extLst>
            </p:cNvPr>
            <p:cNvPicPr>
              <a:picLocks noChangeAspect="1"/>
            </p:cNvPicPr>
            <p:nvPr/>
          </p:nvPicPr>
          <p:blipFill rotWithShape="1">
            <a:blip r:embed="rId14"/>
            <a:srcRect l="18340" t="34173" r="23914" b="9218"/>
            <a:stretch/>
          </p:blipFill>
          <p:spPr>
            <a:xfrm>
              <a:off x="2655229" y="4004707"/>
              <a:ext cx="106283" cy="52388"/>
            </a:xfrm>
            <a:prstGeom prst="rect">
              <a:avLst/>
            </a:prstGeom>
          </p:spPr>
        </p:pic>
        <p:pic>
          <p:nvPicPr>
            <p:cNvPr id="42" name="Picture 41">
              <a:extLst>
                <a:ext uri="{FF2B5EF4-FFF2-40B4-BE49-F238E27FC236}">
                  <a16:creationId xmlns:a16="http://schemas.microsoft.com/office/drawing/2014/main" id="{31A2E75F-5CEB-40AA-9B91-D3F9D0A8ED4E}"/>
                </a:ext>
              </a:extLst>
            </p:cNvPr>
            <p:cNvPicPr>
              <a:picLocks noChangeAspect="1"/>
            </p:cNvPicPr>
            <p:nvPr/>
          </p:nvPicPr>
          <p:blipFill rotWithShape="1">
            <a:blip r:embed="rId14"/>
            <a:srcRect l="18340" t="34173" r="23914" b="9218"/>
            <a:stretch/>
          </p:blipFill>
          <p:spPr>
            <a:xfrm>
              <a:off x="2655229" y="3112146"/>
              <a:ext cx="134713" cy="66402"/>
            </a:xfrm>
            <a:prstGeom prst="rect">
              <a:avLst/>
            </a:prstGeom>
          </p:spPr>
        </p:pic>
        <p:pic>
          <p:nvPicPr>
            <p:cNvPr id="47" name="Picture 46">
              <a:extLst>
                <a:ext uri="{FF2B5EF4-FFF2-40B4-BE49-F238E27FC236}">
                  <a16:creationId xmlns:a16="http://schemas.microsoft.com/office/drawing/2014/main" id="{315C6BF7-57BE-4F43-954B-9D828E3CA7E5}"/>
                </a:ext>
              </a:extLst>
            </p:cNvPr>
            <p:cNvPicPr>
              <a:picLocks noChangeAspect="1"/>
            </p:cNvPicPr>
            <p:nvPr/>
          </p:nvPicPr>
          <p:blipFill rotWithShape="1">
            <a:blip r:embed="rId14"/>
            <a:srcRect l="18340" t="34173" r="23914" b="9218"/>
            <a:stretch/>
          </p:blipFill>
          <p:spPr>
            <a:xfrm>
              <a:off x="3529450" y="4888373"/>
              <a:ext cx="178780" cy="88123"/>
            </a:xfrm>
            <a:prstGeom prst="rect">
              <a:avLst/>
            </a:prstGeom>
          </p:spPr>
        </p:pic>
        <p:pic>
          <p:nvPicPr>
            <p:cNvPr id="48" name="Picture 47">
              <a:extLst>
                <a:ext uri="{FF2B5EF4-FFF2-40B4-BE49-F238E27FC236}">
                  <a16:creationId xmlns:a16="http://schemas.microsoft.com/office/drawing/2014/main" id="{0C029BB0-5D38-4761-93E7-99ED3F2870E1}"/>
                </a:ext>
              </a:extLst>
            </p:cNvPr>
            <p:cNvPicPr>
              <a:picLocks noChangeAspect="1"/>
            </p:cNvPicPr>
            <p:nvPr/>
          </p:nvPicPr>
          <p:blipFill rotWithShape="1">
            <a:blip r:embed="rId14"/>
            <a:srcRect l="18340" t="34173" r="23914" b="9218"/>
            <a:stretch/>
          </p:blipFill>
          <p:spPr>
            <a:xfrm>
              <a:off x="4403959" y="4888372"/>
              <a:ext cx="178780" cy="88123"/>
            </a:xfrm>
            <a:prstGeom prst="rect">
              <a:avLst/>
            </a:prstGeom>
          </p:spPr>
        </p:pic>
        <p:pic>
          <p:nvPicPr>
            <p:cNvPr id="49" name="Picture 48">
              <a:extLst>
                <a:ext uri="{FF2B5EF4-FFF2-40B4-BE49-F238E27FC236}">
                  <a16:creationId xmlns:a16="http://schemas.microsoft.com/office/drawing/2014/main" id="{C9445E6D-BEA9-4F4A-8716-9F05415AC5FE}"/>
                </a:ext>
              </a:extLst>
            </p:cNvPr>
            <p:cNvPicPr>
              <a:picLocks noChangeAspect="1"/>
            </p:cNvPicPr>
            <p:nvPr/>
          </p:nvPicPr>
          <p:blipFill rotWithShape="1">
            <a:blip r:embed="rId14"/>
            <a:srcRect l="18340" t="34173" r="23914" b="9218"/>
            <a:stretch/>
          </p:blipFill>
          <p:spPr>
            <a:xfrm>
              <a:off x="5299468" y="4894721"/>
              <a:ext cx="178780" cy="88123"/>
            </a:xfrm>
            <a:prstGeom prst="rect">
              <a:avLst/>
            </a:prstGeom>
          </p:spPr>
        </p:pic>
        <p:pic>
          <p:nvPicPr>
            <p:cNvPr id="50" name="Picture 49">
              <a:extLst>
                <a:ext uri="{FF2B5EF4-FFF2-40B4-BE49-F238E27FC236}">
                  <a16:creationId xmlns:a16="http://schemas.microsoft.com/office/drawing/2014/main" id="{AF1D429F-8A64-42C0-BEE6-568715CCD3D7}"/>
                </a:ext>
              </a:extLst>
            </p:cNvPr>
            <p:cNvPicPr>
              <a:picLocks noChangeAspect="1"/>
            </p:cNvPicPr>
            <p:nvPr/>
          </p:nvPicPr>
          <p:blipFill rotWithShape="1">
            <a:blip r:embed="rId14"/>
            <a:srcRect l="18340" t="34173" r="23914" b="9218"/>
            <a:stretch/>
          </p:blipFill>
          <p:spPr>
            <a:xfrm>
              <a:off x="3556173" y="4018614"/>
              <a:ext cx="106283" cy="52388"/>
            </a:xfrm>
            <a:prstGeom prst="rect">
              <a:avLst/>
            </a:prstGeom>
          </p:spPr>
        </p:pic>
        <p:pic>
          <p:nvPicPr>
            <p:cNvPr id="51" name="Picture 50">
              <a:extLst>
                <a:ext uri="{FF2B5EF4-FFF2-40B4-BE49-F238E27FC236}">
                  <a16:creationId xmlns:a16="http://schemas.microsoft.com/office/drawing/2014/main" id="{DFCFEF70-D3CD-4E23-BA6C-E086C606212D}"/>
                </a:ext>
              </a:extLst>
            </p:cNvPr>
            <p:cNvPicPr>
              <a:picLocks noChangeAspect="1"/>
            </p:cNvPicPr>
            <p:nvPr/>
          </p:nvPicPr>
          <p:blipFill rotWithShape="1">
            <a:blip r:embed="rId14"/>
            <a:srcRect l="18340" t="34173" r="23914" b="9218"/>
            <a:stretch/>
          </p:blipFill>
          <p:spPr>
            <a:xfrm>
              <a:off x="4443382" y="4018614"/>
              <a:ext cx="106283" cy="52388"/>
            </a:xfrm>
            <a:prstGeom prst="rect">
              <a:avLst/>
            </a:prstGeom>
          </p:spPr>
        </p:pic>
        <p:pic>
          <p:nvPicPr>
            <p:cNvPr id="52" name="Picture 51">
              <a:extLst>
                <a:ext uri="{FF2B5EF4-FFF2-40B4-BE49-F238E27FC236}">
                  <a16:creationId xmlns:a16="http://schemas.microsoft.com/office/drawing/2014/main" id="{C7ADA7F6-4E64-4190-9AAB-03BD60C4B6CC}"/>
                </a:ext>
              </a:extLst>
            </p:cNvPr>
            <p:cNvPicPr>
              <a:picLocks noChangeAspect="1"/>
            </p:cNvPicPr>
            <p:nvPr/>
          </p:nvPicPr>
          <p:blipFill rotWithShape="1">
            <a:blip r:embed="rId14"/>
            <a:srcRect l="18340" t="34173" r="23914" b="9218"/>
            <a:stretch/>
          </p:blipFill>
          <p:spPr>
            <a:xfrm>
              <a:off x="5332541" y="4018614"/>
              <a:ext cx="106283" cy="52388"/>
            </a:xfrm>
            <a:prstGeom prst="rect">
              <a:avLst/>
            </a:prstGeom>
          </p:spPr>
        </p:pic>
        <p:pic>
          <p:nvPicPr>
            <p:cNvPr id="53" name="Picture 52">
              <a:extLst>
                <a:ext uri="{FF2B5EF4-FFF2-40B4-BE49-F238E27FC236}">
                  <a16:creationId xmlns:a16="http://schemas.microsoft.com/office/drawing/2014/main" id="{B91E763F-F6F0-4B4B-ADF4-2FF572329E63}"/>
                </a:ext>
              </a:extLst>
            </p:cNvPr>
            <p:cNvPicPr>
              <a:picLocks noChangeAspect="1"/>
            </p:cNvPicPr>
            <p:nvPr/>
          </p:nvPicPr>
          <p:blipFill rotWithShape="1">
            <a:blip r:embed="rId14"/>
            <a:srcRect l="18340" t="34173" r="23914" b="9218"/>
            <a:stretch/>
          </p:blipFill>
          <p:spPr>
            <a:xfrm>
              <a:off x="3541957" y="3106848"/>
              <a:ext cx="134713" cy="66402"/>
            </a:xfrm>
            <a:prstGeom prst="rect">
              <a:avLst/>
            </a:prstGeom>
          </p:spPr>
        </p:pic>
        <p:pic>
          <p:nvPicPr>
            <p:cNvPr id="54" name="Picture 53">
              <a:extLst>
                <a:ext uri="{FF2B5EF4-FFF2-40B4-BE49-F238E27FC236}">
                  <a16:creationId xmlns:a16="http://schemas.microsoft.com/office/drawing/2014/main" id="{3ED4A93A-40BD-4209-9487-1A34C95AE96B}"/>
                </a:ext>
              </a:extLst>
            </p:cNvPr>
            <p:cNvPicPr>
              <a:picLocks noChangeAspect="1"/>
            </p:cNvPicPr>
            <p:nvPr/>
          </p:nvPicPr>
          <p:blipFill rotWithShape="1">
            <a:blip r:embed="rId14"/>
            <a:srcRect l="18340" t="34173" r="23914" b="9218"/>
            <a:stretch/>
          </p:blipFill>
          <p:spPr>
            <a:xfrm>
              <a:off x="4425387" y="3106848"/>
              <a:ext cx="134713" cy="66402"/>
            </a:xfrm>
            <a:prstGeom prst="rect">
              <a:avLst/>
            </a:prstGeom>
          </p:spPr>
        </p:pic>
        <p:pic>
          <p:nvPicPr>
            <p:cNvPr id="55" name="Picture 54">
              <a:extLst>
                <a:ext uri="{FF2B5EF4-FFF2-40B4-BE49-F238E27FC236}">
                  <a16:creationId xmlns:a16="http://schemas.microsoft.com/office/drawing/2014/main" id="{FEDC3E6A-45E1-4928-BBBB-E65AFC134DBC}"/>
                </a:ext>
              </a:extLst>
            </p:cNvPr>
            <p:cNvPicPr>
              <a:picLocks noChangeAspect="1"/>
            </p:cNvPicPr>
            <p:nvPr/>
          </p:nvPicPr>
          <p:blipFill rotWithShape="1">
            <a:blip r:embed="rId14"/>
            <a:srcRect l="18340" t="34173" r="23914" b="9218"/>
            <a:stretch/>
          </p:blipFill>
          <p:spPr>
            <a:xfrm>
              <a:off x="5318325" y="3106848"/>
              <a:ext cx="134713" cy="66402"/>
            </a:xfrm>
            <a:prstGeom prst="rect">
              <a:avLst/>
            </a:prstGeom>
          </p:spPr>
        </p:pic>
      </p:grpSp>
    </p:spTree>
    <p:extLst>
      <p:ext uri="{BB962C8B-B14F-4D97-AF65-F5344CB8AC3E}">
        <p14:creationId xmlns:p14="http://schemas.microsoft.com/office/powerpoint/2010/main" val="3126277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87B61EEC-5B1D-4CBC-A056-3CC7E796BE9F}"/>
              </a:ext>
            </a:extLst>
          </p:cNvPr>
          <p:cNvSpPr txBox="1"/>
          <p:nvPr/>
        </p:nvSpPr>
        <p:spPr>
          <a:xfrm>
            <a:off x="94595" y="310425"/>
            <a:ext cx="3041636" cy="369332"/>
          </a:xfrm>
          <a:prstGeom prst="rect">
            <a:avLst/>
          </a:prstGeom>
          <a:noFill/>
        </p:spPr>
        <p:txBody>
          <a:bodyPr wrap="square" rtlCol="0">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3b</a:t>
            </a:r>
            <a:endParaRPr lang="en-US" dirty="0">
              <a:latin typeface="Arial" panose="020B0604020202020204" pitchFamily="34" charset="0"/>
              <a:cs typeface="Arial" panose="020B0604020202020204" pitchFamily="34" charset="0"/>
            </a:endParaRPr>
          </a:p>
        </p:txBody>
      </p:sp>
      <p:sp>
        <p:nvSpPr>
          <p:cNvPr id="33" name="Text Box 8">
            <a:extLst>
              <a:ext uri="{FF2B5EF4-FFF2-40B4-BE49-F238E27FC236}">
                <a16:creationId xmlns:a16="http://schemas.microsoft.com/office/drawing/2014/main" id="{501DA58A-81D8-42A3-A3EA-CD5A2DB22033}"/>
              </a:ext>
            </a:extLst>
          </p:cNvPr>
          <p:cNvSpPr txBox="1">
            <a:spLocks noChangeArrowheads="1"/>
          </p:cNvSpPr>
          <p:nvPr/>
        </p:nvSpPr>
        <p:spPr bwMode="auto">
          <a:xfrm>
            <a:off x="490355" y="6345654"/>
            <a:ext cx="5877290" cy="898771"/>
          </a:xfrm>
          <a:prstGeom prst="rect">
            <a:avLst/>
          </a:prstGeom>
          <a:solidFill>
            <a:srgbClr val="FFFFFF"/>
          </a:solidFill>
          <a:ln w="9525">
            <a:noFill/>
            <a:miter lim="800000"/>
            <a:headEnd/>
            <a:tailEnd/>
          </a:ln>
        </p:spPr>
        <p:txBody>
          <a:bodyPr rot="0" vert="horz" wrap="square" lIns="91440" tIns="45720" rIns="91440" bIns="45720" anchor="t"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3b</a:t>
            </a:r>
            <a:r>
              <a:rPr lang="en-US" sz="1200" dirty="0">
                <a:effectLst/>
                <a:latin typeface="Arial" panose="020B0604020202020204" pitchFamily="34" charset="0"/>
                <a:ea typeface="Calibri" panose="020F0502020204030204" pitchFamily="34" charset="0"/>
                <a:cs typeface="Times New Roman" panose="02020603050405020304" pitchFamily="18" charset="0"/>
              </a:rPr>
              <a:t>. Uptake of Texas red (TR)-labeled siRNA entrapped in exosome-PEI matrix (EPM) in human MiaPaCa-2 pancreatic cancer cells. Pancreatic cancer cells were treated with EPM-Texas red siRNA for 24 h, nuclei and actin were stained with DAPI and phalloidin, respectively and analyzed by </a:t>
            </a:r>
            <a:r>
              <a:rPr lang="en-US" sz="1200" dirty="0">
                <a:latin typeface="Arial" panose="020B0604020202020204" pitchFamily="34" charset="0"/>
                <a:ea typeface="Calibri" panose="020F0502020204030204" pitchFamily="34" charset="0"/>
                <a:cs typeface="Times New Roman" panose="02020603050405020304" pitchFamily="18" charset="0"/>
              </a:rPr>
              <a:t>confocal microscopy  (scalebar shows 20 µM). TR siRNA = Texas Red siRNA.</a:t>
            </a:r>
          </a:p>
          <a:p>
            <a:pPr algn="just">
              <a:lnSpc>
                <a:spcPct val="94000"/>
              </a:lnSpc>
              <a:spcBef>
                <a:spcPts val="3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2" name="Group 1">
            <a:extLst>
              <a:ext uri="{FF2B5EF4-FFF2-40B4-BE49-F238E27FC236}">
                <a16:creationId xmlns:a16="http://schemas.microsoft.com/office/drawing/2014/main" id="{502035B9-D911-49FA-8FF5-E39A0BFC20C1}"/>
              </a:ext>
            </a:extLst>
          </p:cNvPr>
          <p:cNvGrpSpPr/>
          <p:nvPr/>
        </p:nvGrpSpPr>
        <p:grpSpPr>
          <a:xfrm>
            <a:off x="819252" y="1273410"/>
            <a:ext cx="4690990" cy="2974808"/>
            <a:chOff x="819252" y="1273410"/>
            <a:chExt cx="4690990" cy="2974808"/>
          </a:xfrm>
        </p:grpSpPr>
        <p:grpSp>
          <p:nvGrpSpPr>
            <p:cNvPr id="3" name="Group 2">
              <a:extLst>
                <a:ext uri="{FF2B5EF4-FFF2-40B4-BE49-F238E27FC236}">
                  <a16:creationId xmlns:a16="http://schemas.microsoft.com/office/drawing/2014/main" id="{74DE6447-94CD-4732-B05B-92484B6E1A3C}"/>
                </a:ext>
              </a:extLst>
            </p:cNvPr>
            <p:cNvGrpSpPr/>
            <p:nvPr/>
          </p:nvGrpSpPr>
          <p:grpSpPr>
            <a:xfrm>
              <a:off x="819252" y="1273410"/>
              <a:ext cx="4690990" cy="2974808"/>
              <a:chOff x="819252" y="1273410"/>
              <a:chExt cx="4690990" cy="2974808"/>
            </a:xfrm>
          </p:grpSpPr>
          <p:sp>
            <p:nvSpPr>
              <p:cNvPr id="7" name="TextBox 6"/>
              <p:cNvSpPr txBox="1"/>
              <p:nvPr/>
            </p:nvSpPr>
            <p:spPr>
              <a:xfrm>
                <a:off x="886036" y="2754956"/>
                <a:ext cx="1311126"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Exo-siRNA        </a:t>
                </a:r>
              </a:p>
            </p:txBody>
          </p:sp>
          <p:pic>
            <p:nvPicPr>
              <p:cNvPr id="8" name="Picture 2"/>
              <p:cNvPicPr>
                <a:picLocks noChangeAspect="1" noChangeArrowheads="1"/>
              </p:cNvPicPr>
              <p:nvPr/>
            </p:nvPicPr>
            <p:blipFill>
              <a:blip r:embed="rId2"/>
              <a:srcRect/>
              <a:stretch>
                <a:fillRect/>
              </a:stretch>
            </p:blipFill>
            <p:spPr bwMode="auto">
              <a:xfrm>
                <a:off x="4647075" y="2493427"/>
                <a:ext cx="857250" cy="857250"/>
              </a:xfrm>
              <a:prstGeom prst="rect">
                <a:avLst/>
              </a:prstGeom>
              <a:noFill/>
              <a:ln w="9525">
                <a:noFill/>
                <a:miter lim="800000"/>
                <a:headEnd/>
                <a:tailEnd/>
              </a:ln>
              <a:effectLst/>
            </p:spPr>
          </p:pic>
          <p:pic>
            <p:nvPicPr>
              <p:cNvPr id="9" name="Picture 3"/>
              <p:cNvPicPr>
                <a:picLocks noChangeAspect="1" noChangeArrowheads="1"/>
              </p:cNvPicPr>
              <p:nvPr/>
            </p:nvPicPr>
            <p:blipFill>
              <a:blip r:embed="rId3"/>
              <a:srcRect/>
              <a:stretch>
                <a:fillRect/>
              </a:stretch>
            </p:blipFill>
            <p:spPr bwMode="auto">
              <a:xfrm>
                <a:off x="2838366" y="2478272"/>
                <a:ext cx="880630" cy="863404"/>
              </a:xfrm>
              <a:prstGeom prst="rect">
                <a:avLst/>
              </a:prstGeom>
              <a:noFill/>
              <a:ln w="9525">
                <a:noFill/>
                <a:miter lim="800000"/>
                <a:headEnd/>
                <a:tailEnd/>
              </a:ln>
              <a:effectLst/>
            </p:spPr>
          </p:pic>
          <p:pic>
            <p:nvPicPr>
              <p:cNvPr id="10" name="Picture 4"/>
              <p:cNvPicPr>
                <a:picLocks noChangeAspect="1" noChangeArrowheads="1"/>
              </p:cNvPicPr>
              <p:nvPr/>
            </p:nvPicPr>
            <p:blipFill>
              <a:blip r:embed="rId4"/>
              <a:srcRect/>
              <a:stretch>
                <a:fillRect/>
              </a:stretch>
            </p:blipFill>
            <p:spPr bwMode="auto">
              <a:xfrm>
                <a:off x="1952514" y="2478272"/>
                <a:ext cx="849629" cy="861147"/>
              </a:xfrm>
              <a:prstGeom prst="rect">
                <a:avLst/>
              </a:prstGeom>
              <a:noFill/>
              <a:ln w="9525">
                <a:noFill/>
                <a:miter lim="800000"/>
                <a:headEnd/>
                <a:tailEnd/>
              </a:ln>
              <a:effectLst/>
            </p:spPr>
          </p:pic>
          <p:pic>
            <p:nvPicPr>
              <p:cNvPr id="11" name="Picture 5"/>
              <p:cNvPicPr>
                <a:picLocks noChangeAspect="1" noChangeArrowheads="1"/>
              </p:cNvPicPr>
              <p:nvPr/>
            </p:nvPicPr>
            <p:blipFill>
              <a:blip r:embed="rId5"/>
              <a:srcRect/>
              <a:stretch>
                <a:fillRect/>
              </a:stretch>
            </p:blipFill>
            <p:spPr bwMode="auto">
              <a:xfrm>
                <a:off x="3754383" y="2483368"/>
                <a:ext cx="850323" cy="867308"/>
              </a:xfrm>
              <a:prstGeom prst="rect">
                <a:avLst/>
              </a:prstGeom>
              <a:noFill/>
              <a:ln w="9525">
                <a:noFill/>
                <a:miter lim="800000"/>
                <a:headEnd/>
                <a:tailEnd/>
              </a:ln>
              <a:effectLst/>
            </p:spPr>
          </p:pic>
          <p:pic>
            <p:nvPicPr>
              <p:cNvPr id="13" name="Picture 2"/>
              <p:cNvPicPr>
                <a:picLocks noChangeAspect="1" noChangeArrowheads="1"/>
              </p:cNvPicPr>
              <p:nvPr/>
            </p:nvPicPr>
            <p:blipFill>
              <a:blip r:embed="rId6"/>
              <a:srcRect/>
              <a:stretch>
                <a:fillRect/>
              </a:stretch>
            </p:blipFill>
            <p:spPr bwMode="auto">
              <a:xfrm>
                <a:off x="4647453" y="3392196"/>
                <a:ext cx="856021" cy="856022"/>
              </a:xfrm>
              <a:prstGeom prst="rect">
                <a:avLst/>
              </a:prstGeom>
              <a:noFill/>
              <a:ln w="9525">
                <a:noFill/>
                <a:miter lim="800000"/>
                <a:headEnd/>
                <a:tailEnd/>
              </a:ln>
              <a:effectLst/>
            </p:spPr>
          </p:pic>
          <p:pic>
            <p:nvPicPr>
              <p:cNvPr id="14" name="Picture 3"/>
              <p:cNvPicPr>
                <a:picLocks noChangeAspect="1" noChangeArrowheads="1"/>
              </p:cNvPicPr>
              <p:nvPr/>
            </p:nvPicPr>
            <p:blipFill>
              <a:blip r:embed="rId7"/>
              <a:srcRect/>
              <a:stretch>
                <a:fillRect/>
              </a:stretch>
            </p:blipFill>
            <p:spPr bwMode="auto">
              <a:xfrm>
                <a:off x="3742751" y="3383507"/>
                <a:ext cx="864325" cy="864325"/>
              </a:xfrm>
              <a:prstGeom prst="rect">
                <a:avLst/>
              </a:prstGeom>
              <a:noFill/>
              <a:ln w="9525">
                <a:noFill/>
                <a:miter lim="800000"/>
                <a:headEnd/>
                <a:tailEnd/>
              </a:ln>
              <a:effectLst/>
            </p:spPr>
          </p:pic>
          <p:pic>
            <p:nvPicPr>
              <p:cNvPr id="15" name="Picture 4"/>
              <p:cNvPicPr>
                <a:picLocks noChangeAspect="1" noChangeArrowheads="1"/>
              </p:cNvPicPr>
              <p:nvPr/>
            </p:nvPicPr>
            <p:blipFill>
              <a:blip r:embed="rId8"/>
              <a:srcRect/>
              <a:stretch>
                <a:fillRect/>
              </a:stretch>
            </p:blipFill>
            <p:spPr bwMode="auto">
              <a:xfrm>
                <a:off x="1944721" y="3378386"/>
                <a:ext cx="857250" cy="857250"/>
              </a:xfrm>
              <a:prstGeom prst="rect">
                <a:avLst/>
              </a:prstGeom>
              <a:noFill/>
              <a:ln w="9525">
                <a:noFill/>
                <a:miter lim="800000"/>
                <a:headEnd/>
                <a:tailEnd/>
              </a:ln>
              <a:effectLst/>
            </p:spPr>
          </p:pic>
          <p:pic>
            <p:nvPicPr>
              <p:cNvPr id="16" name="Picture 5"/>
              <p:cNvPicPr>
                <a:picLocks noChangeAspect="1" noChangeArrowheads="1"/>
              </p:cNvPicPr>
              <p:nvPr/>
            </p:nvPicPr>
            <p:blipFill>
              <a:blip r:embed="rId9"/>
              <a:srcRect/>
              <a:stretch>
                <a:fillRect/>
              </a:stretch>
            </p:blipFill>
            <p:spPr bwMode="auto">
              <a:xfrm>
                <a:off x="2849160" y="3382282"/>
                <a:ext cx="859199" cy="859199"/>
              </a:xfrm>
              <a:prstGeom prst="rect">
                <a:avLst/>
              </a:prstGeom>
              <a:noFill/>
              <a:ln w="9525">
                <a:noFill/>
                <a:miter lim="800000"/>
                <a:headEnd/>
                <a:tailEnd/>
              </a:ln>
              <a:effectLst/>
            </p:spPr>
          </p:pic>
          <p:pic>
            <p:nvPicPr>
              <p:cNvPr id="22" name="Picture 2"/>
              <p:cNvPicPr>
                <a:picLocks noChangeAspect="1" noChangeArrowheads="1"/>
              </p:cNvPicPr>
              <p:nvPr/>
            </p:nvPicPr>
            <p:blipFill>
              <a:blip r:embed="rId10"/>
              <a:srcRect/>
              <a:stretch>
                <a:fillRect/>
              </a:stretch>
            </p:blipFill>
            <p:spPr bwMode="auto">
              <a:xfrm>
                <a:off x="4649098" y="1589415"/>
                <a:ext cx="861144" cy="862491"/>
              </a:xfrm>
              <a:prstGeom prst="rect">
                <a:avLst/>
              </a:prstGeom>
              <a:noFill/>
              <a:ln w="9525">
                <a:noFill/>
                <a:miter lim="800000"/>
                <a:headEnd/>
                <a:tailEnd/>
              </a:ln>
              <a:effectLst/>
            </p:spPr>
          </p:pic>
          <p:pic>
            <p:nvPicPr>
              <p:cNvPr id="23" name="Picture 3"/>
              <p:cNvPicPr>
                <a:picLocks noChangeAspect="1" noChangeArrowheads="1"/>
              </p:cNvPicPr>
              <p:nvPr/>
            </p:nvPicPr>
            <p:blipFill>
              <a:blip r:embed="rId11"/>
              <a:srcRect/>
              <a:stretch>
                <a:fillRect/>
              </a:stretch>
            </p:blipFill>
            <p:spPr bwMode="auto">
              <a:xfrm>
                <a:off x="3738337" y="1591292"/>
                <a:ext cx="863135" cy="863136"/>
              </a:xfrm>
              <a:prstGeom prst="rect">
                <a:avLst/>
              </a:prstGeom>
              <a:noFill/>
              <a:ln w="9525">
                <a:noFill/>
                <a:miter lim="800000"/>
                <a:headEnd/>
                <a:tailEnd/>
              </a:ln>
              <a:effectLst/>
            </p:spPr>
          </p:pic>
          <p:pic>
            <p:nvPicPr>
              <p:cNvPr id="24" name="Picture 4"/>
              <p:cNvPicPr>
                <a:picLocks noChangeAspect="1" noChangeArrowheads="1"/>
              </p:cNvPicPr>
              <p:nvPr/>
            </p:nvPicPr>
            <p:blipFill>
              <a:blip r:embed="rId12"/>
              <a:srcRect/>
              <a:stretch>
                <a:fillRect/>
              </a:stretch>
            </p:blipFill>
            <p:spPr bwMode="auto">
              <a:xfrm>
                <a:off x="1956410" y="1591798"/>
                <a:ext cx="843610" cy="843611"/>
              </a:xfrm>
              <a:prstGeom prst="rect">
                <a:avLst/>
              </a:prstGeom>
              <a:noFill/>
              <a:ln w="9525">
                <a:noFill/>
                <a:miter lim="800000"/>
                <a:headEnd/>
                <a:tailEnd/>
              </a:ln>
              <a:effectLst/>
            </p:spPr>
          </p:pic>
          <p:pic>
            <p:nvPicPr>
              <p:cNvPr id="25" name="Picture 5"/>
              <p:cNvPicPr>
                <a:picLocks noChangeAspect="1" noChangeArrowheads="1"/>
              </p:cNvPicPr>
              <p:nvPr/>
            </p:nvPicPr>
            <p:blipFill>
              <a:blip r:embed="rId13"/>
              <a:srcRect/>
              <a:stretch>
                <a:fillRect/>
              </a:stretch>
            </p:blipFill>
            <p:spPr bwMode="auto">
              <a:xfrm>
                <a:off x="2844686" y="1593741"/>
                <a:ext cx="863673" cy="837769"/>
              </a:xfrm>
              <a:prstGeom prst="rect">
                <a:avLst/>
              </a:prstGeom>
              <a:noFill/>
              <a:ln w="9525">
                <a:noFill/>
                <a:miter lim="800000"/>
                <a:headEnd/>
                <a:tailEnd/>
              </a:ln>
              <a:effectLst/>
            </p:spPr>
          </p:pic>
          <p:sp>
            <p:nvSpPr>
              <p:cNvPr id="26" name="TextBox 25"/>
              <p:cNvSpPr txBox="1"/>
              <p:nvPr/>
            </p:nvSpPr>
            <p:spPr>
              <a:xfrm>
                <a:off x="931937" y="1899575"/>
                <a:ext cx="1219324"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PEI-siRNA       </a:t>
                </a:r>
                <a:endParaRPr lang="en-US" sz="1400" b="1" baseline="30000" dirty="0">
                  <a:latin typeface="Arial" panose="020B0604020202020204" pitchFamily="34" charset="0"/>
                  <a:cs typeface="Arial" panose="020B0604020202020204" pitchFamily="34" charset="0"/>
                </a:endParaRPr>
              </a:p>
            </p:txBody>
          </p:sp>
          <p:sp>
            <p:nvSpPr>
              <p:cNvPr id="27" name="TextBox 26"/>
              <p:cNvSpPr txBox="1"/>
              <p:nvPr/>
            </p:nvSpPr>
            <p:spPr>
              <a:xfrm>
                <a:off x="2022326" y="1285148"/>
                <a:ext cx="792382"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Nuclei</a:t>
                </a:r>
              </a:p>
            </p:txBody>
          </p:sp>
          <p:sp>
            <p:nvSpPr>
              <p:cNvPr id="28" name="TextBox 27"/>
              <p:cNvSpPr txBox="1"/>
              <p:nvPr/>
            </p:nvSpPr>
            <p:spPr>
              <a:xfrm>
                <a:off x="3708359" y="1285148"/>
                <a:ext cx="1078404"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TR siRNA</a:t>
                </a:r>
              </a:p>
            </p:txBody>
          </p:sp>
          <p:sp>
            <p:nvSpPr>
              <p:cNvPr id="29" name="TextBox 28"/>
              <p:cNvSpPr txBox="1"/>
              <p:nvPr/>
            </p:nvSpPr>
            <p:spPr>
              <a:xfrm>
                <a:off x="2935157" y="1285148"/>
                <a:ext cx="63565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Actin</a:t>
                </a:r>
              </a:p>
            </p:txBody>
          </p:sp>
          <p:sp>
            <p:nvSpPr>
              <p:cNvPr id="30" name="TextBox 29"/>
              <p:cNvSpPr txBox="1"/>
              <p:nvPr/>
            </p:nvSpPr>
            <p:spPr>
              <a:xfrm>
                <a:off x="4719495" y="1273410"/>
                <a:ext cx="711935"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Merge</a:t>
                </a:r>
              </a:p>
            </p:txBody>
          </p:sp>
          <p:sp>
            <p:nvSpPr>
              <p:cNvPr id="37" name="TextBox 36">
                <a:extLst>
                  <a:ext uri="{FF2B5EF4-FFF2-40B4-BE49-F238E27FC236}">
                    <a16:creationId xmlns:a16="http://schemas.microsoft.com/office/drawing/2014/main" id="{E12BDF50-EA08-4567-A631-A21DE952747B}"/>
                  </a:ext>
                </a:extLst>
              </p:cNvPr>
              <p:cNvSpPr txBox="1"/>
              <p:nvPr/>
            </p:nvSpPr>
            <p:spPr>
              <a:xfrm>
                <a:off x="819252" y="3579246"/>
                <a:ext cx="1326146"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EPM-siRNA           </a:t>
                </a:r>
              </a:p>
            </p:txBody>
          </p:sp>
        </p:grpSp>
        <p:pic>
          <p:nvPicPr>
            <p:cNvPr id="34" name="Picture 33">
              <a:extLst>
                <a:ext uri="{FF2B5EF4-FFF2-40B4-BE49-F238E27FC236}">
                  <a16:creationId xmlns:a16="http://schemas.microsoft.com/office/drawing/2014/main" id="{5BA83D32-C403-4041-B979-CA6482E399A2}"/>
                </a:ext>
              </a:extLst>
            </p:cNvPr>
            <p:cNvPicPr>
              <a:picLocks noChangeAspect="1"/>
            </p:cNvPicPr>
            <p:nvPr/>
          </p:nvPicPr>
          <p:blipFill rotWithShape="1">
            <a:blip r:embed="rId14"/>
            <a:srcRect l="18340" t="34173" r="23914" b="9218"/>
            <a:stretch/>
          </p:blipFill>
          <p:spPr>
            <a:xfrm>
              <a:off x="2538937" y="4091838"/>
              <a:ext cx="185213" cy="91294"/>
            </a:xfrm>
            <a:prstGeom prst="rect">
              <a:avLst/>
            </a:prstGeom>
          </p:spPr>
        </p:pic>
        <p:pic>
          <p:nvPicPr>
            <p:cNvPr id="35" name="Picture 34">
              <a:extLst>
                <a:ext uri="{FF2B5EF4-FFF2-40B4-BE49-F238E27FC236}">
                  <a16:creationId xmlns:a16="http://schemas.microsoft.com/office/drawing/2014/main" id="{B8BF18EF-B537-41D9-B233-0413E190CD6E}"/>
                </a:ext>
              </a:extLst>
            </p:cNvPr>
            <p:cNvPicPr>
              <a:picLocks noChangeAspect="1"/>
            </p:cNvPicPr>
            <p:nvPr/>
          </p:nvPicPr>
          <p:blipFill rotWithShape="1">
            <a:blip r:embed="rId14"/>
            <a:srcRect l="18340" t="34173" r="23914" b="9218"/>
            <a:stretch/>
          </p:blipFill>
          <p:spPr>
            <a:xfrm>
              <a:off x="3444743" y="4094694"/>
              <a:ext cx="185213" cy="91294"/>
            </a:xfrm>
            <a:prstGeom prst="rect">
              <a:avLst/>
            </a:prstGeom>
          </p:spPr>
        </p:pic>
        <p:pic>
          <p:nvPicPr>
            <p:cNvPr id="36" name="Picture 35">
              <a:extLst>
                <a:ext uri="{FF2B5EF4-FFF2-40B4-BE49-F238E27FC236}">
                  <a16:creationId xmlns:a16="http://schemas.microsoft.com/office/drawing/2014/main" id="{10694D33-B3C4-47AD-8CA6-B5F3E77D440A}"/>
                </a:ext>
              </a:extLst>
            </p:cNvPr>
            <p:cNvPicPr>
              <a:picLocks noChangeAspect="1"/>
            </p:cNvPicPr>
            <p:nvPr/>
          </p:nvPicPr>
          <p:blipFill rotWithShape="1">
            <a:blip r:embed="rId14"/>
            <a:srcRect l="18340" t="34173" r="23914" b="9218"/>
            <a:stretch/>
          </p:blipFill>
          <p:spPr>
            <a:xfrm>
              <a:off x="4349445" y="4091838"/>
              <a:ext cx="185213" cy="91294"/>
            </a:xfrm>
            <a:prstGeom prst="rect">
              <a:avLst/>
            </a:prstGeom>
          </p:spPr>
        </p:pic>
        <p:pic>
          <p:nvPicPr>
            <p:cNvPr id="38" name="Picture 37">
              <a:extLst>
                <a:ext uri="{FF2B5EF4-FFF2-40B4-BE49-F238E27FC236}">
                  <a16:creationId xmlns:a16="http://schemas.microsoft.com/office/drawing/2014/main" id="{4FEA2FAD-3BE6-4BC9-95A9-82DCC6A3D79C}"/>
                </a:ext>
              </a:extLst>
            </p:cNvPr>
            <p:cNvPicPr>
              <a:picLocks noChangeAspect="1"/>
            </p:cNvPicPr>
            <p:nvPr/>
          </p:nvPicPr>
          <p:blipFill rotWithShape="1">
            <a:blip r:embed="rId14"/>
            <a:srcRect l="18340" t="34173" r="23914" b="9218"/>
            <a:stretch/>
          </p:blipFill>
          <p:spPr>
            <a:xfrm>
              <a:off x="5246217" y="4091519"/>
              <a:ext cx="185213" cy="91294"/>
            </a:xfrm>
            <a:prstGeom prst="rect">
              <a:avLst/>
            </a:prstGeom>
          </p:spPr>
        </p:pic>
        <p:pic>
          <p:nvPicPr>
            <p:cNvPr id="39" name="Picture 38">
              <a:extLst>
                <a:ext uri="{FF2B5EF4-FFF2-40B4-BE49-F238E27FC236}">
                  <a16:creationId xmlns:a16="http://schemas.microsoft.com/office/drawing/2014/main" id="{4C3625CE-765B-406D-BF4F-44248C467FE9}"/>
                </a:ext>
              </a:extLst>
            </p:cNvPr>
            <p:cNvPicPr>
              <a:picLocks noChangeAspect="1"/>
            </p:cNvPicPr>
            <p:nvPr/>
          </p:nvPicPr>
          <p:blipFill rotWithShape="1">
            <a:blip r:embed="rId14"/>
            <a:srcRect l="18340" t="34173" r="23914" b="9218"/>
            <a:stretch/>
          </p:blipFill>
          <p:spPr>
            <a:xfrm>
              <a:off x="2555606" y="3202333"/>
              <a:ext cx="168544" cy="83078"/>
            </a:xfrm>
            <a:prstGeom prst="rect">
              <a:avLst/>
            </a:prstGeom>
          </p:spPr>
        </p:pic>
        <p:pic>
          <p:nvPicPr>
            <p:cNvPr id="40" name="Picture 39">
              <a:extLst>
                <a:ext uri="{FF2B5EF4-FFF2-40B4-BE49-F238E27FC236}">
                  <a16:creationId xmlns:a16="http://schemas.microsoft.com/office/drawing/2014/main" id="{623FED12-61AF-42B3-8780-9F466E72A3CD}"/>
                </a:ext>
              </a:extLst>
            </p:cNvPr>
            <p:cNvPicPr>
              <a:picLocks noChangeAspect="1"/>
            </p:cNvPicPr>
            <p:nvPr/>
          </p:nvPicPr>
          <p:blipFill rotWithShape="1">
            <a:blip r:embed="rId14"/>
            <a:srcRect l="18340" t="34173" r="23914" b="9218"/>
            <a:stretch/>
          </p:blipFill>
          <p:spPr>
            <a:xfrm>
              <a:off x="3453077" y="3218472"/>
              <a:ext cx="168544" cy="83078"/>
            </a:xfrm>
            <a:prstGeom prst="rect">
              <a:avLst/>
            </a:prstGeom>
          </p:spPr>
        </p:pic>
        <p:pic>
          <p:nvPicPr>
            <p:cNvPr id="41" name="Picture 40">
              <a:extLst>
                <a:ext uri="{FF2B5EF4-FFF2-40B4-BE49-F238E27FC236}">
                  <a16:creationId xmlns:a16="http://schemas.microsoft.com/office/drawing/2014/main" id="{2355C0F5-2CA7-49A3-A2ED-751EA5C8608B}"/>
                </a:ext>
              </a:extLst>
            </p:cNvPr>
            <p:cNvPicPr>
              <a:picLocks noChangeAspect="1"/>
            </p:cNvPicPr>
            <p:nvPr/>
          </p:nvPicPr>
          <p:blipFill rotWithShape="1">
            <a:blip r:embed="rId14"/>
            <a:srcRect l="18340" t="34173" r="23914" b="9218"/>
            <a:stretch/>
          </p:blipFill>
          <p:spPr>
            <a:xfrm>
              <a:off x="4357779" y="3202333"/>
              <a:ext cx="168544" cy="83078"/>
            </a:xfrm>
            <a:prstGeom prst="rect">
              <a:avLst/>
            </a:prstGeom>
          </p:spPr>
        </p:pic>
        <p:pic>
          <p:nvPicPr>
            <p:cNvPr id="42" name="Picture 41">
              <a:extLst>
                <a:ext uri="{FF2B5EF4-FFF2-40B4-BE49-F238E27FC236}">
                  <a16:creationId xmlns:a16="http://schemas.microsoft.com/office/drawing/2014/main" id="{24A36E8C-F87A-4F5F-9A39-6F539A16F01D}"/>
                </a:ext>
              </a:extLst>
            </p:cNvPr>
            <p:cNvPicPr>
              <a:picLocks noChangeAspect="1"/>
            </p:cNvPicPr>
            <p:nvPr/>
          </p:nvPicPr>
          <p:blipFill rotWithShape="1">
            <a:blip r:embed="rId14"/>
            <a:srcRect l="18340" t="34173" r="23914" b="9218"/>
            <a:stretch/>
          </p:blipFill>
          <p:spPr>
            <a:xfrm>
              <a:off x="5254551" y="3217884"/>
              <a:ext cx="168544" cy="83078"/>
            </a:xfrm>
            <a:prstGeom prst="rect">
              <a:avLst/>
            </a:prstGeom>
          </p:spPr>
        </p:pic>
        <p:pic>
          <p:nvPicPr>
            <p:cNvPr id="43" name="Picture 42">
              <a:extLst>
                <a:ext uri="{FF2B5EF4-FFF2-40B4-BE49-F238E27FC236}">
                  <a16:creationId xmlns:a16="http://schemas.microsoft.com/office/drawing/2014/main" id="{534660C3-2523-4CEB-883B-1BB759BDF68E}"/>
                </a:ext>
              </a:extLst>
            </p:cNvPr>
            <p:cNvPicPr>
              <a:picLocks noChangeAspect="1"/>
            </p:cNvPicPr>
            <p:nvPr/>
          </p:nvPicPr>
          <p:blipFill rotWithShape="1">
            <a:blip r:embed="rId14"/>
            <a:srcRect l="18340" t="34173" r="23914" b="9218"/>
            <a:stretch/>
          </p:blipFill>
          <p:spPr>
            <a:xfrm>
              <a:off x="2565192" y="2316986"/>
              <a:ext cx="132701" cy="65410"/>
            </a:xfrm>
            <a:prstGeom prst="rect">
              <a:avLst/>
            </a:prstGeom>
          </p:spPr>
        </p:pic>
        <p:pic>
          <p:nvPicPr>
            <p:cNvPr id="44" name="Picture 43">
              <a:extLst>
                <a:ext uri="{FF2B5EF4-FFF2-40B4-BE49-F238E27FC236}">
                  <a16:creationId xmlns:a16="http://schemas.microsoft.com/office/drawing/2014/main" id="{0BCB08DD-146D-4558-9944-DC713C2F9D79}"/>
                </a:ext>
              </a:extLst>
            </p:cNvPr>
            <p:cNvPicPr>
              <a:picLocks noChangeAspect="1"/>
            </p:cNvPicPr>
            <p:nvPr/>
          </p:nvPicPr>
          <p:blipFill rotWithShape="1">
            <a:blip r:embed="rId14"/>
            <a:srcRect l="18340" t="34173" r="23914" b="9218"/>
            <a:stretch/>
          </p:blipFill>
          <p:spPr>
            <a:xfrm>
              <a:off x="3470998" y="2305337"/>
              <a:ext cx="132701" cy="65410"/>
            </a:xfrm>
            <a:prstGeom prst="rect">
              <a:avLst/>
            </a:prstGeom>
          </p:spPr>
        </p:pic>
        <p:pic>
          <p:nvPicPr>
            <p:cNvPr id="45" name="Picture 44">
              <a:extLst>
                <a:ext uri="{FF2B5EF4-FFF2-40B4-BE49-F238E27FC236}">
                  <a16:creationId xmlns:a16="http://schemas.microsoft.com/office/drawing/2014/main" id="{F0A33A4C-6DC5-4989-A473-EC23B938DF04}"/>
                </a:ext>
              </a:extLst>
            </p:cNvPr>
            <p:cNvPicPr>
              <a:picLocks noChangeAspect="1"/>
            </p:cNvPicPr>
            <p:nvPr/>
          </p:nvPicPr>
          <p:blipFill rotWithShape="1">
            <a:blip r:embed="rId14"/>
            <a:srcRect l="18340" t="34173" r="23914" b="9218"/>
            <a:stretch/>
          </p:blipFill>
          <p:spPr>
            <a:xfrm>
              <a:off x="4359437" y="2323336"/>
              <a:ext cx="132701" cy="65410"/>
            </a:xfrm>
            <a:prstGeom prst="rect">
              <a:avLst/>
            </a:prstGeom>
          </p:spPr>
        </p:pic>
        <p:pic>
          <p:nvPicPr>
            <p:cNvPr id="46" name="Picture 45">
              <a:extLst>
                <a:ext uri="{FF2B5EF4-FFF2-40B4-BE49-F238E27FC236}">
                  <a16:creationId xmlns:a16="http://schemas.microsoft.com/office/drawing/2014/main" id="{971114F8-D80E-48A0-9DD6-833FB8B5A731}"/>
                </a:ext>
              </a:extLst>
            </p:cNvPr>
            <p:cNvPicPr>
              <a:picLocks noChangeAspect="1"/>
            </p:cNvPicPr>
            <p:nvPr/>
          </p:nvPicPr>
          <p:blipFill rotWithShape="1">
            <a:blip r:embed="rId14"/>
            <a:srcRect l="18340" t="34173" r="23914" b="9218"/>
            <a:stretch/>
          </p:blipFill>
          <p:spPr>
            <a:xfrm>
              <a:off x="5272472" y="2320488"/>
              <a:ext cx="132701" cy="65410"/>
            </a:xfrm>
            <a:prstGeom prst="rect">
              <a:avLst/>
            </a:prstGeom>
          </p:spPr>
        </p:pic>
      </p:grpSp>
    </p:spTree>
    <p:extLst>
      <p:ext uri="{BB962C8B-B14F-4D97-AF65-F5344CB8AC3E}">
        <p14:creationId xmlns:p14="http://schemas.microsoft.com/office/powerpoint/2010/main" val="3257854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1D796EB-12F6-4350-9D0F-365C78564E96}"/>
              </a:ext>
            </a:extLst>
          </p:cNvPr>
          <p:cNvSpPr txBox="1"/>
          <p:nvPr/>
        </p:nvSpPr>
        <p:spPr>
          <a:xfrm>
            <a:off x="419105" y="376320"/>
            <a:ext cx="2981172"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3c</a:t>
            </a:r>
          </a:p>
        </p:txBody>
      </p:sp>
      <p:sp>
        <p:nvSpPr>
          <p:cNvPr id="85" name="Text Box 8">
            <a:extLst>
              <a:ext uri="{FF2B5EF4-FFF2-40B4-BE49-F238E27FC236}">
                <a16:creationId xmlns:a16="http://schemas.microsoft.com/office/drawing/2014/main" id="{9FC81E4B-5DD3-47C7-9C4E-7D14D241C0C3}"/>
              </a:ext>
            </a:extLst>
          </p:cNvPr>
          <p:cNvSpPr txBox="1">
            <a:spLocks noChangeArrowheads="1"/>
          </p:cNvSpPr>
          <p:nvPr/>
        </p:nvSpPr>
        <p:spPr bwMode="auto">
          <a:xfrm>
            <a:off x="336201" y="6048444"/>
            <a:ext cx="6275299" cy="1314874"/>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3c</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siR</a:t>
            </a:r>
            <a:r>
              <a:rPr lang="en-US" sz="1200" dirty="0">
                <a:effectLst/>
                <a:latin typeface="Arial" panose="020B0604020202020204" pitchFamily="34" charset="0"/>
                <a:ea typeface="Calibri" panose="020F0502020204030204" pitchFamily="34" charset="0"/>
                <a:cs typeface="Times New Roman" panose="02020603050405020304" pitchFamily="18" charset="0"/>
              </a:rPr>
              <a:t>) entrapped in exosomes-PEI matrix (EPM) on modulation of </a:t>
            </a:r>
            <a:r>
              <a:rPr lang="en-US" sz="1200" dirty="0">
                <a:latin typeface="Arial" panose="020B0604020202020204" pitchFamily="34" charset="0"/>
                <a:ea typeface="Calibri" panose="020F0502020204030204" pitchFamily="34" charset="0"/>
                <a:cs typeface="Times New Roman" panose="02020603050405020304" pitchFamily="18" charset="0"/>
              </a:rPr>
              <a:t>KRAS expression </a:t>
            </a:r>
            <a:r>
              <a:rPr lang="en-US" sz="1200" dirty="0">
                <a:effectLst/>
                <a:latin typeface="Arial" panose="020B0604020202020204" pitchFamily="34" charset="0"/>
                <a:ea typeface="Calibri" panose="020F0502020204030204" pitchFamily="34" charset="0"/>
                <a:cs typeface="Times New Roman" panose="02020603050405020304" pitchFamily="18" charset="0"/>
              </a:rPr>
              <a:t>in A549 lung cancer cells. Lung cancer cells were treated for 48 h with EPM entrapped with 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purchased from </a:t>
            </a:r>
            <a:r>
              <a:rPr lang="en-US" sz="1200" dirty="0">
                <a:latin typeface="Arial" panose="020B0604020202020204" pitchFamily="34" charset="0"/>
                <a:ea typeface="Calibri" panose="020F0502020204030204" pitchFamily="34" charset="0"/>
                <a:cs typeface="Times New Roman" panose="02020603050405020304" pitchFamily="18" charset="0"/>
              </a:rPr>
              <a:t>different vendors – siR-1, siR-2, siR-3, siR-4 (</a:t>
            </a:r>
            <a:r>
              <a:rPr lang="en-US" sz="1200" dirty="0" err="1">
                <a:latin typeface="Arial" panose="020B0604020202020204" pitchFamily="34" charset="0"/>
                <a:ea typeface="Calibri" panose="020F0502020204030204" pitchFamily="34" charset="0"/>
                <a:cs typeface="Times New Roman" panose="02020603050405020304" pitchFamily="18" charset="0"/>
              </a:rPr>
              <a:t>Dharmacon</a:t>
            </a:r>
            <a:r>
              <a:rPr lang="en-US" sz="1200" dirty="0">
                <a:latin typeface="Arial" panose="020B0604020202020204" pitchFamily="34" charset="0"/>
                <a:ea typeface="Calibri" panose="020F0502020204030204" pitchFamily="34" charset="0"/>
                <a:cs typeface="Times New Roman" panose="02020603050405020304" pitchFamily="18" charset="0"/>
              </a:rPr>
              <a:t>), siR-5, siR-6, siR-7 (IDT) and siR-8, siR-9 (Sigma)</a:t>
            </a:r>
            <a:r>
              <a:rPr lang="en-US" sz="1200" dirty="0">
                <a:effectLst/>
                <a:latin typeface="Arial" panose="020B0604020202020204" pitchFamily="34" charset="0"/>
                <a:ea typeface="Calibri" panose="020F0502020204030204" pitchFamily="34" charset="0"/>
                <a:cs typeface="Times New Roman" panose="02020603050405020304" pitchFamily="18" charset="0"/>
              </a:rPr>
              <a:t>,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150 µg exosomes, 37 µg PEI MW 60K and 4 µg 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 in 150 µl PBS.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3" name="Group 2">
            <a:extLst>
              <a:ext uri="{FF2B5EF4-FFF2-40B4-BE49-F238E27FC236}">
                <a16:creationId xmlns:a16="http://schemas.microsoft.com/office/drawing/2014/main" id="{31121A87-A4E3-4AD0-A56A-A5ED36588CC4}"/>
              </a:ext>
            </a:extLst>
          </p:cNvPr>
          <p:cNvGrpSpPr/>
          <p:nvPr/>
        </p:nvGrpSpPr>
        <p:grpSpPr>
          <a:xfrm>
            <a:off x="774564" y="2055699"/>
            <a:ext cx="4942068" cy="1643360"/>
            <a:chOff x="1269864" y="1861714"/>
            <a:chExt cx="4942068" cy="1643360"/>
          </a:xfrm>
        </p:grpSpPr>
        <p:grpSp>
          <p:nvGrpSpPr>
            <p:cNvPr id="71" name="Group 70">
              <a:extLst>
                <a:ext uri="{FF2B5EF4-FFF2-40B4-BE49-F238E27FC236}">
                  <a16:creationId xmlns:a16="http://schemas.microsoft.com/office/drawing/2014/main" id="{8D450881-8C24-438A-8A75-68BDB27E5988}"/>
                </a:ext>
              </a:extLst>
            </p:cNvPr>
            <p:cNvGrpSpPr/>
            <p:nvPr/>
          </p:nvGrpSpPr>
          <p:grpSpPr>
            <a:xfrm>
              <a:off x="2151409" y="1861714"/>
              <a:ext cx="4060523" cy="1643360"/>
              <a:chOff x="2873594" y="1902949"/>
              <a:chExt cx="4060523" cy="1643360"/>
            </a:xfrm>
          </p:grpSpPr>
          <p:grpSp>
            <p:nvGrpSpPr>
              <p:cNvPr id="84" name="Group 83">
                <a:extLst>
                  <a:ext uri="{FF2B5EF4-FFF2-40B4-BE49-F238E27FC236}">
                    <a16:creationId xmlns:a16="http://schemas.microsoft.com/office/drawing/2014/main" id="{292766CD-3147-4A8C-93D4-0C2E6944816E}"/>
                  </a:ext>
                </a:extLst>
              </p:cNvPr>
              <p:cNvGrpSpPr/>
              <p:nvPr/>
            </p:nvGrpSpPr>
            <p:grpSpPr>
              <a:xfrm>
                <a:off x="2873594" y="2116314"/>
                <a:ext cx="4060523" cy="1429995"/>
                <a:chOff x="8129714" y="736515"/>
                <a:chExt cx="4060523" cy="1429995"/>
              </a:xfrm>
            </p:grpSpPr>
            <p:sp>
              <p:nvSpPr>
                <p:cNvPr id="86" name="TextBox 85">
                  <a:extLst>
                    <a:ext uri="{FF2B5EF4-FFF2-40B4-BE49-F238E27FC236}">
                      <a16:creationId xmlns:a16="http://schemas.microsoft.com/office/drawing/2014/main" id="{D72158FD-5DB6-4DA4-83A3-C3ADD053C3AA}"/>
                    </a:ext>
                  </a:extLst>
                </p:cNvPr>
                <p:cNvSpPr txBox="1"/>
                <p:nvPr/>
              </p:nvSpPr>
              <p:spPr>
                <a:xfrm>
                  <a:off x="11474329" y="782363"/>
                  <a:ext cx="619080"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KRAS</a:t>
                  </a:r>
                </a:p>
              </p:txBody>
            </p:sp>
            <p:sp>
              <p:nvSpPr>
                <p:cNvPr id="87" name="TextBox 86">
                  <a:extLst>
                    <a:ext uri="{FF2B5EF4-FFF2-40B4-BE49-F238E27FC236}">
                      <a16:creationId xmlns:a16="http://schemas.microsoft.com/office/drawing/2014/main" id="{3FB23755-0B31-4C12-8FED-BE315ADA8676}"/>
                    </a:ext>
                  </a:extLst>
                </p:cNvPr>
                <p:cNvSpPr txBox="1"/>
                <p:nvPr/>
              </p:nvSpPr>
              <p:spPr>
                <a:xfrm>
                  <a:off x="11474977" y="1189475"/>
                  <a:ext cx="715260" cy="276999"/>
                </a:xfrm>
                <a:prstGeom prst="rect">
                  <a:avLst/>
                </a:prstGeom>
                <a:noFill/>
              </p:spPr>
              <p:txBody>
                <a:bodyPr wrap="none" rtlCol="0">
                  <a:spAutoFit/>
                </a:bodyPr>
                <a:lstStyle/>
                <a:p>
                  <a:r>
                    <a:rPr lang="el-GR" sz="1200" b="1" dirty="0">
                      <a:latin typeface="Arial" panose="020B0604020202020204" pitchFamily="34" charset="0"/>
                      <a:cs typeface="Arial" panose="020B0604020202020204" pitchFamily="34" charset="0"/>
                    </a:rPr>
                    <a:t>β</a:t>
                  </a:r>
                  <a:r>
                    <a:rPr lang="en-US" sz="1200" b="1" dirty="0">
                      <a:latin typeface="Arial" panose="020B0604020202020204" pitchFamily="34" charset="0"/>
                      <a:cs typeface="Arial" panose="020B0604020202020204" pitchFamily="34" charset="0"/>
                    </a:rPr>
                    <a:t>-Actin</a:t>
                  </a:r>
                </a:p>
              </p:txBody>
            </p:sp>
            <p:sp>
              <p:nvSpPr>
                <p:cNvPr id="88" name="TextBox 87">
                  <a:extLst>
                    <a:ext uri="{FF2B5EF4-FFF2-40B4-BE49-F238E27FC236}">
                      <a16:creationId xmlns:a16="http://schemas.microsoft.com/office/drawing/2014/main" id="{2A05A46A-FBAE-41CC-AF56-CDA2B31250B0}"/>
                    </a:ext>
                  </a:extLst>
                </p:cNvPr>
                <p:cNvSpPr txBox="1"/>
                <p:nvPr/>
              </p:nvSpPr>
              <p:spPr>
                <a:xfrm rot="18887890">
                  <a:off x="7901767" y="1661564"/>
                  <a:ext cx="732893"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Control</a:t>
                  </a:r>
                </a:p>
              </p:txBody>
            </p:sp>
            <p:sp>
              <p:nvSpPr>
                <p:cNvPr id="89" name="TextBox 88">
                  <a:extLst>
                    <a:ext uri="{FF2B5EF4-FFF2-40B4-BE49-F238E27FC236}">
                      <a16:creationId xmlns:a16="http://schemas.microsoft.com/office/drawing/2014/main" id="{676ADA60-7F60-4C07-ADC0-77E89878D3EF}"/>
                    </a:ext>
                  </a:extLst>
                </p:cNvPr>
                <p:cNvSpPr txBox="1"/>
                <p:nvPr/>
              </p:nvSpPr>
              <p:spPr>
                <a:xfrm rot="18887890">
                  <a:off x="8374054" y="1611688"/>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siR-1</a:t>
                  </a:r>
                </a:p>
              </p:txBody>
            </p:sp>
            <p:sp>
              <p:nvSpPr>
                <p:cNvPr id="90" name="TextBox 89">
                  <a:extLst>
                    <a:ext uri="{FF2B5EF4-FFF2-40B4-BE49-F238E27FC236}">
                      <a16:creationId xmlns:a16="http://schemas.microsoft.com/office/drawing/2014/main" id="{85A69D6B-B8E8-4C84-A2F9-A1FB19742F10}"/>
                    </a:ext>
                  </a:extLst>
                </p:cNvPr>
                <p:cNvSpPr txBox="1"/>
                <p:nvPr/>
              </p:nvSpPr>
              <p:spPr>
                <a:xfrm rot="18887890">
                  <a:off x="8690186" y="1586708"/>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siR-2</a:t>
                  </a:r>
                </a:p>
              </p:txBody>
            </p:sp>
            <p:sp>
              <p:nvSpPr>
                <p:cNvPr id="91" name="TextBox 90">
                  <a:extLst>
                    <a:ext uri="{FF2B5EF4-FFF2-40B4-BE49-F238E27FC236}">
                      <a16:creationId xmlns:a16="http://schemas.microsoft.com/office/drawing/2014/main" id="{974ACF43-F61E-4A09-B9BA-BF43BACFBFE1}"/>
                    </a:ext>
                  </a:extLst>
                </p:cNvPr>
                <p:cNvSpPr txBox="1"/>
                <p:nvPr/>
              </p:nvSpPr>
              <p:spPr>
                <a:xfrm rot="18887890">
                  <a:off x="9028381" y="1599865"/>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siR-3</a:t>
                  </a:r>
                </a:p>
              </p:txBody>
            </p:sp>
            <p:sp>
              <p:nvSpPr>
                <p:cNvPr id="92" name="TextBox 91">
                  <a:extLst>
                    <a:ext uri="{FF2B5EF4-FFF2-40B4-BE49-F238E27FC236}">
                      <a16:creationId xmlns:a16="http://schemas.microsoft.com/office/drawing/2014/main" id="{AE57E111-CC38-402E-9114-8EB2878A65A0}"/>
                    </a:ext>
                  </a:extLst>
                </p:cNvPr>
                <p:cNvSpPr txBox="1"/>
                <p:nvPr/>
              </p:nvSpPr>
              <p:spPr>
                <a:xfrm rot="18887890">
                  <a:off x="9338632" y="1595424"/>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siR-4</a:t>
                  </a:r>
                </a:p>
              </p:txBody>
            </p:sp>
            <p:sp>
              <p:nvSpPr>
                <p:cNvPr id="93" name="TextBox 92">
                  <a:extLst>
                    <a:ext uri="{FF2B5EF4-FFF2-40B4-BE49-F238E27FC236}">
                      <a16:creationId xmlns:a16="http://schemas.microsoft.com/office/drawing/2014/main" id="{AA71722E-AD19-4029-97F8-093897F5B295}"/>
                    </a:ext>
                  </a:extLst>
                </p:cNvPr>
                <p:cNvSpPr txBox="1"/>
                <p:nvPr/>
              </p:nvSpPr>
              <p:spPr>
                <a:xfrm rot="18887890">
                  <a:off x="9646539" y="1604924"/>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siR-5</a:t>
                  </a:r>
                </a:p>
              </p:txBody>
            </p:sp>
            <p:sp>
              <p:nvSpPr>
                <p:cNvPr id="94" name="TextBox 93">
                  <a:extLst>
                    <a:ext uri="{FF2B5EF4-FFF2-40B4-BE49-F238E27FC236}">
                      <a16:creationId xmlns:a16="http://schemas.microsoft.com/office/drawing/2014/main" id="{5296CA66-2B01-4FD5-A872-56A9AFF0ADC2}"/>
                    </a:ext>
                  </a:extLst>
                </p:cNvPr>
                <p:cNvSpPr txBox="1"/>
                <p:nvPr/>
              </p:nvSpPr>
              <p:spPr>
                <a:xfrm rot="18887890">
                  <a:off x="9963060" y="1595423"/>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siR-6</a:t>
                  </a:r>
                </a:p>
              </p:txBody>
            </p:sp>
            <p:sp>
              <p:nvSpPr>
                <p:cNvPr id="95" name="TextBox 94">
                  <a:extLst>
                    <a:ext uri="{FF2B5EF4-FFF2-40B4-BE49-F238E27FC236}">
                      <a16:creationId xmlns:a16="http://schemas.microsoft.com/office/drawing/2014/main" id="{19410142-5D49-4900-B38E-0CE1AB38D126}"/>
                    </a:ext>
                  </a:extLst>
                </p:cNvPr>
                <p:cNvSpPr txBox="1"/>
                <p:nvPr/>
              </p:nvSpPr>
              <p:spPr>
                <a:xfrm rot="18887890">
                  <a:off x="10279877" y="1586709"/>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siR-7</a:t>
                  </a:r>
                </a:p>
              </p:txBody>
            </p:sp>
            <p:sp>
              <p:nvSpPr>
                <p:cNvPr id="96" name="TextBox 95">
                  <a:extLst>
                    <a:ext uri="{FF2B5EF4-FFF2-40B4-BE49-F238E27FC236}">
                      <a16:creationId xmlns:a16="http://schemas.microsoft.com/office/drawing/2014/main" id="{BC7D2E03-82AE-4177-B732-4EC50FA56B4D}"/>
                    </a:ext>
                  </a:extLst>
                </p:cNvPr>
                <p:cNvSpPr txBox="1"/>
                <p:nvPr/>
              </p:nvSpPr>
              <p:spPr>
                <a:xfrm rot="18887890">
                  <a:off x="10594976" y="1595424"/>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siR-8</a:t>
                  </a:r>
                </a:p>
              </p:txBody>
            </p:sp>
            <p:sp>
              <p:nvSpPr>
                <p:cNvPr id="97" name="TextBox 96">
                  <a:extLst>
                    <a:ext uri="{FF2B5EF4-FFF2-40B4-BE49-F238E27FC236}">
                      <a16:creationId xmlns:a16="http://schemas.microsoft.com/office/drawing/2014/main" id="{5946E020-E7E2-48B9-A243-C74DD2081A5B}"/>
                    </a:ext>
                  </a:extLst>
                </p:cNvPr>
                <p:cNvSpPr txBox="1"/>
                <p:nvPr/>
              </p:nvSpPr>
              <p:spPr>
                <a:xfrm rot="18887890">
                  <a:off x="10898957" y="1567329"/>
                  <a:ext cx="55976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siR-9</a:t>
                  </a:r>
                </a:p>
              </p:txBody>
            </p:sp>
            <p:pic>
              <p:nvPicPr>
                <p:cNvPr id="98" name="Picture 97">
                  <a:extLst>
                    <a:ext uri="{FF2B5EF4-FFF2-40B4-BE49-F238E27FC236}">
                      <a16:creationId xmlns:a16="http://schemas.microsoft.com/office/drawing/2014/main" id="{3ACDC9E1-A861-4BD4-8D47-431D4AC3BBE8}"/>
                    </a:ext>
                  </a:extLst>
                </p:cNvPr>
                <p:cNvPicPr>
                  <a:picLocks noChangeAspect="1"/>
                </p:cNvPicPr>
                <p:nvPr/>
              </p:nvPicPr>
              <p:blipFill>
                <a:blip r:embed="rId2"/>
                <a:stretch>
                  <a:fillRect/>
                </a:stretch>
              </p:blipFill>
              <p:spPr>
                <a:xfrm>
                  <a:off x="8227743" y="736515"/>
                  <a:ext cx="3300032" cy="399843"/>
                </a:xfrm>
                <a:prstGeom prst="rect">
                  <a:avLst/>
                </a:prstGeom>
              </p:spPr>
            </p:pic>
            <p:pic>
              <p:nvPicPr>
                <p:cNvPr id="99" name="Picture 98">
                  <a:extLst>
                    <a:ext uri="{FF2B5EF4-FFF2-40B4-BE49-F238E27FC236}">
                      <a16:creationId xmlns:a16="http://schemas.microsoft.com/office/drawing/2014/main" id="{B04428AF-E13A-4C12-AEA3-7B830A0F59E1}"/>
                    </a:ext>
                  </a:extLst>
                </p:cNvPr>
                <p:cNvPicPr>
                  <a:picLocks noChangeAspect="1"/>
                </p:cNvPicPr>
                <p:nvPr/>
              </p:nvPicPr>
              <p:blipFill>
                <a:blip r:embed="rId3"/>
                <a:stretch>
                  <a:fillRect/>
                </a:stretch>
              </p:blipFill>
              <p:spPr>
                <a:xfrm>
                  <a:off x="8227864" y="1174911"/>
                  <a:ext cx="3300032" cy="356616"/>
                </a:xfrm>
                <a:prstGeom prst="rect">
                  <a:avLst/>
                </a:prstGeom>
              </p:spPr>
            </p:pic>
          </p:grpSp>
          <p:sp>
            <p:nvSpPr>
              <p:cNvPr id="73" name="TextBox 72">
                <a:extLst>
                  <a:ext uri="{FF2B5EF4-FFF2-40B4-BE49-F238E27FC236}">
                    <a16:creationId xmlns:a16="http://schemas.microsoft.com/office/drawing/2014/main" id="{F623C2C3-DC45-42DF-8802-F20145DDB1F6}"/>
                  </a:ext>
                </a:extLst>
              </p:cNvPr>
              <p:cNvSpPr txBox="1"/>
              <p:nvPr/>
            </p:nvSpPr>
            <p:spPr>
              <a:xfrm>
                <a:off x="2979650" y="1902949"/>
                <a:ext cx="25519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a:t>
                </a:r>
              </a:p>
            </p:txBody>
          </p:sp>
          <p:sp>
            <p:nvSpPr>
              <p:cNvPr id="75" name="TextBox 74">
                <a:extLst>
                  <a:ext uri="{FF2B5EF4-FFF2-40B4-BE49-F238E27FC236}">
                    <a16:creationId xmlns:a16="http://schemas.microsoft.com/office/drawing/2014/main" id="{B5D8256C-AADB-4134-A278-F805BD183251}"/>
                  </a:ext>
                </a:extLst>
              </p:cNvPr>
              <p:cNvSpPr txBox="1"/>
              <p:nvPr/>
            </p:nvSpPr>
            <p:spPr>
              <a:xfrm>
                <a:off x="3214105"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0.21</a:t>
                </a:r>
              </a:p>
            </p:txBody>
          </p:sp>
          <p:sp>
            <p:nvSpPr>
              <p:cNvPr id="76" name="TextBox 75">
                <a:extLst>
                  <a:ext uri="{FF2B5EF4-FFF2-40B4-BE49-F238E27FC236}">
                    <a16:creationId xmlns:a16="http://schemas.microsoft.com/office/drawing/2014/main" id="{0F54C1F1-524D-40C7-AA84-B905F21FAAAF}"/>
                  </a:ext>
                </a:extLst>
              </p:cNvPr>
              <p:cNvSpPr txBox="1"/>
              <p:nvPr/>
            </p:nvSpPr>
            <p:spPr>
              <a:xfrm>
                <a:off x="3570946"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0.45</a:t>
                </a:r>
              </a:p>
            </p:txBody>
          </p:sp>
          <p:sp>
            <p:nvSpPr>
              <p:cNvPr id="77" name="TextBox 76">
                <a:extLst>
                  <a:ext uri="{FF2B5EF4-FFF2-40B4-BE49-F238E27FC236}">
                    <a16:creationId xmlns:a16="http://schemas.microsoft.com/office/drawing/2014/main" id="{6A1279AE-95E5-47C3-B6F6-9D4D3DB28B9D}"/>
                  </a:ext>
                </a:extLst>
              </p:cNvPr>
              <p:cNvSpPr txBox="1"/>
              <p:nvPr/>
            </p:nvSpPr>
            <p:spPr>
              <a:xfrm>
                <a:off x="3880098"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0.17</a:t>
                </a:r>
              </a:p>
            </p:txBody>
          </p:sp>
          <p:sp>
            <p:nvSpPr>
              <p:cNvPr id="78" name="TextBox 77">
                <a:extLst>
                  <a:ext uri="{FF2B5EF4-FFF2-40B4-BE49-F238E27FC236}">
                    <a16:creationId xmlns:a16="http://schemas.microsoft.com/office/drawing/2014/main" id="{2D5CC3F3-ABE9-4D1D-AC6F-829614CB0124}"/>
                  </a:ext>
                </a:extLst>
              </p:cNvPr>
              <p:cNvSpPr txBox="1"/>
              <p:nvPr/>
            </p:nvSpPr>
            <p:spPr>
              <a:xfrm>
                <a:off x="4233433"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0.16</a:t>
                </a:r>
              </a:p>
            </p:txBody>
          </p:sp>
          <p:sp>
            <p:nvSpPr>
              <p:cNvPr id="79" name="TextBox 78">
                <a:extLst>
                  <a:ext uri="{FF2B5EF4-FFF2-40B4-BE49-F238E27FC236}">
                    <a16:creationId xmlns:a16="http://schemas.microsoft.com/office/drawing/2014/main" id="{598F4BF5-8686-4937-96DA-323CE226E1AB}"/>
                  </a:ext>
                </a:extLst>
              </p:cNvPr>
              <p:cNvSpPr txBox="1"/>
              <p:nvPr/>
            </p:nvSpPr>
            <p:spPr>
              <a:xfrm>
                <a:off x="4545597"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0.21</a:t>
                </a:r>
              </a:p>
            </p:txBody>
          </p:sp>
          <p:sp>
            <p:nvSpPr>
              <p:cNvPr id="80" name="TextBox 79">
                <a:extLst>
                  <a:ext uri="{FF2B5EF4-FFF2-40B4-BE49-F238E27FC236}">
                    <a16:creationId xmlns:a16="http://schemas.microsoft.com/office/drawing/2014/main" id="{FE5945A3-5369-45E6-AD6D-72567E8ADE0C}"/>
                  </a:ext>
                </a:extLst>
              </p:cNvPr>
              <p:cNvSpPr txBox="1"/>
              <p:nvPr/>
            </p:nvSpPr>
            <p:spPr>
              <a:xfrm>
                <a:off x="4855629"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0.08</a:t>
                </a:r>
              </a:p>
            </p:txBody>
          </p:sp>
          <p:sp>
            <p:nvSpPr>
              <p:cNvPr id="81" name="TextBox 80">
                <a:extLst>
                  <a:ext uri="{FF2B5EF4-FFF2-40B4-BE49-F238E27FC236}">
                    <a16:creationId xmlns:a16="http://schemas.microsoft.com/office/drawing/2014/main" id="{40E6D216-2BD5-440F-8414-F2F441D2ED31}"/>
                  </a:ext>
                </a:extLst>
              </p:cNvPr>
              <p:cNvSpPr txBox="1"/>
              <p:nvPr/>
            </p:nvSpPr>
            <p:spPr>
              <a:xfrm>
                <a:off x="5161735"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0.21</a:t>
                </a:r>
              </a:p>
            </p:txBody>
          </p:sp>
          <p:sp>
            <p:nvSpPr>
              <p:cNvPr id="82" name="TextBox 81">
                <a:extLst>
                  <a:ext uri="{FF2B5EF4-FFF2-40B4-BE49-F238E27FC236}">
                    <a16:creationId xmlns:a16="http://schemas.microsoft.com/office/drawing/2014/main" id="{9E945FB9-E87C-4E3E-B043-7187A55587E9}"/>
                  </a:ext>
                </a:extLst>
              </p:cNvPr>
              <p:cNvSpPr txBox="1"/>
              <p:nvPr/>
            </p:nvSpPr>
            <p:spPr>
              <a:xfrm>
                <a:off x="5474723"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0.15</a:t>
                </a:r>
              </a:p>
            </p:txBody>
          </p:sp>
          <p:sp>
            <p:nvSpPr>
              <p:cNvPr id="83" name="TextBox 82">
                <a:extLst>
                  <a:ext uri="{FF2B5EF4-FFF2-40B4-BE49-F238E27FC236}">
                    <a16:creationId xmlns:a16="http://schemas.microsoft.com/office/drawing/2014/main" id="{A07AA188-3812-4ABE-BC31-926895594764}"/>
                  </a:ext>
                </a:extLst>
              </p:cNvPr>
              <p:cNvSpPr txBox="1"/>
              <p:nvPr/>
            </p:nvSpPr>
            <p:spPr>
              <a:xfrm>
                <a:off x="5840068" y="1902949"/>
                <a:ext cx="43152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0.17</a:t>
                </a:r>
              </a:p>
            </p:txBody>
          </p:sp>
        </p:grpSp>
        <p:sp>
          <p:nvSpPr>
            <p:cNvPr id="2" name="TextBox 1">
              <a:extLst>
                <a:ext uri="{FF2B5EF4-FFF2-40B4-BE49-F238E27FC236}">
                  <a16:creationId xmlns:a16="http://schemas.microsoft.com/office/drawing/2014/main" id="{F79B846F-A435-4839-93C8-2AF29BA185F5}"/>
                </a:ext>
              </a:extLst>
            </p:cNvPr>
            <p:cNvSpPr txBox="1"/>
            <p:nvPr/>
          </p:nvSpPr>
          <p:spPr>
            <a:xfrm>
              <a:off x="1269864" y="2909882"/>
              <a:ext cx="90281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si</a:t>
              </a:r>
              <a:r>
                <a:rPr lang="en-US" sz="1400" b="1" i="1" dirty="0">
                  <a:latin typeface="Arial" panose="020B0604020202020204" pitchFamily="34" charset="0"/>
                  <a:cs typeface="Arial" panose="020B0604020202020204" pitchFamily="34" charset="0"/>
                </a:rPr>
                <a:t>KRAS</a:t>
              </a:r>
              <a:r>
                <a:rPr lang="en-US" sz="1400" b="1" dirty="0">
                  <a:latin typeface="Arial" panose="020B0604020202020204" pitchFamily="34" charset="0"/>
                  <a:cs typeface="Arial" panose="020B0604020202020204" pitchFamily="34" charset="0"/>
                </a:rPr>
                <a:t>:</a:t>
              </a:r>
              <a:endParaRPr lang="en-US" sz="1600" b="1" dirty="0">
                <a:latin typeface="Arial" panose="020B0604020202020204" pitchFamily="34" charset="0"/>
                <a:cs typeface="Arial" panose="020B0604020202020204" pitchFamily="34" charset="0"/>
              </a:endParaRPr>
            </a:p>
          </p:txBody>
        </p:sp>
      </p:grpSp>
      <p:sp>
        <p:nvSpPr>
          <p:cNvPr id="33" name="TextBox 32">
            <a:extLst>
              <a:ext uri="{FF2B5EF4-FFF2-40B4-BE49-F238E27FC236}">
                <a16:creationId xmlns:a16="http://schemas.microsoft.com/office/drawing/2014/main" id="{82A131C9-8CE9-4B09-B30D-9E5F50DEAFFF}"/>
              </a:ext>
            </a:extLst>
          </p:cNvPr>
          <p:cNvSpPr txBox="1"/>
          <p:nvPr/>
        </p:nvSpPr>
        <p:spPr>
          <a:xfrm>
            <a:off x="419105" y="2003511"/>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458582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EACD1B9-3E92-441B-AC8C-F0454E90AD7A}"/>
              </a:ext>
            </a:extLst>
          </p:cNvPr>
          <p:cNvSpPr txBox="1"/>
          <p:nvPr/>
        </p:nvSpPr>
        <p:spPr>
          <a:xfrm>
            <a:off x="305973" y="338447"/>
            <a:ext cx="2965475"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3d</a:t>
            </a:r>
          </a:p>
        </p:txBody>
      </p:sp>
      <p:grpSp>
        <p:nvGrpSpPr>
          <p:cNvPr id="2" name="Group 1">
            <a:extLst>
              <a:ext uri="{FF2B5EF4-FFF2-40B4-BE49-F238E27FC236}">
                <a16:creationId xmlns:a16="http://schemas.microsoft.com/office/drawing/2014/main" id="{E0DAF309-49E9-4E36-A899-046657EF49C1}"/>
              </a:ext>
            </a:extLst>
          </p:cNvPr>
          <p:cNvGrpSpPr/>
          <p:nvPr/>
        </p:nvGrpSpPr>
        <p:grpSpPr>
          <a:xfrm>
            <a:off x="1181101" y="2842213"/>
            <a:ext cx="4104060" cy="1508540"/>
            <a:chOff x="1181101" y="2842213"/>
            <a:chExt cx="4104060" cy="1508540"/>
          </a:xfrm>
        </p:grpSpPr>
        <p:pic>
          <p:nvPicPr>
            <p:cNvPr id="52" name="Picture 51">
              <a:extLst>
                <a:ext uri="{FF2B5EF4-FFF2-40B4-BE49-F238E27FC236}">
                  <a16:creationId xmlns:a16="http://schemas.microsoft.com/office/drawing/2014/main" id="{D0680545-9621-4325-B3B3-0D16E1603AA2}"/>
                </a:ext>
              </a:extLst>
            </p:cNvPr>
            <p:cNvPicPr>
              <a:picLocks noChangeAspect="1"/>
            </p:cNvPicPr>
            <p:nvPr/>
          </p:nvPicPr>
          <p:blipFill rotWithShape="1">
            <a:blip r:embed="rId2"/>
            <a:srcRect l="581" t="19851" r="22975" b="19620"/>
            <a:stretch/>
          </p:blipFill>
          <p:spPr>
            <a:xfrm>
              <a:off x="2096518" y="3513574"/>
              <a:ext cx="2420807" cy="348506"/>
            </a:xfrm>
            <a:prstGeom prst="rect">
              <a:avLst/>
            </a:prstGeom>
          </p:spPr>
        </p:pic>
        <p:pic>
          <p:nvPicPr>
            <p:cNvPr id="53" name="Picture 52">
              <a:extLst>
                <a:ext uri="{FF2B5EF4-FFF2-40B4-BE49-F238E27FC236}">
                  <a16:creationId xmlns:a16="http://schemas.microsoft.com/office/drawing/2014/main" id="{0166F348-9C6D-45B6-B667-82ADB6D032C8}"/>
                </a:ext>
              </a:extLst>
            </p:cNvPr>
            <p:cNvPicPr>
              <a:picLocks noChangeAspect="1"/>
            </p:cNvPicPr>
            <p:nvPr/>
          </p:nvPicPr>
          <p:blipFill rotWithShape="1">
            <a:blip r:embed="rId3"/>
            <a:srcRect l="1061" t="13864" r="22666" b="11771"/>
            <a:stretch/>
          </p:blipFill>
          <p:spPr>
            <a:xfrm>
              <a:off x="2104700" y="3130891"/>
              <a:ext cx="2420807" cy="351829"/>
            </a:xfrm>
            <a:prstGeom prst="rect">
              <a:avLst/>
            </a:prstGeom>
          </p:spPr>
        </p:pic>
        <p:sp>
          <p:nvSpPr>
            <p:cNvPr id="54" name="TextBox 53">
              <a:extLst>
                <a:ext uri="{FF2B5EF4-FFF2-40B4-BE49-F238E27FC236}">
                  <a16:creationId xmlns:a16="http://schemas.microsoft.com/office/drawing/2014/main" id="{A03398BA-3252-4A2B-8277-13767983D236}"/>
                </a:ext>
              </a:extLst>
            </p:cNvPr>
            <p:cNvSpPr txBox="1"/>
            <p:nvPr/>
          </p:nvSpPr>
          <p:spPr>
            <a:xfrm>
              <a:off x="4496342" y="3207480"/>
              <a:ext cx="69442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KRAS</a:t>
              </a:r>
            </a:p>
          </p:txBody>
        </p:sp>
        <p:sp>
          <p:nvSpPr>
            <p:cNvPr id="55" name="TextBox 54">
              <a:extLst>
                <a:ext uri="{FF2B5EF4-FFF2-40B4-BE49-F238E27FC236}">
                  <a16:creationId xmlns:a16="http://schemas.microsoft.com/office/drawing/2014/main" id="{33C55498-81F3-42C9-A121-32261431F235}"/>
                </a:ext>
              </a:extLst>
            </p:cNvPr>
            <p:cNvSpPr txBox="1"/>
            <p:nvPr/>
          </p:nvSpPr>
          <p:spPr>
            <a:xfrm>
              <a:off x="4484942" y="3494917"/>
              <a:ext cx="800219" cy="307777"/>
            </a:xfrm>
            <a:prstGeom prst="rect">
              <a:avLst/>
            </a:prstGeom>
            <a:noFill/>
          </p:spPr>
          <p:txBody>
            <a:bodyPr wrap="none" rtlCol="0">
              <a:spAutoFit/>
            </a:bodyPr>
            <a:lstStyle/>
            <a:p>
              <a:r>
                <a:rPr lang="el-GR" sz="1400" b="1" dirty="0">
                  <a:latin typeface="Arial" panose="020B0604020202020204" pitchFamily="34" charset="0"/>
                  <a:cs typeface="Arial" panose="020B0604020202020204" pitchFamily="34" charset="0"/>
                </a:rPr>
                <a:t>β</a:t>
              </a:r>
              <a:r>
                <a:rPr lang="en-US" sz="1400" b="1" dirty="0">
                  <a:latin typeface="Arial" panose="020B0604020202020204" pitchFamily="34" charset="0"/>
                  <a:cs typeface="Arial" panose="020B0604020202020204" pitchFamily="34" charset="0"/>
                </a:rPr>
                <a:t>-Actin</a:t>
              </a:r>
            </a:p>
          </p:txBody>
        </p:sp>
        <p:sp>
          <p:nvSpPr>
            <p:cNvPr id="56" name="TextBox 55">
              <a:extLst>
                <a:ext uri="{FF2B5EF4-FFF2-40B4-BE49-F238E27FC236}">
                  <a16:creationId xmlns:a16="http://schemas.microsoft.com/office/drawing/2014/main" id="{5DF6B18D-E040-4376-91B4-60ADEC19542C}"/>
                </a:ext>
              </a:extLst>
            </p:cNvPr>
            <p:cNvSpPr txBox="1"/>
            <p:nvPr/>
          </p:nvSpPr>
          <p:spPr>
            <a:xfrm>
              <a:off x="1181101" y="3827533"/>
              <a:ext cx="1364594" cy="523220"/>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  PEI :	 0</a:t>
              </a:r>
            </a:p>
            <a:p>
              <a:r>
                <a:rPr lang="en-US" sz="1400" b="1" dirty="0">
                  <a:latin typeface="Arial" panose="020B0604020202020204" pitchFamily="34" charset="0"/>
                  <a:cs typeface="Arial" panose="020B0604020202020204" pitchFamily="34" charset="0"/>
                </a:rPr>
                <a:t>  (MW x1000)</a:t>
              </a:r>
            </a:p>
          </p:txBody>
        </p:sp>
        <p:sp>
          <p:nvSpPr>
            <p:cNvPr id="57" name="TextBox 56">
              <a:extLst>
                <a:ext uri="{FF2B5EF4-FFF2-40B4-BE49-F238E27FC236}">
                  <a16:creationId xmlns:a16="http://schemas.microsoft.com/office/drawing/2014/main" id="{22FCB97B-A758-40F5-AB5D-D8DE161BBF04}"/>
                </a:ext>
              </a:extLst>
            </p:cNvPr>
            <p:cNvSpPr txBox="1"/>
            <p:nvPr/>
          </p:nvSpPr>
          <p:spPr>
            <a:xfrm>
              <a:off x="2403458" y="3835773"/>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0.8</a:t>
              </a:r>
            </a:p>
          </p:txBody>
        </p:sp>
        <p:sp>
          <p:nvSpPr>
            <p:cNvPr id="58" name="TextBox 57">
              <a:extLst>
                <a:ext uri="{FF2B5EF4-FFF2-40B4-BE49-F238E27FC236}">
                  <a16:creationId xmlns:a16="http://schemas.microsoft.com/office/drawing/2014/main" id="{815C2F92-DC6E-46AC-918B-07418359A646}"/>
                </a:ext>
              </a:extLst>
            </p:cNvPr>
            <p:cNvSpPr txBox="1"/>
            <p:nvPr/>
          </p:nvSpPr>
          <p:spPr>
            <a:xfrm>
              <a:off x="2780372" y="3835773"/>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1.8</a:t>
              </a:r>
            </a:p>
          </p:txBody>
        </p:sp>
        <p:sp>
          <p:nvSpPr>
            <p:cNvPr id="59" name="TextBox 58">
              <a:extLst>
                <a:ext uri="{FF2B5EF4-FFF2-40B4-BE49-F238E27FC236}">
                  <a16:creationId xmlns:a16="http://schemas.microsoft.com/office/drawing/2014/main" id="{35D95290-7181-43B7-8F2C-59D7D347A0F2}"/>
                </a:ext>
              </a:extLst>
            </p:cNvPr>
            <p:cNvSpPr txBox="1"/>
            <p:nvPr/>
          </p:nvSpPr>
          <p:spPr>
            <a:xfrm>
              <a:off x="3146275" y="3835773"/>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2.5</a:t>
              </a:r>
            </a:p>
          </p:txBody>
        </p:sp>
        <p:sp>
          <p:nvSpPr>
            <p:cNvPr id="60" name="TextBox 59">
              <a:extLst>
                <a:ext uri="{FF2B5EF4-FFF2-40B4-BE49-F238E27FC236}">
                  <a16:creationId xmlns:a16="http://schemas.microsoft.com/office/drawing/2014/main" id="{E060DF28-BFD3-44D0-9CE7-2CAE87DA73D6}"/>
                </a:ext>
              </a:extLst>
            </p:cNvPr>
            <p:cNvSpPr txBox="1"/>
            <p:nvPr/>
          </p:nvSpPr>
          <p:spPr>
            <a:xfrm>
              <a:off x="3544672" y="3835773"/>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5</a:t>
              </a:r>
            </a:p>
          </p:txBody>
        </p:sp>
        <p:sp>
          <p:nvSpPr>
            <p:cNvPr id="61" name="TextBox 60">
              <a:extLst>
                <a:ext uri="{FF2B5EF4-FFF2-40B4-BE49-F238E27FC236}">
                  <a16:creationId xmlns:a16="http://schemas.microsoft.com/office/drawing/2014/main" id="{BAE78E1C-C86E-4DD5-86B8-1B771AF13C02}"/>
                </a:ext>
              </a:extLst>
            </p:cNvPr>
            <p:cNvSpPr txBox="1"/>
            <p:nvPr/>
          </p:nvSpPr>
          <p:spPr>
            <a:xfrm>
              <a:off x="3830338" y="3835773"/>
              <a:ext cx="38343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60</a:t>
              </a:r>
            </a:p>
          </p:txBody>
        </p:sp>
        <p:sp>
          <p:nvSpPr>
            <p:cNvPr id="62" name="TextBox 61">
              <a:extLst>
                <a:ext uri="{FF2B5EF4-FFF2-40B4-BE49-F238E27FC236}">
                  <a16:creationId xmlns:a16="http://schemas.microsoft.com/office/drawing/2014/main" id="{A41985D8-8AA2-4945-AEE7-91E69D460D7E}"/>
                </a:ext>
              </a:extLst>
            </p:cNvPr>
            <p:cNvSpPr txBox="1"/>
            <p:nvPr/>
          </p:nvSpPr>
          <p:spPr>
            <a:xfrm>
              <a:off x="4139797" y="3835773"/>
              <a:ext cx="482824"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600</a:t>
              </a:r>
            </a:p>
          </p:txBody>
        </p:sp>
        <p:sp>
          <p:nvSpPr>
            <p:cNvPr id="63" name="TextBox 62">
              <a:extLst>
                <a:ext uri="{FF2B5EF4-FFF2-40B4-BE49-F238E27FC236}">
                  <a16:creationId xmlns:a16="http://schemas.microsoft.com/office/drawing/2014/main" id="{95DAD4C5-EC8A-4067-B7B8-D3931E03AE42}"/>
                </a:ext>
              </a:extLst>
            </p:cNvPr>
            <p:cNvSpPr txBox="1"/>
            <p:nvPr/>
          </p:nvSpPr>
          <p:spPr>
            <a:xfrm>
              <a:off x="2136485" y="2842213"/>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a:t>
              </a:r>
            </a:p>
          </p:txBody>
        </p:sp>
        <p:sp>
          <p:nvSpPr>
            <p:cNvPr id="65" name="TextBox 64">
              <a:extLst>
                <a:ext uri="{FF2B5EF4-FFF2-40B4-BE49-F238E27FC236}">
                  <a16:creationId xmlns:a16="http://schemas.microsoft.com/office/drawing/2014/main" id="{814A42F1-1660-47C6-9C4E-98CF22725F10}"/>
                </a:ext>
              </a:extLst>
            </p:cNvPr>
            <p:cNvSpPr txBox="1"/>
            <p:nvPr/>
          </p:nvSpPr>
          <p:spPr>
            <a:xfrm>
              <a:off x="2420056" y="2842213"/>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1.1</a:t>
              </a:r>
            </a:p>
          </p:txBody>
        </p:sp>
        <p:sp>
          <p:nvSpPr>
            <p:cNvPr id="66" name="TextBox 65">
              <a:extLst>
                <a:ext uri="{FF2B5EF4-FFF2-40B4-BE49-F238E27FC236}">
                  <a16:creationId xmlns:a16="http://schemas.microsoft.com/office/drawing/2014/main" id="{B72E070B-069C-47F6-8A63-04E600D773D8}"/>
                </a:ext>
              </a:extLst>
            </p:cNvPr>
            <p:cNvSpPr txBox="1"/>
            <p:nvPr/>
          </p:nvSpPr>
          <p:spPr>
            <a:xfrm>
              <a:off x="2793097" y="2842213"/>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a:t>
              </a:r>
            </a:p>
          </p:txBody>
        </p:sp>
        <p:sp>
          <p:nvSpPr>
            <p:cNvPr id="67" name="TextBox 66">
              <a:extLst>
                <a:ext uri="{FF2B5EF4-FFF2-40B4-BE49-F238E27FC236}">
                  <a16:creationId xmlns:a16="http://schemas.microsoft.com/office/drawing/2014/main" id="{5331761D-A5AA-491A-BC6A-A5D37737D613}"/>
                </a:ext>
              </a:extLst>
            </p:cNvPr>
            <p:cNvSpPr txBox="1"/>
            <p:nvPr/>
          </p:nvSpPr>
          <p:spPr>
            <a:xfrm>
              <a:off x="3081387" y="2842213"/>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a:t>
              </a:r>
            </a:p>
          </p:txBody>
        </p:sp>
        <p:sp>
          <p:nvSpPr>
            <p:cNvPr id="68" name="TextBox 67">
              <a:extLst>
                <a:ext uri="{FF2B5EF4-FFF2-40B4-BE49-F238E27FC236}">
                  <a16:creationId xmlns:a16="http://schemas.microsoft.com/office/drawing/2014/main" id="{2E98AEF6-6639-49A3-A6EE-5927E0BA8AC0}"/>
                </a:ext>
              </a:extLst>
            </p:cNvPr>
            <p:cNvSpPr txBox="1"/>
            <p:nvPr/>
          </p:nvSpPr>
          <p:spPr>
            <a:xfrm>
              <a:off x="3288889" y="2854913"/>
              <a:ext cx="532518"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0.36</a:t>
              </a:r>
            </a:p>
          </p:txBody>
        </p:sp>
        <p:sp>
          <p:nvSpPr>
            <p:cNvPr id="69" name="TextBox 68">
              <a:extLst>
                <a:ext uri="{FF2B5EF4-FFF2-40B4-BE49-F238E27FC236}">
                  <a16:creationId xmlns:a16="http://schemas.microsoft.com/office/drawing/2014/main" id="{C7A3E9A0-0676-4822-975E-0E81688C9740}"/>
                </a:ext>
              </a:extLst>
            </p:cNvPr>
            <p:cNvSpPr txBox="1"/>
            <p:nvPr/>
          </p:nvSpPr>
          <p:spPr>
            <a:xfrm>
              <a:off x="3723521" y="2843615"/>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0.12</a:t>
              </a:r>
            </a:p>
          </p:txBody>
        </p:sp>
        <p:sp>
          <p:nvSpPr>
            <p:cNvPr id="70" name="TextBox 69">
              <a:extLst>
                <a:ext uri="{FF2B5EF4-FFF2-40B4-BE49-F238E27FC236}">
                  <a16:creationId xmlns:a16="http://schemas.microsoft.com/office/drawing/2014/main" id="{C7D852A9-E67F-4071-A0EC-ACE19ADE5F83}"/>
                </a:ext>
              </a:extLst>
            </p:cNvPr>
            <p:cNvSpPr txBox="1"/>
            <p:nvPr/>
          </p:nvSpPr>
          <p:spPr>
            <a:xfrm>
              <a:off x="4180245" y="2843614"/>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0.18</a:t>
              </a:r>
            </a:p>
          </p:txBody>
        </p:sp>
      </p:grpSp>
      <p:sp>
        <p:nvSpPr>
          <p:cNvPr id="100" name="Text Box 8">
            <a:extLst>
              <a:ext uri="{FF2B5EF4-FFF2-40B4-BE49-F238E27FC236}">
                <a16:creationId xmlns:a16="http://schemas.microsoft.com/office/drawing/2014/main" id="{1867DE31-DE7F-4D54-BF74-260A8605C50F}"/>
              </a:ext>
            </a:extLst>
          </p:cNvPr>
          <p:cNvSpPr txBox="1">
            <a:spLocks noChangeArrowheads="1"/>
          </p:cNvSpPr>
          <p:nvPr/>
        </p:nvSpPr>
        <p:spPr bwMode="auto">
          <a:xfrm>
            <a:off x="540739" y="5829624"/>
            <a:ext cx="6077335" cy="1610774"/>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3d</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molecular weight of </a:t>
            </a:r>
            <a:r>
              <a:rPr lang="en-US" sz="1200" dirty="0">
                <a:latin typeface="Arial" panose="020B0604020202020204" pitchFamily="34" charset="0"/>
                <a:ea typeface="Calibri" panose="020F0502020204030204" pitchFamily="34" charset="0"/>
                <a:cs typeface="Times New Roman" panose="02020603050405020304" pitchFamily="18" charset="0"/>
              </a:rPr>
              <a:t>polyethyleneimine </a:t>
            </a:r>
            <a:r>
              <a:rPr lang="en-US" sz="1200" dirty="0">
                <a:effectLst/>
                <a:latin typeface="Arial" panose="020B0604020202020204" pitchFamily="34" charset="0"/>
                <a:ea typeface="Calibri" panose="020F0502020204030204" pitchFamily="34" charset="0"/>
                <a:cs typeface="Times New Roman" panose="02020603050405020304" pitchFamily="18" charset="0"/>
              </a:rPr>
              <a:t>(PEI) in EPM-</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a:t>
            </a:r>
            <a:r>
              <a:rPr lang="en-US" sz="1200" i="1" dirty="0" err="1">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formulation on modulation of </a:t>
            </a:r>
            <a:r>
              <a:rPr lang="en-US" sz="1200" dirty="0">
                <a:latin typeface="Arial" panose="020B0604020202020204" pitchFamily="34" charset="0"/>
                <a:ea typeface="Calibri" panose="020F0502020204030204" pitchFamily="34" charset="0"/>
                <a:cs typeface="Times New Roman" panose="02020603050405020304" pitchFamily="18" charset="0"/>
              </a:rPr>
              <a:t>KRAS expression</a:t>
            </a:r>
            <a:r>
              <a:rPr lang="en-US" sz="1200" dirty="0">
                <a:effectLst/>
                <a:latin typeface="Arial" panose="020B0604020202020204" pitchFamily="34" charset="0"/>
                <a:ea typeface="Calibri" panose="020F0502020204030204" pitchFamily="34" charset="0"/>
                <a:cs typeface="Times New Roman" panose="02020603050405020304" pitchFamily="18" charset="0"/>
              </a:rPr>
              <a:t> in A549 lung cancer cells. Lung cancer cells were treated with EPM-</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a:t>
            </a:r>
            <a:r>
              <a:rPr lang="en-US" sz="1200" i="1" dirty="0" err="1">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 48 h,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150 µg exosomes, 37 µg PEI of indicated MW and 4 µg 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in 150 µl PBS. Reactions were performed in triplicates. Data, quantitated by ImageJ software, represent mean ± SD (n = 3; blots shown from only one replicate for presentation purpose). Std deviation (5-20%) is not shown.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a16="http://schemas.microsoft.com/office/drawing/2014/main" id="{1110289A-F65E-47FA-AE93-8AB77155C818}"/>
              </a:ext>
            </a:extLst>
          </p:cNvPr>
          <p:cNvSpPr txBox="1"/>
          <p:nvPr/>
        </p:nvSpPr>
        <p:spPr>
          <a:xfrm>
            <a:off x="911676" y="2842213"/>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7899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68" y="315175"/>
            <a:ext cx="3139348"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Supplementary Figure 3e</a:t>
            </a:r>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3000" contrast="41000"/>
                    </a14:imgEffect>
                  </a14:imgLayer>
                </a14:imgProps>
              </a:ext>
            </a:extLst>
          </a:blip>
          <a:srcRect l="3761" t="28063" r="4056" b="32243"/>
          <a:stretch/>
        </p:blipFill>
        <p:spPr>
          <a:xfrm>
            <a:off x="1565975" y="2512396"/>
            <a:ext cx="4164376" cy="418642"/>
          </a:xfrm>
          <a:prstGeom prst="rect">
            <a:avLst/>
          </a:prstGeom>
        </p:spPr>
      </p:pic>
      <p:pic>
        <p:nvPicPr>
          <p:cNvPr id="6" name="Picture 5"/>
          <p:cNvPicPr>
            <a:picLocks noChangeAspect="1"/>
          </p:cNvPicPr>
          <p:nvPr/>
        </p:nvPicPr>
        <p:blipFill rotWithShape="1">
          <a:blip r:embed="rId4"/>
          <a:srcRect l="2773" t="22984" r="4376" b="27886"/>
          <a:stretch/>
        </p:blipFill>
        <p:spPr>
          <a:xfrm>
            <a:off x="1565975" y="2993661"/>
            <a:ext cx="4164376" cy="418642"/>
          </a:xfrm>
          <a:prstGeom prst="rect">
            <a:avLst/>
          </a:prstGeom>
        </p:spPr>
      </p:pic>
      <p:cxnSp>
        <p:nvCxnSpPr>
          <p:cNvPr id="10" name="Straight Connector 9"/>
          <p:cNvCxnSpPr>
            <a:cxnSpLocks/>
          </p:cNvCxnSpPr>
          <p:nvPr/>
        </p:nvCxnSpPr>
        <p:spPr>
          <a:xfrm>
            <a:off x="1972019" y="3469417"/>
            <a:ext cx="994205" cy="0"/>
          </a:xfrm>
          <a:prstGeom prst="line">
            <a:avLst/>
          </a:prstGeom>
          <a:ln w="28575"/>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731807" y="3480671"/>
            <a:ext cx="91563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PEI (µg):</a:t>
            </a:r>
          </a:p>
        </p:txBody>
      </p:sp>
      <p:sp>
        <p:nvSpPr>
          <p:cNvPr id="19" name="TextBox 18"/>
          <p:cNvSpPr txBox="1"/>
          <p:nvPr/>
        </p:nvSpPr>
        <p:spPr>
          <a:xfrm>
            <a:off x="930110" y="2567828"/>
            <a:ext cx="69442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KRAS</a:t>
            </a:r>
          </a:p>
        </p:txBody>
      </p:sp>
      <p:sp>
        <p:nvSpPr>
          <p:cNvPr id="20" name="TextBox 19"/>
          <p:cNvSpPr txBox="1"/>
          <p:nvPr/>
        </p:nvSpPr>
        <p:spPr>
          <a:xfrm>
            <a:off x="824312" y="3059712"/>
            <a:ext cx="800219" cy="307777"/>
          </a:xfrm>
          <a:prstGeom prst="rect">
            <a:avLst/>
          </a:prstGeom>
          <a:noFill/>
        </p:spPr>
        <p:txBody>
          <a:bodyPr wrap="none" rtlCol="0">
            <a:spAutoFit/>
          </a:bodyPr>
          <a:lstStyle/>
          <a:p>
            <a:r>
              <a:rPr lang="el-GR" sz="1400" b="1" dirty="0">
                <a:latin typeface="Arial" panose="020B0604020202020204" pitchFamily="34" charset="0"/>
                <a:cs typeface="Arial" panose="020B0604020202020204" pitchFamily="34" charset="0"/>
              </a:rPr>
              <a:t>β</a:t>
            </a:r>
            <a:r>
              <a:rPr lang="en-US" sz="1400" b="1" dirty="0">
                <a:latin typeface="Arial" panose="020B0604020202020204" pitchFamily="34" charset="0"/>
                <a:cs typeface="Arial" panose="020B0604020202020204" pitchFamily="34" charset="0"/>
              </a:rPr>
              <a:t>-Actin</a:t>
            </a:r>
          </a:p>
        </p:txBody>
      </p:sp>
      <p:cxnSp>
        <p:nvCxnSpPr>
          <p:cNvPr id="21" name="Straight Connector 20">
            <a:extLst>
              <a:ext uri="{FF2B5EF4-FFF2-40B4-BE49-F238E27FC236}">
                <a16:creationId xmlns:a16="http://schemas.microsoft.com/office/drawing/2014/main" id="{1B745956-95D4-45EC-9D8D-3DEB9B317661}"/>
              </a:ext>
            </a:extLst>
          </p:cNvPr>
          <p:cNvCxnSpPr>
            <a:cxnSpLocks/>
          </p:cNvCxnSpPr>
          <p:nvPr/>
        </p:nvCxnSpPr>
        <p:spPr>
          <a:xfrm>
            <a:off x="4163024" y="3469417"/>
            <a:ext cx="994205" cy="0"/>
          </a:xfrm>
          <a:prstGeom prst="line">
            <a:avLst/>
          </a:prstGeom>
          <a:ln w="28575"/>
        </p:spPr>
        <p:style>
          <a:lnRef idx="3">
            <a:schemeClr val="dk1"/>
          </a:lnRef>
          <a:fillRef idx="0">
            <a:schemeClr val="dk1"/>
          </a:fillRef>
          <a:effectRef idx="2">
            <a:schemeClr val="dk1"/>
          </a:effectRef>
          <a:fontRef idx="minor">
            <a:schemeClr val="tx1"/>
          </a:fontRef>
        </p:style>
      </p:cxnSp>
      <p:cxnSp>
        <p:nvCxnSpPr>
          <p:cNvPr id="24" name="Straight Connector 23">
            <a:extLst>
              <a:ext uri="{FF2B5EF4-FFF2-40B4-BE49-F238E27FC236}">
                <a16:creationId xmlns:a16="http://schemas.microsoft.com/office/drawing/2014/main" id="{52DF6DC9-C2F1-48F6-8434-5DD8B0559976}"/>
              </a:ext>
            </a:extLst>
          </p:cNvPr>
          <p:cNvCxnSpPr>
            <a:cxnSpLocks/>
          </p:cNvCxnSpPr>
          <p:nvPr/>
        </p:nvCxnSpPr>
        <p:spPr>
          <a:xfrm>
            <a:off x="3064603" y="3469417"/>
            <a:ext cx="994205" cy="0"/>
          </a:xfrm>
          <a:prstGeom prst="line">
            <a:avLst/>
          </a:prstGeom>
          <a:ln w="28575"/>
        </p:spPr>
        <p:style>
          <a:lnRef idx="3">
            <a:schemeClr val="dk1"/>
          </a:lnRef>
          <a:fillRef idx="0">
            <a:schemeClr val="dk1"/>
          </a:fillRef>
          <a:effectRef idx="2">
            <a:schemeClr val="dk1"/>
          </a:effectRef>
          <a:fontRef idx="minor">
            <a:schemeClr val="tx1"/>
          </a:fontRef>
        </p:style>
      </p:cxnSp>
      <p:cxnSp>
        <p:nvCxnSpPr>
          <p:cNvPr id="25" name="Straight Connector 24">
            <a:extLst>
              <a:ext uri="{FF2B5EF4-FFF2-40B4-BE49-F238E27FC236}">
                <a16:creationId xmlns:a16="http://schemas.microsoft.com/office/drawing/2014/main" id="{71593382-6C90-4D32-8E12-A6435669E598}"/>
              </a:ext>
            </a:extLst>
          </p:cNvPr>
          <p:cNvCxnSpPr>
            <a:cxnSpLocks/>
          </p:cNvCxnSpPr>
          <p:nvPr/>
        </p:nvCxnSpPr>
        <p:spPr>
          <a:xfrm>
            <a:off x="5215966" y="3469417"/>
            <a:ext cx="327570" cy="0"/>
          </a:xfrm>
          <a:prstGeom prst="line">
            <a:avLst/>
          </a:prstGeom>
          <a:ln w="28575"/>
        </p:spPr>
        <p:style>
          <a:lnRef idx="3">
            <a:schemeClr val="dk1"/>
          </a:lnRef>
          <a:fillRef idx="0">
            <a:schemeClr val="dk1"/>
          </a:fillRef>
          <a:effectRef idx="2">
            <a:schemeClr val="dk1"/>
          </a:effectRef>
          <a:fontRef idx="minor">
            <a:schemeClr val="tx1"/>
          </a:fontRef>
        </p:style>
      </p:cxnSp>
      <p:cxnSp>
        <p:nvCxnSpPr>
          <p:cNvPr id="26" name="Straight Connector 25">
            <a:extLst>
              <a:ext uri="{FF2B5EF4-FFF2-40B4-BE49-F238E27FC236}">
                <a16:creationId xmlns:a16="http://schemas.microsoft.com/office/drawing/2014/main" id="{9E490922-65EE-4C41-8C1E-3F4228DE0B21}"/>
              </a:ext>
            </a:extLst>
          </p:cNvPr>
          <p:cNvCxnSpPr>
            <a:cxnSpLocks/>
          </p:cNvCxnSpPr>
          <p:nvPr/>
        </p:nvCxnSpPr>
        <p:spPr>
          <a:xfrm>
            <a:off x="1594074" y="3469417"/>
            <a:ext cx="327570" cy="0"/>
          </a:xfrm>
          <a:prstGeom prst="line">
            <a:avLst/>
          </a:prstGeom>
          <a:ln w="28575"/>
        </p:spPr>
        <p:style>
          <a:lnRef idx="3">
            <a:schemeClr val="dk1"/>
          </a:lnRef>
          <a:fillRef idx="0">
            <a:schemeClr val="dk1"/>
          </a:fillRef>
          <a:effectRef idx="2">
            <a:schemeClr val="dk1"/>
          </a:effectRef>
          <a:fontRef idx="minor">
            <a:schemeClr val="tx1"/>
          </a:fontRef>
        </p:style>
      </p:cxnSp>
      <p:sp>
        <p:nvSpPr>
          <p:cNvPr id="27" name="TextBox 26">
            <a:extLst>
              <a:ext uri="{FF2B5EF4-FFF2-40B4-BE49-F238E27FC236}">
                <a16:creationId xmlns:a16="http://schemas.microsoft.com/office/drawing/2014/main" id="{6B1EEE8D-0146-4079-8D97-574D5ABFE703}"/>
              </a:ext>
            </a:extLst>
          </p:cNvPr>
          <p:cNvSpPr txBox="1"/>
          <p:nvPr/>
        </p:nvSpPr>
        <p:spPr>
          <a:xfrm>
            <a:off x="2277402" y="3510105"/>
            <a:ext cx="38343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37</a:t>
            </a:r>
          </a:p>
        </p:txBody>
      </p:sp>
      <p:sp>
        <p:nvSpPr>
          <p:cNvPr id="28" name="TextBox 27">
            <a:extLst>
              <a:ext uri="{FF2B5EF4-FFF2-40B4-BE49-F238E27FC236}">
                <a16:creationId xmlns:a16="http://schemas.microsoft.com/office/drawing/2014/main" id="{20EA52B0-E2ED-48E6-8326-C4D755622E73}"/>
              </a:ext>
            </a:extLst>
          </p:cNvPr>
          <p:cNvSpPr txBox="1"/>
          <p:nvPr/>
        </p:nvSpPr>
        <p:spPr>
          <a:xfrm>
            <a:off x="3393595" y="3507982"/>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18.5</a:t>
            </a:r>
          </a:p>
        </p:txBody>
      </p:sp>
      <p:sp>
        <p:nvSpPr>
          <p:cNvPr id="29" name="TextBox 28">
            <a:extLst>
              <a:ext uri="{FF2B5EF4-FFF2-40B4-BE49-F238E27FC236}">
                <a16:creationId xmlns:a16="http://schemas.microsoft.com/office/drawing/2014/main" id="{108D5316-9853-4F5A-B0BE-2513D7E171FD}"/>
              </a:ext>
            </a:extLst>
          </p:cNvPr>
          <p:cNvSpPr txBox="1"/>
          <p:nvPr/>
        </p:nvSpPr>
        <p:spPr>
          <a:xfrm>
            <a:off x="4362067" y="3537466"/>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9.25</a:t>
            </a:r>
          </a:p>
        </p:txBody>
      </p:sp>
      <p:sp>
        <p:nvSpPr>
          <p:cNvPr id="30" name="TextBox 29">
            <a:extLst>
              <a:ext uri="{FF2B5EF4-FFF2-40B4-BE49-F238E27FC236}">
                <a16:creationId xmlns:a16="http://schemas.microsoft.com/office/drawing/2014/main" id="{3027CC78-0B5F-4292-9CFD-028BB5A03E1E}"/>
              </a:ext>
            </a:extLst>
          </p:cNvPr>
          <p:cNvSpPr txBox="1"/>
          <p:nvPr/>
        </p:nvSpPr>
        <p:spPr>
          <a:xfrm>
            <a:off x="1601594" y="3518789"/>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a:t>
            </a:r>
          </a:p>
        </p:txBody>
      </p:sp>
      <p:sp>
        <p:nvSpPr>
          <p:cNvPr id="32" name="TextBox 31">
            <a:extLst>
              <a:ext uri="{FF2B5EF4-FFF2-40B4-BE49-F238E27FC236}">
                <a16:creationId xmlns:a16="http://schemas.microsoft.com/office/drawing/2014/main" id="{CD19E512-1273-4D8C-9510-CF0ACDEBBA9C}"/>
              </a:ext>
            </a:extLst>
          </p:cNvPr>
          <p:cNvSpPr txBox="1"/>
          <p:nvPr/>
        </p:nvSpPr>
        <p:spPr>
          <a:xfrm>
            <a:off x="5233257" y="3507981"/>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a:t>
            </a:r>
          </a:p>
        </p:txBody>
      </p:sp>
      <p:sp>
        <p:nvSpPr>
          <p:cNvPr id="23" name="Text Box 8">
            <a:extLst>
              <a:ext uri="{FF2B5EF4-FFF2-40B4-BE49-F238E27FC236}">
                <a16:creationId xmlns:a16="http://schemas.microsoft.com/office/drawing/2014/main" id="{F11366EB-2547-41A3-94FE-383CC87A0649}"/>
              </a:ext>
            </a:extLst>
          </p:cNvPr>
          <p:cNvSpPr txBox="1">
            <a:spLocks noChangeArrowheads="1"/>
          </p:cNvSpPr>
          <p:nvPr/>
        </p:nvSpPr>
        <p:spPr bwMode="auto">
          <a:xfrm>
            <a:off x="484608" y="6584612"/>
            <a:ext cx="5888784" cy="1347617"/>
          </a:xfrm>
          <a:prstGeom prst="rect">
            <a:avLst/>
          </a:prstGeom>
          <a:no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3e</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concentration of </a:t>
            </a:r>
            <a:r>
              <a:rPr lang="en-US" sz="1200" dirty="0">
                <a:latin typeface="Arial" panose="020B0604020202020204" pitchFamily="34" charset="0"/>
                <a:ea typeface="Calibri" panose="020F0502020204030204" pitchFamily="34" charset="0"/>
                <a:cs typeface="Times New Roman" panose="02020603050405020304" pitchFamily="18" charset="0"/>
              </a:rPr>
              <a:t>polyethyleneimine </a:t>
            </a:r>
            <a:r>
              <a:rPr lang="en-US" sz="1200" dirty="0">
                <a:effectLst/>
                <a:latin typeface="Arial" panose="020B0604020202020204" pitchFamily="34" charset="0"/>
                <a:ea typeface="Calibri" panose="020F0502020204030204" pitchFamily="34" charset="0"/>
                <a:cs typeface="Times New Roman" panose="02020603050405020304" pitchFamily="18" charset="0"/>
              </a:rPr>
              <a:t>MW 60K (PEI) in EPM-si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formulation on modulation of </a:t>
            </a:r>
            <a:r>
              <a:rPr lang="en-US" sz="1200" dirty="0">
                <a:latin typeface="Arial" panose="020B0604020202020204" pitchFamily="34" charset="0"/>
                <a:ea typeface="Calibri" panose="020F0502020204030204" pitchFamily="34" charset="0"/>
                <a:cs typeface="Times New Roman" panose="02020603050405020304" pitchFamily="18" charset="0"/>
              </a:rPr>
              <a:t>KRAS expression </a:t>
            </a:r>
            <a:r>
              <a:rPr lang="en-US" sz="1200" dirty="0">
                <a:effectLst/>
                <a:latin typeface="Arial" panose="020B0604020202020204" pitchFamily="34" charset="0"/>
                <a:ea typeface="Calibri" panose="020F0502020204030204" pitchFamily="34" charset="0"/>
                <a:cs typeface="Times New Roman" panose="02020603050405020304" pitchFamily="18" charset="0"/>
              </a:rPr>
              <a:t>in A549 lung cancer cells. Cells were treated with EPM-</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a:t>
            </a:r>
            <a:r>
              <a:rPr lang="en-US" sz="1200" i="1" dirty="0" err="1">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 48 h,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150 µg exosomes, 37 µg PEI MW 60K and 4 µg 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 in 150 µl PBS. Reactions were performed in triplicates. Data, quantitated by ImageJ software, represent mean ± SD (n = 3). Student’s t test was used to calculate the statistical significance; *p &lt; 0.05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TextBox 32">
            <a:extLst>
              <a:ext uri="{FF2B5EF4-FFF2-40B4-BE49-F238E27FC236}">
                <a16:creationId xmlns:a16="http://schemas.microsoft.com/office/drawing/2014/main" id="{CE06CEB0-D68F-43CF-AF0F-7112F42E5FF1}"/>
              </a:ext>
            </a:extLst>
          </p:cNvPr>
          <p:cNvSpPr txBox="1"/>
          <p:nvPr/>
        </p:nvSpPr>
        <p:spPr>
          <a:xfrm>
            <a:off x="1628077" y="2219976"/>
            <a:ext cx="27391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1</a:t>
            </a:r>
          </a:p>
        </p:txBody>
      </p:sp>
      <p:sp>
        <p:nvSpPr>
          <p:cNvPr id="34" name="TextBox 33">
            <a:extLst>
              <a:ext uri="{FF2B5EF4-FFF2-40B4-BE49-F238E27FC236}">
                <a16:creationId xmlns:a16="http://schemas.microsoft.com/office/drawing/2014/main" id="{2FB51D21-5DD9-4AFA-8994-DD1BCC56709A}"/>
              </a:ext>
            </a:extLst>
          </p:cNvPr>
          <p:cNvSpPr txBox="1"/>
          <p:nvPr/>
        </p:nvSpPr>
        <p:spPr>
          <a:xfrm>
            <a:off x="2076780" y="2221301"/>
            <a:ext cx="1052401"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0.22±0.08*</a:t>
            </a:r>
          </a:p>
        </p:txBody>
      </p:sp>
      <p:sp>
        <p:nvSpPr>
          <p:cNvPr id="35" name="TextBox 34">
            <a:extLst>
              <a:ext uri="{FF2B5EF4-FFF2-40B4-BE49-F238E27FC236}">
                <a16:creationId xmlns:a16="http://schemas.microsoft.com/office/drawing/2014/main" id="{68DD93E2-0A3E-4EEA-9B9F-B95335BE8368}"/>
              </a:ext>
            </a:extLst>
          </p:cNvPr>
          <p:cNvSpPr txBox="1"/>
          <p:nvPr/>
        </p:nvSpPr>
        <p:spPr>
          <a:xfrm>
            <a:off x="3110622" y="2212222"/>
            <a:ext cx="1052401"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0.68±0.13*</a:t>
            </a:r>
          </a:p>
        </p:txBody>
      </p:sp>
      <p:sp>
        <p:nvSpPr>
          <p:cNvPr id="36" name="TextBox 35">
            <a:extLst>
              <a:ext uri="{FF2B5EF4-FFF2-40B4-BE49-F238E27FC236}">
                <a16:creationId xmlns:a16="http://schemas.microsoft.com/office/drawing/2014/main" id="{CB92682C-6A71-42C9-99FF-9A2D542ADD78}"/>
              </a:ext>
            </a:extLst>
          </p:cNvPr>
          <p:cNvSpPr txBox="1"/>
          <p:nvPr/>
        </p:nvSpPr>
        <p:spPr>
          <a:xfrm>
            <a:off x="4248219" y="2212222"/>
            <a:ext cx="1101338"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0.41±0.13*</a:t>
            </a:r>
          </a:p>
        </p:txBody>
      </p:sp>
      <p:sp>
        <p:nvSpPr>
          <p:cNvPr id="37" name="TextBox 36">
            <a:extLst>
              <a:ext uri="{FF2B5EF4-FFF2-40B4-BE49-F238E27FC236}">
                <a16:creationId xmlns:a16="http://schemas.microsoft.com/office/drawing/2014/main" id="{6C678F05-E7FB-4A90-B951-B831FE60B017}"/>
              </a:ext>
            </a:extLst>
          </p:cNvPr>
          <p:cNvSpPr txBox="1"/>
          <p:nvPr/>
        </p:nvSpPr>
        <p:spPr>
          <a:xfrm>
            <a:off x="5326559" y="2227413"/>
            <a:ext cx="27391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1</a:t>
            </a:r>
          </a:p>
        </p:txBody>
      </p:sp>
      <p:sp>
        <p:nvSpPr>
          <p:cNvPr id="38" name="TextBox 37">
            <a:extLst>
              <a:ext uri="{FF2B5EF4-FFF2-40B4-BE49-F238E27FC236}">
                <a16:creationId xmlns:a16="http://schemas.microsoft.com/office/drawing/2014/main" id="{7CA62621-7482-47C0-B198-4DA87A4E9C5C}"/>
              </a:ext>
            </a:extLst>
          </p:cNvPr>
          <p:cNvSpPr txBox="1"/>
          <p:nvPr/>
        </p:nvSpPr>
        <p:spPr>
          <a:xfrm>
            <a:off x="287207" y="2184581"/>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535627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CF6B52-22DA-455B-AAA1-34E57320B4F2}"/>
              </a:ext>
            </a:extLst>
          </p:cNvPr>
          <p:cNvSpPr/>
          <p:nvPr/>
        </p:nvSpPr>
        <p:spPr>
          <a:xfrm>
            <a:off x="99152" y="198718"/>
            <a:ext cx="3139348"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Supplementary Figure 3f</a:t>
            </a:r>
          </a:p>
        </p:txBody>
      </p:sp>
      <p:pic>
        <p:nvPicPr>
          <p:cNvPr id="4" name="Picture 3">
            <a:extLst>
              <a:ext uri="{FF2B5EF4-FFF2-40B4-BE49-F238E27FC236}">
                <a16:creationId xmlns:a16="http://schemas.microsoft.com/office/drawing/2014/main" id="{A6F593DA-F550-47CB-8A9A-03BF14CF5005}"/>
              </a:ext>
            </a:extLst>
          </p:cNvPr>
          <p:cNvPicPr>
            <a:picLocks noChangeAspect="1"/>
          </p:cNvPicPr>
          <p:nvPr/>
        </p:nvPicPr>
        <p:blipFill>
          <a:blip r:embed="rId2"/>
          <a:stretch>
            <a:fillRect/>
          </a:stretch>
        </p:blipFill>
        <p:spPr>
          <a:xfrm>
            <a:off x="251201" y="1951054"/>
            <a:ext cx="5974598" cy="3798137"/>
          </a:xfrm>
          <a:prstGeom prst="rect">
            <a:avLst/>
          </a:prstGeom>
        </p:spPr>
      </p:pic>
      <p:sp>
        <p:nvSpPr>
          <p:cNvPr id="5" name="Text Box 8">
            <a:extLst>
              <a:ext uri="{FF2B5EF4-FFF2-40B4-BE49-F238E27FC236}">
                <a16:creationId xmlns:a16="http://schemas.microsoft.com/office/drawing/2014/main" id="{5E7EFDB1-66FD-4269-A347-1E511EAE2E80}"/>
              </a:ext>
            </a:extLst>
          </p:cNvPr>
          <p:cNvSpPr txBox="1">
            <a:spLocks noChangeArrowheads="1"/>
          </p:cNvSpPr>
          <p:nvPr/>
        </p:nvSpPr>
        <p:spPr bwMode="auto">
          <a:xfrm>
            <a:off x="484608" y="7132195"/>
            <a:ext cx="5888784" cy="1599210"/>
          </a:xfrm>
          <a:prstGeom prst="rect">
            <a:avLst/>
          </a:prstGeom>
          <a:no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3f</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concentration of </a:t>
            </a:r>
            <a:r>
              <a:rPr lang="en-US" sz="1200" dirty="0">
                <a:latin typeface="Arial" panose="020B0604020202020204" pitchFamily="34" charset="0"/>
                <a:ea typeface="Calibri" panose="020F0502020204030204" pitchFamily="34" charset="0"/>
                <a:cs typeface="Times New Roman" panose="02020603050405020304" pitchFamily="18" charset="0"/>
              </a:rPr>
              <a:t>siKRAS</a:t>
            </a:r>
            <a:r>
              <a:rPr lang="en-US" sz="1200" dirty="0">
                <a:effectLst/>
                <a:latin typeface="Arial" panose="020B0604020202020204" pitchFamily="34" charset="0"/>
                <a:ea typeface="Calibri" panose="020F0502020204030204" pitchFamily="34" charset="0"/>
                <a:cs typeface="Times New Roman" panose="02020603050405020304" pitchFamily="18" charset="0"/>
              </a:rPr>
              <a:t> in EPM-si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formulation on modulation of </a:t>
            </a:r>
            <a:r>
              <a:rPr lang="en-US" sz="1200" dirty="0">
                <a:latin typeface="Arial" panose="020B0604020202020204" pitchFamily="34" charset="0"/>
                <a:ea typeface="Calibri" panose="020F0502020204030204" pitchFamily="34" charset="0"/>
                <a:cs typeface="Times New Roman" panose="02020603050405020304" pitchFamily="18" charset="0"/>
              </a:rPr>
              <a:t>KRAS expression </a:t>
            </a:r>
            <a:r>
              <a:rPr lang="en-US" sz="1200" dirty="0">
                <a:effectLst/>
                <a:latin typeface="Arial" panose="020B0604020202020204" pitchFamily="34" charset="0"/>
                <a:ea typeface="Calibri" panose="020F0502020204030204" pitchFamily="34" charset="0"/>
                <a:cs typeface="Times New Roman" panose="02020603050405020304" pitchFamily="18" charset="0"/>
              </a:rPr>
              <a:t>in A549 lung cancer cells. Cells were treated with EPM-</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a:t>
            </a:r>
            <a:r>
              <a:rPr lang="en-US" sz="1200" i="1" dirty="0" err="1">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 48 h,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150 µg exosomes, 37 µg PEI MW 60K and different concentrations of 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 in 150 µl PBS. Reactions were performed in triplicates. Data, quantitated by ImageJ software, represent mean ± SD (n = 3). Statistical analysis was performed by one-way ANOVA followed by Tukey's multiple comparison test to compare between the indicated groups. *, p &lt; 0.05, **, p &lt; 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C556F6F9-AE8D-48D9-96EE-0F1D6D203DA6}"/>
              </a:ext>
            </a:extLst>
          </p:cNvPr>
          <p:cNvCxnSpPr>
            <a:cxnSpLocks/>
          </p:cNvCxnSpPr>
          <p:nvPr/>
        </p:nvCxnSpPr>
        <p:spPr>
          <a:xfrm>
            <a:off x="2386361" y="2676292"/>
            <a:ext cx="6356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2812405-EF64-4474-A93F-4C635AF0E369}"/>
              </a:ext>
            </a:extLst>
          </p:cNvPr>
          <p:cNvSpPr txBox="1"/>
          <p:nvPr/>
        </p:nvSpPr>
        <p:spPr>
          <a:xfrm>
            <a:off x="2512451" y="2372583"/>
            <a:ext cx="383438"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t>
            </a:r>
          </a:p>
        </p:txBody>
      </p:sp>
      <p:cxnSp>
        <p:nvCxnSpPr>
          <p:cNvPr id="17" name="Straight Connector 16">
            <a:extLst>
              <a:ext uri="{FF2B5EF4-FFF2-40B4-BE49-F238E27FC236}">
                <a16:creationId xmlns:a16="http://schemas.microsoft.com/office/drawing/2014/main" id="{40A3938C-A5AE-4079-8E24-6AFB97FC0DA2}"/>
              </a:ext>
            </a:extLst>
          </p:cNvPr>
          <p:cNvCxnSpPr>
            <a:cxnSpLocks/>
          </p:cNvCxnSpPr>
          <p:nvPr/>
        </p:nvCxnSpPr>
        <p:spPr>
          <a:xfrm>
            <a:off x="2964076" y="3754245"/>
            <a:ext cx="6356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B407FED-62AD-4A50-9122-4CAD6F5A3B4F}"/>
              </a:ext>
            </a:extLst>
          </p:cNvPr>
          <p:cNvSpPr txBox="1"/>
          <p:nvPr/>
        </p:nvSpPr>
        <p:spPr>
          <a:xfrm>
            <a:off x="3176239" y="3472838"/>
            <a:ext cx="284052"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t>
            </a:r>
          </a:p>
        </p:txBody>
      </p:sp>
      <p:cxnSp>
        <p:nvCxnSpPr>
          <p:cNvPr id="19" name="Straight Connector 18">
            <a:extLst>
              <a:ext uri="{FF2B5EF4-FFF2-40B4-BE49-F238E27FC236}">
                <a16:creationId xmlns:a16="http://schemas.microsoft.com/office/drawing/2014/main" id="{64765B4E-2A18-40F8-A70A-3D0A67A4D92B}"/>
              </a:ext>
            </a:extLst>
          </p:cNvPr>
          <p:cNvCxnSpPr>
            <a:cxnSpLocks/>
          </p:cNvCxnSpPr>
          <p:nvPr/>
        </p:nvCxnSpPr>
        <p:spPr>
          <a:xfrm>
            <a:off x="3527371" y="4004900"/>
            <a:ext cx="6356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C7C3DF1-F460-4E1F-9D3A-786C463F81E4}"/>
              </a:ext>
            </a:extLst>
          </p:cNvPr>
          <p:cNvSpPr txBox="1"/>
          <p:nvPr/>
        </p:nvSpPr>
        <p:spPr>
          <a:xfrm>
            <a:off x="3672454" y="3754245"/>
            <a:ext cx="284052"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t>
            </a:r>
          </a:p>
        </p:txBody>
      </p:sp>
      <p:cxnSp>
        <p:nvCxnSpPr>
          <p:cNvPr id="21" name="Straight Connector 20">
            <a:extLst>
              <a:ext uri="{FF2B5EF4-FFF2-40B4-BE49-F238E27FC236}">
                <a16:creationId xmlns:a16="http://schemas.microsoft.com/office/drawing/2014/main" id="{1E4DB69F-5C31-4286-A8E7-5CBE148849B6}"/>
              </a:ext>
            </a:extLst>
          </p:cNvPr>
          <p:cNvCxnSpPr>
            <a:cxnSpLocks/>
          </p:cNvCxnSpPr>
          <p:nvPr/>
        </p:nvCxnSpPr>
        <p:spPr>
          <a:xfrm>
            <a:off x="4058913" y="4152250"/>
            <a:ext cx="13048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7F96F4A-24D4-4A8D-BA4F-AFC266A6B63D}"/>
              </a:ext>
            </a:extLst>
          </p:cNvPr>
          <p:cNvSpPr txBox="1"/>
          <p:nvPr/>
        </p:nvSpPr>
        <p:spPr>
          <a:xfrm>
            <a:off x="4440218" y="3804845"/>
            <a:ext cx="484428"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ns</a:t>
            </a:r>
          </a:p>
        </p:txBody>
      </p:sp>
      <p:cxnSp>
        <p:nvCxnSpPr>
          <p:cNvPr id="24" name="Straight Connector 23">
            <a:extLst>
              <a:ext uri="{FF2B5EF4-FFF2-40B4-BE49-F238E27FC236}">
                <a16:creationId xmlns:a16="http://schemas.microsoft.com/office/drawing/2014/main" id="{8DE36666-C7CF-4134-8377-758593CA47C1}"/>
              </a:ext>
            </a:extLst>
          </p:cNvPr>
          <p:cNvCxnSpPr>
            <a:cxnSpLocks/>
          </p:cNvCxnSpPr>
          <p:nvPr/>
        </p:nvCxnSpPr>
        <p:spPr>
          <a:xfrm>
            <a:off x="5253981" y="3954300"/>
            <a:ext cx="63561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EFC9424-45D8-41FA-B19D-56D054FA1F1E}"/>
              </a:ext>
            </a:extLst>
          </p:cNvPr>
          <p:cNvSpPr txBox="1"/>
          <p:nvPr/>
        </p:nvSpPr>
        <p:spPr>
          <a:xfrm>
            <a:off x="5466144" y="3672893"/>
            <a:ext cx="284052"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t>
            </a:r>
          </a:p>
        </p:txBody>
      </p:sp>
      <p:cxnSp>
        <p:nvCxnSpPr>
          <p:cNvPr id="27" name="Straight Connector 26">
            <a:extLst>
              <a:ext uri="{FF2B5EF4-FFF2-40B4-BE49-F238E27FC236}">
                <a16:creationId xmlns:a16="http://schemas.microsoft.com/office/drawing/2014/main" id="{55CC5968-E521-4583-9782-5CCF37EC0336}"/>
              </a:ext>
            </a:extLst>
          </p:cNvPr>
          <p:cNvCxnSpPr>
            <a:cxnSpLocks/>
          </p:cNvCxnSpPr>
          <p:nvPr/>
        </p:nvCxnSpPr>
        <p:spPr>
          <a:xfrm>
            <a:off x="2386361" y="2254763"/>
            <a:ext cx="35032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C294B14-192A-4363-9C7B-CFDBA546CBA3}"/>
              </a:ext>
            </a:extLst>
          </p:cNvPr>
          <p:cNvSpPr txBox="1"/>
          <p:nvPr/>
        </p:nvSpPr>
        <p:spPr>
          <a:xfrm>
            <a:off x="2814024" y="1898799"/>
            <a:ext cx="2640788"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ANOVA (***p&lt; 0.001)</a:t>
            </a:r>
          </a:p>
        </p:txBody>
      </p:sp>
    </p:spTree>
    <p:extLst>
      <p:ext uri="{BB962C8B-B14F-4D97-AF65-F5344CB8AC3E}">
        <p14:creationId xmlns:p14="http://schemas.microsoft.com/office/powerpoint/2010/main" val="1536328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9C885A-00F9-4E25-8C39-0BDC17856602}"/>
              </a:ext>
            </a:extLst>
          </p:cNvPr>
          <p:cNvSpPr txBox="1"/>
          <p:nvPr/>
        </p:nvSpPr>
        <p:spPr>
          <a:xfrm>
            <a:off x="374790" y="328475"/>
            <a:ext cx="2949616"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3g</a:t>
            </a:r>
          </a:p>
        </p:txBody>
      </p:sp>
      <p:grpSp>
        <p:nvGrpSpPr>
          <p:cNvPr id="26" name="Group 25">
            <a:extLst>
              <a:ext uri="{FF2B5EF4-FFF2-40B4-BE49-F238E27FC236}">
                <a16:creationId xmlns:a16="http://schemas.microsoft.com/office/drawing/2014/main" id="{BC54BFEF-1B86-4FA5-882A-3BEDB23E9A4E}"/>
              </a:ext>
            </a:extLst>
          </p:cNvPr>
          <p:cNvGrpSpPr/>
          <p:nvPr/>
        </p:nvGrpSpPr>
        <p:grpSpPr>
          <a:xfrm>
            <a:off x="675325" y="2088131"/>
            <a:ext cx="4626546" cy="1742880"/>
            <a:chOff x="755536" y="2635824"/>
            <a:chExt cx="4626546" cy="1742880"/>
          </a:xfrm>
        </p:grpSpPr>
        <p:pic>
          <p:nvPicPr>
            <p:cNvPr id="4" name="Picture 3" descr="C:\Users\r0kand01\Desktop\All Experiments\RK35 EPMsiKRAs Cexo and Mexo\Blots for analysis\scan0002.tif">
              <a:extLst>
                <a:ext uri="{FF2B5EF4-FFF2-40B4-BE49-F238E27FC236}">
                  <a16:creationId xmlns:a16="http://schemas.microsoft.com/office/drawing/2014/main" id="{1D5033C7-BD50-4C51-9DE4-974E902B67A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69974" y="3198447"/>
              <a:ext cx="3876675" cy="431503"/>
            </a:xfrm>
            <a:prstGeom prst="rect">
              <a:avLst/>
            </a:prstGeom>
            <a:noFill/>
            <a:ln>
              <a:noFill/>
            </a:ln>
          </p:spPr>
        </p:pic>
        <p:pic>
          <p:nvPicPr>
            <p:cNvPr id="5" name="Picture 4" descr="C:\Users\r0kand01\Desktop\All Experiments\RK35 EPMsiKRAs Cexo and Mexo\Blots for analysis\scan0001.tif">
              <a:extLst>
                <a:ext uri="{FF2B5EF4-FFF2-40B4-BE49-F238E27FC236}">
                  <a16:creationId xmlns:a16="http://schemas.microsoft.com/office/drawing/2014/main" id="{44795D1C-E3CF-4764-98D7-BA9EAE840612}"/>
                </a:ext>
              </a:extLst>
            </p:cNvPr>
            <p:cNvPicPr/>
            <p:nvPr/>
          </p:nvPicPr>
          <p:blipFill rotWithShape="1">
            <a:blip r:embed="rId3">
              <a:extLst>
                <a:ext uri="{28A0092B-C50C-407E-A947-70E740481C1C}">
                  <a14:useLocalDpi xmlns:a14="http://schemas.microsoft.com/office/drawing/2010/main" val="0"/>
                </a:ext>
              </a:extLst>
            </a:blip>
            <a:srcRect t="26420"/>
            <a:stretch/>
          </p:blipFill>
          <p:spPr bwMode="auto">
            <a:xfrm>
              <a:off x="1495883" y="2635824"/>
              <a:ext cx="3886199" cy="448545"/>
            </a:xfrm>
            <a:prstGeom prst="rect">
              <a:avLst/>
            </a:prstGeom>
            <a:noFill/>
            <a:ln>
              <a:noFill/>
            </a:ln>
          </p:spPr>
        </p:pic>
        <p:sp>
          <p:nvSpPr>
            <p:cNvPr id="15" name="TextBox 14">
              <a:extLst>
                <a:ext uri="{FF2B5EF4-FFF2-40B4-BE49-F238E27FC236}">
                  <a16:creationId xmlns:a16="http://schemas.microsoft.com/office/drawing/2014/main" id="{18D29CC3-6B7B-4254-9EE3-23042A8746E3}"/>
                </a:ext>
              </a:extLst>
            </p:cNvPr>
            <p:cNvSpPr txBox="1"/>
            <p:nvPr/>
          </p:nvSpPr>
          <p:spPr>
            <a:xfrm>
              <a:off x="861335" y="2704620"/>
              <a:ext cx="69442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KRAS</a:t>
              </a:r>
            </a:p>
          </p:txBody>
        </p:sp>
        <p:sp>
          <p:nvSpPr>
            <p:cNvPr id="16" name="TextBox 15">
              <a:extLst>
                <a:ext uri="{FF2B5EF4-FFF2-40B4-BE49-F238E27FC236}">
                  <a16:creationId xmlns:a16="http://schemas.microsoft.com/office/drawing/2014/main" id="{03DB98B9-0CD0-4A7A-8F48-501A9ECEC44F}"/>
                </a:ext>
              </a:extLst>
            </p:cNvPr>
            <p:cNvSpPr txBox="1"/>
            <p:nvPr/>
          </p:nvSpPr>
          <p:spPr>
            <a:xfrm>
              <a:off x="755536" y="3260309"/>
              <a:ext cx="800219" cy="307777"/>
            </a:xfrm>
            <a:prstGeom prst="rect">
              <a:avLst/>
            </a:prstGeom>
            <a:noFill/>
          </p:spPr>
          <p:txBody>
            <a:bodyPr wrap="none" rtlCol="0">
              <a:spAutoFit/>
            </a:bodyPr>
            <a:lstStyle/>
            <a:p>
              <a:r>
                <a:rPr lang="el-GR" sz="1400" b="1" dirty="0">
                  <a:latin typeface="Arial" panose="020B0604020202020204" pitchFamily="34" charset="0"/>
                  <a:cs typeface="Arial" panose="020B0604020202020204" pitchFamily="34" charset="0"/>
                </a:rPr>
                <a:t>β</a:t>
              </a:r>
              <a:r>
                <a:rPr lang="en-US" sz="1400" b="1" dirty="0">
                  <a:latin typeface="Arial" panose="020B0604020202020204" pitchFamily="34" charset="0"/>
                  <a:cs typeface="Arial" panose="020B0604020202020204" pitchFamily="34" charset="0"/>
                </a:rPr>
                <a:t>-Actin</a:t>
              </a:r>
            </a:p>
          </p:txBody>
        </p:sp>
        <p:cxnSp>
          <p:nvCxnSpPr>
            <p:cNvPr id="17" name="Straight Connector 16">
              <a:extLst>
                <a:ext uri="{FF2B5EF4-FFF2-40B4-BE49-F238E27FC236}">
                  <a16:creationId xmlns:a16="http://schemas.microsoft.com/office/drawing/2014/main" id="{DB61034D-CBDA-43E7-A81D-EA405665506C}"/>
                </a:ext>
              </a:extLst>
            </p:cNvPr>
            <p:cNvCxnSpPr>
              <a:cxnSpLocks/>
            </p:cNvCxnSpPr>
            <p:nvPr/>
          </p:nvCxnSpPr>
          <p:spPr>
            <a:xfrm>
              <a:off x="2151474" y="3716450"/>
              <a:ext cx="1393277" cy="0"/>
            </a:xfrm>
            <a:prstGeom prst="line">
              <a:avLst/>
            </a:prstGeom>
            <a:ln w="28575"/>
          </p:spPr>
          <p:style>
            <a:lnRef idx="3">
              <a:schemeClr val="dk1"/>
            </a:lnRef>
            <a:fillRef idx="0">
              <a:schemeClr val="dk1"/>
            </a:fillRef>
            <a:effectRef idx="2">
              <a:schemeClr val="dk1"/>
            </a:effectRef>
            <a:fontRef idx="minor">
              <a:schemeClr val="tx1"/>
            </a:fontRef>
          </p:style>
        </p:cxnSp>
        <p:sp>
          <p:nvSpPr>
            <p:cNvPr id="18" name="TextBox 17">
              <a:extLst>
                <a:ext uri="{FF2B5EF4-FFF2-40B4-BE49-F238E27FC236}">
                  <a16:creationId xmlns:a16="http://schemas.microsoft.com/office/drawing/2014/main" id="{19C15DE7-9822-47F9-8989-427AC867AA5D}"/>
                </a:ext>
              </a:extLst>
            </p:cNvPr>
            <p:cNvSpPr txBox="1"/>
            <p:nvPr/>
          </p:nvSpPr>
          <p:spPr>
            <a:xfrm>
              <a:off x="2490839" y="3683314"/>
              <a:ext cx="643125" cy="307777"/>
            </a:xfrm>
            <a:prstGeom prst="rect">
              <a:avLst/>
            </a:prstGeom>
            <a:noFill/>
          </p:spPr>
          <p:txBody>
            <a:bodyPr wrap="none" rtlCol="0">
              <a:spAutoFit/>
            </a:bodyPr>
            <a:lstStyle/>
            <a:p>
              <a:r>
                <a:rPr lang="en-US" sz="1400" b="1" dirty="0" err="1">
                  <a:latin typeface="Arial" panose="020B0604020202020204" pitchFamily="34" charset="0"/>
                  <a:cs typeface="Arial" panose="020B0604020202020204" pitchFamily="34" charset="0"/>
                </a:rPr>
                <a:t>CExo</a:t>
              </a:r>
              <a:endParaRPr lang="en-US" sz="1400" b="1" dirty="0">
                <a:latin typeface="Arial" panose="020B0604020202020204" pitchFamily="34" charset="0"/>
                <a:cs typeface="Arial" panose="020B0604020202020204" pitchFamily="34" charset="0"/>
              </a:endParaRPr>
            </a:p>
          </p:txBody>
        </p:sp>
        <p:cxnSp>
          <p:nvCxnSpPr>
            <p:cNvPr id="21" name="Straight Connector 20">
              <a:extLst>
                <a:ext uri="{FF2B5EF4-FFF2-40B4-BE49-F238E27FC236}">
                  <a16:creationId xmlns:a16="http://schemas.microsoft.com/office/drawing/2014/main" id="{8A3F58B4-F5BE-45AE-B48D-9A9665E64BA0}"/>
                </a:ext>
              </a:extLst>
            </p:cNvPr>
            <p:cNvCxnSpPr>
              <a:cxnSpLocks/>
            </p:cNvCxnSpPr>
            <p:nvPr/>
          </p:nvCxnSpPr>
          <p:spPr>
            <a:xfrm>
              <a:off x="3785286" y="3718048"/>
              <a:ext cx="1393277" cy="0"/>
            </a:xfrm>
            <a:prstGeom prst="line">
              <a:avLst/>
            </a:prstGeom>
            <a:ln w="28575"/>
          </p:spPr>
          <p:style>
            <a:lnRef idx="3">
              <a:schemeClr val="dk1"/>
            </a:lnRef>
            <a:fillRef idx="0">
              <a:schemeClr val="dk1"/>
            </a:fillRef>
            <a:effectRef idx="2">
              <a:schemeClr val="dk1"/>
            </a:effectRef>
            <a:fontRef idx="minor">
              <a:schemeClr val="tx1"/>
            </a:fontRef>
          </p:style>
        </p:cxnSp>
        <p:sp>
          <p:nvSpPr>
            <p:cNvPr id="22" name="TextBox 21">
              <a:extLst>
                <a:ext uri="{FF2B5EF4-FFF2-40B4-BE49-F238E27FC236}">
                  <a16:creationId xmlns:a16="http://schemas.microsoft.com/office/drawing/2014/main" id="{9935B52C-07F9-4A18-A36A-F726554ABB2C}"/>
                </a:ext>
              </a:extLst>
            </p:cNvPr>
            <p:cNvSpPr txBox="1"/>
            <p:nvPr/>
          </p:nvSpPr>
          <p:spPr>
            <a:xfrm>
              <a:off x="4064266" y="3702178"/>
              <a:ext cx="662361" cy="307777"/>
            </a:xfrm>
            <a:prstGeom prst="rect">
              <a:avLst/>
            </a:prstGeom>
            <a:noFill/>
          </p:spPr>
          <p:txBody>
            <a:bodyPr wrap="none" rtlCol="0">
              <a:spAutoFit/>
            </a:bodyPr>
            <a:lstStyle/>
            <a:p>
              <a:r>
                <a:rPr lang="en-US" sz="1400" b="1" dirty="0" err="1">
                  <a:latin typeface="Arial" panose="020B0604020202020204" pitchFamily="34" charset="0"/>
                  <a:cs typeface="Arial" panose="020B0604020202020204" pitchFamily="34" charset="0"/>
                </a:rPr>
                <a:t>MExo</a:t>
              </a:r>
              <a:endParaRPr lang="en-US" sz="14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0B19EC60-EC3B-4C5E-B9C1-24EB2204852D}"/>
                </a:ext>
              </a:extLst>
            </p:cNvPr>
            <p:cNvSpPr txBox="1"/>
            <p:nvPr/>
          </p:nvSpPr>
          <p:spPr>
            <a:xfrm rot="18881217">
              <a:off x="1121173" y="3814286"/>
              <a:ext cx="821059"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Control</a:t>
              </a:r>
            </a:p>
          </p:txBody>
        </p:sp>
      </p:grpSp>
      <p:sp>
        <p:nvSpPr>
          <p:cNvPr id="20" name="Text Box 8">
            <a:extLst>
              <a:ext uri="{FF2B5EF4-FFF2-40B4-BE49-F238E27FC236}">
                <a16:creationId xmlns:a16="http://schemas.microsoft.com/office/drawing/2014/main" id="{0E83EABD-1124-48BF-AB75-A0955B9DC04F}"/>
              </a:ext>
            </a:extLst>
          </p:cNvPr>
          <p:cNvSpPr txBox="1">
            <a:spLocks noChangeArrowheads="1"/>
          </p:cNvSpPr>
          <p:nvPr/>
        </p:nvSpPr>
        <p:spPr bwMode="auto">
          <a:xfrm>
            <a:off x="659485" y="5973645"/>
            <a:ext cx="5610109" cy="1680892"/>
          </a:xfrm>
          <a:prstGeom prst="rect">
            <a:avLst/>
          </a:prstGeom>
          <a:no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3g</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exosomes derived from </a:t>
            </a:r>
            <a:r>
              <a:rPr lang="en-US" sz="1200" dirty="0">
                <a:latin typeface="Arial" panose="020B0604020202020204" pitchFamily="34" charset="0"/>
                <a:ea typeface="Calibri" panose="020F0502020204030204" pitchFamily="34" charset="0"/>
                <a:cs typeface="Times New Roman" panose="02020603050405020304" pitchFamily="18" charset="0"/>
              </a:rPr>
              <a:t>bovine colostrum powder (</a:t>
            </a:r>
            <a:r>
              <a:rPr lang="en-US" sz="1200" dirty="0" err="1">
                <a:latin typeface="Arial" panose="020B0604020202020204" pitchFamily="34" charset="0"/>
                <a:ea typeface="Calibri" panose="020F0502020204030204" pitchFamily="34" charset="0"/>
                <a:cs typeface="Times New Roman" panose="02020603050405020304" pitchFamily="18" charset="0"/>
              </a:rPr>
              <a:t>CExo</a:t>
            </a:r>
            <a:r>
              <a:rPr lang="en-US" sz="1200" dirty="0">
                <a:latin typeface="Arial" panose="020B0604020202020204" pitchFamily="34" charset="0"/>
                <a:ea typeface="Calibri" panose="020F0502020204030204" pitchFamily="34" charset="0"/>
                <a:cs typeface="Times New Roman" panose="02020603050405020304" pitchFamily="18" charset="0"/>
              </a:rPr>
              <a:t>) or bovine mature milk (</a:t>
            </a:r>
            <a:r>
              <a:rPr lang="en-US" sz="1200" dirty="0" err="1">
                <a:latin typeface="Arial" panose="020B0604020202020204" pitchFamily="34" charset="0"/>
                <a:ea typeface="Calibri" panose="020F0502020204030204" pitchFamily="34" charset="0"/>
                <a:cs typeface="Times New Roman" panose="02020603050405020304" pitchFamily="18" charset="0"/>
              </a:rPr>
              <a:t>MExo</a:t>
            </a:r>
            <a:r>
              <a:rPr lang="en-US" sz="1200" dirty="0">
                <a:latin typeface="Arial" panose="020B0604020202020204" pitchFamily="34" charset="0"/>
                <a:ea typeface="Calibri" panose="020F0502020204030204" pitchFamily="34" charset="0"/>
                <a:cs typeface="Times New Roman" panose="02020603050405020304" pitchFamily="18" charset="0"/>
              </a:rPr>
              <a:t>) in entrapping polyethyleneimine (PEI) and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dirty="0">
                <a:effectLst/>
                <a:latin typeface="Arial" panose="020B0604020202020204" pitchFamily="34" charset="0"/>
                <a:ea typeface="Calibri" panose="020F0502020204030204" pitchFamily="34" charset="0"/>
                <a:cs typeface="Times New Roman" panose="02020603050405020304" pitchFamily="18" charset="0"/>
              </a:rPr>
              <a:t>on modulation of KRAS expression in A549 lung cancer cells. Lung cancer cells were treated with EPM-</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a:t>
            </a:r>
            <a:r>
              <a:rPr lang="en-US" sz="1200" i="1" dirty="0" err="1">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for 48 h,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EPM-si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75 µg </a:t>
            </a:r>
            <a:r>
              <a:rPr lang="en-US" sz="1200" dirty="0" err="1">
                <a:latin typeface="Arial" panose="020B0604020202020204" pitchFamily="34" charset="0"/>
                <a:ea typeface="Calibri" panose="020F0502020204030204" pitchFamily="34" charset="0"/>
                <a:cs typeface="Times New Roman" panose="02020603050405020304" pitchFamily="18" charset="0"/>
              </a:rPr>
              <a:t>CExo</a:t>
            </a:r>
            <a:r>
              <a:rPr lang="en-US" sz="1200" dirty="0">
                <a:latin typeface="Arial" panose="020B0604020202020204" pitchFamily="34" charset="0"/>
                <a:ea typeface="Calibri" panose="020F0502020204030204" pitchFamily="34" charset="0"/>
                <a:cs typeface="Times New Roman" panose="02020603050405020304" pitchFamily="18" charset="0"/>
              </a:rPr>
              <a:t> or </a:t>
            </a:r>
            <a:r>
              <a:rPr lang="en-US" sz="1200" dirty="0" err="1">
                <a:latin typeface="Arial" panose="020B0604020202020204" pitchFamily="34" charset="0"/>
                <a:ea typeface="Calibri" panose="020F0502020204030204" pitchFamily="34" charset="0"/>
                <a:cs typeface="Times New Roman" panose="02020603050405020304" pitchFamily="18" charset="0"/>
              </a:rPr>
              <a:t>MExo</a:t>
            </a:r>
            <a:r>
              <a:rPr lang="en-US" sz="1200" dirty="0">
                <a:latin typeface="Arial" panose="020B0604020202020204" pitchFamily="34" charset="0"/>
                <a:ea typeface="Calibri" panose="020F0502020204030204" pitchFamily="34" charset="0"/>
                <a:cs typeface="Times New Roman" panose="02020603050405020304" pitchFamily="18" charset="0"/>
              </a:rPr>
              <a:t>, 37 µg PEI MW 60K and 4 µg 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 in 150 µl PBS. Reactions were performed in triplicates. Data, quantitated by ImageJ software, represent mean ± SD (n = 3). Student’s t test was used to calculate the statistical difference between </a:t>
            </a:r>
            <a:r>
              <a:rPr lang="en-US" sz="1200" dirty="0" err="1">
                <a:latin typeface="Arial" panose="020B0604020202020204" pitchFamily="34" charset="0"/>
                <a:ea typeface="Calibri" panose="020F0502020204030204" pitchFamily="34" charset="0"/>
                <a:cs typeface="Times New Roman" panose="02020603050405020304" pitchFamily="18" charset="0"/>
              </a:rPr>
              <a:t>CExo</a:t>
            </a:r>
            <a:r>
              <a:rPr lang="en-US" sz="1200" dirty="0">
                <a:latin typeface="Arial" panose="020B0604020202020204" pitchFamily="34" charset="0"/>
                <a:ea typeface="Calibri" panose="020F0502020204030204" pitchFamily="34" charset="0"/>
                <a:cs typeface="Times New Roman" panose="02020603050405020304" pitchFamily="18" charset="0"/>
              </a:rPr>
              <a:t> and </a:t>
            </a:r>
            <a:r>
              <a:rPr lang="en-US" sz="1200" dirty="0" err="1">
                <a:latin typeface="Arial" panose="020B0604020202020204" pitchFamily="34" charset="0"/>
                <a:ea typeface="Calibri" panose="020F0502020204030204" pitchFamily="34" charset="0"/>
                <a:cs typeface="Times New Roman" panose="02020603050405020304" pitchFamily="18" charset="0"/>
              </a:rPr>
              <a:t>MExo</a:t>
            </a:r>
            <a:r>
              <a:rPr lang="en-US" sz="1200" dirty="0">
                <a:latin typeface="Arial" panose="020B0604020202020204" pitchFamily="34" charset="0"/>
                <a:ea typeface="Calibri" panose="020F0502020204030204" pitchFamily="34" charset="0"/>
                <a:cs typeface="Times New Roman" panose="02020603050405020304" pitchFamily="18" charset="0"/>
              </a:rPr>
              <a:t>; **p &lt; 0.01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EB38975F-0DFF-44CF-BAF5-9FC668D878AB}"/>
              </a:ext>
            </a:extLst>
          </p:cNvPr>
          <p:cNvSpPr txBox="1"/>
          <p:nvPr/>
        </p:nvSpPr>
        <p:spPr>
          <a:xfrm>
            <a:off x="1614947" y="1807570"/>
            <a:ext cx="28405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a:t>
            </a:r>
          </a:p>
        </p:txBody>
      </p:sp>
      <p:sp>
        <p:nvSpPr>
          <p:cNvPr id="30" name="TextBox 29">
            <a:extLst>
              <a:ext uri="{FF2B5EF4-FFF2-40B4-BE49-F238E27FC236}">
                <a16:creationId xmlns:a16="http://schemas.microsoft.com/office/drawing/2014/main" id="{3A1428A9-4FA3-4E50-B749-E48A73A49C54}"/>
              </a:ext>
            </a:extLst>
          </p:cNvPr>
          <p:cNvSpPr txBox="1"/>
          <p:nvPr/>
        </p:nvSpPr>
        <p:spPr>
          <a:xfrm>
            <a:off x="2331364" y="1807570"/>
            <a:ext cx="1218603"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0.32 ± 0.09**</a:t>
            </a:r>
          </a:p>
        </p:txBody>
      </p:sp>
      <p:sp>
        <p:nvSpPr>
          <p:cNvPr id="31" name="TextBox 30">
            <a:extLst>
              <a:ext uri="{FF2B5EF4-FFF2-40B4-BE49-F238E27FC236}">
                <a16:creationId xmlns:a16="http://schemas.microsoft.com/office/drawing/2014/main" id="{B75FE6F6-487F-4235-A59D-B6927ACF06CD}"/>
              </a:ext>
            </a:extLst>
          </p:cNvPr>
          <p:cNvSpPr txBox="1"/>
          <p:nvPr/>
        </p:nvSpPr>
        <p:spPr>
          <a:xfrm>
            <a:off x="4064799" y="1807570"/>
            <a:ext cx="1077539"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0.64 ± 0.04</a:t>
            </a:r>
          </a:p>
        </p:txBody>
      </p:sp>
      <p:sp>
        <p:nvSpPr>
          <p:cNvPr id="24" name="TextBox 23">
            <a:extLst>
              <a:ext uri="{FF2B5EF4-FFF2-40B4-BE49-F238E27FC236}">
                <a16:creationId xmlns:a16="http://schemas.microsoft.com/office/drawing/2014/main" id="{787425CE-053D-404E-9533-85968A386A04}"/>
              </a:ext>
            </a:extLst>
          </p:cNvPr>
          <p:cNvSpPr txBox="1"/>
          <p:nvPr/>
        </p:nvSpPr>
        <p:spPr>
          <a:xfrm>
            <a:off x="227800" y="1789967"/>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108865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790559-3159-481A-92F2-DACE214318B2}"/>
              </a:ext>
            </a:extLst>
          </p:cNvPr>
          <p:cNvSpPr/>
          <p:nvPr/>
        </p:nvSpPr>
        <p:spPr>
          <a:xfrm>
            <a:off x="0" y="0"/>
            <a:ext cx="3048000" cy="369332"/>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1a </a:t>
            </a:r>
            <a:endParaRPr lang="en-US" sz="1600" dirty="0"/>
          </a:p>
        </p:txBody>
      </p:sp>
      <p:sp>
        <p:nvSpPr>
          <p:cNvPr id="4" name="Text Box 8">
            <a:extLst>
              <a:ext uri="{FF2B5EF4-FFF2-40B4-BE49-F238E27FC236}">
                <a16:creationId xmlns:a16="http://schemas.microsoft.com/office/drawing/2014/main" id="{3B6E2E2A-3651-47C3-A093-0618A4DECEA3}"/>
              </a:ext>
            </a:extLst>
          </p:cNvPr>
          <p:cNvSpPr txBox="1">
            <a:spLocks noChangeArrowheads="1"/>
          </p:cNvSpPr>
          <p:nvPr/>
        </p:nvSpPr>
        <p:spPr bwMode="auto">
          <a:xfrm>
            <a:off x="221343" y="7929652"/>
            <a:ext cx="6415314" cy="787228"/>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1a</a:t>
            </a:r>
            <a:r>
              <a:rPr lang="en-US" sz="1200" dirty="0">
                <a:effectLst/>
                <a:latin typeface="Arial" panose="020B0604020202020204" pitchFamily="34" charset="0"/>
                <a:ea typeface="Calibri" panose="020F0502020204030204" pitchFamily="34" charset="0"/>
                <a:cs typeface="Times New Roman" panose="02020603050405020304" pitchFamily="18" charset="0"/>
              </a:rPr>
              <a:t>. Transmission electron microscopy (TEM) of bovine colostrum-powder derived exosomes (Exo), folic acid (FA)-functionalized exosomes (FA-Exo), FA-Exo entrapped with polyethyleneimine (FA-EPM) and FA-EPM-entrapped si</a:t>
            </a:r>
            <a:r>
              <a:rPr lang="en-US" sz="1200" i="1" dirty="0">
                <a:effectLst/>
                <a:latin typeface="Arial" panose="020B0604020202020204" pitchFamily="34" charset="0"/>
                <a:ea typeface="Calibri" panose="020F0502020204030204" pitchFamily="34" charset="0"/>
                <a:cs typeface="Times New Roman" panose="02020603050405020304" pitchFamily="18" charset="0"/>
              </a:rPr>
              <a:t>RNA</a:t>
            </a:r>
            <a:r>
              <a:rPr lang="en-US" sz="1200" dirty="0">
                <a:effectLst/>
                <a:latin typeface="Arial" panose="020B0604020202020204" pitchFamily="34" charset="0"/>
                <a:ea typeface="Calibri" panose="020F0502020204030204" pitchFamily="34" charset="0"/>
                <a:cs typeface="Times New Roman" panose="02020603050405020304" pitchFamily="18" charset="0"/>
              </a:rPr>
              <a:t> (FA-EPM-si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and p53 plasmid DNA (FA-EPM-</a:t>
            </a:r>
            <a:r>
              <a:rPr lang="en-US" sz="1200" i="1" dirty="0">
                <a:latin typeface="Arial" panose="020B0604020202020204" pitchFamily="34" charset="0"/>
                <a:cs typeface="Arial" panose="020B0604020202020204" pitchFamily="34" charset="0"/>
              </a:rPr>
              <a:t>pcDNA-p53). </a:t>
            </a:r>
            <a:r>
              <a:rPr lang="en-US" sz="1200" dirty="0">
                <a:latin typeface="Arial" panose="020B0604020202020204" pitchFamily="34" charset="0"/>
                <a:cs typeface="Arial" panose="020B0604020202020204" pitchFamily="34" charset="0"/>
              </a:rPr>
              <a:t>Scalebar shows 100 nm</a:t>
            </a:r>
            <a:r>
              <a:rPr lang="en-US" sz="1200" i="1" dirty="0">
                <a:latin typeface="Arial" panose="020B0604020202020204" pitchFamily="34" charset="0"/>
                <a:cs typeface="Arial" panose="020B0604020202020204" pitchFamily="34" charset="0"/>
              </a:rPr>
              <a:t>.</a:t>
            </a:r>
            <a:r>
              <a:rPr lang="en-US" sz="1200" dirty="0">
                <a:latin typeface="Arial" panose="020B0604020202020204" pitchFamily="34"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FA4DD96F-C1BA-4FF2-9045-D9A9A4450B1C}"/>
              </a:ext>
            </a:extLst>
          </p:cNvPr>
          <p:cNvPicPr>
            <a:picLocks noChangeAspect="1"/>
          </p:cNvPicPr>
          <p:nvPr/>
        </p:nvPicPr>
        <p:blipFill>
          <a:blip r:embed="rId2"/>
          <a:stretch>
            <a:fillRect/>
          </a:stretch>
        </p:blipFill>
        <p:spPr>
          <a:xfrm>
            <a:off x="1303021" y="585507"/>
            <a:ext cx="4440208" cy="7118715"/>
          </a:xfrm>
          <a:prstGeom prst="rect">
            <a:avLst/>
          </a:prstGeom>
        </p:spPr>
      </p:pic>
    </p:spTree>
    <p:extLst>
      <p:ext uri="{BB962C8B-B14F-4D97-AF65-F5344CB8AC3E}">
        <p14:creationId xmlns:p14="http://schemas.microsoft.com/office/powerpoint/2010/main" val="678120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3CFC99-C992-418D-BCE5-8C81EAA1ED76}"/>
              </a:ext>
            </a:extLst>
          </p:cNvPr>
          <p:cNvSpPr txBox="1"/>
          <p:nvPr/>
        </p:nvSpPr>
        <p:spPr>
          <a:xfrm>
            <a:off x="319401" y="346583"/>
            <a:ext cx="2762385"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Supplementary Figure 4a</a:t>
            </a:r>
            <a:endParaRPr lang="en-US" sz="1600" b="1" dirty="0">
              <a:solidFill>
                <a:srgbClr val="FF0000"/>
              </a:solidFill>
              <a:latin typeface="Arial" panose="020B0604020202020204" pitchFamily="34" charset="0"/>
              <a:cs typeface="Arial" panose="020B0604020202020204" pitchFamily="34" charset="0"/>
            </a:endParaRPr>
          </a:p>
        </p:txBody>
      </p:sp>
      <p:sp>
        <p:nvSpPr>
          <p:cNvPr id="29" name="Text Box 8">
            <a:extLst>
              <a:ext uri="{FF2B5EF4-FFF2-40B4-BE49-F238E27FC236}">
                <a16:creationId xmlns:a16="http://schemas.microsoft.com/office/drawing/2014/main" id="{23C7020A-B6E2-49FE-9743-B610DA98A49E}"/>
              </a:ext>
            </a:extLst>
          </p:cNvPr>
          <p:cNvSpPr txBox="1">
            <a:spLocks noChangeArrowheads="1"/>
          </p:cNvSpPr>
          <p:nvPr/>
        </p:nvSpPr>
        <p:spPr bwMode="auto">
          <a:xfrm>
            <a:off x="343209" y="5648012"/>
            <a:ext cx="6089669" cy="18679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4a</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pemGFP plasmid DNA concentrations in </a:t>
            </a:r>
            <a:r>
              <a:rPr lang="en-US" sz="1200" dirty="0">
                <a:latin typeface="Arial" panose="020B0604020202020204" pitchFamily="34" charset="0"/>
                <a:ea typeface="Calibri" panose="020F0502020204030204" pitchFamily="34" charset="0"/>
                <a:cs typeface="Times New Roman" panose="02020603050405020304" pitchFamily="18" charset="0"/>
              </a:rPr>
              <a:t>EPM-</a:t>
            </a:r>
            <a:r>
              <a:rPr lang="en-US" sz="1200" i="1" dirty="0">
                <a:latin typeface="Arial" panose="020B0604020202020204" pitchFamily="34" charset="0"/>
                <a:ea typeface="Calibri" panose="020F0502020204030204" pitchFamily="34" charset="0"/>
                <a:cs typeface="Times New Roman" panose="02020603050405020304" pitchFamily="18" charset="0"/>
              </a:rPr>
              <a:t>p</a:t>
            </a:r>
            <a:r>
              <a:rPr lang="en-US" sz="1200" dirty="0">
                <a:latin typeface="Arial" panose="020B0604020202020204" pitchFamily="34" charset="0"/>
                <a:ea typeface="Calibri" panose="020F0502020204030204" pitchFamily="34" charset="0"/>
                <a:cs typeface="Times New Roman" panose="02020603050405020304" pitchFamily="18" charset="0"/>
              </a:rPr>
              <a:t>emGFP DNA </a:t>
            </a:r>
            <a:r>
              <a:rPr lang="en-US" sz="1200" dirty="0">
                <a:effectLst/>
                <a:latin typeface="Arial" panose="020B0604020202020204" pitchFamily="34" charset="0"/>
                <a:ea typeface="Calibri" panose="020F0502020204030204" pitchFamily="34" charset="0"/>
                <a:cs typeface="Times New Roman" panose="02020603050405020304" pitchFamily="18" charset="0"/>
              </a:rPr>
              <a:t>in </a:t>
            </a:r>
            <a:r>
              <a:rPr lang="en-US" sz="1200" dirty="0">
                <a:latin typeface="Arial" panose="020B0604020202020204" pitchFamily="34" charset="0"/>
                <a:ea typeface="Calibri" panose="020F0502020204030204" pitchFamily="34" charset="0"/>
                <a:cs typeface="Times New Roman" panose="02020603050405020304" pitchFamily="18" charset="0"/>
              </a:rPr>
              <a:t>knock-in of GFP in human A549 lung cancer cells. EPM-</a:t>
            </a:r>
            <a:r>
              <a:rPr lang="en-US" sz="1200" i="1" dirty="0" err="1">
                <a:latin typeface="Arial" panose="020B0604020202020204" pitchFamily="34" charset="0"/>
                <a:ea typeface="Calibri" panose="020F0502020204030204" pitchFamily="34" charset="0"/>
                <a:cs typeface="Times New Roman" panose="02020603050405020304" pitchFamily="18" charset="0"/>
              </a:rPr>
              <a:t>pemGFP</a:t>
            </a:r>
            <a:r>
              <a:rPr lang="en-US" sz="1200" dirty="0">
                <a:latin typeface="Arial" panose="020B0604020202020204" pitchFamily="34" charset="0"/>
                <a:ea typeface="Calibri" panose="020F0502020204030204" pitchFamily="34" charset="0"/>
                <a:cs typeface="Times New Roman" panose="02020603050405020304" pitchFamily="18" charset="0"/>
              </a:rPr>
              <a:t> DNA was prepared by mixing indicated amounts EPM-</a:t>
            </a:r>
            <a:r>
              <a:rPr lang="en-US" sz="1200" i="1" dirty="0">
                <a:latin typeface="Arial" panose="020B0604020202020204" pitchFamily="34" charset="0"/>
                <a:ea typeface="Calibri" panose="020F0502020204030204" pitchFamily="34" charset="0"/>
                <a:cs typeface="Times New Roman" panose="02020603050405020304" pitchFamily="18" charset="0"/>
              </a:rPr>
              <a:t>p</a:t>
            </a:r>
            <a:r>
              <a:rPr lang="en-US" sz="1200" dirty="0">
                <a:latin typeface="Arial" panose="020B0604020202020204" pitchFamily="34" charset="0"/>
                <a:ea typeface="Calibri" panose="020F0502020204030204" pitchFamily="34" charset="0"/>
                <a:cs typeface="Times New Roman" panose="02020603050405020304" pitchFamily="18" charset="0"/>
              </a:rPr>
              <a:t>emGFP DNA, 75 µg of exosomes </a:t>
            </a:r>
            <a:r>
              <a:rPr lang="en-US" sz="1200" dirty="0">
                <a:latin typeface="Arial" panose="020B0604020202020204" pitchFamily="34" charset="0"/>
                <a:cs typeface="Arial" panose="020B0604020202020204" pitchFamily="34" charset="0"/>
              </a:rPr>
              <a:t>and</a:t>
            </a:r>
            <a:r>
              <a:rPr lang="en-US" sz="1200" i="1" dirty="0">
                <a:latin typeface="Arial" panose="020B060402020202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37 µg polyethyleneimine (PEI) MW 60K in 150 µl PBS. EPM-</a:t>
            </a:r>
            <a:r>
              <a:rPr lang="en-US" sz="1200" i="1" dirty="0">
                <a:latin typeface="Arial" panose="020B0604020202020204" pitchFamily="34" charset="0"/>
                <a:cs typeface="Arial" panose="020B0604020202020204" pitchFamily="34" charset="0"/>
              </a:rPr>
              <a:t>pemGFP DNA </a:t>
            </a:r>
            <a:r>
              <a:rPr lang="en-US" sz="1200" dirty="0">
                <a:latin typeface="Arial" panose="020B0604020202020204" pitchFamily="34" charset="0"/>
                <a:cs typeface="Arial" panose="020B0604020202020204" pitchFamily="34" charset="0"/>
              </a:rPr>
              <a:t>was recovered by precipitated with ExoQuick prior to the transfection. </a:t>
            </a:r>
            <a:r>
              <a:rPr lang="en-US" sz="1200" dirty="0">
                <a:latin typeface="Arial" panose="020B0604020202020204" pitchFamily="34" charset="0"/>
                <a:ea typeface="Calibri" panose="020F0502020204030204" pitchFamily="34" charset="0"/>
                <a:cs typeface="Times New Roman" panose="02020603050405020304" pitchFamily="18" charset="0"/>
              </a:rPr>
              <a:t>Lung cancer cells were treated for 48 h, and cell lysates were analyzed by western blot. Reactions were performed in triplicates. Data, quantitated by ImageJ program, represent mean ± SD (n = 3). ). Statistical analysis was performed by one-way ANOVA followed by Tukey's multiple comparison test to compare between the indicated groups. ***, p &lt; 0.001.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34" name="Group 33">
            <a:extLst>
              <a:ext uri="{FF2B5EF4-FFF2-40B4-BE49-F238E27FC236}">
                <a16:creationId xmlns:a16="http://schemas.microsoft.com/office/drawing/2014/main" id="{EA5CA8AD-A012-4254-8EED-6DB65811B2C4}"/>
              </a:ext>
            </a:extLst>
          </p:cNvPr>
          <p:cNvGrpSpPr/>
          <p:nvPr/>
        </p:nvGrpSpPr>
        <p:grpSpPr>
          <a:xfrm>
            <a:off x="511936" y="1900505"/>
            <a:ext cx="5328101" cy="1635630"/>
            <a:chOff x="593814" y="677900"/>
            <a:chExt cx="5328101" cy="1635630"/>
          </a:xfrm>
        </p:grpSpPr>
        <p:sp>
          <p:nvSpPr>
            <p:cNvPr id="36" name="TextBox 35">
              <a:extLst>
                <a:ext uri="{FF2B5EF4-FFF2-40B4-BE49-F238E27FC236}">
                  <a16:creationId xmlns:a16="http://schemas.microsoft.com/office/drawing/2014/main" id="{EF39C901-B257-4FCC-AD9E-2CCDBAF483FF}"/>
                </a:ext>
              </a:extLst>
            </p:cNvPr>
            <p:cNvSpPr txBox="1"/>
            <p:nvPr/>
          </p:nvSpPr>
          <p:spPr>
            <a:xfrm>
              <a:off x="1314074" y="1076970"/>
              <a:ext cx="721273" cy="276999"/>
            </a:xfrm>
            <a:prstGeom prst="rect">
              <a:avLst/>
            </a:prstGeom>
            <a:noFill/>
          </p:spPr>
          <p:txBody>
            <a:bodyPr wrap="square" rtlCol="0">
              <a:spAutoFit/>
            </a:bodyPr>
            <a:lstStyle/>
            <a:p>
              <a:r>
                <a:rPr lang="en-US" sz="1200" b="1" dirty="0" err="1">
                  <a:latin typeface="Arial" panose="020B0604020202020204" pitchFamily="34" charset="0"/>
                  <a:cs typeface="Arial" panose="020B0604020202020204" pitchFamily="34" charset="0"/>
                </a:rPr>
                <a:t>emGFP</a:t>
              </a:r>
              <a:endParaRPr lang="en-US" sz="1200" b="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4B5C1774-F026-4202-8C89-9BA00582E763}"/>
                </a:ext>
              </a:extLst>
            </p:cNvPr>
            <p:cNvSpPr txBox="1"/>
            <p:nvPr/>
          </p:nvSpPr>
          <p:spPr>
            <a:xfrm>
              <a:off x="1313249" y="1570303"/>
              <a:ext cx="721273" cy="276999"/>
            </a:xfrm>
            <a:prstGeom prst="rect">
              <a:avLst/>
            </a:prstGeom>
            <a:noFill/>
          </p:spPr>
          <p:txBody>
            <a:bodyPr wrap="square" rtlCol="0">
              <a:spAutoFit/>
            </a:bodyPr>
            <a:lstStyle/>
            <a:p>
              <a:r>
                <a:rPr lang="el-GR" sz="1200" b="1" dirty="0">
                  <a:latin typeface="Arial" panose="020B0604020202020204" pitchFamily="34" charset="0"/>
                  <a:cs typeface="Arial" panose="020B0604020202020204" pitchFamily="34" charset="0"/>
                </a:rPr>
                <a:t>β</a:t>
              </a:r>
              <a:r>
                <a:rPr lang="en-US" sz="1200" b="1" dirty="0">
                  <a:latin typeface="Arial" panose="020B0604020202020204" pitchFamily="34" charset="0"/>
                  <a:cs typeface="Arial" panose="020B0604020202020204" pitchFamily="34" charset="0"/>
                </a:rPr>
                <a:t>-Actin</a:t>
              </a:r>
            </a:p>
          </p:txBody>
        </p:sp>
        <p:pic>
          <p:nvPicPr>
            <p:cNvPr id="38" name="Picture 37">
              <a:extLst>
                <a:ext uri="{FF2B5EF4-FFF2-40B4-BE49-F238E27FC236}">
                  <a16:creationId xmlns:a16="http://schemas.microsoft.com/office/drawing/2014/main" id="{3CD1A8A0-AFD3-43D2-90E5-AF50F7B0F53B}"/>
                </a:ext>
              </a:extLst>
            </p:cNvPr>
            <p:cNvPicPr>
              <a:picLocks noChangeAspect="1"/>
            </p:cNvPicPr>
            <p:nvPr/>
          </p:nvPicPr>
          <p:blipFill rotWithShape="1">
            <a:blip r:embed="rId2">
              <a:extLst>
                <a:ext uri="{28A0092B-C50C-407E-A947-70E740481C1C}">
                  <a14:useLocalDpi xmlns:a14="http://schemas.microsoft.com/office/drawing/2010/main" val="0"/>
                </a:ext>
              </a:extLst>
            </a:blip>
            <a:srcRect l="5492" t="43363" r="43802" b="53301"/>
            <a:stretch/>
          </p:blipFill>
          <p:spPr>
            <a:xfrm>
              <a:off x="1998017" y="998535"/>
              <a:ext cx="3923898" cy="429005"/>
            </a:xfrm>
            <a:prstGeom prst="rect">
              <a:avLst/>
            </a:prstGeom>
          </p:spPr>
        </p:pic>
        <p:pic>
          <p:nvPicPr>
            <p:cNvPr id="39" name="Picture 38">
              <a:extLst>
                <a:ext uri="{FF2B5EF4-FFF2-40B4-BE49-F238E27FC236}">
                  <a16:creationId xmlns:a16="http://schemas.microsoft.com/office/drawing/2014/main" id="{2CC4116E-D99C-4A43-BEED-6B96CC68C53A}"/>
                </a:ext>
              </a:extLst>
            </p:cNvPr>
            <p:cNvPicPr>
              <a:picLocks noChangeAspect="1"/>
            </p:cNvPicPr>
            <p:nvPr/>
          </p:nvPicPr>
          <p:blipFill rotWithShape="1">
            <a:blip r:embed="rId3">
              <a:extLst>
                <a:ext uri="{28A0092B-C50C-407E-A947-70E740481C1C}">
                  <a14:useLocalDpi xmlns:a14="http://schemas.microsoft.com/office/drawing/2010/main" val="0"/>
                </a:ext>
              </a:extLst>
            </a:blip>
            <a:srcRect l="10062" t="35049" r="41389" b="57935"/>
            <a:stretch/>
          </p:blipFill>
          <p:spPr>
            <a:xfrm>
              <a:off x="1998017" y="1516179"/>
              <a:ext cx="3923898" cy="423344"/>
            </a:xfrm>
            <a:prstGeom prst="rect">
              <a:avLst/>
            </a:prstGeom>
          </p:spPr>
        </p:pic>
        <p:sp>
          <p:nvSpPr>
            <p:cNvPr id="40" name="TextBox 161">
              <a:extLst>
                <a:ext uri="{FF2B5EF4-FFF2-40B4-BE49-F238E27FC236}">
                  <a16:creationId xmlns:a16="http://schemas.microsoft.com/office/drawing/2014/main" id="{4E1C62E9-5EBF-40FD-8328-2AC838FB15F0}"/>
                </a:ext>
              </a:extLst>
            </p:cNvPr>
            <p:cNvSpPr txBox="1"/>
            <p:nvPr/>
          </p:nvSpPr>
          <p:spPr>
            <a:xfrm>
              <a:off x="593814" y="1996384"/>
              <a:ext cx="1582484" cy="27699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EPM-</a:t>
              </a:r>
              <a:r>
                <a:rPr lang="en-US" sz="1200" b="1" i="1" dirty="0" err="1">
                  <a:latin typeface="Arial" panose="020B0604020202020204" pitchFamily="34" charset="0"/>
                  <a:cs typeface="Arial" panose="020B0604020202020204" pitchFamily="34" charset="0"/>
                </a:rPr>
                <a:t>pemGFP</a:t>
              </a:r>
              <a:r>
                <a:rPr lang="en-US" sz="1200" b="1" dirty="0">
                  <a:latin typeface="Arial" panose="020B0604020202020204" pitchFamily="34" charset="0"/>
                  <a:cs typeface="Arial" panose="020B0604020202020204" pitchFamily="34" charset="0"/>
                </a:rPr>
                <a:t> (µg):</a:t>
              </a:r>
              <a:endParaRPr lang="en-US" sz="1100" b="1" dirty="0">
                <a:latin typeface="Arial" panose="020B0604020202020204" pitchFamily="34" charset="0"/>
                <a:cs typeface="Arial" panose="020B0604020202020204" pitchFamily="34" charset="0"/>
              </a:endParaRPr>
            </a:p>
          </p:txBody>
        </p:sp>
        <p:sp>
          <p:nvSpPr>
            <p:cNvPr id="41" name="TextBox 163">
              <a:extLst>
                <a:ext uri="{FF2B5EF4-FFF2-40B4-BE49-F238E27FC236}">
                  <a16:creationId xmlns:a16="http://schemas.microsoft.com/office/drawing/2014/main" id="{8F3EF298-DDA7-4BAD-8170-47C712673DB3}"/>
                </a:ext>
              </a:extLst>
            </p:cNvPr>
            <p:cNvSpPr txBox="1"/>
            <p:nvPr/>
          </p:nvSpPr>
          <p:spPr>
            <a:xfrm>
              <a:off x="3202978" y="2036531"/>
              <a:ext cx="266944"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4</a:t>
              </a:r>
            </a:p>
          </p:txBody>
        </p:sp>
        <p:sp>
          <p:nvSpPr>
            <p:cNvPr id="42" name="TextBox 165">
              <a:extLst>
                <a:ext uri="{FF2B5EF4-FFF2-40B4-BE49-F238E27FC236}">
                  <a16:creationId xmlns:a16="http://schemas.microsoft.com/office/drawing/2014/main" id="{6BD59EB0-9A65-4D6F-9CAC-32F66AC21C64}"/>
                </a:ext>
              </a:extLst>
            </p:cNvPr>
            <p:cNvSpPr txBox="1"/>
            <p:nvPr/>
          </p:nvSpPr>
          <p:spPr>
            <a:xfrm>
              <a:off x="4187797" y="2023442"/>
              <a:ext cx="266944"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7</a:t>
              </a:r>
            </a:p>
          </p:txBody>
        </p:sp>
        <p:sp>
          <p:nvSpPr>
            <p:cNvPr id="43" name="TextBox 167">
              <a:extLst>
                <a:ext uri="{FF2B5EF4-FFF2-40B4-BE49-F238E27FC236}">
                  <a16:creationId xmlns:a16="http://schemas.microsoft.com/office/drawing/2014/main" id="{93827881-2577-4712-8998-BB1B6B953C54}"/>
                </a:ext>
              </a:extLst>
            </p:cNvPr>
            <p:cNvSpPr txBox="1"/>
            <p:nvPr/>
          </p:nvSpPr>
          <p:spPr>
            <a:xfrm>
              <a:off x="2267582" y="2017576"/>
              <a:ext cx="266944"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0</a:t>
              </a:r>
            </a:p>
          </p:txBody>
        </p:sp>
        <p:sp>
          <p:nvSpPr>
            <p:cNvPr id="44" name="TextBox 165">
              <a:extLst>
                <a:ext uri="{FF2B5EF4-FFF2-40B4-BE49-F238E27FC236}">
                  <a16:creationId xmlns:a16="http://schemas.microsoft.com/office/drawing/2014/main" id="{EBB1DAC1-8139-47CE-849D-EC610AB5D77E}"/>
                </a:ext>
              </a:extLst>
            </p:cNvPr>
            <p:cNvSpPr txBox="1"/>
            <p:nvPr/>
          </p:nvSpPr>
          <p:spPr>
            <a:xfrm>
              <a:off x="5123193" y="2000541"/>
              <a:ext cx="461782"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10</a:t>
              </a:r>
            </a:p>
          </p:txBody>
        </p:sp>
        <p:cxnSp>
          <p:nvCxnSpPr>
            <p:cNvPr id="45" name="Straight Connector 44">
              <a:extLst>
                <a:ext uri="{FF2B5EF4-FFF2-40B4-BE49-F238E27FC236}">
                  <a16:creationId xmlns:a16="http://schemas.microsoft.com/office/drawing/2014/main" id="{CDC09E70-AE5F-4EEA-A230-1DF07408F175}"/>
                </a:ext>
              </a:extLst>
            </p:cNvPr>
            <p:cNvCxnSpPr/>
            <p:nvPr/>
          </p:nvCxnSpPr>
          <p:spPr>
            <a:xfrm>
              <a:off x="2132743" y="1991540"/>
              <a:ext cx="5851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5FFA191-A5D9-4EF3-B268-99A43866BB18}"/>
                </a:ext>
              </a:extLst>
            </p:cNvPr>
            <p:cNvCxnSpPr/>
            <p:nvPr/>
          </p:nvCxnSpPr>
          <p:spPr>
            <a:xfrm>
              <a:off x="2801108" y="1991540"/>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289AC61-33E5-4CC1-ACE5-F749F8981C6C}"/>
                </a:ext>
              </a:extLst>
            </p:cNvPr>
            <p:cNvCxnSpPr/>
            <p:nvPr/>
          </p:nvCxnSpPr>
          <p:spPr>
            <a:xfrm>
              <a:off x="3812164" y="1991540"/>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564BD5E-3B6A-4BB7-A41C-FB114F6EEB89}"/>
                </a:ext>
              </a:extLst>
            </p:cNvPr>
            <p:cNvCxnSpPr/>
            <p:nvPr/>
          </p:nvCxnSpPr>
          <p:spPr>
            <a:xfrm>
              <a:off x="4863724" y="1991540"/>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0D39282-C6DD-4B79-9D18-CCFF06DA9B81}"/>
                </a:ext>
              </a:extLst>
            </p:cNvPr>
            <p:cNvCxnSpPr/>
            <p:nvPr/>
          </p:nvCxnSpPr>
          <p:spPr>
            <a:xfrm>
              <a:off x="2132743" y="950759"/>
              <a:ext cx="5851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9761583-9BCC-4128-94FE-B6184D4E259B}"/>
                </a:ext>
              </a:extLst>
            </p:cNvPr>
            <p:cNvCxnSpPr/>
            <p:nvPr/>
          </p:nvCxnSpPr>
          <p:spPr>
            <a:xfrm>
              <a:off x="2801108" y="950759"/>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4CF9B3B-1394-458B-A8B8-74C2165CB414}"/>
                </a:ext>
              </a:extLst>
            </p:cNvPr>
            <p:cNvCxnSpPr/>
            <p:nvPr/>
          </p:nvCxnSpPr>
          <p:spPr>
            <a:xfrm>
              <a:off x="3812164" y="950759"/>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FA3C22CE-92AA-4920-BBCB-501ABCE00041}"/>
                </a:ext>
              </a:extLst>
            </p:cNvPr>
            <p:cNvCxnSpPr/>
            <p:nvPr/>
          </p:nvCxnSpPr>
          <p:spPr>
            <a:xfrm>
              <a:off x="4863724" y="950759"/>
              <a:ext cx="9248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B669E3F-4251-479B-839E-19310EFC2D8C}"/>
                </a:ext>
              </a:extLst>
            </p:cNvPr>
            <p:cNvSpPr txBox="1"/>
            <p:nvPr/>
          </p:nvSpPr>
          <p:spPr>
            <a:xfrm>
              <a:off x="2849567" y="680472"/>
              <a:ext cx="96051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9.4 ± 3.0***</a:t>
              </a:r>
            </a:p>
          </p:txBody>
        </p:sp>
        <p:sp>
          <p:nvSpPr>
            <p:cNvPr id="54" name="TextBox 53">
              <a:extLst>
                <a:ext uri="{FF2B5EF4-FFF2-40B4-BE49-F238E27FC236}">
                  <a16:creationId xmlns:a16="http://schemas.microsoft.com/office/drawing/2014/main" id="{539BABE7-FB7C-4D7A-9618-3839BA8844D0}"/>
                </a:ext>
              </a:extLst>
            </p:cNvPr>
            <p:cNvSpPr txBox="1"/>
            <p:nvPr/>
          </p:nvSpPr>
          <p:spPr>
            <a:xfrm>
              <a:off x="3774407" y="677900"/>
              <a:ext cx="96051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9.8 ± 3.4***</a:t>
              </a:r>
              <a:endParaRPr lang="en-US" sz="1200" b="1" baseline="30000"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6117071B-FC2D-4623-AB1C-2BE8A88865D6}"/>
                </a:ext>
              </a:extLst>
            </p:cNvPr>
            <p:cNvSpPr txBox="1"/>
            <p:nvPr/>
          </p:nvSpPr>
          <p:spPr>
            <a:xfrm>
              <a:off x="4842711" y="680472"/>
              <a:ext cx="104547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10.1 ± 1.9***</a:t>
              </a:r>
              <a:endParaRPr lang="en-US" sz="1200" b="1" baseline="300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5DCD9FE1-271E-41C9-AFC9-337D9611C395}"/>
                </a:ext>
              </a:extLst>
            </p:cNvPr>
            <p:cNvSpPr txBox="1"/>
            <p:nvPr/>
          </p:nvSpPr>
          <p:spPr>
            <a:xfrm>
              <a:off x="2271436" y="690796"/>
              <a:ext cx="26962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1</a:t>
              </a:r>
            </a:p>
          </p:txBody>
        </p:sp>
      </p:grpSp>
      <p:sp>
        <p:nvSpPr>
          <p:cNvPr id="28" name="TextBox 27">
            <a:extLst>
              <a:ext uri="{FF2B5EF4-FFF2-40B4-BE49-F238E27FC236}">
                <a16:creationId xmlns:a16="http://schemas.microsoft.com/office/drawing/2014/main" id="{E112C5E0-F8D7-462B-87B1-59E080C409DE}"/>
              </a:ext>
            </a:extLst>
          </p:cNvPr>
          <p:cNvSpPr txBox="1"/>
          <p:nvPr/>
        </p:nvSpPr>
        <p:spPr>
          <a:xfrm>
            <a:off x="753952" y="1891545"/>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2166554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A43220-5EB0-4C70-AEFE-FF839B6987C0}"/>
              </a:ext>
            </a:extLst>
          </p:cNvPr>
          <p:cNvGrpSpPr/>
          <p:nvPr/>
        </p:nvGrpSpPr>
        <p:grpSpPr>
          <a:xfrm>
            <a:off x="1050094" y="2048170"/>
            <a:ext cx="4757812" cy="1792125"/>
            <a:chOff x="1270855" y="1195456"/>
            <a:chExt cx="4757812" cy="1792125"/>
          </a:xfrm>
        </p:grpSpPr>
        <p:sp>
          <p:nvSpPr>
            <p:cNvPr id="4" name="TextBox 3">
              <a:extLst>
                <a:ext uri="{FF2B5EF4-FFF2-40B4-BE49-F238E27FC236}">
                  <a16:creationId xmlns:a16="http://schemas.microsoft.com/office/drawing/2014/main" id="{795DFE76-5C34-49C4-94AF-72C32D0EC71D}"/>
                </a:ext>
              </a:extLst>
            </p:cNvPr>
            <p:cNvSpPr txBox="1"/>
            <p:nvPr/>
          </p:nvSpPr>
          <p:spPr>
            <a:xfrm rot="2516543">
              <a:off x="1786323" y="2143132"/>
              <a:ext cx="369332" cy="844449"/>
            </a:xfrm>
            <a:prstGeom prst="rect">
              <a:avLst/>
            </a:prstGeom>
            <a:noFill/>
          </p:spPr>
          <p:txBody>
            <a:bodyPr vert="vert270" wrap="square" rtlCol="0">
              <a:spAutoFit/>
            </a:bodyPr>
            <a:lstStyle/>
            <a:p>
              <a:r>
                <a:rPr lang="en-US" sz="1200" b="1" dirty="0">
                  <a:latin typeface="Arial" panose="020B0604020202020204" pitchFamily="34" charset="0"/>
                  <a:cs typeface="Arial" panose="020B0604020202020204" pitchFamily="34" charset="0"/>
                </a:rPr>
                <a:t>Untreated</a:t>
              </a:r>
            </a:p>
          </p:txBody>
        </p:sp>
        <p:sp>
          <p:nvSpPr>
            <p:cNvPr id="5" name="TextBox 4">
              <a:extLst>
                <a:ext uri="{FF2B5EF4-FFF2-40B4-BE49-F238E27FC236}">
                  <a16:creationId xmlns:a16="http://schemas.microsoft.com/office/drawing/2014/main" id="{1550CA43-4878-4DEF-9D9A-932C4B40EEA3}"/>
                </a:ext>
              </a:extLst>
            </p:cNvPr>
            <p:cNvSpPr txBox="1"/>
            <p:nvPr/>
          </p:nvSpPr>
          <p:spPr>
            <a:xfrm>
              <a:off x="5003396" y="2288357"/>
              <a:ext cx="102527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48 h</a:t>
              </a:r>
            </a:p>
          </p:txBody>
        </p:sp>
        <p:sp>
          <p:nvSpPr>
            <p:cNvPr id="6" name="TextBox 5">
              <a:extLst>
                <a:ext uri="{FF2B5EF4-FFF2-40B4-BE49-F238E27FC236}">
                  <a16:creationId xmlns:a16="http://schemas.microsoft.com/office/drawing/2014/main" id="{E7B99280-9CEE-484D-A115-0215C3859D52}"/>
                </a:ext>
              </a:extLst>
            </p:cNvPr>
            <p:cNvSpPr txBox="1"/>
            <p:nvPr/>
          </p:nvSpPr>
          <p:spPr>
            <a:xfrm>
              <a:off x="1486284" y="1271823"/>
              <a:ext cx="517272"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p53</a:t>
              </a:r>
            </a:p>
          </p:txBody>
        </p:sp>
        <p:pic>
          <p:nvPicPr>
            <p:cNvPr id="7" name="Picture 6">
              <a:extLst>
                <a:ext uri="{FF2B5EF4-FFF2-40B4-BE49-F238E27FC236}">
                  <a16:creationId xmlns:a16="http://schemas.microsoft.com/office/drawing/2014/main" id="{34CBC3E1-9AF3-4712-8DD8-6E5317AE70A5}"/>
                </a:ext>
              </a:extLst>
            </p:cNvPr>
            <p:cNvPicPr>
              <a:picLocks noChangeAspect="1"/>
            </p:cNvPicPr>
            <p:nvPr/>
          </p:nvPicPr>
          <p:blipFill rotWithShape="1">
            <a:blip r:embed="rId2">
              <a:extLst>
                <a:ext uri="{28A0092B-C50C-407E-A947-70E740481C1C}">
                  <a14:useLocalDpi xmlns:a14="http://schemas.microsoft.com/office/drawing/2010/main" val="0"/>
                </a:ext>
              </a:extLst>
            </a:blip>
            <a:srcRect l="15899" t="34503" r="22557" b="34186"/>
            <a:stretch/>
          </p:blipFill>
          <p:spPr>
            <a:xfrm>
              <a:off x="1914130" y="1742382"/>
              <a:ext cx="4030486" cy="491086"/>
            </a:xfrm>
            <a:prstGeom prst="rect">
              <a:avLst/>
            </a:prstGeom>
          </p:spPr>
        </p:pic>
        <p:pic>
          <p:nvPicPr>
            <p:cNvPr id="8" name="Picture 7">
              <a:extLst>
                <a:ext uri="{FF2B5EF4-FFF2-40B4-BE49-F238E27FC236}">
                  <a16:creationId xmlns:a16="http://schemas.microsoft.com/office/drawing/2014/main" id="{7D55AFAE-D351-4788-8035-A41FBCAFC269}"/>
                </a:ext>
              </a:extLst>
            </p:cNvPr>
            <p:cNvPicPr>
              <a:picLocks noChangeAspect="1"/>
            </p:cNvPicPr>
            <p:nvPr/>
          </p:nvPicPr>
          <p:blipFill rotWithShape="1">
            <a:blip r:embed="rId3"/>
            <a:srcRect l="1567" t="23665" r="1756" b="19915"/>
            <a:stretch/>
          </p:blipFill>
          <p:spPr>
            <a:xfrm>
              <a:off x="1914130" y="1195456"/>
              <a:ext cx="4030485" cy="485236"/>
            </a:xfrm>
            <a:prstGeom prst="rect">
              <a:avLst/>
            </a:prstGeom>
          </p:spPr>
        </p:pic>
        <p:cxnSp>
          <p:nvCxnSpPr>
            <p:cNvPr id="9" name="Straight Connector 8">
              <a:extLst>
                <a:ext uri="{FF2B5EF4-FFF2-40B4-BE49-F238E27FC236}">
                  <a16:creationId xmlns:a16="http://schemas.microsoft.com/office/drawing/2014/main" id="{2FC02596-0BF3-4F41-BAEB-59D114725496}"/>
                </a:ext>
              </a:extLst>
            </p:cNvPr>
            <p:cNvCxnSpPr/>
            <p:nvPr/>
          </p:nvCxnSpPr>
          <p:spPr>
            <a:xfrm>
              <a:off x="2494363" y="2304940"/>
              <a:ext cx="100301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A2E70CF-AC67-4E63-8F8D-F6A60B4F709F}"/>
                </a:ext>
              </a:extLst>
            </p:cNvPr>
            <p:cNvSpPr txBox="1"/>
            <p:nvPr/>
          </p:nvSpPr>
          <p:spPr>
            <a:xfrm>
              <a:off x="3893286" y="2270065"/>
              <a:ext cx="67936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24 h</a:t>
              </a:r>
            </a:p>
          </p:txBody>
        </p:sp>
        <p:sp>
          <p:nvSpPr>
            <p:cNvPr id="11" name="TextBox 10">
              <a:extLst>
                <a:ext uri="{FF2B5EF4-FFF2-40B4-BE49-F238E27FC236}">
                  <a16:creationId xmlns:a16="http://schemas.microsoft.com/office/drawing/2014/main" id="{50DAEBE3-9829-401F-BF20-10E9F2780917}"/>
                </a:ext>
              </a:extLst>
            </p:cNvPr>
            <p:cNvSpPr txBox="1"/>
            <p:nvPr/>
          </p:nvSpPr>
          <p:spPr>
            <a:xfrm>
              <a:off x="2655480" y="2278861"/>
              <a:ext cx="68077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12 h</a:t>
              </a:r>
            </a:p>
          </p:txBody>
        </p:sp>
        <p:sp>
          <p:nvSpPr>
            <p:cNvPr id="12" name="TextBox 11">
              <a:extLst>
                <a:ext uri="{FF2B5EF4-FFF2-40B4-BE49-F238E27FC236}">
                  <a16:creationId xmlns:a16="http://schemas.microsoft.com/office/drawing/2014/main" id="{8065A193-50A1-4927-B480-662ADAD084B7}"/>
                </a:ext>
              </a:extLst>
            </p:cNvPr>
            <p:cNvSpPr txBox="1"/>
            <p:nvPr/>
          </p:nvSpPr>
          <p:spPr>
            <a:xfrm>
              <a:off x="1270855" y="1831904"/>
              <a:ext cx="722298" cy="278311"/>
            </a:xfrm>
            <a:prstGeom prst="rect">
              <a:avLst/>
            </a:prstGeom>
            <a:noFill/>
          </p:spPr>
          <p:txBody>
            <a:bodyPr wrap="square" rtlCol="0">
              <a:spAutoFit/>
            </a:bodyPr>
            <a:lstStyle/>
            <a:p>
              <a:r>
                <a:rPr lang="el-GR" sz="1200" b="1" dirty="0">
                  <a:latin typeface="Arial" panose="020B0604020202020204" pitchFamily="34" charset="0"/>
                  <a:cs typeface="Arial" panose="020B0604020202020204" pitchFamily="34" charset="0"/>
                </a:rPr>
                <a:t>β</a:t>
              </a:r>
              <a:r>
                <a:rPr lang="en-US" sz="1200" b="1" dirty="0">
                  <a:latin typeface="Arial" panose="020B0604020202020204" pitchFamily="34" charset="0"/>
                  <a:cs typeface="Arial" panose="020B0604020202020204" pitchFamily="34" charset="0"/>
                </a:rPr>
                <a:t>-Actin</a:t>
              </a:r>
            </a:p>
          </p:txBody>
        </p:sp>
        <p:cxnSp>
          <p:nvCxnSpPr>
            <p:cNvPr id="13" name="Straight Connector 12">
              <a:extLst>
                <a:ext uri="{FF2B5EF4-FFF2-40B4-BE49-F238E27FC236}">
                  <a16:creationId xmlns:a16="http://schemas.microsoft.com/office/drawing/2014/main" id="{B5AF3669-D947-420C-98E7-98BE4629DC32}"/>
                </a:ext>
              </a:extLst>
            </p:cNvPr>
            <p:cNvCxnSpPr/>
            <p:nvPr/>
          </p:nvCxnSpPr>
          <p:spPr>
            <a:xfrm>
              <a:off x="3658603" y="2304940"/>
              <a:ext cx="100301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3C0941C-BF2C-4BC4-9281-DA179906D7FE}"/>
                </a:ext>
              </a:extLst>
            </p:cNvPr>
            <p:cNvCxnSpPr/>
            <p:nvPr/>
          </p:nvCxnSpPr>
          <p:spPr>
            <a:xfrm>
              <a:off x="4795781" y="2304940"/>
              <a:ext cx="100301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71C81006-2A08-4FCE-9962-544D6B97E2EF}"/>
              </a:ext>
            </a:extLst>
          </p:cNvPr>
          <p:cNvSpPr txBox="1"/>
          <p:nvPr/>
        </p:nvSpPr>
        <p:spPr>
          <a:xfrm>
            <a:off x="459902" y="359077"/>
            <a:ext cx="297794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4b</a:t>
            </a:r>
          </a:p>
        </p:txBody>
      </p:sp>
      <p:sp>
        <p:nvSpPr>
          <p:cNvPr id="21" name="TextBox 20">
            <a:extLst>
              <a:ext uri="{FF2B5EF4-FFF2-40B4-BE49-F238E27FC236}">
                <a16:creationId xmlns:a16="http://schemas.microsoft.com/office/drawing/2014/main" id="{AE260B38-C973-49E2-A682-7A5B440BC6EB}"/>
              </a:ext>
            </a:extLst>
          </p:cNvPr>
          <p:cNvSpPr txBox="1"/>
          <p:nvPr/>
        </p:nvSpPr>
        <p:spPr>
          <a:xfrm>
            <a:off x="3410471" y="1762980"/>
            <a:ext cx="101983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6.1 ± 1.5**</a:t>
            </a:r>
          </a:p>
        </p:txBody>
      </p:sp>
      <p:sp>
        <p:nvSpPr>
          <p:cNvPr id="22" name="TextBox 21">
            <a:extLst>
              <a:ext uri="{FF2B5EF4-FFF2-40B4-BE49-F238E27FC236}">
                <a16:creationId xmlns:a16="http://schemas.microsoft.com/office/drawing/2014/main" id="{902D79AB-E351-4E51-A2EF-386962B53352}"/>
              </a:ext>
            </a:extLst>
          </p:cNvPr>
          <p:cNvSpPr txBox="1"/>
          <p:nvPr/>
        </p:nvSpPr>
        <p:spPr>
          <a:xfrm>
            <a:off x="4618408" y="1773135"/>
            <a:ext cx="1189749"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8.9 ± 0.71***</a:t>
            </a:r>
          </a:p>
        </p:txBody>
      </p:sp>
      <p:sp>
        <p:nvSpPr>
          <p:cNvPr id="23" name="TextBox 22">
            <a:extLst>
              <a:ext uri="{FF2B5EF4-FFF2-40B4-BE49-F238E27FC236}">
                <a16:creationId xmlns:a16="http://schemas.microsoft.com/office/drawing/2014/main" id="{4963E231-715D-432C-8C71-12F02737ED96}"/>
              </a:ext>
            </a:extLst>
          </p:cNvPr>
          <p:cNvSpPr txBox="1"/>
          <p:nvPr/>
        </p:nvSpPr>
        <p:spPr>
          <a:xfrm>
            <a:off x="2222386" y="1748835"/>
            <a:ext cx="729687"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 ± 0.7</a:t>
            </a:r>
          </a:p>
        </p:txBody>
      </p:sp>
      <p:sp>
        <p:nvSpPr>
          <p:cNvPr id="24" name="Text Box 8">
            <a:extLst>
              <a:ext uri="{FF2B5EF4-FFF2-40B4-BE49-F238E27FC236}">
                <a16:creationId xmlns:a16="http://schemas.microsoft.com/office/drawing/2014/main" id="{102774B4-2B6C-41B2-BF2B-A042FBD2F3CB}"/>
              </a:ext>
            </a:extLst>
          </p:cNvPr>
          <p:cNvSpPr txBox="1">
            <a:spLocks noChangeArrowheads="1"/>
          </p:cNvSpPr>
          <p:nvPr/>
        </p:nvSpPr>
        <p:spPr bwMode="auto">
          <a:xfrm>
            <a:off x="516375" y="6181072"/>
            <a:ext cx="5964790" cy="184780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4b</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incubation period on </a:t>
            </a:r>
            <a:r>
              <a:rPr lang="en-US" sz="1200" dirty="0">
                <a:latin typeface="Arial" panose="020B0604020202020204" pitchFamily="34" charset="0"/>
                <a:ea typeface="Calibri" panose="020F0502020204030204" pitchFamily="34" charset="0"/>
                <a:cs typeface="Times New Roman" panose="02020603050405020304" pitchFamily="18" charset="0"/>
              </a:rPr>
              <a:t>knock-in efficiency of WT p53 in human H1299 lung cancer cells treated with EPM-</a:t>
            </a:r>
            <a:r>
              <a:rPr lang="en-US" sz="1200" i="1" dirty="0">
                <a:latin typeface="Arial" panose="020B0604020202020204" pitchFamily="34" charset="0"/>
                <a:cs typeface="Arial" panose="020B0604020202020204" pitchFamily="34" charset="0"/>
              </a:rPr>
              <a:t>pcDNA-p53</a:t>
            </a:r>
            <a:r>
              <a:rPr lang="en-US" sz="1200" dirty="0">
                <a:latin typeface="Arial" panose="020B0604020202020204" pitchFamily="34" charset="0"/>
                <a:ea typeface="Calibri" panose="020F0502020204030204" pitchFamily="34" charset="0"/>
                <a:cs typeface="Times New Roman" panose="02020603050405020304" pitchFamily="18" charset="0"/>
              </a:rPr>
              <a:t>. EPM-</a:t>
            </a:r>
            <a:r>
              <a:rPr lang="en-US" sz="1200" i="1" dirty="0">
                <a:latin typeface="Arial" panose="020B0604020202020204" pitchFamily="34" charset="0"/>
                <a:ea typeface="Calibri" panose="020F0502020204030204" pitchFamily="34" charset="0"/>
                <a:cs typeface="Times New Roman" panose="02020603050405020304" pitchFamily="18" charset="0"/>
              </a:rPr>
              <a:t>pcDNA-p53</a:t>
            </a:r>
            <a:r>
              <a:rPr lang="en-US" sz="1200" dirty="0">
                <a:latin typeface="Arial" panose="020B0604020202020204" pitchFamily="34" charset="0"/>
                <a:ea typeface="Calibri" panose="020F0502020204030204" pitchFamily="34" charset="0"/>
                <a:cs typeface="Times New Roman" panose="02020603050405020304" pitchFamily="18" charset="0"/>
              </a:rPr>
              <a:t> was prepared by mixing 4 µg of pcDNA-p53, 75 µg of exosomes </a:t>
            </a:r>
            <a:r>
              <a:rPr lang="en-US" sz="1200" dirty="0">
                <a:latin typeface="Arial" panose="020B0604020202020204" pitchFamily="34" charset="0"/>
                <a:cs typeface="Arial" panose="020B0604020202020204" pitchFamily="34" charset="0"/>
              </a:rPr>
              <a:t>and</a:t>
            </a:r>
            <a:r>
              <a:rPr lang="en-US" sz="1200" i="1" dirty="0">
                <a:latin typeface="Arial" panose="020B060402020202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37 µg polyethyleneimine (PEI) MW 60K in 150 µl PBS. </a:t>
            </a:r>
            <a:r>
              <a:rPr lang="en-US" sz="1200" dirty="0">
                <a:effectLst/>
                <a:latin typeface="Arial" panose="020B0604020202020204" pitchFamily="34" charset="0"/>
                <a:ea typeface="Calibri" panose="020F0502020204030204" pitchFamily="34" charset="0"/>
                <a:cs typeface="Times New Roman" panose="02020603050405020304" pitchFamily="18" charset="0"/>
              </a:rPr>
              <a:t>Lung cancer cells were treated with </a:t>
            </a:r>
            <a:r>
              <a:rPr lang="en-US" sz="1200" i="1" dirty="0">
                <a:latin typeface="Arial" panose="020B0604020202020204" pitchFamily="34" charset="0"/>
                <a:cs typeface="Arial" panose="020B0604020202020204" pitchFamily="34" charset="0"/>
              </a:rPr>
              <a:t>pcDNA-p53</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entrapped in EPM for </a:t>
            </a:r>
            <a:r>
              <a:rPr lang="en-US" sz="1200" dirty="0">
                <a:effectLst/>
                <a:latin typeface="Arial" panose="020B0604020202020204" pitchFamily="34" charset="0"/>
                <a:ea typeface="Calibri" panose="020F0502020204030204" pitchFamily="34" charset="0"/>
                <a:cs typeface="Times New Roman" panose="02020603050405020304" pitchFamily="18" charset="0"/>
              </a:rPr>
              <a:t>up to 48 h, and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Other experimental conditions were the same as described in Supplementary Figure 4a. Data, quantitated by ImageJ software, represent mean ± SD (n = 3). Statistical analysis was performed by one-way ANOVA followed by Tukey's multiple comparison test to compare between the indicated groups. **, p &lt; 0.01; ***, p &lt; 0.001.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F64D7874-E5D4-405D-A6B2-0ACA627977BE}"/>
              </a:ext>
            </a:extLst>
          </p:cNvPr>
          <p:cNvSpPr txBox="1"/>
          <p:nvPr/>
        </p:nvSpPr>
        <p:spPr>
          <a:xfrm>
            <a:off x="459902" y="1751687"/>
            <a:ext cx="1387147"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1689922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15CED-D824-4774-93EE-CB9A63507FF3}"/>
              </a:ext>
            </a:extLst>
          </p:cNvPr>
          <p:cNvPicPr>
            <a:picLocks noChangeAspect="1"/>
          </p:cNvPicPr>
          <p:nvPr/>
        </p:nvPicPr>
        <p:blipFill rotWithShape="1">
          <a:blip r:embed="rId2">
            <a:extLst>
              <a:ext uri="{28A0092B-C50C-407E-A947-70E740481C1C}">
                <a14:useLocalDpi xmlns:a14="http://schemas.microsoft.com/office/drawing/2010/main" val="0"/>
              </a:ext>
            </a:extLst>
          </a:blip>
          <a:srcRect l="3888" t="90028" r="21221" b="3107"/>
          <a:stretch/>
        </p:blipFill>
        <p:spPr>
          <a:xfrm>
            <a:off x="1309661" y="3108028"/>
            <a:ext cx="4740518" cy="470142"/>
          </a:xfrm>
          <a:prstGeom prst="rect">
            <a:avLst/>
          </a:prstGeom>
        </p:spPr>
      </p:pic>
      <p:pic>
        <p:nvPicPr>
          <p:cNvPr id="4" name="Picture 3">
            <a:extLst>
              <a:ext uri="{FF2B5EF4-FFF2-40B4-BE49-F238E27FC236}">
                <a16:creationId xmlns:a16="http://schemas.microsoft.com/office/drawing/2014/main" id="{901F728C-B146-42AB-BA7E-2B8F74AE849B}"/>
              </a:ext>
            </a:extLst>
          </p:cNvPr>
          <p:cNvPicPr>
            <a:picLocks noChangeAspect="1"/>
          </p:cNvPicPr>
          <p:nvPr/>
        </p:nvPicPr>
        <p:blipFill rotWithShape="1">
          <a:blip r:embed="rId3">
            <a:extLst>
              <a:ext uri="{28A0092B-C50C-407E-A947-70E740481C1C}">
                <a14:useLocalDpi xmlns:a14="http://schemas.microsoft.com/office/drawing/2010/main" val="0"/>
              </a:ext>
            </a:extLst>
          </a:blip>
          <a:srcRect l="16092" t="76903" r="24727" b="17589"/>
          <a:stretch/>
        </p:blipFill>
        <p:spPr>
          <a:xfrm>
            <a:off x="1315937" y="2584156"/>
            <a:ext cx="4740518" cy="470142"/>
          </a:xfrm>
          <a:prstGeom prst="rect">
            <a:avLst/>
          </a:prstGeom>
        </p:spPr>
      </p:pic>
      <p:sp>
        <p:nvSpPr>
          <p:cNvPr id="5" name="TextBox 4">
            <a:extLst>
              <a:ext uri="{FF2B5EF4-FFF2-40B4-BE49-F238E27FC236}">
                <a16:creationId xmlns:a16="http://schemas.microsoft.com/office/drawing/2014/main" id="{6BED5901-E210-4216-986C-6FD219EE90B0}"/>
              </a:ext>
            </a:extLst>
          </p:cNvPr>
          <p:cNvSpPr txBox="1"/>
          <p:nvPr/>
        </p:nvSpPr>
        <p:spPr>
          <a:xfrm>
            <a:off x="850832" y="2690373"/>
            <a:ext cx="44817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p53</a:t>
            </a:r>
          </a:p>
        </p:txBody>
      </p:sp>
      <p:sp>
        <p:nvSpPr>
          <p:cNvPr id="6" name="TextBox 5">
            <a:extLst>
              <a:ext uri="{FF2B5EF4-FFF2-40B4-BE49-F238E27FC236}">
                <a16:creationId xmlns:a16="http://schemas.microsoft.com/office/drawing/2014/main" id="{C596EAFD-E1A7-4B40-B12E-F96D96718B4C}"/>
              </a:ext>
            </a:extLst>
          </p:cNvPr>
          <p:cNvSpPr txBox="1"/>
          <p:nvPr/>
        </p:nvSpPr>
        <p:spPr>
          <a:xfrm>
            <a:off x="629606" y="3128536"/>
            <a:ext cx="721273" cy="276999"/>
          </a:xfrm>
          <a:prstGeom prst="rect">
            <a:avLst/>
          </a:prstGeom>
          <a:noFill/>
        </p:spPr>
        <p:txBody>
          <a:bodyPr wrap="square" rtlCol="0">
            <a:spAutoFit/>
          </a:bodyPr>
          <a:lstStyle/>
          <a:p>
            <a:r>
              <a:rPr lang="el-GR" sz="1200" b="1" dirty="0">
                <a:latin typeface="Arial" panose="020B0604020202020204" pitchFamily="34" charset="0"/>
                <a:cs typeface="Arial" panose="020B0604020202020204" pitchFamily="34" charset="0"/>
              </a:rPr>
              <a:t>β</a:t>
            </a:r>
            <a:r>
              <a:rPr lang="en-US" sz="1200" b="1" dirty="0">
                <a:latin typeface="Arial" panose="020B0604020202020204" pitchFamily="34" charset="0"/>
                <a:cs typeface="Arial" panose="020B0604020202020204" pitchFamily="34" charset="0"/>
              </a:rPr>
              <a:t>-actin</a:t>
            </a:r>
          </a:p>
        </p:txBody>
      </p:sp>
      <p:sp>
        <p:nvSpPr>
          <p:cNvPr id="7" name="TextBox 161">
            <a:extLst>
              <a:ext uri="{FF2B5EF4-FFF2-40B4-BE49-F238E27FC236}">
                <a16:creationId xmlns:a16="http://schemas.microsoft.com/office/drawing/2014/main" id="{C9D1D681-4FFA-477A-AFC0-C855B2B9191B}"/>
              </a:ext>
            </a:extLst>
          </p:cNvPr>
          <p:cNvSpPr txBox="1"/>
          <p:nvPr/>
        </p:nvSpPr>
        <p:spPr>
          <a:xfrm>
            <a:off x="548219" y="3658580"/>
            <a:ext cx="829073" cy="27699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i="1" dirty="0">
                <a:latin typeface="Arial" panose="020B0604020202020204" pitchFamily="34" charset="0"/>
                <a:cs typeface="Arial" panose="020B0604020202020204" pitchFamily="34" charset="0"/>
              </a:rPr>
              <a:t>p53</a:t>
            </a:r>
            <a:r>
              <a:rPr lang="en-US" sz="1200" b="1" dirty="0">
                <a:latin typeface="Arial" panose="020B0604020202020204" pitchFamily="34" charset="0"/>
                <a:cs typeface="Arial" panose="020B0604020202020204" pitchFamily="34" charset="0"/>
              </a:rPr>
              <a:t> (µg):</a:t>
            </a:r>
            <a:endParaRPr lang="en-US" sz="1100" b="1" dirty="0">
              <a:latin typeface="Arial" panose="020B0604020202020204" pitchFamily="34" charset="0"/>
              <a:cs typeface="Arial" panose="020B0604020202020204" pitchFamily="34" charset="0"/>
            </a:endParaRPr>
          </a:p>
        </p:txBody>
      </p:sp>
      <p:sp>
        <p:nvSpPr>
          <p:cNvPr id="8" name="TextBox 167">
            <a:extLst>
              <a:ext uri="{FF2B5EF4-FFF2-40B4-BE49-F238E27FC236}">
                <a16:creationId xmlns:a16="http://schemas.microsoft.com/office/drawing/2014/main" id="{BA01FB4B-D6EF-4C60-A583-5237A0F28352}"/>
              </a:ext>
            </a:extLst>
          </p:cNvPr>
          <p:cNvSpPr txBox="1"/>
          <p:nvPr/>
        </p:nvSpPr>
        <p:spPr>
          <a:xfrm>
            <a:off x="1935830" y="3663188"/>
            <a:ext cx="266944"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0</a:t>
            </a:r>
          </a:p>
        </p:txBody>
      </p:sp>
      <p:sp>
        <p:nvSpPr>
          <p:cNvPr id="9" name="TextBox 161">
            <a:extLst>
              <a:ext uri="{FF2B5EF4-FFF2-40B4-BE49-F238E27FC236}">
                <a16:creationId xmlns:a16="http://schemas.microsoft.com/office/drawing/2014/main" id="{DA905593-5B30-4D2D-843D-8B51126124FD}"/>
              </a:ext>
            </a:extLst>
          </p:cNvPr>
          <p:cNvSpPr txBox="1"/>
          <p:nvPr/>
        </p:nvSpPr>
        <p:spPr>
          <a:xfrm>
            <a:off x="310877" y="3906922"/>
            <a:ext cx="1069524" cy="27699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PEI ( 37 µg):</a:t>
            </a:r>
            <a:endParaRPr lang="en-US" sz="1100" b="1" dirty="0">
              <a:latin typeface="Arial" panose="020B0604020202020204" pitchFamily="34" charset="0"/>
              <a:cs typeface="Arial" panose="020B0604020202020204" pitchFamily="34" charset="0"/>
            </a:endParaRPr>
          </a:p>
        </p:txBody>
      </p:sp>
      <p:sp>
        <p:nvSpPr>
          <p:cNvPr id="10" name="TextBox 167">
            <a:extLst>
              <a:ext uri="{FF2B5EF4-FFF2-40B4-BE49-F238E27FC236}">
                <a16:creationId xmlns:a16="http://schemas.microsoft.com/office/drawing/2014/main" id="{854E5612-0EBD-4485-8B9B-B1E076A9CBF5}"/>
              </a:ext>
            </a:extLst>
          </p:cNvPr>
          <p:cNvSpPr txBox="1"/>
          <p:nvPr/>
        </p:nvSpPr>
        <p:spPr>
          <a:xfrm>
            <a:off x="1950200" y="3900236"/>
            <a:ext cx="26694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latin typeface="Arial" panose="020B0604020202020204" pitchFamily="34" charset="0"/>
                <a:cs typeface="Arial" panose="020B0604020202020204" pitchFamily="34" charset="0"/>
              </a:rPr>
              <a:t>-</a:t>
            </a:r>
          </a:p>
        </p:txBody>
      </p:sp>
      <p:sp>
        <p:nvSpPr>
          <p:cNvPr id="11" name="TextBox 161">
            <a:extLst>
              <a:ext uri="{FF2B5EF4-FFF2-40B4-BE49-F238E27FC236}">
                <a16:creationId xmlns:a16="http://schemas.microsoft.com/office/drawing/2014/main" id="{E6547B0E-FEB8-4B87-A51B-A03A248CA071}"/>
              </a:ext>
            </a:extLst>
          </p:cNvPr>
          <p:cNvSpPr txBox="1"/>
          <p:nvPr/>
        </p:nvSpPr>
        <p:spPr>
          <a:xfrm>
            <a:off x="533694" y="4159967"/>
            <a:ext cx="846707" cy="27699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Exo (µg):</a:t>
            </a:r>
            <a:endParaRPr lang="en-US" sz="1100" b="1" dirty="0">
              <a:latin typeface="Arial" panose="020B0604020202020204" pitchFamily="34" charset="0"/>
              <a:cs typeface="Arial" panose="020B0604020202020204" pitchFamily="34" charset="0"/>
            </a:endParaRPr>
          </a:p>
        </p:txBody>
      </p:sp>
      <p:sp>
        <p:nvSpPr>
          <p:cNvPr id="12" name="TextBox 167">
            <a:extLst>
              <a:ext uri="{FF2B5EF4-FFF2-40B4-BE49-F238E27FC236}">
                <a16:creationId xmlns:a16="http://schemas.microsoft.com/office/drawing/2014/main" id="{FE40022D-16A5-48E6-B9EA-AE3FD83D0ACC}"/>
              </a:ext>
            </a:extLst>
          </p:cNvPr>
          <p:cNvSpPr txBox="1"/>
          <p:nvPr/>
        </p:nvSpPr>
        <p:spPr>
          <a:xfrm>
            <a:off x="1935830" y="4172358"/>
            <a:ext cx="266944"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0</a:t>
            </a:r>
          </a:p>
        </p:txBody>
      </p:sp>
      <p:sp>
        <p:nvSpPr>
          <p:cNvPr id="13" name="TextBox 12">
            <a:extLst>
              <a:ext uri="{FF2B5EF4-FFF2-40B4-BE49-F238E27FC236}">
                <a16:creationId xmlns:a16="http://schemas.microsoft.com/office/drawing/2014/main" id="{DF5B4B1A-7E7A-454D-8E48-D5B2B7B29E95}"/>
              </a:ext>
            </a:extLst>
          </p:cNvPr>
          <p:cNvSpPr txBox="1"/>
          <p:nvPr/>
        </p:nvSpPr>
        <p:spPr>
          <a:xfrm>
            <a:off x="2742846" y="2284527"/>
            <a:ext cx="104547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13.3 ± 2.6***</a:t>
            </a:r>
          </a:p>
        </p:txBody>
      </p:sp>
      <p:sp>
        <p:nvSpPr>
          <p:cNvPr id="14" name="TextBox 13">
            <a:extLst>
              <a:ext uri="{FF2B5EF4-FFF2-40B4-BE49-F238E27FC236}">
                <a16:creationId xmlns:a16="http://schemas.microsoft.com/office/drawing/2014/main" id="{E29709B2-FA3D-4D98-B832-281AEA8B5980}"/>
              </a:ext>
            </a:extLst>
          </p:cNvPr>
          <p:cNvSpPr txBox="1"/>
          <p:nvPr/>
        </p:nvSpPr>
        <p:spPr>
          <a:xfrm>
            <a:off x="3669466" y="2282673"/>
            <a:ext cx="104547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20.2 ± 1.4***</a:t>
            </a:r>
            <a:endParaRPr lang="en-US" sz="1200" b="1" baseline="30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0C2DB29C-1D15-4B94-90DD-D247F1BA5FBB}"/>
              </a:ext>
            </a:extLst>
          </p:cNvPr>
          <p:cNvSpPr txBox="1"/>
          <p:nvPr/>
        </p:nvSpPr>
        <p:spPr>
          <a:xfrm>
            <a:off x="4611820" y="2259553"/>
            <a:ext cx="697627"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3.8 ± .2</a:t>
            </a:r>
            <a:endParaRPr lang="en-US" sz="1200" b="1" baseline="30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9FF89E6-B49A-48ED-BCA4-06AF5127C84A}"/>
              </a:ext>
            </a:extLst>
          </p:cNvPr>
          <p:cNvSpPr txBox="1"/>
          <p:nvPr/>
        </p:nvSpPr>
        <p:spPr>
          <a:xfrm>
            <a:off x="1711931" y="2273618"/>
            <a:ext cx="763282"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1 ± 0.4</a:t>
            </a:r>
          </a:p>
        </p:txBody>
      </p:sp>
      <p:sp>
        <p:nvSpPr>
          <p:cNvPr id="17" name="TextBox 16">
            <a:extLst>
              <a:ext uri="{FF2B5EF4-FFF2-40B4-BE49-F238E27FC236}">
                <a16:creationId xmlns:a16="http://schemas.microsoft.com/office/drawing/2014/main" id="{3A48D126-02BD-4DBA-A58F-83D518033ED4}"/>
              </a:ext>
            </a:extLst>
          </p:cNvPr>
          <p:cNvSpPr txBox="1"/>
          <p:nvPr/>
        </p:nvSpPr>
        <p:spPr>
          <a:xfrm>
            <a:off x="5209064" y="2282673"/>
            <a:ext cx="917239"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10.9 ± 3***</a:t>
            </a:r>
            <a:endParaRPr lang="en-US" sz="1200" b="1" baseline="30000" dirty="0">
              <a:latin typeface="Arial" panose="020B0604020202020204" pitchFamily="34" charset="0"/>
              <a:cs typeface="Arial" panose="020B0604020202020204" pitchFamily="34" charset="0"/>
            </a:endParaRPr>
          </a:p>
        </p:txBody>
      </p:sp>
      <p:cxnSp>
        <p:nvCxnSpPr>
          <p:cNvPr id="18" name="Straight Connector 17">
            <a:extLst>
              <a:ext uri="{FF2B5EF4-FFF2-40B4-BE49-F238E27FC236}">
                <a16:creationId xmlns:a16="http://schemas.microsoft.com/office/drawing/2014/main" id="{F0A691C7-7426-4814-8931-8F030ADC1B03}"/>
              </a:ext>
            </a:extLst>
          </p:cNvPr>
          <p:cNvCxnSpPr>
            <a:cxnSpLocks/>
          </p:cNvCxnSpPr>
          <p:nvPr/>
        </p:nvCxnSpPr>
        <p:spPr>
          <a:xfrm>
            <a:off x="1412677" y="3650194"/>
            <a:ext cx="12238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BB255EB-E5AE-44BB-91BE-A1F37451AC8D}"/>
              </a:ext>
            </a:extLst>
          </p:cNvPr>
          <p:cNvCxnSpPr/>
          <p:nvPr/>
        </p:nvCxnSpPr>
        <p:spPr>
          <a:xfrm>
            <a:off x="2731962" y="3650194"/>
            <a:ext cx="8540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CB48836-6B9F-4267-86E8-33834E773FBC}"/>
              </a:ext>
            </a:extLst>
          </p:cNvPr>
          <p:cNvCxnSpPr/>
          <p:nvPr/>
        </p:nvCxnSpPr>
        <p:spPr>
          <a:xfrm>
            <a:off x="3697162" y="3650194"/>
            <a:ext cx="8540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20D951D-C157-4517-A1ED-FE38107C9D08}"/>
              </a:ext>
            </a:extLst>
          </p:cNvPr>
          <p:cNvCxnSpPr/>
          <p:nvPr/>
        </p:nvCxnSpPr>
        <p:spPr>
          <a:xfrm>
            <a:off x="4750466" y="3650194"/>
            <a:ext cx="524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166E3F0-44F4-436E-A77E-77E79A800919}"/>
              </a:ext>
            </a:extLst>
          </p:cNvPr>
          <p:cNvCxnSpPr/>
          <p:nvPr/>
        </p:nvCxnSpPr>
        <p:spPr>
          <a:xfrm>
            <a:off x="5386960" y="3650194"/>
            <a:ext cx="5512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163">
            <a:extLst>
              <a:ext uri="{FF2B5EF4-FFF2-40B4-BE49-F238E27FC236}">
                <a16:creationId xmlns:a16="http://schemas.microsoft.com/office/drawing/2014/main" id="{2BC176D6-FCF4-4550-BD37-DF420E70F0C4}"/>
              </a:ext>
            </a:extLst>
          </p:cNvPr>
          <p:cNvSpPr txBox="1"/>
          <p:nvPr/>
        </p:nvSpPr>
        <p:spPr>
          <a:xfrm>
            <a:off x="2928359" y="3663188"/>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1.5</a:t>
            </a:r>
          </a:p>
        </p:txBody>
      </p:sp>
      <p:sp>
        <p:nvSpPr>
          <p:cNvPr id="24" name="TextBox 165">
            <a:extLst>
              <a:ext uri="{FF2B5EF4-FFF2-40B4-BE49-F238E27FC236}">
                <a16:creationId xmlns:a16="http://schemas.microsoft.com/office/drawing/2014/main" id="{FB753405-AEB7-46FC-BE24-92D553144F77}"/>
              </a:ext>
            </a:extLst>
          </p:cNvPr>
          <p:cNvSpPr txBox="1"/>
          <p:nvPr/>
        </p:nvSpPr>
        <p:spPr>
          <a:xfrm>
            <a:off x="3970160" y="3649812"/>
            <a:ext cx="40597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4.5</a:t>
            </a:r>
          </a:p>
        </p:txBody>
      </p:sp>
      <p:sp>
        <p:nvSpPr>
          <p:cNvPr id="25" name="TextBox 163">
            <a:extLst>
              <a:ext uri="{FF2B5EF4-FFF2-40B4-BE49-F238E27FC236}">
                <a16:creationId xmlns:a16="http://schemas.microsoft.com/office/drawing/2014/main" id="{D1C862A4-4F2D-49A4-9E8A-B4A71C9EB41F}"/>
              </a:ext>
            </a:extLst>
          </p:cNvPr>
          <p:cNvSpPr txBox="1"/>
          <p:nvPr/>
        </p:nvSpPr>
        <p:spPr>
          <a:xfrm>
            <a:off x="4764169" y="3649812"/>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1.5</a:t>
            </a:r>
          </a:p>
        </p:txBody>
      </p:sp>
      <p:sp>
        <p:nvSpPr>
          <p:cNvPr id="26" name="TextBox 165">
            <a:extLst>
              <a:ext uri="{FF2B5EF4-FFF2-40B4-BE49-F238E27FC236}">
                <a16:creationId xmlns:a16="http://schemas.microsoft.com/office/drawing/2014/main" id="{8DA617A6-0A9B-4C43-8DC2-C482E9F8AC0B}"/>
              </a:ext>
            </a:extLst>
          </p:cNvPr>
          <p:cNvSpPr txBox="1"/>
          <p:nvPr/>
        </p:nvSpPr>
        <p:spPr>
          <a:xfrm>
            <a:off x="5449918" y="3637200"/>
            <a:ext cx="40597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4.5</a:t>
            </a:r>
          </a:p>
        </p:txBody>
      </p:sp>
      <p:sp>
        <p:nvSpPr>
          <p:cNvPr id="27" name="TextBox 163">
            <a:extLst>
              <a:ext uri="{FF2B5EF4-FFF2-40B4-BE49-F238E27FC236}">
                <a16:creationId xmlns:a16="http://schemas.microsoft.com/office/drawing/2014/main" id="{00E66B39-BB59-460D-BE73-B8888B4E85EF}"/>
              </a:ext>
            </a:extLst>
          </p:cNvPr>
          <p:cNvSpPr txBox="1"/>
          <p:nvPr/>
        </p:nvSpPr>
        <p:spPr>
          <a:xfrm>
            <a:off x="2981552" y="4171148"/>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75</a:t>
            </a:r>
          </a:p>
        </p:txBody>
      </p:sp>
      <p:sp>
        <p:nvSpPr>
          <p:cNvPr id="28" name="TextBox 163">
            <a:extLst>
              <a:ext uri="{FF2B5EF4-FFF2-40B4-BE49-F238E27FC236}">
                <a16:creationId xmlns:a16="http://schemas.microsoft.com/office/drawing/2014/main" id="{423A81D7-BBF9-4013-94EF-71E508442704}"/>
              </a:ext>
            </a:extLst>
          </p:cNvPr>
          <p:cNvSpPr txBox="1"/>
          <p:nvPr/>
        </p:nvSpPr>
        <p:spPr>
          <a:xfrm>
            <a:off x="3989145" y="4171148"/>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75</a:t>
            </a:r>
          </a:p>
        </p:txBody>
      </p:sp>
      <p:sp>
        <p:nvSpPr>
          <p:cNvPr id="29" name="TextBox 163">
            <a:extLst>
              <a:ext uri="{FF2B5EF4-FFF2-40B4-BE49-F238E27FC236}">
                <a16:creationId xmlns:a16="http://schemas.microsoft.com/office/drawing/2014/main" id="{B48959BD-5B77-49A3-AA78-D65D17C45F11}"/>
              </a:ext>
            </a:extLst>
          </p:cNvPr>
          <p:cNvSpPr txBox="1"/>
          <p:nvPr/>
        </p:nvSpPr>
        <p:spPr>
          <a:xfrm>
            <a:off x="4808750" y="4147641"/>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0</a:t>
            </a:r>
          </a:p>
        </p:txBody>
      </p:sp>
      <p:sp>
        <p:nvSpPr>
          <p:cNvPr id="30" name="TextBox 163">
            <a:extLst>
              <a:ext uri="{FF2B5EF4-FFF2-40B4-BE49-F238E27FC236}">
                <a16:creationId xmlns:a16="http://schemas.microsoft.com/office/drawing/2014/main" id="{9C7939CD-E4DC-4EBB-A5ED-5ECA86DB9FF4}"/>
              </a:ext>
            </a:extLst>
          </p:cNvPr>
          <p:cNvSpPr txBox="1"/>
          <p:nvPr/>
        </p:nvSpPr>
        <p:spPr>
          <a:xfrm>
            <a:off x="5526374" y="4147641"/>
            <a:ext cx="500697"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0</a:t>
            </a:r>
          </a:p>
        </p:txBody>
      </p:sp>
      <p:sp>
        <p:nvSpPr>
          <p:cNvPr id="31" name="TextBox 167">
            <a:extLst>
              <a:ext uri="{FF2B5EF4-FFF2-40B4-BE49-F238E27FC236}">
                <a16:creationId xmlns:a16="http://schemas.microsoft.com/office/drawing/2014/main" id="{E3B5418C-36F6-4A4F-9A90-47A5BC297D4D}"/>
              </a:ext>
            </a:extLst>
          </p:cNvPr>
          <p:cNvSpPr txBox="1"/>
          <p:nvPr/>
        </p:nvSpPr>
        <p:spPr>
          <a:xfrm>
            <a:off x="3029468" y="3914199"/>
            <a:ext cx="26694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latin typeface="Arial" panose="020B0604020202020204" pitchFamily="34" charset="0"/>
                <a:cs typeface="Arial" panose="020B0604020202020204" pitchFamily="34" charset="0"/>
              </a:rPr>
              <a:t>+</a:t>
            </a:r>
          </a:p>
        </p:txBody>
      </p:sp>
      <p:sp>
        <p:nvSpPr>
          <p:cNvPr id="32" name="TextBox 167">
            <a:extLst>
              <a:ext uri="{FF2B5EF4-FFF2-40B4-BE49-F238E27FC236}">
                <a16:creationId xmlns:a16="http://schemas.microsoft.com/office/drawing/2014/main" id="{2DD3A2DB-B3B3-42FA-9AF5-C777FDA929FC}"/>
              </a:ext>
            </a:extLst>
          </p:cNvPr>
          <p:cNvSpPr txBox="1"/>
          <p:nvPr/>
        </p:nvSpPr>
        <p:spPr>
          <a:xfrm>
            <a:off x="4021169" y="3877205"/>
            <a:ext cx="26694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latin typeface="Arial" panose="020B0604020202020204" pitchFamily="34" charset="0"/>
                <a:cs typeface="Arial" panose="020B0604020202020204" pitchFamily="34" charset="0"/>
              </a:rPr>
              <a:t>+</a:t>
            </a:r>
          </a:p>
        </p:txBody>
      </p:sp>
      <p:sp>
        <p:nvSpPr>
          <p:cNvPr id="33" name="TextBox 167">
            <a:extLst>
              <a:ext uri="{FF2B5EF4-FFF2-40B4-BE49-F238E27FC236}">
                <a16:creationId xmlns:a16="http://schemas.microsoft.com/office/drawing/2014/main" id="{D05832C4-F9B1-446A-BA49-43294B3B9215}"/>
              </a:ext>
            </a:extLst>
          </p:cNvPr>
          <p:cNvSpPr txBox="1"/>
          <p:nvPr/>
        </p:nvSpPr>
        <p:spPr>
          <a:xfrm>
            <a:off x="4808750" y="3862970"/>
            <a:ext cx="26694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latin typeface="Arial" panose="020B0604020202020204" pitchFamily="34" charset="0"/>
                <a:cs typeface="Arial" panose="020B0604020202020204" pitchFamily="34" charset="0"/>
              </a:rPr>
              <a:t>+</a:t>
            </a:r>
          </a:p>
        </p:txBody>
      </p:sp>
      <p:sp>
        <p:nvSpPr>
          <p:cNvPr id="34" name="TextBox 167">
            <a:extLst>
              <a:ext uri="{FF2B5EF4-FFF2-40B4-BE49-F238E27FC236}">
                <a16:creationId xmlns:a16="http://schemas.microsoft.com/office/drawing/2014/main" id="{FA9798D7-0BFD-42E9-B67F-44332CDC42EC}"/>
              </a:ext>
            </a:extLst>
          </p:cNvPr>
          <p:cNvSpPr txBox="1"/>
          <p:nvPr/>
        </p:nvSpPr>
        <p:spPr>
          <a:xfrm>
            <a:off x="5519431" y="3850191"/>
            <a:ext cx="26694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latin typeface="Arial" panose="020B0604020202020204" pitchFamily="34" charset="0"/>
                <a:cs typeface="Arial" panose="020B0604020202020204" pitchFamily="34" charset="0"/>
              </a:rPr>
              <a:t>+</a:t>
            </a:r>
          </a:p>
        </p:txBody>
      </p:sp>
      <p:cxnSp>
        <p:nvCxnSpPr>
          <p:cNvPr id="35" name="Straight Connector 34">
            <a:extLst>
              <a:ext uri="{FF2B5EF4-FFF2-40B4-BE49-F238E27FC236}">
                <a16:creationId xmlns:a16="http://schemas.microsoft.com/office/drawing/2014/main" id="{7643F8D7-AF44-4C23-A6F3-ACECE003B347}"/>
              </a:ext>
            </a:extLst>
          </p:cNvPr>
          <p:cNvCxnSpPr>
            <a:cxnSpLocks/>
          </p:cNvCxnSpPr>
          <p:nvPr/>
        </p:nvCxnSpPr>
        <p:spPr>
          <a:xfrm>
            <a:off x="1418597" y="2550057"/>
            <a:ext cx="12238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AEB03E1-5582-484E-B637-156188356B2A}"/>
              </a:ext>
            </a:extLst>
          </p:cNvPr>
          <p:cNvCxnSpPr/>
          <p:nvPr/>
        </p:nvCxnSpPr>
        <p:spPr>
          <a:xfrm>
            <a:off x="2737882" y="2550057"/>
            <a:ext cx="8540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D15A985-4527-42E0-A548-BBEFC0F3C7FA}"/>
              </a:ext>
            </a:extLst>
          </p:cNvPr>
          <p:cNvCxnSpPr/>
          <p:nvPr/>
        </p:nvCxnSpPr>
        <p:spPr>
          <a:xfrm>
            <a:off x="3703082" y="2550057"/>
            <a:ext cx="8540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A05E6F1-2175-4CC0-9DB1-A552A20DC830}"/>
              </a:ext>
            </a:extLst>
          </p:cNvPr>
          <p:cNvCxnSpPr/>
          <p:nvPr/>
        </p:nvCxnSpPr>
        <p:spPr>
          <a:xfrm>
            <a:off x="4679970" y="2550057"/>
            <a:ext cx="524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3227577-F4A2-4C78-9184-8E4E7197E348}"/>
              </a:ext>
            </a:extLst>
          </p:cNvPr>
          <p:cNvCxnSpPr/>
          <p:nvPr/>
        </p:nvCxnSpPr>
        <p:spPr>
          <a:xfrm>
            <a:off x="5304632" y="2550057"/>
            <a:ext cx="5512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1FE839C1-B930-48C9-A740-D345F2C8A68A}"/>
              </a:ext>
            </a:extLst>
          </p:cNvPr>
          <p:cNvSpPr txBox="1"/>
          <p:nvPr/>
        </p:nvSpPr>
        <p:spPr>
          <a:xfrm>
            <a:off x="459902" y="219952"/>
            <a:ext cx="302234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4c</a:t>
            </a:r>
          </a:p>
        </p:txBody>
      </p:sp>
      <p:sp>
        <p:nvSpPr>
          <p:cNvPr id="41" name="Text Box 8">
            <a:extLst>
              <a:ext uri="{FF2B5EF4-FFF2-40B4-BE49-F238E27FC236}">
                <a16:creationId xmlns:a16="http://schemas.microsoft.com/office/drawing/2014/main" id="{FBBE7F88-8CD1-45E5-945E-CE48F640FF76}"/>
              </a:ext>
            </a:extLst>
          </p:cNvPr>
          <p:cNvSpPr txBox="1">
            <a:spLocks noChangeArrowheads="1"/>
          </p:cNvSpPr>
          <p:nvPr/>
        </p:nvSpPr>
        <p:spPr bwMode="auto">
          <a:xfrm>
            <a:off x="455736" y="6584329"/>
            <a:ext cx="6053025" cy="135623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4c</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concentration of p53 plasmid DNA in knock-in efficiency of WT p53 in human Panc-1 pancreatic cancer cells treated with EPM-</a:t>
            </a:r>
            <a:r>
              <a:rPr lang="en-US" sz="1200" i="1" dirty="0">
                <a:latin typeface="Arial" panose="020B0604020202020204" pitchFamily="34" charset="0"/>
                <a:cs typeface="Arial" panose="020B0604020202020204" pitchFamily="34" charset="0"/>
              </a:rPr>
              <a:t>pcDNA-p53</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dirty="0">
                <a:effectLst/>
                <a:latin typeface="Arial" panose="020B0604020202020204" pitchFamily="34" charset="0"/>
                <a:ea typeface="Calibri" panose="020F0502020204030204" pitchFamily="34" charset="0"/>
                <a:cs typeface="Times New Roman" panose="02020603050405020304" pitchFamily="18" charset="0"/>
              </a:rPr>
              <a:t>Pancreatic cancer cells were treated with EPM-</a:t>
            </a:r>
            <a:r>
              <a:rPr lang="en-US" sz="1200" i="1" dirty="0">
                <a:latin typeface="Arial" panose="020B0604020202020204" pitchFamily="34" charset="0"/>
                <a:cs typeface="Arial" panose="020B0604020202020204" pitchFamily="34" charset="0"/>
              </a:rPr>
              <a:t>pcDNA-p53</a:t>
            </a:r>
            <a:r>
              <a:rPr lang="en-US" sz="1200" dirty="0">
                <a:effectLst/>
                <a:latin typeface="Arial" panose="020B0604020202020204" pitchFamily="34" charset="0"/>
                <a:ea typeface="Calibri" panose="020F0502020204030204" pitchFamily="34" charset="0"/>
                <a:cs typeface="Times New Roman" panose="02020603050405020304" pitchFamily="18" charset="0"/>
              </a:rPr>
              <a:t> for 48 h. Formulation lacking </a:t>
            </a:r>
            <a:r>
              <a:rPr lang="en-US" sz="1200" dirty="0">
                <a:latin typeface="Arial" panose="020B0604020202020204" pitchFamily="34" charset="0"/>
                <a:ea typeface="Calibri" panose="020F0502020204030204" pitchFamily="34" charset="0"/>
                <a:cs typeface="Times New Roman" panose="02020603050405020304" pitchFamily="18" charset="0"/>
              </a:rPr>
              <a:t>exosomes (i.e., PEI-</a:t>
            </a:r>
            <a:r>
              <a:rPr lang="en-US" sz="1200" i="1" dirty="0">
                <a:latin typeface="Arial" panose="020B0604020202020204" pitchFamily="34" charset="0"/>
                <a:cs typeface="Arial" panose="020B0604020202020204" pitchFamily="34" charset="0"/>
              </a:rPr>
              <a:t>pcDNA-p53) </a:t>
            </a:r>
            <a:r>
              <a:rPr lang="en-US" sz="1200" dirty="0">
                <a:latin typeface="Arial" panose="020B0604020202020204" pitchFamily="34" charset="0"/>
                <a:ea typeface="Calibri" panose="020F0502020204030204" pitchFamily="34" charset="0"/>
                <a:cs typeface="Times New Roman" panose="02020603050405020304" pitchFamily="18" charset="0"/>
              </a:rPr>
              <a:t>was  included as control.</a:t>
            </a:r>
            <a:r>
              <a:rPr lang="en-US" sz="1200" dirty="0">
                <a:effectLst/>
                <a:latin typeface="Arial" panose="020B0604020202020204" pitchFamily="34" charset="0"/>
                <a:ea typeface="Calibri" panose="020F0502020204030204" pitchFamily="34" charset="0"/>
                <a:cs typeface="Times New Roman" panose="02020603050405020304" pitchFamily="18" charset="0"/>
              </a:rPr>
              <a:t> Cell lysates were analyzed by western blot.</a:t>
            </a:r>
            <a:r>
              <a:rPr lang="en-US" sz="1200" dirty="0">
                <a:latin typeface="Arial" panose="020B0604020202020204" pitchFamily="34" charset="0"/>
                <a:ea typeface="Calibri" panose="020F0502020204030204" pitchFamily="34" charset="0"/>
                <a:cs typeface="Times New Roman" panose="02020603050405020304" pitchFamily="18" charset="0"/>
              </a:rPr>
              <a:t> All other experimental conditions were the same as described in Supplementary Figure 4a. Data, quantitated by ImageJ software, represent mean ± SD (n = 3).</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2" name="TextBox 41">
            <a:extLst>
              <a:ext uri="{FF2B5EF4-FFF2-40B4-BE49-F238E27FC236}">
                <a16:creationId xmlns:a16="http://schemas.microsoft.com/office/drawing/2014/main" id="{F591562E-9C21-4DBA-B219-1E8F30547E5D}"/>
              </a:ext>
            </a:extLst>
          </p:cNvPr>
          <p:cNvSpPr txBox="1"/>
          <p:nvPr/>
        </p:nvSpPr>
        <p:spPr>
          <a:xfrm>
            <a:off x="101600" y="2265750"/>
            <a:ext cx="1363272"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Fold Change:</a:t>
            </a:r>
          </a:p>
        </p:txBody>
      </p:sp>
    </p:spTree>
    <p:extLst>
      <p:ext uri="{BB962C8B-B14F-4D97-AF65-F5344CB8AC3E}">
        <p14:creationId xmlns:p14="http://schemas.microsoft.com/office/powerpoint/2010/main" val="2439813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BD42FCC-B733-498E-979B-3D85D919AD58}"/>
              </a:ext>
            </a:extLst>
          </p:cNvPr>
          <p:cNvGrpSpPr/>
          <p:nvPr/>
        </p:nvGrpSpPr>
        <p:grpSpPr>
          <a:xfrm>
            <a:off x="1294038" y="2173516"/>
            <a:ext cx="4532564" cy="3167470"/>
            <a:chOff x="880583" y="962846"/>
            <a:chExt cx="4532564" cy="3167470"/>
          </a:xfrm>
        </p:grpSpPr>
        <p:grpSp>
          <p:nvGrpSpPr>
            <p:cNvPr id="3" name="Group 2">
              <a:extLst>
                <a:ext uri="{FF2B5EF4-FFF2-40B4-BE49-F238E27FC236}">
                  <a16:creationId xmlns:a16="http://schemas.microsoft.com/office/drawing/2014/main" id="{688F7F67-27BC-4E9E-90BE-43AB989166ED}"/>
                </a:ext>
              </a:extLst>
            </p:cNvPr>
            <p:cNvGrpSpPr/>
            <p:nvPr/>
          </p:nvGrpSpPr>
          <p:grpSpPr>
            <a:xfrm>
              <a:off x="880583" y="980812"/>
              <a:ext cx="2620648" cy="3149504"/>
              <a:chOff x="1808089" y="917936"/>
              <a:chExt cx="2620648" cy="3149504"/>
            </a:xfrm>
          </p:grpSpPr>
          <p:pic>
            <p:nvPicPr>
              <p:cNvPr id="7" name="Picture 6">
                <a:extLst>
                  <a:ext uri="{FF2B5EF4-FFF2-40B4-BE49-F238E27FC236}">
                    <a16:creationId xmlns:a16="http://schemas.microsoft.com/office/drawing/2014/main" id="{77DCF3BC-CE3B-413C-BD3B-BD40CDC05E48}"/>
                  </a:ext>
                </a:extLst>
              </p:cNvPr>
              <p:cNvPicPr>
                <a:picLocks noChangeAspect="1"/>
              </p:cNvPicPr>
              <p:nvPr/>
            </p:nvPicPr>
            <p:blipFill rotWithShape="1">
              <a:blip r:embed="rId2"/>
              <a:srcRect l="35170" t="6649" r="4144" b="7655"/>
              <a:stretch/>
            </p:blipFill>
            <p:spPr>
              <a:xfrm rot="5400000">
                <a:off x="2599937" y="2238641"/>
                <a:ext cx="1828799" cy="1828800"/>
              </a:xfrm>
              <a:prstGeom prst="rect">
                <a:avLst/>
              </a:prstGeom>
            </p:spPr>
          </p:pic>
          <p:sp>
            <p:nvSpPr>
              <p:cNvPr id="8" name="TextBox 7">
                <a:extLst>
                  <a:ext uri="{FF2B5EF4-FFF2-40B4-BE49-F238E27FC236}">
                    <a16:creationId xmlns:a16="http://schemas.microsoft.com/office/drawing/2014/main" id="{ACB0DAC6-4375-45DE-9FD6-DD93A3EC84C5}"/>
                  </a:ext>
                </a:extLst>
              </p:cNvPr>
              <p:cNvSpPr txBox="1"/>
              <p:nvPr/>
            </p:nvSpPr>
            <p:spPr>
              <a:xfrm>
                <a:off x="2051465" y="2498209"/>
                <a:ext cx="583602"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EPM</a:t>
                </a:r>
              </a:p>
            </p:txBody>
          </p:sp>
          <p:sp>
            <p:nvSpPr>
              <p:cNvPr id="9" name="TextBox 8">
                <a:extLst>
                  <a:ext uri="{FF2B5EF4-FFF2-40B4-BE49-F238E27FC236}">
                    <a16:creationId xmlns:a16="http://schemas.microsoft.com/office/drawing/2014/main" id="{7AA066FA-3634-4990-8F40-F9D2C61FA7E1}"/>
                  </a:ext>
                </a:extLst>
              </p:cNvPr>
              <p:cNvSpPr txBox="1"/>
              <p:nvPr/>
            </p:nvSpPr>
            <p:spPr>
              <a:xfrm>
                <a:off x="1808089" y="3456600"/>
                <a:ext cx="863286"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PEI-p53</a:t>
                </a:r>
              </a:p>
            </p:txBody>
          </p:sp>
          <p:pic>
            <p:nvPicPr>
              <p:cNvPr id="10" name="Picture 9">
                <a:extLst>
                  <a:ext uri="{FF2B5EF4-FFF2-40B4-BE49-F238E27FC236}">
                    <a16:creationId xmlns:a16="http://schemas.microsoft.com/office/drawing/2014/main" id="{09E47AE6-1E45-4783-B5CA-B46CFEE3DBF4}"/>
                  </a:ext>
                </a:extLst>
              </p:cNvPr>
              <p:cNvPicPr>
                <a:picLocks noChangeAspect="1"/>
              </p:cNvPicPr>
              <p:nvPr/>
            </p:nvPicPr>
            <p:blipFill rotWithShape="1">
              <a:blip r:embed="rId3"/>
              <a:srcRect l="35403" t="50205" r="4383" b="7933"/>
              <a:stretch/>
            </p:blipFill>
            <p:spPr>
              <a:xfrm>
                <a:off x="2596731" y="1236507"/>
                <a:ext cx="1831287" cy="914400"/>
              </a:xfrm>
              <a:prstGeom prst="rect">
                <a:avLst/>
              </a:prstGeom>
            </p:spPr>
          </p:pic>
          <p:sp>
            <p:nvSpPr>
              <p:cNvPr id="11" name="TextBox 10">
                <a:extLst>
                  <a:ext uri="{FF2B5EF4-FFF2-40B4-BE49-F238E27FC236}">
                    <a16:creationId xmlns:a16="http://schemas.microsoft.com/office/drawing/2014/main" id="{F78A4F66-1776-4D31-950E-2DB83AF99F73}"/>
                  </a:ext>
                </a:extLst>
              </p:cNvPr>
              <p:cNvSpPr txBox="1"/>
              <p:nvPr/>
            </p:nvSpPr>
            <p:spPr>
              <a:xfrm>
                <a:off x="1808089" y="1539818"/>
                <a:ext cx="826978"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Control</a:t>
                </a:r>
              </a:p>
            </p:txBody>
          </p:sp>
          <p:sp>
            <p:nvSpPr>
              <p:cNvPr id="12" name="TextBox 11">
                <a:extLst>
                  <a:ext uri="{FF2B5EF4-FFF2-40B4-BE49-F238E27FC236}">
                    <a16:creationId xmlns:a16="http://schemas.microsoft.com/office/drawing/2014/main" id="{F2670F56-EA98-4331-987E-72E66BA09820}"/>
                  </a:ext>
                </a:extLst>
              </p:cNvPr>
              <p:cNvSpPr txBox="1"/>
              <p:nvPr/>
            </p:nvSpPr>
            <p:spPr>
              <a:xfrm>
                <a:off x="3122900" y="917936"/>
                <a:ext cx="778947"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A549 </a:t>
                </a:r>
                <a:endParaRPr lang="en-US" sz="1600" dirty="0">
                  <a:latin typeface="Arial" panose="020B0604020202020204" pitchFamily="34" charset="0"/>
                  <a:cs typeface="Arial" panose="020B0604020202020204" pitchFamily="34" charset="0"/>
                </a:endParaRPr>
              </a:p>
            </p:txBody>
          </p:sp>
        </p:grpSp>
        <p:sp>
          <p:nvSpPr>
            <p:cNvPr id="4" name="TextBox 3">
              <a:extLst>
                <a:ext uri="{FF2B5EF4-FFF2-40B4-BE49-F238E27FC236}">
                  <a16:creationId xmlns:a16="http://schemas.microsoft.com/office/drawing/2014/main" id="{645FE7FA-8F4B-4F05-B461-8413D884AC38}"/>
                </a:ext>
              </a:extLst>
            </p:cNvPr>
            <p:cNvSpPr txBox="1"/>
            <p:nvPr/>
          </p:nvSpPr>
          <p:spPr>
            <a:xfrm>
              <a:off x="4093016" y="962846"/>
              <a:ext cx="80897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H1299 </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1286AE7-9E95-4041-986A-7B7FDAC9507F}"/>
                </a:ext>
              </a:extLst>
            </p:cNvPr>
            <p:cNvPicPr>
              <a:picLocks noChangeAspect="1"/>
            </p:cNvPicPr>
            <p:nvPr/>
          </p:nvPicPr>
          <p:blipFill rotWithShape="1">
            <a:blip r:embed="rId4"/>
            <a:srcRect l="32972"/>
            <a:stretch/>
          </p:blipFill>
          <p:spPr>
            <a:xfrm rot="5400000">
              <a:off x="3584346" y="2289904"/>
              <a:ext cx="1828801" cy="1828800"/>
            </a:xfrm>
            <a:prstGeom prst="rect">
              <a:avLst/>
            </a:prstGeom>
          </p:spPr>
        </p:pic>
        <p:pic>
          <p:nvPicPr>
            <p:cNvPr id="6" name="Picture 5">
              <a:extLst>
                <a:ext uri="{FF2B5EF4-FFF2-40B4-BE49-F238E27FC236}">
                  <a16:creationId xmlns:a16="http://schemas.microsoft.com/office/drawing/2014/main" id="{3642B83F-7005-4E71-B70A-B91602C3BCE5}"/>
                </a:ext>
              </a:extLst>
            </p:cNvPr>
            <p:cNvPicPr>
              <a:picLocks noChangeAspect="1"/>
            </p:cNvPicPr>
            <p:nvPr/>
          </p:nvPicPr>
          <p:blipFill rotWithShape="1">
            <a:blip r:embed="rId5"/>
            <a:srcRect l="34010" t="49121"/>
            <a:stretch/>
          </p:blipFill>
          <p:spPr>
            <a:xfrm>
              <a:off x="3581860" y="1289037"/>
              <a:ext cx="1831287" cy="914400"/>
            </a:xfrm>
            <a:prstGeom prst="rect">
              <a:avLst/>
            </a:prstGeom>
          </p:spPr>
        </p:pic>
      </p:grpSp>
      <p:sp>
        <p:nvSpPr>
          <p:cNvPr id="13" name="TextBox 12">
            <a:extLst>
              <a:ext uri="{FF2B5EF4-FFF2-40B4-BE49-F238E27FC236}">
                <a16:creationId xmlns:a16="http://schemas.microsoft.com/office/drawing/2014/main" id="{7EE4280B-0704-4E35-B966-D0C1528CF18F}"/>
              </a:ext>
            </a:extLst>
          </p:cNvPr>
          <p:cNvSpPr txBox="1"/>
          <p:nvPr/>
        </p:nvSpPr>
        <p:spPr>
          <a:xfrm>
            <a:off x="459902" y="219952"/>
            <a:ext cx="302234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4d</a:t>
            </a:r>
          </a:p>
        </p:txBody>
      </p:sp>
      <p:sp>
        <p:nvSpPr>
          <p:cNvPr id="15" name="Rectangle 14">
            <a:extLst>
              <a:ext uri="{FF2B5EF4-FFF2-40B4-BE49-F238E27FC236}">
                <a16:creationId xmlns:a16="http://schemas.microsoft.com/office/drawing/2014/main" id="{03DC3C0E-7C44-48C2-AA1E-EE604A6A6D5F}"/>
              </a:ext>
            </a:extLst>
          </p:cNvPr>
          <p:cNvSpPr/>
          <p:nvPr/>
        </p:nvSpPr>
        <p:spPr>
          <a:xfrm>
            <a:off x="459902" y="7086353"/>
            <a:ext cx="6185026" cy="1200329"/>
          </a:xfrm>
          <a:prstGeom prst="rect">
            <a:avLst/>
          </a:prstGeom>
        </p:spPr>
        <p:txBody>
          <a:bodyPr wrap="square">
            <a:spAutoFit/>
          </a:bodyPr>
          <a:lstStyle/>
          <a:p>
            <a:pPr algn="just"/>
            <a:r>
              <a:rPr lang="en-US" sz="1200" b="1" u="sng" dirty="0">
                <a:latin typeface="Arial" panose="020B0604020202020204" pitchFamily="34" charset="0"/>
                <a:ea typeface="Calibri" panose="020F0502020204030204" pitchFamily="34" charset="0"/>
                <a:cs typeface="Times New Roman" panose="02020603050405020304" pitchFamily="18" charset="0"/>
              </a:rPr>
              <a:t>Supplementary Figure 4d</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rPr>
              <a:t>Effect of EPM and PEI-p53</a:t>
            </a:r>
            <a:r>
              <a:rPr lang="en-US" sz="1200" i="1" dirty="0">
                <a:latin typeface="Arial" panose="020B0604020202020204" pitchFamily="34" charset="0"/>
                <a:ea typeface="Calibri" panose="020F0502020204030204" pitchFamily="34" charset="0"/>
              </a:rPr>
              <a:t> </a:t>
            </a:r>
            <a:r>
              <a:rPr lang="en-US" sz="1200" dirty="0">
                <a:latin typeface="Arial" panose="020B0604020202020204" pitchFamily="34" charset="0"/>
                <a:ea typeface="Calibri" panose="020F0502020204030204" pitchFamily="34" charset="0"/>
              </a:rPr>
              <a:t>on colony-forming in human lung cancer A549 and H1299 cells. H1299 and A549 cells (500) were plated in 6-well plates and treated with EPM containing 75 µg Exo and 37 µg PEI and p53 with PEI. After 10 days, colonies were washed with PBS and stained with crystal violet. Colonies were counted and inhibition of colony formation was calculated. Data shown are from two replicates. </a:t>
            </a:r>
            <a:endParaRPr lang="en-US" sz="1200" dirty="0"/>
          </a:p>
        </p:txBody>
      </p:sp>
    </p:spTree>
    <p:extLst>
      <p:ext uri="{BB962C8B-B14F-4D97-AF65-F5344CB8AC3E}">
        <p14:creationId xmlns:p14="http://schemas.microsoft.com/office/powerpoint/2010/main" val="3495978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C41B9C47-CA56-4FEE-8957-30EB08AB5CDE}"/>
              </a:ext>
            </a:extLst>
          </p:cNvPr>
          <p:cNvGrpSpPr/>
          <p:nvPr/>
        </p:nvGrpSpPr>
        <p:grpSpPr>
          <a:xfrm>
            <a:off x="1839951" y="1737890"/>
            <a:ext cx="3623523" cy="3899553"/>
            <a:chOff x="1976409" y="1421747"/>
            <a:chExt cx="3623523" cy="3899553"/>
          </a:xfrm>
        </p:grpSpPr>
        <p:pic>
          <p:nvPicPr>
            <p:cNvPr id="6" name="Picture 5">
              <a:extLst>
                <a:ext uri="{FF2B5EF4-FFF2-40B4-BE49-F238E27FC236}">
                  <a16:creationId xmlns:a16="http://schemas.microsoft.com/office/drawing/2014/main" id="{78EC50FF-FF8F-4F1A-A1D7-AC58EEB77F78}"/>
                </a:ext>
              </a:extLst>
            </p:cNvPr>
            <p:cNvPicPr>
              <a:picLocks noChangeAspect="1"/>
            </p:cNvPicPr>
            <p:nvPr/>
          </p:nvPicPr>
          <p:blipFill rotWithShape="1">
            <a:blip r:embed="rId2"/>
            <a:srcRect l="23986" t="31467" r="25203" b="7308"/>
            <a:stretch/>
          </p:blipFill>
          <p:spPr>
            <a:xfrm>
              <a:off x="1976409" y="2273300"/>
              <a:ext cx="3484591" cy="3048000"/>
            </a:xfrm>
            <a:prstGeom prst="rect">
              <a:avLst/>
            </a:prstGeom>
          </p:spPr>
        </p:pic>
        <p:grpSp>
          <p:nvGrpSpPr>
            <p:cNvPr id="19" name="Group 18">
              <a:extLst>
                <a:ext uri="{FF2B5EF4-FFF2-40B4-BE49-F238E27FC236}">
                  <a16:creationId xmlns:a16="http://schemas.microsoft.com/office/drawing/2014/main" id="{D0A352E1-B2C4-4B29-A75E-82E6B39FAC65}"/>
                </a:ext>
              </a:extLst>
            </p:cNvPr>
            <p:cNvGrpSpPr/>
            <p:nvPr/>
          </p:nvGrpSpPr>
          <p:grpSpPr>
            <a:xfrm>
              <a:off x="2312160" y="1421747"/>
              <a:ext cx="3287772" cy="851553"/>
              <a:chOff x="1854960" y="1189546"/>
              <a:chExt cx="3287772" cy="851553"/>
            </a:xfrm>
          </p:grpSpPr>
          <p:pic>
            <p:nvPicPr>
              <p:cNvPr id="7" name="Picture 6">
                <a:extLst>
                  <a:ext uri="{FF2B5EF4-FFF2-40B4-BE49-F238E27FC236}">
                    <a16:creationId xmlns:a16="http://schemas.microsoft.com/office/drawing/2014/main" id="{6E9D4ECD-41AB-4F2D-A522-A93D24FA720D}"/>
                  </a:ext>
                </a:extLst>
              </p:cNvPr>
              <p:cNvPicPr>
                <a:picLocks noChangeAspect="1"/>
              </p:cNvPicPr>
              <p:nvPr/>
            </p:nvPicPr>
            <p:blipFill rotWithShape="1">
              <a:blip r:embed="rId2"/>
              <a:srcRect l="30727" t="25825" r="64891" b="69044"/>
              <a:stretch/>
            </p:blipFill>
            <p:spPr>
              <a:xfrm>
                <a:off x="1854960" y="1753740"/>
                <a:ext cx="300509" cy="255470"/>
              </a:xfrm>
              <a:prstGeom prst="rect">
                <a:avLst/>
              </a:prstGeom>
            </p:spPr>
          </p:pic>
          <p:sp>
            <p:nvSpPr>
              <p:cNvPr id="8" name="TextBox 7">
                <a:extLst>
                  <a:ext uri="{FF2B5EF4-FFF2-40B4-BE49-F238E27FC236}">
                    <a16:creationId xmlns:a16="http://schemas.microsoft.com/office/drawing/2014/main" id="{D00612F6-CA63-48ED-8A3E-A84C115A7812}"/>
                  </a:ext>
                </a:extLst>
              </p:cNvPr>
              <p:cNvSpPr txBox="1"/>
              <p:nvPr/>
            </p:nvSpPr>
            <p:spPr>
              <a:xfrm>
                <a:off x="2077247" y="1209175"/>
                <a:ext cx="592611"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Exo</a:t>
                </a:r>
              </a:p>
            </p:txBody>
          </p:sp>
          <p:sp>
            <p:nvSpPr>
              <p:cNvPr id="10" name="TextBox 9">
                <a:extLst>
                  <a:ext uri="{FF2B5EF4-FFF2-40B4-BE49-F238E27FC236}">
                    <a16:creationId xmlns:a16="http://schemas.microsoft.com/office/drawing/2014/main" id="{28BABD8D-7EA4-4332-9244-22D54AF10269}"/>
                  </a:ext>
                </a:extLst>
              </p:cNvPr>
              <p:cNvSpPr txBox="1"/>
              <p:nvPr/>
            </p:nvSpPr>
            <p:spPr>
              <a:xfrm>
                <a:off x="2077246" y="1702545"/>
                <a:ext cx="2875754"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EPM-</a:t>
                </a:r>
                <a:r>
                  <a:rPr lang="en-US" sz="1600" b="1" i="1" dirty="0">
                    <a:latin typeface="Arial" panose="020B0604020202020204" pitchFamily="34" charset="0"/>
                    <a:cs typeface="Arial" panose="020B0604020202020204" pitchFamily="34" charset="0"/>
                  </a:rPr>
                  <a:t>pcDNA-p53 + PAC</a:t>
                </a:r>
                <a:endParaRPr lang="en-US" sz="1600" b="1"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EDCB0DC3-96FE-4230-887A-7B5897A9451C}"/>
                  </a:ext>
                </a:extLst>
              </p:cNvPr>
              <p:cNvPicPr>
                <a:picLocks noChangeAspect="1"/>
              </p:cNvPicPr>
              <p:nvPr/>
            </p:nvPicPr>
            <p:blipFill rotWithShape="1">
              <a:blip r:embed="rId2"/>
              <a:srcRect l="53615" t="15114" r="42242" b="78873"/>
              <a:stretch/>
            </p:blipFill>
            <p:spPr>
              <a:xfrm>
                <a:off x="3000310" y="1189546"/>
                <a:ext cx="300510" cy="316627"/>
              </a:xfrm>
              <a:prstGeom prst="rect">
                <a:avLst/>
              </a:prstGeom>
            </p:spPr>
          </p:pic>
          <p:sp>
            <p:nvSpPr>
              <p:cNvPr id="12" name="TextBox 11">
                <a:extLst>
                  <a:ext uri="{FF2B5EF4-FFF2-40B4-BE49-F238E27FC236}">
                    <a16:creationId xmlns:a16="http://schemas.microsoft.com/office/drawing/2014/main" id="{EC61DDBF-D127-4157-AA02-CD57F0144FE1}"/>
                  </a:ext>
                </a:extLst>
              </p:cNvPr>
              <p:cNvSpPr txBox="1"/>
              <p:nvPr/>
            </p:nvSpPr>
            <p:spPr>
              <a:xfrm>
                <a:off x="3240207" y="1196836"/>
                <a:ext cx="827018"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PAC</a:t>
                </a:r>
              </a:p>
            </p:txBody>
          </p:sp>
          <p:pic>
            <p:nvPicPr>
              <p:cNvPr id="14" name="Picture 13">
                <a:extLst>
                  <a:ext uri="{FF2B5EF4-FFF2-40B4-BE49-F238E27FC236}">
                    <a16:creationId xmlns:a16="http://schemas.microsoft.com/office/drawing/2014/main" id="{3C65B55A-10AC-4982-B19C-0C7C2AA8A17E}"/>
                  </a:ext>
                </a:extLst>
              </p:cNvPr>
              <p:cNvPicPr>
                <a:picLocks noChangeAspect="1"/>
              </p:cNvPicPr>
              <p:nvPr/>
            </p:nvPicPr>
            <p:blipFill rotWithShape="1">
              <a:blip r:embed="rId2"/>
              <a:srcRect l="30727" t="15114" r="64891" b="78954"/>
              <a:stretch/>
            </p:blipFill>
            <p:spPr>
              <a:xfrm>
                <a:off x="1854960" y="1201209"/>
                <a:ext cx="300510" cy="295325"/>
              </a:xfrm>
              <a:prstGeom prst="rect">
                <a:avLst/>
              </a:prstGeom>
            </p:spPr>
          </p:pic>
          <p:grpSp>
            <p:nvGrpSpPr>
              <p:cNvPr id="17" name="Group 16">
                <a:extLst>
                  <a:ext uri="{FF2B5EF4-FFF2-40B4-BE49-F238E27FC236}">
                    <a16:creationId xmlns:a16="http://schemas.microsoft.com/office/drawing/2014/main" id="{22E4C728-C819-4CB5-8A17-068FD46B2FC4}"/>
                  </a:ext>
                </a:extLst>
              </p:cNvPr>
              <p:cNvGrpSpPr/>
              <p:nvPr/>
            </p:nvGrpSpPr>
            <p:grpSpPr>
              <a:xfrm>
                <a:off x="3989062" y="1196836"/>
                <a:ext cx="1153670" cy="338554"/>
                <a:chOff x="1993521" y="1211149"/>
                <a:chExt cx="1153670" cy="338554"/>
              </a:xfrm>
            </p:grpSpPr>
            <p:sp>
              <p:nvSpPr>
                <p:cNvPr id="9" name="TextBox 8">
                  <a:extLst>
                    <a:ext uri="{FF2B5EF4-FFF2-40B4-BE49-F238E27FC236}">
                      <a16:creationId xmlns:a16="http://schemas.microsoft.com/office/drawing/2014/main" id="{4814E432-B616-484B-A410-45C3233694E9}"/>
                    </a:ext>
                  </a:extLst>
                </p:cNvPr>
                <p:cNvSpPr txBox="1"/>
                <p:nvPr/>
              </p:nvSpPr>
              <p:spPr>
                <a:xfrm>
                  <a:off x="2214537" y="1211149"/>
                  <a:ext cx="932654"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EPM</a:t>
                  </a:r>
                </a:p>
              </p:txBody>
            </p:sp>
            <p:pic>
              <p:nvPicPr>
                <p:cNvPr id="15" name="Picture 14">
                  <a:extLst>
                    <a:ext uri="{FF2B5EF4-FFF2-40B4-BE49-F238E27FC236}">
                      <a16:creationId xmlns:a16="http://schemas.microsoft.com/office/drawing/2014/main" id="{6C0A03C5-39B3-4192-A7F6-37A98A22732F}"/>
                    </a:ext>
                  </a:extLst>
                </p:cNvPr>
                <p:cNvPicPr>
                  <a:picLocks noChangeAspect="1"/>
                </p:cNvPicPr>
                <p:nvPr/>
              </p:nvPicPr>
              <p:blipFill rotWithShape="1">
                <a:blip r:embed="rId2"/>
                <a:srcRect l="30634" t="20580" r="64984" b="73488"/>
                <a:stretch/>
              </p:blipFill>
              <p:spPr>
                <a:xfrm>
                  <a:off x="1993521" y="1246939"/>
                  <a:ext cx="300510" cy="295325"/>
                </a:xfrm>
                <a:prstGeom prst="rect">
                  <a:avLst/>
                </a:prstGeom>
              </p:spPr>
            </p:pic>
          </p:grpSp>
          <p:grpSp>
            <p:nvGrpSpPr>
              <p:cNvPr id="18" name="Group 17">
                <a:extLst>
                  <a:ext uri="{FF2B5EF4-FFF2-40B4-BE49-F238E27FC236}">
                    <a16:creationId xmlns:a16="http://schemas.microsoft.com/office/drawing/2014/main" id="{A4A1D3BA-2DA1-4B7E-B217-A1AE6D58C879}"/>
                  </a:ext>
                </a:extLst>
              </p:cNvPr>
              <p:cNvGrpSpPr/>
              <p:nvPr/>
            </p:nvGrpSpPr>
            <p:grpSpPr>
              <a:xfrm>
                <a:off x="1865913" y="1473265"/>
                <a:ext cx="2125977" cy="338554"/>
                <a:chOff x="3855722" y="1429516"/>
                <a:chExt cx="2125977" cy="338554"/>
              </a:xfrm>
            </p:grpSpPr>
            <p:sp>
              <p:nvSpPr>
                <p:cNvPr id="13" name="TextBox 12">
                  <a:extLst>
                    <a:ext uri="{FF2B5EF4-FFF2-40B4-BE49-F238E27FC236}">
                      <a16:creationId xmlns:a16="http://schemas.microsoft.com/office/drawing/2014/main" id="{568907CF-FB8C-43C6-ABD5-441CEB4A3EEF}"/>
                    </a:ext>
                  </a:extLst>
                </p:cNvPr>
                <p:cNvSpPr txBox="1"/>
                <p:nvPr/>
              </p:nvSpPr>
              <p:spPr>
                <a:xfrm>
                  <a:off x="4073910" y="1429516"/>
                  <a:ext cx="1907789"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EPM-</a:t>
                  </a:r>
                  <a:r>
                    <a:rPr lang="en-US" sz="1600" b="1" i="1" dirty="0">
                      <a:latin typeface="Arial" panose="020B0604020202020204" pitchFamily="34" charset="0"/>
                      <a:cs typeface="Arial" panose="020B0604020202020204" pitchFamily="34" charset="0"/>
                    </a:rPr>
                    <a:t>pcDNA-p53</a:t>
                  </a:r>
                  <a:endParaRPr lang="en-US" sz="1600" b="1"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8BED47C7-19DD-4550-B99D-D97CBDB42E09}"/>
                    </a:ext>
                  </a:extLst>
                </p:cNvPr>
                <p:cNvPicPr>
                  <a:picLocks noChangeAspect="1"/>
                </p:cNvPicPr>
                <p:nvPr/>
              </p:nvPicPr>
              <p:blipFill rotWithShape="1">
                <a:blip r:embed="rId2"/>
                <a:srcRect l="53878" t="21156" r="42068" b="74134"/>
                <a:stretch/>
              </p:blipFill>
              <p:spPr>
                <a:xfrm>
                  <a:off x="3855722" y="1487284"/>
                  <a:ext cx="294043" cy="248049"/>
                </a:xfrm>
                <a:prstGeom prst="rect">
                  <a:avLst/>
                </a:prstGeom>
              </p:spPr>
            </p:pic>
          </p:grpSp>
        </p:grpSp>
      </p:grpSp>
      <p:sp>
        <p:nvSpPr>
          <p:cNvPr id="21" name="TextBox 20">
            <a:extLst>
              <a:ext uri="{FF2B5EF4-FFF2-40B4-BE49-F238E27FC236}">
                <a16:creationId xmlns:a16="http://schemas.microsoft.com/office/drawing/2014/main" id="{5BDCC907-692B-481B-BC10-9E51EA69C88C}"/>
              </a:ext>
            </a:extLst>
          </p:cNvPr>
          <p:cNvSpPr txBox="1"/>
          <p:nvPr/>
        </p:nvSpPr>
        <p:spPr>
          <a:xfrm>
            <a:off x="459902" y="219952"/>
            <a:ext cx="302234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Supplementary Figure 4e</a:t>
            </a:r>
          </a:p>
        </p:txBody>
      </p:sp>
      <p:sp>
        <p:nvSpPr>
          <p:cNvPr id="22" name="Rectangle 21">
            <a:extLst>
              <a:ext uri="{FF2B5EF4-FFF2-40B4-BE49-F238E27FC236}">
                <a16:creationId xmlns:a16="http://schemas.microsoft.com/office/drawing/2014/main" id="{19A7B49D-ED7B-436E-AD44-B86C95502FC3}"/>
              </a:ext>
            </a:extLst>
          </p:cNvPr>
          <p:cNvSpPr/>
          <p:nvPr/>
        </p:nvSpPr>
        <p:spPr>
          <a:xfrm>
            <a:off x="336487" y="6893111"/>
            <a:ext cx="6185026" cy="1015663"/>
          </a:xfrm>
          <a:prstGeom prst="rect">
            <a:avLst/>
          </a:prstGeom>
          <a:noFill/>
        </p:spPr>
        <p:txBody>
          <a:bodyPr wrap="square">
            <a:spAutoFit/>
          </a:bodyPr>
          <a:lstStyle/>
          <a:p>
            <a:r>
              <a:rPr lang="en-US" sz="1200" b="1" u="sng" dirty="0">
                <a:latin typeface="Arial" panose="020B0604020202020204" pitchFamily="34" charset="0"/>
                <a:ea typeface="Calibri" panose="020F0502020204030204" pitchFamily="34" charset="0"/>
                <a:cs typeface="Times New Roman" panose="02020603050405020304" pitchFamily="18" charset="0"/>
              </a:rPr>
              <a:t>Supplementary Figure 4e</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cs typeface="Arial" panose="020B0604020202020204" pitchFamily="34" charset="0"/>
              </a:rPr>
              <a:t>Colony formation in H1299 lung cancer cells treated with Exo, PAC, EPM, EPM-pcDNA-p53 and combination of EPM-pcDNA-p53  and PAC. After 10 days, cells were fixed and stained with trypan blue. The figure is a representative of three experiments with similar results. Quantification was performed by manual colony counting.</a:t>
            </a:r>
          </a:p>
        </p:txBody>
      </p:sp>
      <p:sp>
        <p:nvSpPr>
          <p:cNvPr id="24" name="TextBox 23">
            <a:extLst>
              <a:ext uri="{FF2B5EF4-FFF2-40B4-BE49-F238E27FC236}">
                <a16:creationId xmlns:a16="http://schemas.microsoft.com/office/drawing/2014/main" id="{89E6D0C1-0F28-4C1D-9953-2F3398CCCF72}"/>
              </a:ext>
            </a:extLst>
          </p:cNvPr>
          <p:cNvSpPr txBox="1"/>
          <p:nvPr/>
        </p:nvSpPr>
        <p:spPr>
          <a:xfrm rot="16200000">
            <a:off x="49208" y="3584624"/>
            <a:ext cx="2638912" cy="58477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Number of Colonies</a:t>
            </a:r>
          </a:p>
          <a:p>
            <a:pPr algn="ctr"/>
            <a:r>
              <a:rPr lang="en-US" sz="1600" b="1" dirty="0">
                <a:latin typeface="Arial" panose="020B0604020202020204" pitchFamily="34" charset="0"/>
                <a:cs typeface="Arial" panose="020B0604020202020204" pitchFamily="34" charset="0"/>
              </a:rPr>
              <a:t>(% of Control)</a:t>
            </a:r>
          </a:p>
        </p:txBody>
      </p:sp>
    </p:spTree>
    <p:extLst>
      <p:ext uri="{BB962C8B-B14F-4D97-AF65-F5344CB8AC3E}">
        <p14:creationId xmlns:p14="http://schemas.microsoft.com/office/powerpoint/2010/main" val="2991527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BA7D879-2BC7-455E-81FD-D9E364D29D8B}"/>
              </a:ext>
            </a:extLst>
          </p:cNvPr>
          <p:cNvSpPr txBox="1"/>
          <p:nvPr/>
        </p:nvSpPr>
        <p:spPr>
          <a:xfrm>
            <a:off x="248120" y="164888"/>
            <a:ext cx="2813591"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Supplementary Figure 5</a:t>
            </a:r>
            <a:endParaRPr lang="en-US" dirty="0">
              <a:latin typeface="Arial" panose="020B0604020202020204" pitchFamily="34" charset="0"/>
              <a:cs typeface="Arial" panose="020B0604020202020204" pitchFamily="34" charset="0"/>
            </a:endParaRPr>
          </a:p>
        </p:txBody>
      </p:sp>
      <p:sp>
        <p:nvSpPr>
          <p:cNvPr id="6" name="Text Box 8">
            <a:extLst>
              <a:ext uri="{FF2B5EF4-FFF2-40B4-BE49-F238E27FC236}">
                <a16:creationId xmlns:a16="http://schemas.microsoft.com/office/drawing/2014/main" id="{4336E7C2-B016-4F00-A93B-538D10938CC7}"/>
              </a:ext>
            </a:extLst>
          </p:cNvPr>
          <p:cNvSpPr txBox="1">
            <a:spLocks noChangeArrowheads="1"/>
          </p:cNvSpPr>
          <p:nvPr/>
        </p:nvSpPr>
        <p:spPr bwMode="auto">
          <a:xfrm>
            <a:off x="508000" y="6347510"/>
            <a:ext cx="5751065" cy="205049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5</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FA-EPM and mixture of FA-exosomes and polyethyleneimine </a:t>
            </a:r>
            <a:r>
              <a:rPr lang="en-US" sz="1200" dirty="0">
                <a:latin typeface="Arial" panose="020B0604020202020204" pitchFamily="34" charset="0"/>
                <a:ea typeface="Calibri" panose="020F0502020204030204" pitchFamily="34" charset="0"/>
                <a:cs typeface="Times New Roman" panose="02020603050405020304" pitchFamily="18" charset="0"/>
              </a:rPr>
              <a:t>(PEI) </a:t>
            </a:r>
            <a:r>
              <a:rPr lang="en-US" sz="1200" dirty="0">
                <a:effectLst/>
                <a:latin typeface="Arial" panose="020B0604020202020204" pitchFamily="34" charset="0"/>
                <a:ea typeface="Calibri" panose="020F0502020204030204" pitchFamily="34" charset="0"/>
                <a:cs typeface="Times New Roman" panose="02020603050405020304" pitchFamily="18" charset="0"/>
              </a:rPr>
              <a:t>on diet consumption (A) and average body weight (B) in wild-type female C57BL/6 mice. Groups of animals (n= 5-9) were treated three times a week for 4 weeks by intravenous treatment with FA-EPM and FA-exosomes + PEI (which contains FA-EPM and free PEI); untreated group served as control. FA-EPM was prepared by mixing FA-exosomes and PEI, followed </a:t>
            </a:r>
            <a:r>
              <a:rPr lang="en-US" sz="1200" dirty="0">
                <a:latin typeface="Arial" panose="020B0604020202020204" pitchFamily="34" charset="0"/>
                <a:ea typeface="Calibri" panose="020F0502020204030204" pitchFamily="34" charset="0"/>
                <a:cs typeface="Times New Roman" panose="02020603050405020304" pitchFamily="18" charset="0"/>
              </a:rPr>
              <a:t>by precipitation of FA-EPM to remove unbound (&gt;70%) PEI. The mixture of FA-exosomes and PEI lacked the precipitation step. Body weight and diet consumption was recorded twice a week. Animals were euthanized 24 h after the last dose and blood and plasma was analyzed for the toxicity parameters. Data represent mean ± SD.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9CD969D-50AF-4A49-B763-5D7348C8EDD8}"/>
              </a:ext>
            </a:extLst>
          </p:cNvPr>
          <p:cNvSpPr txBox="1"/>
          <p:nvPr/>
        </p:nvSpPr>
        <p:spPr>
          <a:xfrm>
            <a:off x="2210270" y="1735833"/>
            <a:ext cx="370614"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A</a:t>
            </a:r>
            <a:endParaRPr lang="en-US"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EE55724-3C03-4C59-94A9-DFACFD6E384A}"/>
              </a:ext>
            </a:extLst>
          </p:cNvPr>
          <p:cNvSpPr txBox="1"/>
          <p:nvPr/>
        </p:nvSpPr>
        <p:spPr>
          <a:xfrm>
            <a:off x="5315420" y="1771244"/>
            <a:ext cx="370614"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B</a:t>
            </a:r>
            <a:endParaRPr lang="en-US" sz="200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B3FABAE0-8958-409A-BABE-0681F893FE2B}"/>
              </a:ext>
            </a:extLst>
          </p:cNvPr>
          <p:cNvPicPr>
            <a:picLocks noChangeAspect="1"/>
          </p:cNvPicPr>
          <p:nvPr/>
        </p:nvPicPr>
        <p:blipFill>
          <a:blip r:embed="rId2"/>
          <a:stretch>
            <a:fillRect/>
          </a:stretch>
        </p:blipFill>
        <p:spPr>
          <a:xfrm>
            <a:off x="3599661" y="1569051"/>
            <a:ext cx="2891337" cy="4068073"/>
          </a:xfrm>
          <a:prstGeom prst="rect">
            <a:avLst/>
          </a:prstGeom>
        </p:spPr>
      </p:pic>
      <p:pic>
        <p:nvPicPr>
          <p:cNvPr id="12" name="Picture 11">
            <a:extLst>
              <a:ext uri="{FF2B5EF4-FFF2-40B4-BE49-F238E27FC236}">
                <a16:creationId xmlns:a16="http://schemas.microsoft.com/office/drawing/2014/main" id="{85FC625F-5446-4B0A-835E-CD1ADB420709}"/>
              </a:ext>
            </a:extLst>
          </p:cNvPr>
          <p:cNvPicPr>
            <a:picLocks noChangeAspect="1"/>
          </p:cNvPicPr>
          <p:nvPr/>
        </p:nvPicPr>
        <p:blipFill>
          <a:blip r:embed="rId3"/>
          <a:stretch>
            <a:fillRect/>
          </a:stretch>
        </p:blipFill>
        <p:spPr>
          <a:xfrm>
            <a:off x="508000" y="1735833"/>
            <a:ext cx="3010221" cy="4048258"/>
          </a:xfrm>
          <a:prstGeom prst="rect">
            <a:avLst/>
          </a:prstGeom>
        </p:spPr>
      </p:pic>
    </p:spTree>
    <p:extLst>
      <p:ext uri="{BB962C8B-B14F-4D97-AF65-F5344CB8AC3E}">
        <p14:creationId xmlns:p14="http://schemas.microsoft.com/office/powerpoint/2010/main" val="2769092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9468E15-DBCE-4C5B-B9B0-ED7F8BB006D9}"/>
              </a:ext>
            </a:extLst>
          </p:cNvPr>
          <p:cNvGraphicFramePr>
            <a:graphicFrameLocks noGrp="1"/>
          </p:cNvGraphicFramePr>
          <p:nvPr>
            <p:extLst>
              <p:ext uri="{D42A27DB-BD31-4B8C-83A1-F6EECF244321}">
                <p14:modId xmlns:p14="http://schemas.microsoft.com/office/powerpoint/2010/main" val="1065924675"/>
              </p:ext>
            </p:extLst>
          </p:nvPr>
        </p:nvGraphicFramePr>
        <p:xfrm>
          <a:off x="349135" y="2180514"/>
          <a:ext cx="6037380" cy="4167000"/>
        </p:xfrm>
        <a:graphic>
          <a:graphicData uri="http://schemas.openxmlformats.org/drawingml/2006/table">
            <a:tbl>
              <a:tblPr>
                <a:tableStyleId>{5C22544A-7EE6-4342-B048-85BDC9FD1C3A}</a:tableStyleId>
              </a:tblPr>
              <a:tblGrid>
                <a:gridCol w="1108190">
                  <a:extLst>
                    <a:ext uri="{9D8B030D-6E8A-4147-A177-3AD203B41FA5}">
                      <a16:colId xmlns:a16="http://schemas.microsoft.com/office/drawing/2014/main" val="2160478532"/>
                    </a:ext>
                  </a:extLst>
                </a:gridCol>
                <a:gridCol w="1039787">
                  <a:extLst>
                    <a:ext uri="{9D8B030D-6E8A-4147-A177-3AD203B41FA5}">
                      <a16:colId xmlns:a16="http://schemas.microsoft.com/office/drawing/2014/main" val="399126360"/>
                    </a:ext>
                  </a:extLst>
                </a:gridCol>
                <a:gridCol w="773723">
                  <a:extLst>
                    <a:ext uri="{9D8B030D-6E8A-4147-A177-3AD203B41FA5}">
                      <a16:colId xmlns:a16="http://schemas.microsoft.com/office/drawing/2014/main" val="3584541584"/>
                    </a:ext>
                  </a:extLst>
                </a:gridCol>
                <a:gridCol w="783516">
                  <a:extLst>
                    <a:ext uri="{9D8B030D-6E8A-4147-A177-3AD203B41FA5}">
                      <a16:colId xmlns:a16="http://schemas.microsoft.com/office/drawing/2014/main" val="128028138"/>
                    </a:ext>
                  </a:extLst>
                </a:gridCol>
                <a:gridCol w="853246">
                  <a:extLst>
                    <a:ext uri="{9D8B030D-6E8A-4147-A177-3AD203B41FA5}">
                      <a16:colId xmlns:a16="http://schemas.microsoft.com/office/drawing/2014/main" val="2392020734"/>
                    </a:ext>
                  </a:extLst>
                </a:gridCol>
                <a:gridCol w="853246">
                  <a:extLst>
                    <a:ext uri="{9D8B030D-6E8A-4147-A177-3AD203B41FA5}">
                      <a16:colId xmlns:a16="http://schemas.microsoft.com/office/drawing/2014/main" val="2011604505"/>
                    </a:ext>
                  </a:extLst>
                </a:gridCol>
                <a:gridCol w="625672">
                  <a:extLst>
                    <a:ext uri="{9D8B030D-6E8A-4147-A177-3AD203B41FA5}">
                      <a16:colId xmlns:a16="http://schemas.microsoft.com/office/drawing/2014/main" val="1029344700"/>
                    </a:ext>
                  </a:extLst>
                </a:gridCol>
              </a:tblGrid>
              <a:tr h="323554">
                <a:tc rowSpan="2">
                  <a:txBody>
                    <a:bodyPr/>
                    <a:lstStyle/>
                    <a:p>
                      <a:pPr marL="0" marR="0" algn="l">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Formulation</a:t>
                      </a:r>
                      <a:r>
                        <a:rPr lang="en-US" sz="1400" b="1" baseline="30000" dirty="0">
                          <a:effectLst/>
                          <a:latin typeface="Arial" panose="020B0604020202020204" pitchFamily="34" charset="0"/>
                          <a:cs typeface="Arial" panose="020B0604020202020204" pitchFamily="34" charset="0"/>
                        </a:rPr>
                        <a:t>*</a:t>
                      </a:r>
                      <a:endParaRPr lang="en-US" sz="1400" b="1" baseline="300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Parameters</a:t>
                      </a:r>
                      <a:endParaRPr lang="en-US" sz="1100" b="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Preparation</a:t>
                      </a:r>
                      <a:endParaRPr lang="en-US" sz="1100" b="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algn="ctr">
                        <a:lnSpc>
                          <a:spcPct val="107000"/>
                        </a:lnSpc>
                        <a:spcBef>
                          <a:spcPts val="0"/>
                        </a:spcBef>
                        <a:spcAft>
                          <a:spcPts val="0"/>
                        </a:spcAft>
                      </a:pP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tc>
                <a:tc hMerge="1">
                  <a:txBody>
                    <a:bodyPr/>
                    <a:lstStyle/>
                    <a:p>
                      <a:pPr marL="0" marR="0" algn="ctr">
                        <a:lnSpc>
                          <a:spcPct val="107000"/>
                        </a:lnSpc>
                        <a:spcBef>
                          <a:spcPts val="0"/>
                        </a:spcBef>
                        <a:spcAft>
                          <a:spcPts val="0"/>
                        </a:spcAft>
                      </a:pP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tc>
                <a:tc rowSpan="2">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Average</a:t>
                      </a:r>
                      <a:endParaRPr lang="en-US" sz="1100" b="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SD</a:t>
                      </a:r>
                      <a:endParaRPr lang="en-US" sz="1100" b="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4275829"/>
                  </a:ext>
                </a:extLst>
              </a:tr>
              <a:tr h="25647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b="1" dirty="0">
                          <a:effectLst/>
                          <a:latin typeface="Arial" panose="020B0604020202020204" pitchFamily="34" charset="0"/>
                          <a:ea typeface="Calibri" panose="020F0502020204030204" pitchFamily="34" charset="0"/>
                          <a:cs typeface="Arial" panose="020B0604020202020204" pitchFamily="34" charset="0"/>
                        </a:rPr>
                        <a:t>#1</a:t>
                      </a: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b="1" dirty="0">
                          <a:effectLst/>
                          <a:latin typeface="Arial" panose="020B0604020202020204" pitchFamily="34" charset="0"/>
                          <a:ea typeface="Calibri" panose="020F0502020204030204" pitchFamily="34" charset="0"/>
                          <a:cs typeface="Arial" panose="020B0604020202020204" pitchFamily="34" charset="0"/>
                        </a:rPr>
                        <a:t>#2</a:t>
                      </a: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b="1" dirty="0">
                          <a:effectLst/>
                          <a:latin typeface="Arial" panose="020B0604020202020204" pitchFamily="34" charset="0"/>
                          <a:ea typeface="Calibri" panose="020F0502020204030204" pitchFamily="34" charset="0"/>
                          <a:cs typeface="Arial" panose="020B0604020202020204" pitchFamily="34" charset="0"/>
                        </a:rPr>
                        <a:t>#3</a:t>
                      </a:r>
                    </a:p>
                  </a:txBody>
                  <a:tcPr marL="68323" marR="68323"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94332891"/>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Exosome (Exo)</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Size</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64</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2.52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331892697"/>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PDI</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0.28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0.28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0.28</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3591499891"/>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-8.49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-9.68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-9.56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-9.2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0.66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7788081"/>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FA-Exo</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Size</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78</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77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1.53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419294289"/>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PDI</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0.22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3490470771"/>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-6.49</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-5.84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-6.92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-6.4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0.50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2126232"/>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EPM</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Size</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107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99</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98</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101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4.93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55116710"/>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PDI</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0.21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0.18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0.18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3299445570"/>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-7.54</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-8.46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0.54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47173786"/>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FA-EPM</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Size</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67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2.52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65953237"/>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PDI</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0.28</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3944617596"/>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-4.53</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-5.47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-5.27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-5.1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0.50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709489"/>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EPM-si</a:t>
                      </a:r>
                      <a:r>
                        <a:rPr lang="en-US" sz="1200" i="1" dirty="0">
                          <a:effectLst/>
                          <a:latin typeface="Arial" panose="020B0604020202020204" pitchFamily="34" charset="0"/>
                          <a:cs typeface="Arial" panose="020B0604020202020204" pitchFamily="34" charset="0"/>
                        </a:rPr>
                        <a:t>KRAS</a:t>
                      </a:r>
                      <a:endParaRPr lang="en-US" sz="1100" i="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Size</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105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101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101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102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2.31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740981411"/>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PDI</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0.16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0.15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0.131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1250428437"/>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-8.46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0.55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2014360"/>
                  </a:ext>
                </a:extLst>
              </a:tr>
              <a:tr h="199276">
                <a:tc rowSpan="3">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FA-EPM-si</a:t>
                      </a:r>
                      <a:r>
                        <a:rPr lang="en-US" sz="1200" i="1" dirty="0">
                          <a:effectLst/>
                          <a:latin typeface="Arial" panose="020B0604020202020204" pitchFamily="34" charset="0"/>
                          <a:cs typeface="Arial" panose="020B0604020202020204" pitchFamily="34" charset="0"/>
                        </a:rPr>
                        <a:t>KRAS</a:t>
                      </a:r>
                      <a:endParaRPr lang="en-US" sz="1100" i="1"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Size</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80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73</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5.86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493039122"/>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PDI</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0.27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0.31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0.05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noFill/>
                  </a:tcPr>
                </a:tc>
                <a:extLst>
                  <a:ext uri="{0D108BD9-81ED-4DB2-BD59-A6C34878D82A}">
                    <a16:rowId xmlns:a16="http://schemas.microsoft.com/office/drawing/2014/main" val="3750585530"/>
                  </a:ext>
                </a:extLst>
              </a:tr>
              <a:tr h="199276">
                <a:tc vMerge="1">
                  <a:txBody>
                    <a:bodyPr/>
                    <a:lstStyle/>
                    <a:p>
                      <a:endParaRPr lang="en-US"/>
                    </a:p>
                  </a:txBody>
                  <a:tcPr/>
                </a:tc>
                <a:tc>
                  <a:txBody>
                    <a:bodyPr/>
                    <a:lstStyle/>
                    <a:p>
                      <a:pPr marL="0" marR="0" algn="ctr">
                        <a:lnSpc>
                          <a:spcPct val="107000"/>
                        </a:lnSpc>
                        <a:spcBef>
                          <a:spcPts val="0"/>
                        </a:spcBef>
                        <a:spcAft>
                          <a:spcPts val="0"/>
                        </a:spcAft>
                      </a:pPr>
                      <a:r>
                        <a:rPr lang="en-US" sz="1200">
                          <a:effectLst/>
                          <a:latin typeface="Arial" panose="020B0604020202020204" pitchFamily="34" charset="0"/>
                          <a:cs typeface="Arial" panose="020B0604020202020204" pitchFamily="34" charset="0"/>
                        </a:rPr>
                        <a:t>ZP</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-5.5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-6.89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-6.11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-6.2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0.70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323" marR="68323" marT="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9196511"/>
                  </a:ext>
                </a:extLst>
              </a:tr>
            </a:tbl>
          </a:graphicData>
        </a:graphic>
      </p:graphicFrame>
      <p:sp>
        <p:nvSpPr>
          <p:cNvPr id="4" name="Rectangle 3">
            <a:extLst>
              <a:ext uri="{FF2B5EF4-FFF2-40B4-BE49-F238E27FC236}">
                <a16:creationId xmlns:a16="http://schemas.microsoft.com/office/drawing/2014/main" id="{C6C49CF2-956F-41F3-BB6F-4C150F757469}"/>
              </a:ext>
            </a:extLst>
          </p:cNvPr>
          <p:cNvSpPr/>
          <p:nvPr/>
        </p:nvSpPr>
        <p:spPr>
          <a:xfrm>
            <a:off x="211873" y="1249080"/>
            <a:ext cx="6545766" cy="584775"/>
          </a:xfrm>
          <a:prstGeom prst="rect">
            <a:avLst/>
          </a:prstGeom>
        </p:spPr>
        <p:txBody>
          <a:bodyPr wrap="square">
            <a:spAutoFit/>
          </a:bodyPr>
          <a:lstStyle/>
          <a:p>
            <a:pPr lvl="0" defTabSz="914400" eaLnBrk="0" fontAlgn="base" hangingPunct="0">
              <a:spcBef>
                <a:spcPct val="0"/>
              </a:spcBef>
              <a:spcAft>
                <a:spcPct val="0"/>
              </a:spcAft>
            </a:pPr>
            <a:r>
              <a:rPr lang="en-US" altLang="en-US" b="1" dirty="0">
                <a:latin typeface="Arial" panose="020B0604020202020204" pitchFamily="34" charset="0"/>
                <a:ea typeface="Calibri" panose="020F0502020204030204" pitchFamily="34" charset="0"/>
                <a:cs typeface="Arial" panose="020B0604020202020204" pitchFamily="34" charset="0"/>
              </a:rPr>
              <a:t>Supplementary Table I</a:t>
            </a:r>
            <a:r>
              <a:rPr lang="en-US" altLang="en-US" sz="1400" b="1" dirty="0">
                <a:latin typeface="Arial" panose="020B0604020202020204" pitchFamily="34" charset="0"/>
                <a:ea typeface="Calibri" panose="020F0502020204030204" pitchFamily="34" charset="0"/>
                <a:cs typeface="Arial" panose="020B0604020202020204" pitchFamily="34" charset="0"/>
              </a:rPr>
              <a:t>. </a:t>
            </a:r>
            <a:r>
              <a:rPr lang="en-US" altLang="en-US" sz="1400" dirty="0">
                <a:latin typeface="Arial" panose="020B0604020202020204" pitchFamily="34" charset="0"/>
                <a:ea typeface="Calibri" panose="020F0502020204030204" pitchFamily="34" charset="0"/>
                <a:cs typeface="Arial" panose="020B0604020202020204" pitchFamily="34" charset="0"/>
              </a:rPr>
              <a:t>Particle size analysis of exosomes and its formulations.</a:t>
            </a:r>
            <a:endParaRPr lang="en-US" altLang="en-US" sz="6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3AD42F4B-490F-465E-B6F6-61B7E4A19217}"/>
              </a:ext>
            </a:extLst>
          </p:cNvPr>
          <p:cNvSpPr/>
          <p:nvPr/>
        </p:nvSpPr>
        <p:spPr>
          <a:xfrm>
            <a:off x="349135" y="6594154"/>
            <a:ext cx="5976849" cy="830997"/>
          </a:xfrm>
          <a:prstGeom prst="rect">
            <a:avLst/>
          </a:prstGeom>
        </p:spPr>
        <p:txBody>
          <a:bodyPr wrap="square">
            <a:spAutoFit/>
          </a:bodyPr>
          <a:lstStyle/>
          <a:p>
            <a:pPr algn="just"/>
            <a:r>
              <a:rPr lang="en-US" b="1" baseline="30000" dirty="0">
                <a:latin typeface="Arial" panose="020B0604020202020204" pitchFamily="34" charset="0"/>
                <a:cs typeface="Arial" panose="020B0604020202020204" pitchFamily="34" charset="0"/>
              </a:rPr>
              <a:t>*</a:t>
            </a:r>
            <a:r>
              <a:rPr lang="en-US" baseline="30000" dirty="0">
                <a:latin typeface="Arial" panose="020B0604020202020204" pitchFamily="34" charset="0"/>
                <a:cs typeface="Arial" panose="020B0604020202020204" pitchFamily="34" charset="0"/>
              </a:rPr>
              <a:t>Exo, colostrum exosomes; FA-Exo, folic acid-conjugated exosomes; EPM, exosome-polyethyleneimine (PEI) matrix; FA-EPM, folic acid conjugated exosome-polyethyleneimine (PEI) matrix; EPM-siKRAS, siKRAS entrapped EPM; FA-EPM- siKRAS, siKRAS entrapped FA-EPM</a:t>
            </a:r>
          </a:p>
        </p:txBody>
      </p:sp>
    </p:spTree>
    <p:extLst>
      <p:ext uri="{BB962C8B-B14F-4D97-AF65-F5344CB8AC3E}">
        <p14:creationId xmlns:p14="http://schemas.microsoft.com/office/powerpoint/2010/main" val="2522985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0E1505E-20AC-4994-9967-791D67DE9ED9}"/>
              </a:ext>
            </a:extLst>
          </p:cNvPr>
          <p:cNvGraphicFramePr>
            <a:graphicFrameLocks noGrp="1"/>
          </p:cNvGraphicFramePr>
          <p:nvPr>
            <p:extLst>
              <p:ext uri="{D42A27DB-BD31-4B8C-83A1-F6EECF244321}">
                <p14:modId xmlns:p14="http://schemas.microsoft.com/office/powerpoint/2010/main" val="2152986982"/>
              </p:ext>
            </p:extLst>
          </p:nvPr>
        </p:nvGraphicFramePr>
        <p:xfrm>
          <a:off x="480218" y="1686517"/>
          <a:ext cx="5897563" cy="3381373"/>
        </p:xfrm>
        <a:graphic>
          <a:graphicData uri="http://schemas.openxmlformats.org/drawingml/2006/table">
            <a:tbl>
              <a:tblPr>
                <a:tableStyleId>{5C22544A-7EE6-4342-B048-85BDC9FD1C3A}</a:tableStyleId>
              </a:tblPr>
              <a:tblGrid>
                <a:gridCol w="1134147">
                  <a:extLst>
                    <a:ext uri="{9D8B030D-6E8A-4147-A177-3AD203B41FA5}">
                      <a16:colId xmlns:a16="http://schemas.microsoft.com/office/drawing/2014/main" val="1634986362"/>
                    </a:ext>
                  </a:extLst>
                </a:gridCol>
                <a:gridCol w="1190854">
                  <a:extLst>
                    <a:ext uri="{9D8B030D-6E8A-4147-A177-3AD203B41FA5}">
                      <a16:colId xmlns:a16="http://schemas.microsoft.com/office/drawing/2014/main" val="2016206669"/>
                    </a:ext>
                  </a:extLst>
                </a:gridCol>
                <a:gridCol w="1190854">
                  <a:extLst>
                    <a:ext uri="{9D8B030D-6E8A-4147-A177-3AD203B41FA5}">
                      <a16:colId xmlns:a16="http://schemas.microsoft.com/office/drawing/2014/main" val="2440874343"/>
                    </a:ext>
                  </a:extLst>
                </a:gridCol>
                <a:gridCol w="975977">
                  <a:extLst>
                    <a:ext uri="{9D8B030D-6E8A-4147-A177-3AD203B41FA5}">
                      <a16:colId xmlns:a16="http://schemas.microsoft.com/office/drawing/2014/main" val="295177065"/>
                    </a:ext>
                  </a:extLst>
                </a:gridCol>
                <a:gridCol w="1405731">
                  <a:extLst>
                    <a:ext uri="{9D8B030D-6E8A-4147-A177-3AD203B41FA5}">
                      <a16:colId xmlns:a16="http://schemas.microsoft.com/office/drawing/2014/main" val="3684175526"/>
                    </a:ext>
                  </a:extLst>
                </a:gridCol>
              </a:tblGrid>
              <a:tr h="309099">
                <a:tc rowSpan="2">
                  <a:txBody>
                    <a:bodyPr/>
                    <a:lstStyle/>
                    <a:p>
                      <a:r>
                        <a:rPr lang="en-US" sz="1200" dirty="0">
                          <a:effectLst/>
                          <a:latin typeface="Arial" panose="020B0604020202020204" pitchFamily="34" charset="0"/>
                          <a:cs typeface="Arial" panose="020B0604020202020204" pitchFamily="34" charset="0"/>
                        </a:rPr>
                        <a:t>Tissue</a:t>
                      </a:r>
                    </a:p>
                  </a:txBody>
                  <a:tcPr marL="68250" marR="6825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RFU (Mean ± SD, x10</a:t>
                      </a:r>
                      <a:r>
                        <a:rPr lang="en-US" sz="1200" baseline="30000" dirty="0">
                          <a:effectLst/>
                          <a:latin typeface="Arial" panose="020B0604020202020204" pitchFamily="34" charset="0"/>
                          <a:cs typeface="Arial" panose="020B0604020202020204" pitchFamily="34" charset="0"/>
                        </a:rPr>
                        <a:t>7</a:t>
                      </a:r>
                      <a:r>
                        <a:rPr lang="en-US" sz="1200" dirty="0">
                          <a:effectLst/>
                          <a:latin typeface="Arial" panose="020B0604020202020204" pitchFamily="34" charset="0"/>
                          <a:cs typeface="Arial" panose="020B0604020202020204" pitchFamily="34" charset="0"/>
                        </a:rPr>
                        <a: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5219439"/>
                  </a:ext>
                </a:extLst>
              </a:tr>
              <a:tr h="294548">
                <a:tc vMerge="1">
                  <a:txBody>
                    <a:bodyPr/>
                    <a:lstStyle/>
                    <a:p>
                      <a:endParaRPr lang="en-US" sz="1100" dirty="0">
                        <a:effectLst/>
                        <a:latin typeface="Calibri" panose="020F0502020204030204" pitchFamily="34" charset="0"/>
                        <a:cs typeface="Times New Roman" panose="02020603050405020304" pitchFamily="18" charset="0"/>
                      </a:endParaRPr>
                    </a:p>
                  </a:txBody>
                  <a:tcPr marL="68250" marR="6825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Exo-AF750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FA-Exo-AF750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EPM-AF750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FA-EPM-AF750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3282738"/>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Liver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12.0 ± 3.5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16.0 ± 2.4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9.8 ± 0.9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17.5 ± 3.2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35496556"/>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Lung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10.7 ± 2.3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10.5 ± 2.0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16.2 ± 1.1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19.8 ± 2.4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4010294142"/>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Kidney</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14.8 ± 3.8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15.6 ± 4.3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39.3 ± 4.3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39.0 ± 6.6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1109852742"/>
                  </a:ext>
                </a:extLst>
              </a:tr>
              <a:tr h="198409">
                <a:tc>
                  <a:txBody>
                    <a:bodyPr/>
                    <a:lstStyle/>
                    <a:p>
                      <a:pPr marL="0" marR="0">
                        <a:lnSpc>
                          <a:spcPct val="107000"/>
                        </a:lnSpc>
                        <a:spcBef>
                          <a:spcPts val="0"/>
                        </a:spcBef>
                        <a:spcAft>
                          <a:spcPts val="0"/>
                        </a:spcAft>
                      </a:pPr>
                      <a:r>
                        <a:rPr lang="en-US" sz="1200">
                          <a:effectLst/>
                          <a:latin typeface="Arial" panose="020B0604020202020204" pitchFamily="34" charset="0"/>
                          <a:cs typeface="Arial" panose="020B0604020202020204" pitchFamily="34" charset="0"/>
                        </a:rPr>
                        <a:t>Spleen</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12.6 ± 1.9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9.5 ± 2.9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16.3 ± 2.4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20.5 ± 2.9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3997825311"/>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Brain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2.6 ± 0.3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4.7 ± 0.9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1.5 ± 0.7</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4.9 ± 0.9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4292464445"/>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Intestine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12.2 ± 3.6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12.7 ± 4.2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6.7 ± 4.3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11.3 ± 8.6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2258015984"/>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Colon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19.3 ± 4.7</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24.4 ± 6.5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6.9 ± 3.2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11.2 ± 3.4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3482159508"/>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Ovary</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8.2 ± 2.2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6.7 ± 1.5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3.2 ± 1.2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5.0 ± 1.5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632950274"/>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Pancreas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7.3 ± 1.4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7.9 ± 0.7</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3.4 ± 0.6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3.7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778922682"/>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Abdomen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7.2 ± 0.2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8.0 ± 1.4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6.1 ± 1.0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5.3 ± 2.8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2524845991"/>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Cecum</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18.9 ± 5.2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26.6 ± 2.1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8.8 ± 5.6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13.5 ± 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2523898683"/>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Lymph node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3.8 ± 0.8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3.6 ± 1.3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5.3 ± 3.6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12.6 ± 4.0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oFill/>
                  </a:tcPr>
                </a:tc>
                <a:extLst>
                  <a:ext uri="{0D108BD9-81ED-4DB2-BD59-A6C34878D82A}">
                    <a16:rowId xmlns:a16="http://schemas.microsoft.com/office/drawing/2014/main" val="3041990421"/>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Tumor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24.4 ± 5.5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44.2 ± 7.9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21.8 ± 2.3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48.7 ± 3.8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1958247"/>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Total</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154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191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145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213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4553619"/>
                  </a:ext>
                </a:extLst>
              </a:tr>
            </a:tbl>
          </a:graphicData>
        </a:graphic>
      </p:graphicFrame>
      <p:sp>
        <p:nvSpPr>
          <p:cNvPr id="6" name="Rectangle 2">
            <a:extLst>
              <a:ext uri="{FF2B5EF4-FFF2-40B4-BE49-F238E27FC236}">
                <a16:creationId xmlns:a16="http://schemas.microsoft.com/office/drawing/2014/main" id="{4017C6A3-7DFC-4052-B54C-3DC2C953BDE0}"/>
              </a:ext>
            </a:extLst>
          </p:cNvPr>
          <p:cNvSpPr>
            <a:spLocks noChangeArrowheads="1"/>
          </p:cNvSpPr>
          <p:nvPr/>
        </p:nvSpPr>
        <p:spPr bwMode="auto">
          <a:xfrm>
            <a:off x="367347" y="900540"/>
            <a:ext cx="601043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Supplementary Table II.</a:t>
            </a:r>
            <a:r>
              <a:rPr kumimoji="0" lang="en-US" altLang="en-US"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Tissue distribution of AF750-labeled FA-functionalized and non-functionalized formulations. – expressed as tissue-specific signals</a:t>
            </a:r>
            <a:endParaRPr kumimoji="0" lang="en-US" altLang="en-US" sz="6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187353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0E1505E-20AC-4994-9967-791D67DE9ED9}"/>
              </a:ext>
            </a:extLst>
          </p:cNvPr>
          <p:cNvGraphicFramePr>
            <a:graphicFrameLocks noGrp="1"/>
          </p:cNvGraphicFramePr>
          <p:nvPr>
            <p:extLst>
              <p:ext uri="{D42A27DB-BD31-4B8C-83A1-F6EECF244321}">
                <p14:modId xmlns:p14="http://schemas.microsoft.com/office/powerpoint/2010/main" val="358829561"/>
              </p:ext>
            </p:extLst>
          </p:nvPr>
        </p:nvGraphicFramePr>
        <p:xfrm>
          <a:off x="461168" y="1724617"/>
          <a:ext cx="5897563" cy="3182964"/>
        </p:xfrm>
        <a:graphic>
          <a:graphicData uri="http://schemas.openxmlformats.org/drawingml/2006/table">
            <a:tbl>
              <a:tblPr>
                <a:tableStyleId>{5C22544A-7EE6-4342-B048-85BDC9FD1C3A}</a:tableStyleId>
              </a:tblPr>
              <a:tblGrid>
                <a:gridCol w="1134147">
                  <a:extLst>
                    <a:ext uri="{9D8B030D-6E8A-4147-A177-3AD203B41FA5}">
                      <a16:colId xmlns:a16="http://schemas.microsoft.com/office/drawing/2014/main" val="1634986362"/>
                    </a:ext>
                  </a:extLst>
                </a:gridCol>
                <a:gridCol w="1190854">
                  <a:extLst>
                    <a:ext uri="{9D8B030D-6E8A-4147-A177-3AD203B41FA5}">
                      <a16:colId xmlns:a16="http://schemas.microsoft.com/office/drawing/2014/main" val="2016206669"/>
                    </a:ext>
                  </a:extLst>
                </a:gridCol>
                <a:gridCol w="1190854">
                  <a:extLst>
                    <a:ext uri="{9D8B030D-6E8A-4147-A177-3AD203B41FA5}">
                      <a16:colId xmlns:a16="http://schemas.microsoft.com/office/drawing/2014/main" val="2440874343"/>
                    </a:ext>
                  </a:extLst>
                </a:gridCol>
                <a:gridCol w="975977">
                  <a:extLst>
                    <a:ext uri="{9D8B030D-6E8A-4147-A177-3AD203B41FA5}">
                      <a16:colId xmlns:a16="http://schemas.microsoft.com/office/drawing/2014/main" val="295177065"/>
                    </a:ext>
                  </a:extLst>
                </a:gridCol>
                <a:gridCol w="1405731">
                  <a:extLst>
                    <a:ext uri="{9D8B030D-6E8A-4147-A177-3AD203B41FA5}">
                      <a16:colId xmlns:a16="http://schemas.microsoft.com/office/drawing/2014/main" val="3684175526"/>
                    </a:ext>
                  </a:extLst>
                </a:gridCol>
              </a:tblGrid>
              <a:tr h="309099">
                <a:tc rowSpan="2">
                  <a:txBody>
                    <a:bodyPr/>
                    <a:lstStyle/>
                    <a:p>
                      <a:r>
                        <a:rPr lang="en-US" sz="1200" dirty="0">
                          <a:effectLst/>
                          <a:latin typeface="Arial" panose="020B0604020202020204" pitchFamily="34" charset="0"/>
                          <a:cs typeface="Arial" panose="020B0604020202020204" pitchFamily="34" charset="0"/>
                        </a:rPr>
                        <a:t>Tissue</a:t>
                      </a:r>
                    </a:p>
                  </a:txBody>
                  <a:tcPr marL="68250" marR="6825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Percent RFU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5219439"/>
                  </a:ext>
                </a:extLst>
              </a:tr>
              <a:tr h="294548">
                <a:tc vMerge="1">
                  <a:txBody>
                    <a:bodyPr/>
                    <a:lstStyle/>
                    <a:p>
                      <a:endParaRPr lang="en-US" sz="1100" dirty="0">
                        <a:effectLst/>
                        <a:latin typeface="Calibri" panose="020F0502020204030204" pitchFamily="34" charset="0"/>
                        <a:cs typeface="Times New Roman" panose="02020603050405020304" pitchFamily="18" charset="0"/>
                      </a:endParaRPr>
                    </a:p>
                  </a:txBody>
                  <a:tcPr marL="68250" marR="6825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Exo-AF750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FA-Exo-AF750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EPM-AF750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FA-EPM-AF750</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3282738"/>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Liver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7.9</a:t>
                      </a: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8.4</a:t>
                      </a: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6.7</a:t>
                      </a: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8.2</a:t>
                      </a:r>
                    </a:p>
                  </a:txBody>
                  <a:tcPr marL="9525" marR="9525" marT="9525"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35496556"/>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Lung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7.0</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5.5</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11.1</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9.3</a:t>
                      </a:r>
                    </a:p>
                  </a:txBody>
                  <a:tcPr marL="9525" marR="9525" marT="9525" marB="0" anchor="b">
                    <a:noFill/>
                  </a:tcPr>
                </a:tc>
                <a:extLst>
                  <a:ext uri="{0D108BD9-81ED-4DB2-BD59-A6C34878D82A}">
                    <a16:rowId xmlns:a16="http://schemas.microsoft.com/office/drawing/2014/main" val="4010294142"/>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Kidney</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9.7</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8.2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27.0</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18.3</a:t>
                      </a:r>
                    </a:p>
                  </a:txBody>
                  <a:tcPr marL="9525" marR="9525" marT="9525" marB="0" anchor="b">
                    <a:noFill/>
                  </a:tcPr>
                </a:tc>
                <a:extLst>
                  <a:ext uri="{0D108BD9-81ED-4DB2-BD59-A6C34878D82A}">
                    <a16:rowId xmlns:a16="http://schemas.microsoft.com/office/drawing/2014/main" val="1109852742"/>
                  </a:ext>
                </a:extLst>
              </a:tr>
              <a:tr h="198409">
                <a:tc>
                  <a:txBody>
                    <a:bodyPr/>
                    <a:lstStyle/>
                    <a:p>
                      <a:pPr marL="0" marR="0">
                        <a:lnSpc>
                          <a:spcPct val="107000"/>
                        </a:lnSpc>
                        <a:spcBef>
                          <a:spcPts val="0"/>
                        </a:spcBef>
                        <a:spcAft>
                          <a:spcPts val="0"/>
                        </a:spcAft>
                      </a:pPr>
                      <a:r>
                        <a:rPr lang="en-US" sz="1200">
                          <a:effectLst/>
                          <a:latin typeface="Arial" panose="020B0604020202020204" pitchFamily="34" charset="0"/>
                          <a:cs typeface="Arial" panose="020B0604020202020204" pitchFamily="34" charset="0"/>
                        </a:rPr>
                        <a:t>Spleen</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8.2</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5.0</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11.2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9.6</a:t>
                      </a:r>
                    </a:p>
                  </a:txBody>
                  <a:tcPr marL="9525" marR="9525" marT="9525" marB="0" anchor="b">
                    <a:noFill/>
                  </a:tcPr>
                </a:tc>
                <a:extLst>
                  <a:ext uri="{0D108BD9-81ED-4DB2-BD59-A6C34878D82A}">
                    <a16:rowId xmlns:a16="http://schemas.microsoft.com/office/drawing/2014/main" val="3997825311"/>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Brain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1.7</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2.5</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1.1</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2.3</a:t>
                      </a:r>
                    </a:p>
                  </a:txBody>
                  <a:tcPr marL="9525" marR="9525" marT="9525" marB="0" anchor="b">
                    <a:noFill/>
                  </a:tcPr>
                </a:tc>
                <a:extLst>
                  <a:ext uri="{0D108BD9-81ED-4DB2-BD59-A6C34878D82A}">
                    <a16:rowId xmlns:a16="http://schemas.microsoft.com/office/drawing/2014/main" val="4292464445"/>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Intestine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8.0</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6.7</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4.6</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b">
                    <a:noFill/>
                  </a:tcPr>
                </a:tc>
                <a:extLst>
                  <a:ext uri="{0D108BD9-81ED-4DB2-BD59-A6C34878D82A}">
                    <a16:rowId xmlns:a16="http://schemas.microsoft.com/office/drawing/2014/main" val="2258015984"/>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Colon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12.6</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12.8</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4.7</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b">
                    <a:noFill/>
                  </a:tcPr>
                </a:tc>
                <a:extLst>
                  <a:ext uri="{0D108BD9-81ED-4DB2-BD59-A6C34878D82A}">
                    <a16:rowId xmlns:a16="http://schemas.microsoft.com/office/drawing/2014/main" val="3482159508"/>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Ovary</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3.5</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2.4</a:t>
                      </a:r>
                    </a:p>
                  </a:txBody>
                  <a:tcPr marL="9525" marR="9525" marT="9525" marB="0" anchor="b">
                    <a:noFill/>
                  </a:tcPr>
                </a:tc>
                <a:extLst>
                  <a:ext uri="{0D108BD9-81ED-4DB2-BD59-A6C34878D82A}">
                    <a16:rowId xmlns:a16="http://schemas.microsoft.com/office/drawing/2014/main" val="632950274"/>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Pancreas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4.8</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2.4</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1.7</a:t>
                      </a:r>
                    </a:p>
                  </a:txBody>
                  <a:tcPr marL="9525" marR="9525" marT="9525" marB="0" anchor="b">
                    <a:noFill/>
                  </a:tcPr>
                </a:tc>
                <a:extLst>
                  <a:ext uri="{0D108BD9-81ED-4DB2-BD59-A6C34878D82A}">
                    <a16:rowId xmlns:a16="http://schemas.microsoft.com/office/drawing/2014/main" val="778922682"/>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Abdomen</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4.7</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4.2</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2.5</a:t>
                      </a:r>
                    </a:p>
                  </a:txBody>
                  <a:tcPr marL="9525" marR="9525" marT="9525" marB="0" anchor="b">
                    <a:noFill/>
                  </a:tcPr>
                </a:tc>
                <a:extLst>
                  <a:ext uri="{0D108BD9-81ED-4DB2-BD59-A6C34878D82A}">
                    <a16:rowId xmlns:a16="http://schemas.microsoft.com/office/drawing/2014/main" val="2524845991"/>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Cecum</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12.4</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14.0</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6.0</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6.4</a:t>
                      </a:r>
                    </a:p>
                  </a:txBody>
                  <a:tcPr marL="9525" marR="9525" marT="9525" marB="0" anchor="b">
                    <a:noFill/>
                  </a:tcPr>
                </a:tc>
                <a:extLst>
                  <a:ext uri="{0D108BD9-81ED-4DB2-BD59-A6C34878D82A}">
                    <a16:rowId xmlns:a16="http://schemas.microsoft.com/office/drawing/2014/main" val="2523898683"/>
                  </a:ext>
                </a:extLst>
              </a:tr>
              <a:tr h="198409">
                <a:tc>
                  <a:txBody>
                    <a:bodyPr/>
                    <a:lstStyle/>
                    <a:p>
                      <a:pPr marL="0" marR="0">
                        <a:lnSpc>
                          <a:spcPct val="107000"/>
                        </a:lnSpc>
                        <a:spcBef>
                          <a:spcPts val="0"/>
                        </a:spcBef>
                        <a:spcAft>
                          <a:spcPts val="0"/>
                        </a:spcAft>
                      </a:pPr>
                      <a:r>
                        <a:rPr lang="en-US" sz="1200" dirty="0">
                          <a:effectLst/>
                          <a:latin typeface="Arial" panose="020B0604020202020204" pitchFamily="34" charset="0"/>
                          <a:cs typeface="Arial" panose="020B0604020202020204" pitchFamily="34" charset="0"/>
                        </a:rPr>
                        <a:t>Lymph node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1.7</a:t>
                      </a:r>
                    </a:p>
                  </a:txBody>
                  <a:tcPr marL="9525" marR="9525" marT="9525" marB="0" anchor="b">
                    <a:lnL w="12700" cap="flat" cmpd="sng" algn="ctr">
                      <a:solidFill>
                        <a:schemeClr val="tx1"/>
                      </a:solidFill>
                      <a:prstDash val="solid"/>
                      <a:round/>
                      <a:headEnd type="none" w="med" len="med"/>
                      <a:tailEnd type="none" w="med" len="med"/>
                    </a:lnL>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1.9</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3.6</a:t>
                      </a:r>
                    </a:p>
                  </a:txBody>
                  <a:tcPr marL="9525" marR="9525" marT="9525" marB="0" anchor="b">
                    <a:noFill/>
                  </a:tcPr>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5.9</a:t>
                      </a:r>
                    </a:p>
                  </a:txBody>
                  <a:tcPr marL="9525" marR="9525" marT="9525" marB="0" anchor="b">
                    <a:noFill/>
                  </a:tcPr>
                </a:tc>
                <a:extLst>
                  <a:ext uri="{0D108BD9-81ED-4DB2-BD59-A6C34878D82A}">
                    <a16:rowId xmlns:a16="http://schemas.microsoft.com/office/drawing/2014/main" val="3041990421"/>
                  </a:ext>
                </a:extLst>
              </a:tr>
              <a:tr h="198409">
                <a:tc>
                  <a:txBody>
                    <a:bodyPr/>
                    <a:lstStyle/>
                    <a:p>
                      <a:pPr marL="0" marR="0">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Tumor</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250" marR="6825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16.0</a:t>
                      </a: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23.2</a:t>
                      </a: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15.0</a:t>
                      </a: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22.8</a:t>
                      </a:r>
                    </a:p>
                  </a:txBody>
                  <a:tcPr marL="9525" marR="9525" marT="9525"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1958247"/>
                  </a:ext>
                </a:extLst>
              </a:tr>
            </a:tbl>
          </a:graphicData>
        </a:graphic>
      </p:graphicFrame>
      <p:sp>
        <p:nvSpPr>
          <p:cNvPr id="6" name="Rectangle 2">
            <a:extLst>
              <a:ext uri="{FF2B5EF4-FFF2-40B4-BE49-F238E27FC236}">
                <a16:creationId xmlns:a16="http://schemas.microsoft.com/office/drawing/2014/main" id="{4017C6A3-7DFC-4052-B54C-3DC2C953BDE0}"/>
              </a:ext>
            </a:extLst>
          </p:cNvPr>
          <p:cNvSpPr>
            <a:spLocks noChangeArrowheads="1"/>
          </p:cNvSpPr>
          <p:nvPr/>
        </p:nvSpPr>
        <p:spPr bwMode="auto">
          <a:xfrm>
            <a:off x="348298" y="938640"/>
            <a:ext cx="615537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Supplementary Table IIA.</a:t>
            </a:r>
            <a:r>
              <a:rPr kumimoji="0" lang="en-US" altLang="en-US"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Tissue distribution of AF750-labeled FA-functionalized and non-functionalized formulations</a:t>
            </a:r>
            <a:r>
              <a:rPr lang="en-US" sz="1600" dirty="0">
                <a:latin typeface="Arial" panose="020B0604020202020204" pitchFamily="34" charset="0"/>
                <a:cs typeface="Arial" panose="020B0604020202020204" pitchFamily="34" charset="0"/>
              </a:rPr>
              <a:t> – expressed as percent of total tissues.</a:t>
            </a:r>
            <a:endParaRPr kumimoji="0" lang="en-US" altLang="en-US"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614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D09068A-254E-4D9D-A684-D1239F2A1B49}"/>
              </a:ext>
            </a:extLst>
          </p:cNvPr>
          <p:cNvSpPr/>
          <p:nvPr/>
        </p:nvSpPr>
        <p:spPr>
          <a:xfrm>
            <a:off x="193782" y="275964"/>
            <a:ext cx="2990575" cy="369332"/>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1b</a:t>
            </a:r>
            <a:endParaRPr lang="en-US" b="1" dirty="0"/>
          </a:p>
        </p:txBody>
      </p:sp>
      <p:grpSp>
        <p:nvGrpSpPr>
          <p:cNvPr id="3" name="Group 2">
            <a:extLst>
              <a:ext uri="{FF2B5EF4-FFF2-40B4-BE49-F238E27FC236}">
                <a16:creationId xmlns:a16="http://schemas.microsoft.com/office/drawing/2014/main" id="{74B06318-B5A8-45CC-948D-D8AAA6875A1B}"/>
              </a:ext>
            </a:extLst>
          </p:cNvPr>
          <p:cNvGrpSpPr/>
          <p:nvPr/>
        </p:nvGrpSpPr>
        <p:grpSpPr>
          <a:xfrm>
            <a:off x="215251" y="914030"/>
            <a:ext cx="6427498" cy="5449781"/>
            <a:chOff x="115813" y="1436689"/>
            <a:chExt cx="6427498" cy="5449781"/>
          </a:xfrm>
        </p:grpSpPr>
        <p:pic>
          <p:nvPicPr>
            <p:cNvPr id="35" name="Picture 34">
              <a:extLst>
                <a:ext uri="{FF2B5EF4-FFF2-40B4-BE49-F238E27FC236}">
                  <a16:creationId xmlns:a16="http://schemas.microsoft.com/office/drawing/2014/main" id="{0337A99D-AF39-4F76-9CDB-D00C48E56A34}"/>
                </a:ext>
              </a:extLst>
            </p:cNvPr>
            <p:cNvPicPr>
              <a:picLocks noChangeAspect="1"/>
            </p:cNvPicPr>
            <p:nvPr/>
          </p:nvPicPr>
          <p:blipFill rotWithShape="1">
            <a:blip r:embed="rId2"/>
            <a:srcRect l="38696" t="22331" r="38163" b="28382"/>
            <a:stretch/>
          </p:blipFill>
          <p:spPr>
            <a:xfrm>
              <a:off x="1526295" y="1806863"/>
              <a:ext cx="4239797" cy="5079607"/>
            </a:xfrm>
            <a:prstGeom prst="rect">
              <a:avLst/>
            </a:prstGeom>
          </p:spPr>
        </p:pic>
        <p:sp>
          <p:nvSpPr>
            <p:cNvPr id="5" name="TextBox 4">
              <a:extLst>
                <a:ext uri="{FF2B5EF4-FFF2-40B4-BE49-F238E27FC236}">
                  <a16:creationId xmlns:a16="http://schemas.microsoft.com/office/drawing/2014/main" id="{54E1B204-0E6F-41F1-92AE-E1E52C57F898}"/>
                </a:ext>
              </a:extLst>
            </p:cNvPr>
            <p:cNvSpPr txBox="1"/>
            <p:nvPr/>
          </p:nvSpPr>
          <p:spPr>
            <a:xfrm>
              <a:off x="145148" y="2521239"/>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1</a:t>
              </a:r>
            </a:p>
          </p:txBody>
        </p:sp>
        <p:sp>
          <p:nvSpPr>
            <p:cNvPr id="8" name="TextBox 7">
              <a:extLst>
                <a:ext uri="{FF2B5EF4-FFF2-40B4-BE49-F238E27FC236}">
                  <a16:creationId xmlns:a16="http://schemas.microsoft.com/office/drawing/2014/main" id="{2168F7D4-0E25-4BA8-845B-BFBD326EC0F7}"/>
                </a:ext>
              </a:extLst>
            </p:cNvPr>
            <p:cNvSpPr txBox="1"/>
            <p:nvPr/>
          </p:nvSpPr>
          <p:spPr>
            <a:xfrm>
              <a:off x="145148" y="4346665"/>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2</a:t>
              </a:r>
            </a:p>
          </p:txBody>
        </p:sp>
        <p:sp>
          <p:nvSpPr>
            <p:cNvPr id="9" name="TextBox 8">
              <a:extLst>
                <a:ext uri="{FF2B5EF4-FFF2-40B4-BE49-F238E27FC236}">
                  <a16:creationId xmlns:a16="http://schemas.microsoft.com/office/drawing/2014/main" id="{48EC9DCB-FECF-49D9-A0F4-05FBF41B9760}"/>
                </a:ext>
              </a:extLst>
            </p:cNvPr>
            <p:cNvSpPr txBox="1"/>
            <p:nvPr/>
          </p:nvSpPr>
          <p:spPr>
            <a:xfrm>
              <a:off x="115813" y="5894779"/>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3</a:t>
              </a:r>
            </a:p>
          </p:txBody>
        </p:sp>
        <p:sp>
          <p:nvSpPr>
            <p:cNvPr id="13" name="TextBox 12">
              <a:extLst>
                <a:ext uri="{FF2B5EF4-FFF2-40B4-BE49-F238E27FC236}">
                  <a16:creationId xmlns:a16="http://schemas.microsoft.com/office/drawing/2014/main" id="{B7F9C67E-4607-444D-9F30-DBB220A1037A}"/>
                </a:ext>
              </a:extLst>
            </p:cNvPr>
            <p:cNvSpPr txBox="1"/>
            <p:nvPr/>
          </p:nvSpPr>
          <p:spPr>
            <a:xfrm>
              <a:off x="454592" y="1436689"/>
              <a:ext cx="1067921"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Exo (µg):</a:t>
              </a:r>
            </a:p>
          </p:txBody>
        </p:sp>
        <p:sp>
          <p:nvSpPr>
            <p:cNvPr id="14" name="TextBox 13">
              <a:extLst>
                <a:ext uri="{FF2B5EF4-FFF2-40B4-BE49-F238E27FC236}">
                  <a16:creationId xmlns:a16="http://schemas.microsoft.com/office/drawing/2014/main" id="{D10864D1-2360-417D-8F8B-6F10F89B83AE}"/>
                </a:ext>
              </a:extLst>
            </p:cNvPr>
            <p:cNvSpPr txBox="1"/>
            <p:nvPr/>
          </p:nvSpPr>
          <p:spPr>
            <a:xfrm>
              <a:off x="1756933" y="1445566"/>
              <a:ext cx="287481"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0</a:t>
              </a:r>
            </a:p>
          </p:txBody>
        </p:sp>
        <p:sp>
          <p:nvSpPr>
            <p:cNvPr id="15" name="TextBox 14">
              <a:extLst>
                <a:ext uri="{FF2B5EF4-FFF2-40B4-BE49-F238E27FC236}">
                  <a16:creationId xmlns:a16="http://schemas.microsoft.com/office/drawing/2014/main" id="{1025238C-BB03-45B8-A41E-98027ECD0375}"/>
                </a:ext>
              </a:extLst>
            </p:cNvPr>
            <p:cNvSpPr txBox="1"/>
            <p:nvPr/>
          </p:nvSpPr>
          <p:spPr>
            <a:xfrm>
              <a:off x="2687770" y="1445566"/>
              <a:ext cx="594895"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37.5</a:t>
              </a:r>
            </a:p>
          </p:txBody>
        </p:sp>
        <p:sp>
          <p:nvSpPr>
            <p:cNvPr id="16" name="TextBox 15">
              <a:extLst>
                <a:ext uri="{FF2B5EF4-FFF2-40B4-BE49-F238E27FC236}">
                  <a16:creationId xmlns:a16="http://schemas.microsoft.com/office/drawing/2014/main" id="{CC21C121-4AC5-45C1-AB37-AD643DEE6BE1}"/>
                </a:ext>
              </a:extLst>
            </p:cNvPr>
            <p:cNvSpPr txBox="1"/>
            <p:nvPr/>
          </p:nvSpPr>
          <p:spPr>
            <a:xfrm>
              <a:off x="3875458" y="1445565"/>
              <a:ext cx="419053"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75</a:t>
              </a:r>
            </a:p>
          </p:txBody>
        </p:sp>
        <p:sp>
          <p:nvSpPr>
            <p:cNvPr id="17" name="TextBox 16">
              <a:extLst>
                <a:ext uri="{FF2B5EF4-FFF2-40B4-BE49-F238E27FC236}">
                  <a16:creationId xmlns:a16="http://schemas.microsoft.com/office/drawing/2014/main" id="{006214E0-E39A-4EC5-9068-D6A21C3AD725}"/>
                </a:ext>
              </a:extLst>
            </p:cNvPr>
            <p:cNvSpPr txBox="1"/>
            <p:nvPr/>
          </p:nvSpPr>
          <p:spPr>
            <a:xfrm>
              <a:off x="4956580" y="1445564"/>
              <a:ext cx="526360"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300</a:t>
              </a:r>
            </a:p>
          </p:txBody>
        </p:sp>
        <p:sp>
          <p:nvSpPr>
            <p:cNvPr id="12" name="TextBox 11">
              <a:extLst>
                <a:ext uri="{FF2B5EF4-FFF2-40B4-BE49-F238E27FC236}">
                  <a16:creationId xmlns:a16="http://schemas.microsoft.com/office/drawing/2014/main" id="{E57B5A85-57EF-4448-90BF-6C16D109D572}"/>
                </a:ext>
              </a:extLst>
            </p:cNvPr>
            <p:cNvSpPr txBox="1"/>
            <p:nvPr/>
          </p:nvSpPr>
          <p:spPr>
            <a:xfrm>
              <a:off x="5766092" y="1971826"/>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18" name="TextBox 17">
              <a:extLst>
                <a:ext uri="{FF2B5EF4-FFF2-40B4-BE49-F238E27FC236}">
                  <a16:creationId xmlns:a16="http://schemas.microsoft.com/office/drawing/2014/main" id="{37E41014-C760-497C-B80B-1DAA486A7B88}"/>
                </a:ext>
              </a:extLst>
            </p:cNvPr>
            <p:cNvSpPr txBox="1"/>
            <p:nvPr/>
          </p:nvSpPr>
          <p:spPr>
            <a:xfrm>
              <a:off x="5772762" y="2865192"/>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sp>
          <p:nvSpPr>
            <p:cNvPr id="19" name="TextBox 18">
              <a:extLst>
                <a:ext uri="{FF2B5EF4-FFF2-40B4-BE49-F238E27FC236}">
                  <a16:creationId xmlns:a16="http://schemas.microsoft.com/office/drawing/2014/main" id="{ED002FDE-116D-4EB8-8178-D6B99F218866}"/>
                </a:ext>
              </a:extLst>
            </p:cNvPr>
            <p:cNvSpPr txBox="1"/>
            <p:nvPr/>
          </p:nvSpPr>
          <p:spPr>
            <a:xfrm>
              <a:off x="5793038" y="3771363"/>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20" name="TextBox 19">
              <a:extLst>
                <a:ext uri="{FF2B5EF4-FFF2-40B4-BE49-F238E27FC236}">
                  <a16:creationId xmlns:a16="http://schemas.microsoft.com/office/drawing/2014/main" id="{17103292-EB15-47CC-9A95-13F283AB04FB}"/>
                </a:ext>
              </a:extLst>
            </p:cNvPr>
            <p:cNvSpPr txBox="1"/>
            <p:nvPr/>
          </p:nvSpPr>
          <p:spPr>
            <a:xfrm>
              <a:off x="5793038" y="4708064"/>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sp>
          <p:nvSpPr>
            <p:cNvPr id="21" name="TextBox 20">
              <a:extLst>
                <a:ext uri="{FF2B5EF4-FFF2-40B4-BE49-F238E27FC236}">
                  <a16:creationId xmlns:a16="http://schemas.microsoft.com/office/drawing/2014/main" id="{7F669DC4-F633-46FD-9DFA-DEA7B9679F0E}"/>
                </a:ext>
              </a:extLst>
            </p:cNvPr>
            <p:cNvSpPr txBox="1"/>
            <p:nvPr/>
          </p:nvSpPr>
          <p:spPr>
            <a:xfrm>
              <a:off x="5810418" y="5556225"/>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22" name="TextBox 21">
              <a:extLst>
                <a:ext uri="{FF2B5EF4-FFF2-40B4-BE49-F238E27FC236}">
                  <a16:creationId xmlns:a16="http://schemas.microsoft.com/office/drawing/2014/main" id="{84CE2B5C-9A85-4843-84E2-EF605269D975}"/>
                </a:ext>
              </a:extLst>
            </p:cNvPr>
            <p:cNvSpPr txBox="1"/>
            <p:nvPr/>
          </p:nvSpPr>
          <p:spPr>
            <a:xfrm>
              <a:off x="5822584" y="6436539"/>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grpSp>
      <p:sp>
        <p:nvSpPr>
          <p:cNvPr id="23" name="Text Box 8">
            <a:extLst>
              <a:ext uri="{FF2B5EF4-FFF2-40B4-BE49-F238E27FC236}">
                <a16:creationId xmlns:a16="http://schemas.microsoft.com/office/drawing/2014/main" id="{46233C10-C185-4DE1-A336-64AB73FBB067}"/>
              </a:ext>
            </a:extLst>
          </p:cNvPr>
          <p:cNvSpPr txBox="1">
            <a:spLocks noChangeArrowheads="1"/>
          </p:cNvSpPr>
          <p:nvPr/>
        </p:nvSpPr>
        <p:spPr bwMode="auto">
          <a:xfrm>
            <a:off x="193782" y="7109808"/>
            <a:ext cx="6299230" cy="163585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1b</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b="1" dirty="0">
                <a:effectLst/>
                <a:latin typeface="Arial" panose="020B0604020202020204" pitchFamily="34" charset="0"/>
                <a:ea typeface="Calibri" panose="020F0502020204030204" pitchFamily="34" charset="0"/>
                <a:cs typeface="Times New Roman" panose="02020603050405020304" pitchFamily="18" charset="0"/>
              </a:rPr>
              <a:t>Effect of exosome concentration on the e</a:t>
            </a:r>
            <a:r>
              <a:rPr lang="en-US" sz="1200" b="1" dirty="0">
                <a:latin typeface="Arial" panose="020B0604020202020204" pitchFamily="34" charset="0"/>
                <a:ea typeface="Calibri" panose="020F0502020204030204" pitchFamily="34" charset="0"/>
                <a:cs typeface="Times New Roman" panose="02020603050405020304" pitchFamily="18" charset="0"/>
              </a:rPr>
              <a:t>ntrapment efficiency of siRNA in EPM. </a:t>
            </a:r>
            <a:r>
              <a:rPr lang="en-US" sz="1200" dirty="0">
                <a:latin typeface="Arial" panose="020B0604020202020204" pitchFamily="34" charset="0"/>
                <a:ea typeface="Calibri" panose="020F0502020204030204" pitchFamily="34" charset="0"/>
                <a:cs typeface="Times New Roman" panose="02020603050405020304" pitchFamily="18" charset="0"/>
              </a:rPr>
              <a:t>Varying amounts of exosomes were incubated with 37 µg PEI and 0.5 µg non-radioactive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and 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P-labeled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as tracer in 150 µl PBS, in triplicate. After 15 min incubation, the reaction mixture was precipitated to recover EPM-5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and suspended in PBS. To determine the entrapment efficiency, relative distribution of the radioactivity was determined by spotting aliquots of EPM-5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P-si</a:t>
            </a:r>
            <a:r>
              <a:rPr lang="en-US" sz="1200" i="1" dirty="0">
                <a:latin typeface="Arial" panose="020B0604020202020204" pitchFamily="34" charset="0"/>
                <a:ea typeface="Calibri" panose="020F0502020204030204" pitchFamily="34" charset="0"/>
                <a:cs typeface="Times New Roman" panose="02020603050405020304" pitchFamily="18" charset="0"/>
              </a:rPr>
              <a:t>KRAS </a:t>
            </a:r>
            <a:r>
              <a:rPr lang="en-US" sz="1200" dirty="0">
                <a:latin typeface="Arial" panose="020B0604020202020204" pitchFamily="34" charset="0"/>
                <a:ea typeface="Calibri" panose="020F0502020204030204" pitchFamily="34" charset="0"/>
                <a:cs typeface="Times New Roman" panose="02020603050405020304" pitchFamily="18" charset="0"/>
              </a:rPr>
              <a:t>pellet and the supernatant (sup) on a piece of PEI-cellulose thin layer (dot-blot analysis) and the amount of radioactivity was measured by Packard InstantImager.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455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D09068A-254E-4D9D-A684-D1239F2A1B49}"/>
              </a:ext>
            </a:extLst>
          </p:cNvPr>
          <p:cNvSpPr/>
          <p:nvPr/>
        </p:nvSpPr>
        <p:spPr>
          <a:xfrm>
            <a:off x="217932" y="314985"/>
            <a:ext cx="3051463" cy="369332"/>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1c</a:t>
            </a:r>
            <a:endParaRPr lang="en-US" b="1" dirty="0"/>
          </a:p>
        </p:txBody>
      </p:sp>
      <p:grpSp>
        <p:nvGrpSpPr>
          <p:cNvPr id="2" name="Group 1">
            <a:extLst>
              <a:ext uri="{FF2B5EF4-FFF2-40B4-BE49-F238E27FC236}">
                <a16:creationId xmlns:a16="http://schemas.microsoft.com/office/drawing/2014/main" id="{50B34E13-C116-4C82-9792-406708DDC96A}"/>
              </a:ext>
            </a:extLst>
          </p:cNvPr>
          <p:cNvGrpSpPr/>
          <p:nvPr/>
        </p:nvGrpSpPr>
        <p:grpSpPr>
          <a:xfrm>
            <a:off x="226855" y="1217843"/>
            <a:ext cx="6433160" cy="5089834"/>
            <a:chOff x="52586" y="2693717"/>
            <a:chExt cx="6433160" cy="5089834"/>
          </a:xfrm>
        </p:grpSpPr>
        <p:sp>
          <p:nvSpPr>
            <p:cNvPr id="5" name="TextBox 4">
              <a:extLst>
                <a:ext uri="{FF2B5EF4-FFF2-40B4-BE49-F238E27FC236}">
                  <a16:creationId xmlns:a16="http://schemas.microsoft.com/office/drawing/2014/main" id="{54E1B204-0E6F-41F1-92AE-E1E52C57F898}"/>
                </a:ext>
              </a:extLst>
            </p:cNvPr>
            <p:cNvSpPr txBox="1"/>
            <p:nvPr/>
          </p:nvSpPr>
          <p:spPr>
            <a:xfrm>
              <a:off x="227315" y="3552825"/>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1</a:t>
              </a:r>
            </a:p>
          </p:txBody>
        </p:sp>
        <p:sp>
          <p:nvSpPr>
            <p:cNvPr id="8" name="TextBox 7">
              <a:extLst>
                <a:ext uri="{FF2B5EF4-FFF2-40B4-BE49-F238E27FC236}">
                  <a16:creationId xmlns:a16="http://schemas.microsoft.com/office/drawing/2014/main" id="{2168F7D4-0E25-4BA8-845B-BFBD326EC0F7}"/>
                </a:ext>
              </a:extLst>
            </p:cNvPr>
            <p:cNvSpPr txBox="1"/>
            <p:nvPr/>
          </p:nvSpPr>
          <p:spPr>
            <a:xfrm>
              <a:off x="223364" y="5129226"/>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2</a:t>
              </a:r>
            </a:p>
          </p:txBody>
        </p:sp>
        <p:sp>
          <p:nvSpPr>
            <p:cNvPr id="9" name="TextBox 8">
              <a:extLst>
                <a:ext uri="{FF2B5EF4-FFF2-40B4-BE49-F238E27FC236}">
                  <a16:creationId xmlns:a16="http://schemas.microsoft.com/office/drawing/2014/main" id="{48EC9DCB-FECF-49D9-A0F4-05FBF41B9760}"/>
                </a:ext>
              </a:extLst>
            </p:cNvPr>
            <p:cNvSpPr txBox="1"/>
            <p:nvPr/>
          </p:nvSpPr>
          <p:spPr>
            <a:xfrm>
              <a:off x="203268" y="6805155"/>
              <a:ext cx="143981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Replicate # 3</a:t>
              </a:r>
            </a:p>
          </p:txBody>
        </p:sp>
        <p:sp>
          <p:nvSpPr>
            <p:cNvPr id="13" name="TextBox 12">
              <a:extLst>
                <a:ext uri="{FF2B5EF4-FFF2-40B4-BE49-F238E27FC236}">
                  <a16:creationId xmlns:a16="http://schemas.microsoft.com/office/drawing/2014/main" id="{B7F9C67E-4607-444D-9F30-DBB220A1037A}"/>
                </a:ext>
              </a:extLst>
            </p:cNvPr>
            <p:cNvSpPr txBox="1"/>
            <p:nvPr/>
          </p:nvSpPr>
          <p:spPr>
            <a:xfrm>
              <a:off x="52586" y="2693717"/>
              <a:ext cx="1590500" cy="338554"/>
            </a:xfrm>
            <a:prstGeom prst="rect">
              <a:avLst/>
            </a:prstGeom>
            <a:noFill/>
          </p:spPr>
          <p:txBody>
            <a:bodyPr wrap="none" rtlCol="0">
              <a:spAutoFit/>
            </a:bodyPr>
            <a:lstStyle/>
            <a:p>
              <a:r>
                <a:rPr lang="en-US" sz="1600" b="1" dirty="0" err="1">
                  <a:latin typeface="Arial" panose="020B0604020202020204" pitchFamily="34" charset="0"/>
                  <a:cs typeface="Arial" panose="020B0604020202020204" pitchFamily="34" charset="0"/>
                </a:rPr>
                <a:t>siRKRAS</a:t>
              </a:r>
              <a:r>
                <a:rPr lang="en-US" sz="1600" b="1" dirty="0">
                  <a:latin typeface="Arial" panose="020B0604020202020204" pitchFamily="34" charset="0"/>
                  <a:cs typeface="Arial" panose="020B0604020202020204" pitchFamily="34" charset="0"/>
                </a:rPr>
                <a:t> (µg):</a:t>
              </a:r>
            </a:p>
          </p:txBody>
        </p:sp>
        <p:pic>
          <p:nvPicPr>
            <p:cNvPr id="7" name="Picture 6">
              <a:extLst>
                <a:ext uri="{FF2B5EF4-FFF2-40B4-BE49-F238E27FC236}">
                  <a16:creationId xmlns:a16="http://schemas.microsoft.com/office/drawing/2014/main" id="{7B9CE36E-41A2-4434-A059-73BBBB915FA1}"/>
                </a:ext>
              </a:extLst>
            </p:cNvPr>
            <p:cNvPicPr>
              <a:picLocks noChangeAspect="1"/>
            </p:cNvPicPr>
            <p:nvPr/>
          </p:nvPicPr>
          <p:blipFill rotWithShape="1">
            <a:blip r:embed="rId2"/>
            <a:srcRect l="39675" t="33812" r="37723" b="21282"/>
            <a:stretch/>
          </p:blipFill>
          <p:spPr>
            <a:xfrm>
              <a:off x="1569395" y="3057556"/>
              <a:ext cx="4228717" cy="4725995"/>
            </a:xfrm>
            <a:prstGeom prst="rect">
              <a:avLst/>
            </a:prstGeom>
          </p:spPr>
        </p:pic>
        <p:cxnSp>
          <p:nvCxnSpPr>
            <p:cNvPr id="11" name="Straight Connector 10">
              <a:extLst>
                <a:ext uri="{FF2B5EF4-FFF2-40B4-BE49-F238E27FC236}">
                  <a16:creationId xmlns:a16="http://schemas.microsoft.com/office/drawing/2014/main" id="{07D4F9D6-8263-4E7C-B02F-9EB35E8D4E72}"/>
                </a:ext>
              </a:extLst>
            </p:cNvPr>
            <p:cNvCxnSpPr/>
            <p:nvPr/>
          </p:nvCxnSpPr>
          <p:spPr>
            <a:xfrm>
              <a:off x="1545350" y="4493941"/>
              <a:ext cx="42755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5429665-DE19-4C3B-BFED-0049DA29A0B2}"/>
                </a:ext>
              </a:extLst>
            </p:cNvPr>
            <p:cNvCxnSpPr/>
            <p:nvPr/>
          </p:nvCxnSpPr>
          <p:spPr>
            <a:xfrm>
              <a:off x="1545350" y="6095999"/>
              <a:ext cx="4275587"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C8E4CFA-F19E-4B8B-A4BA-46039951F702}"/>
                </a:ext>
              </a:extLst>
            </p:cNvPr>
            <p:cNvSpPr txBox="1"/>
            <p:nvPr/>
          </p:nvSpPr>
          <p:spPr>
            <a:xfrm>
              <a:off x="5722175" y="3303265"/>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21" name="TextBox 20">
              <a:extLst>
                <a:ext uri="{FF2B5EF4-FFF2-40B4-BE49-F238E27FC236}">
                  <a16:creationId xmlns:a16="http://schemas.microsoft.com/office/drawing/2014/main" id="{70214A23-382F-4366-80A8-6234E94CD838}"/>
                </a:ext>
              </a:extLst>
            </p:cNvPr>
            <p:cNvSpPr txBox="1"/>
            <p:nvPr/>
          </p:nvSpPr>
          <p:spPr>
            <a:xfrm>
              <a:off x="5723465" y="3883730"/>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sp>
          <p:nvSpPr>
            <p:cNvPr id="22" name="TextBox 21">
              <a:extLst>
                <a:ext uri="{FF2B5EF4-FFF2-40B4-BE49-F238E27FC236}">
                  <a16:creationId xmlns:a16="http://schemas.microsoft.com/office/drawing/2014/main" id="{96D2C3F9-21B8-48AE-9B19-93088F439C65}"/>
                </a:ext>
              </a:extLst>
            </p:cNvPr>
            <p:cNvSpPr txBox="1"/>
            <p:nvPr/>
          </p:nvSpPr>
          <p:spPr>
            <a:xfrm>
              <a:off x="5722175" y="4661034"/>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23" name="TextBox 22">
              <a:extLst>
                <a:ext uri="{FF2B5EF4-FFF2-40B4-BE49-F238E27FC236}">
                  <a16:creationId xmlns:a16="http://schemas.microsoft.com/office/drawing/2014/main" id="{F1A76A21-106E-453A-9B60-61C105AAA01D}"/>
                </a:ext>
              </a:extLst>
            </p:cNvPr>
            <p:cNvSpPr txBox="1"/>
            <p:nvPr/>
          </p:nvSpPr>
          <p:spPr>
            <a:xfrm>
              <a:off x="5760789" y="5504809"/>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sp>
          <p:nvSpPr>
            <p:cNvPr id="24" name="TextBox 23">
              <a:extLst>
                <a:ext uri="{FF2B5EF4-FFF2-40B4-BE49-F238E27FC236}">
                  <a16:creationId xmlns:a16="http://schemas.microsoft.com/office/drawing/2014/main" id="{099E5F0C-20EA-4249-9E18-EC22834159A8}"/>
                </a:ext>
              </a:extLst>
            </p:cNvPr>
            <p:cNvSpPr txBox="1"/>
            <p:nvPr/>
          </p:nvSpPr>
          <p:spPr>
            <a:xfrm>
              <a:off x="5752853" y="6325954"/>
              <a:ext cx="73289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Pellet</a:t>
              </a:r>
            </a:p>
          </p:txBody>
        </p:sp>
        <p:sp>
          <p:nvSpPr>
            <p:cNvPr id="25" name="TextBox 24">
              <a:extLst>
                <a:ext uri="{FF2B5EF4-FFF2-40B4-BE49-F238E27FC236}">
                  <a16:creationId xmlns:a16="http://schemas.microsoft.com/office/drawing/2014/main" id="{B0332957-6437-4A70-A9E9-84477C6EE099}"/>
                </a:ext>
              </a:extLst>
            </p:cNvPr>
            <p:cNvSpPr txBox="1"/>
            <p:nvPr/>
          </p:nvSpPr>
          <p:spPr>
            <a:xfrm>
              <a:off x="5752853" y="7237809"/>
              <a:ext cx="57099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Sup</a:t>
              </a:r>
            </a:p>
          </p:txBody>
        </p:sp>
      </p:grpSp>
      <p:sp>
        <p:nvSpPr>
          <p:cNvPr id="26" name="Text Box 8">
            <a:extLst>
              <a:ext uri="{FF2B5EF4-FFF2-40B4-BE49-F238E27FC236}">
                <a16:creationId xmlns:a16="http://schemas.microsoft.com/office/drawing/2014/main" id="{C681153F-6A92-41FE-81CE-6D3BEEE4B16B}"/>
              </a:ext>
            </a:extLst>
          </p:cNvPr>
          <p:cNvSpPr txBox="1">
            <a:spLocks noChangeArrowheads="1"/>
          </p:cNvSpPr>
          <p:nvPr/>
        </p:nvSpPr>
        <p:spPr bwMode="auto">
          <a:xfrm>
            <a:off x="484821" y="7159799"/>
            <a:ext cx="6175194" cy="942611"/>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1c</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si</a:t>
            </a:r>
            <a:r>
              <a:rPr lang="en-US" sz="1200" i="1" dirty="0">
                <a:effectLst/>
                <a:latin typeface="Arial" panose="020B0604020202020204" pitchFamily="34" charset="0"/>
                <a:ea typeface="Calibri" panose="020F0502020204030204" pitchFamily="34" charset="0"/>
                <a:cs typeface="Times New Roman" panose="02020603050405020304" pitchFamily="18" charset="0"/>
              </a:rPr>
              <a:t>KRAS</a:t>
            </a:r>
            <a:r>
              <a:rPr lang="en-US" sz="1200" dirty="0">
                <a:effectLst/>
                <a:latin typeface="Arial" panose="020B0604020202020204" pitchFamily="34" charset="0"/>
                <a:ea typeface="Calibri" panose="020F0502020204030204" pitchFamily="34" charset="0"/>
                <a:cs typeface="Times New Roman" panose="02020603050405020304" pitchFamily="18" charset="0"/>
              </a:rPr>
              <a:t> concentration on the e</a:t>
            </a:r>
            <a:r>
              <a:rPr lang="en-US" sz="1200" dirty="0">
                <a:latin typeface="Arial" panose="020B0604020202020204" pitchFamily="34" charset="0"/>
                <a:ea typeface="Calibri" panose="020F0502020204030204" pitchFamily="34" charset="0"/>
                <a:cs typeface="Times New Roman" panose="02020603050405020304" pitchFamily="18" charset="0"/>
              </a:rPr>
              <a:t>ntrapment efficiency of siRNA in EPM. Varying amounts of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were incubated with 75 µg exosomes, 37 µg PEI and 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P-labeled </a:t>
            </a:r>
            <a:r>
              <a:rPr lang="en-US" sz="1200" i="1" dirty="0">
                <a:latin typeface="Arial" panose="020B0604020202020204" pitchFamily="34" charset="0"/>
                <a:ea typeface="Calibri" panose="020F0502020204030204" pitchFamily="34" charset="0"/>
                <a:cs typeface="Times New Roman" panose="02020603050405020304" pitchFamily="18" charset="0"/>
              </a:rPr>
              <a:t>siKRAS</a:t>
            </a:r>
            <a:r>
              <a:rPr lang="en-US" sz="1200" dirty="0">
                <a:latin typeface="Arial" panose="020B0604020202020204" pitchFamily="34" charset="0"/>
                <a:ea typeface="Calibri" panose="020F0502020204030204" pitchFamily="34" charset="0"/>
                <a:cs typeface="Times New Roman" panose="02020603050405020304" pitchFamily="18" charset="0"/>
              </a:rPr>
              <a:t> as tracer in 150 µl PBS, in triplicate. All other conditions were the same as described in Supplementary Figure 1b.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3D6F956E-4DF5-40D9-BDA4-55B604798ECF}"/>
              </a:ext>
            </a:extLst>
          </p:cNvPr>
          <p:cNvSpPr txBox="1"/>
          <p:nvPr/>
        </p:nvSpPr>
        <p:spPr>
          <a:xfrm>
            <a:off x="2020536" y="1208271"/>
            <a:ext cx="565437"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0.5</a:t>
            </a:r>
          </a:p>
        </p:txBody>
      </p:sp>
      <p:sp>
        <p:nvSpPr>
          <p:cNvPr id="29" name="TextBox 28">
            <a:extLst>
              <a:ext uri="{FF2B5EF4-FFF2-40B4-BE49-F238E27FC236}">
                <a16:creationId xmlns:a16="http://schemas.microsoft.com/office/drawing/2014/main" id="{E880D0F2-506F-472F-BDF6-A0E27773AF58}"/>
              </a:ext>
            </a:extLst>
          </p:cNvPr>
          <p:cNvSpPr txBox="1"/>
          <p:nvPr/>
        </p:nvSpPr>
        <p:spPr>
          <a:xfrm>
            <a:off x="3188774" y="1208271"/>
            <a:ext cx="327341"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2</a:t>
            </a:r>
          </a:p>
        </p:txBody>
      </p:sp>
      <p:sp>
        <p:nvSpPr>
          <p:cNvPr id="30" name="TextBox 29">
            <a:extLst>
              <a:ext uri="{FF2B5EF4-FFF2-40B4-BE49-F238E27FC236}">
                <a16:creationId xmlns:a16="http://schemas.microsoft.com/office/drawing/2014/main" id="{872E3F09-C13A-4355-9C4E-2E9A73ABFE43}"/>
              </a:ext>
            </a:extLst>
          </p:cNvPr>
          <p:cNvSpPr txBox="1"/>
          <p:nvPr/>
        </p:nvSpPr>
        <p:spPr>
          <a:xfrm>
            <a:off x="4006402" y="1217843"/>
            <a:ext cx="594895"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10</a:t>
            </a:r>
          </a:p>
        </p:txBody>
      </p:sp>
      <p:sp>
        <p:nvSpPr>
          <p:cNvPr id="31" name="TextBox 30">
            <a:extLst>
              <a:ext uri="{FF2B5EF4-FFF2-40B4-BE49-F238E27FC236}">
                <a16:creationId xmlns:a16="http://schemas.microsoft.com/office/drawing/2014/main" id="{3C22C0F1-2B36-4905-AB26-305C40510D7D}"/>
              </a:ext>
            </a:extLst>
          </p:cNvPr>
          <p:cNvSpPr txBox="1"/>
          <p:nvPr/>
        </p:nvSpPr>
        <p:spPr>
          <a:xfrm>
            <a:off x="5134260" y="1208271"/>
            <a:ext cx="48739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50</a:t>
            </a:r>
          </a:p>
        </p:txBody>
      </p:sp>
    </p:spTree>
    <p:extLst>
      <p:ext uri="{BB962C8B-B14F-4D97-AF65-F5344CB8AC3E}">
        <p14:creationId xmlns:p14="http://schemas.microsoft.com/office/powerpoint/2010/main" val="36903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91434B0-4F0D-4437-9516-32FB89010E2C}"/>
              </a:ext>
            </a:extLst>
          </p:cNvPr>
          <p:cNvSpPr>
            <a:spLocks noChangeArrowheads="1"/>
          </p:cNvSpPr>
          <p:nvPr/>
        </p:nvSpPr>
        <p:spPr bwMode="auto">
          <a:xfrm>
            <a:off x="2062975" y="2906347"/>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FF91AB19-4F35-4D73-B567-9F0C77121870}"/>
              </a:ext>
            </a:extLst>
          </p:cNvPr>
          <p:cNvSpPr/>
          <p:nvPr/>
        </p:nvSpPr>
        <p:spPr>
          <a:xfrm>
            <a:off x="123754" y="185701"/>
            <a:ext cx="2954655" cy="369332"/>
          </a:xfrm>
          <a:prstGeom prst="rect">
            <a:avLst/>
          </a:prstGeom>
        </p:spPr>
        <p:txBody>
          <a:bodyPr wrap="none">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1d</a:t>
            </a:r>
            <a:endParaRPr lang="en-US" dirty="0"/>
          </a:p>
        </p:txBody>
      </p:sp>
      <p:sp>
        <p:nvSpPr>
          <p:cNvPr id="46" name="Text Box 8">
            <a:extLst>
              <a:ext uri="{FF2B5EF4-FFF2-40B4-BE49-F238E27FC236}">
                <a16:creationId xmlns:a16="http://schemas.microsoft.com/office/drawing/2014/main" id="{9FB149FB-4188-49B1-A2D8-CCC897D0C5DD}"/>
              </a:ext>
            </a:extLst>
          </p:cNvPr>
          <p:cNvSpPr txBox="1">
            <a:spLocks noChangeArrowheads="1"/>
          </p:cNvSpPr>
          <p:nvPr/>
        </p:nvSpPr>
        <p:spPr bwMode="auto">
          <a:xfrm>
            <a:off x="335636" y="7654483"/>
            <a:ext cx="6362051" cy="1290639"/>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1d and 1e</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polyethyleneimine (PEI) of different MW on the e</a:t>
            </a:r>
            <a:r>
              <a:rPr lang="en-US" sz="1200" dirty="0">
                <a:latin typeface="Arial" panose="020B0604020202020204" pitchFamily="34" charset="0"/>
                <a:ea typeface="Calibri" panose="020F0502020204030204" pitchFamily="34" charset="0"/>
                <a:cs typeface="Times New Roman" panose="02020603050405020304" pitchFamily="18" charset="0"/>
              </a:rPr>
              <a:t>ntrapment efficiency of siRNA in exosome-polyethyleneimine matrix (EPM). PEI (37 µg) of different MW were incubated with 75 µg exosomes, 2 µg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and 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P-labeled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as tracer in 150 µl PBS, in triplicate. All other conditions were the same as described in Supplementary Figure 1b. Student’s t-test was used for statistical analysis. **, p &lt;0.01; ***, p &lt; 0.001.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054429F3-964F-449E-AE4B-7B25ACE1CF9B}"/>
              </a:ext>
            </a:extLst>
          </p:cNvPr>
          <p:cNvSpPr/>
          <p:nvPr/>
        </p:nvSpPr>
        <p:spPr>
          <a:xfrm>
            <a:off x="339832" y="4130462"/>
            <a:ext cx="2941831" cy="369332"/>
          </a:xfrm>
          <a:prstGeom prst="rect">
            <a:avLst/>
          </a:prstGeom>
        </p:spPr>
        <p:txBody>
          <a:bodyPr wrap="none">
            <a:spAutoFit/>
          </a:bodyPr>
          <a:lstStyle/>
          <a:p>
            <a:r>
              <a:rPr lang="en-US" b="1" dirty="0">
                <a:highlight>
                  <a:srgbClr val="C0C0C0"/>
                </a:highlight>
                <a:latin typeface="Arial" panose="020B0604020202020204" pitchFamily="34" charset="0"/>
                <a:ea typeface="Calibri" panose="020F0502020204030204" pitchFamily="34" charset="0"/>
                <a:cs typeface="Times New Roman" panose="02020603050405020304" pitchFamily="18" charset="0"/>
              </a:rPr>
              <a:t>Supplementary Figure 1e</a:t>
            </a:r>
            <a:endParaRPr lang="en-US" dirty="0"/>
          </a:p>
        </p:txBody>
      </p:sp>
      <p:pic>
        <p:nvPicPr>
          <p:cNvPr id="3" name="Picture 2">
            <a:extLst>
              <a:ext uri="{FF2B5EF4-FFF2-40B4-BE49-F238E27FC236}">
                <a16:creationId xmlns:a16="http://schemas.microsoft.com/office/drawing/2014/main" id="{E2FE4527-EAEF-4D41-89BD-3A94CB55A3B2}"/>
              </a:ext>
            </a:extLst>
          </p:cNvPr>
          <p:cNvPicPr>
            <a:picLocks noChangeAspect="1"/>
          </p:cNvPicPr>
          <p:nvPr/>
        </p:nvPicPr>
        <p:blipFill>
          <a:blip r:embed="rId2"/>
          <a:stretch>
            <a:fillRect/>
          </a:stretch>
        </p:blipFill>
        <p:spPr>
          <a:xfrm>
            <a:off x="561113" y="967487"/>
            <a:ext cx="5034592" cy="2935187"/>
          </a:xfrm>
          <a:prstGeom prst="rect">
            <a:avLst/>
          </a:prstGeom>
        </p:spPr>
      </p:pic>
      <p:grpSp>
        <p:nvGrpSpPr>
          <p:cNvPr id="8" name="Group 7">
            <a:extLst>
              <a:ext uri="{FF2B5EF4-FFF2-40B4-BE49-F238E27FC236}">
                <a16:creationId xmlns:a16="http://schemas.microsoft.com/office/drawing/2014/main" id="{7ED2EC2D-1564-4BC2-AAB7-403539EBE6EA}"/>
              </a:ext>
            </a:extLst>
          </p:cNvPr>
          <p:cNvGrpSpPr/>
          <p:nvPr/>
        </p:nvGrpSpPr>
        <p:grpSpPr>
          <a:xfrm>
            <a:off x="1104307" y="4614088"/>
            <a:ext cx="3939162" cy="2781753"/>
            <a:chOff x="1104307" y="5823005"/>
            <a:chExt cx="3939162" cy="2781753"/>
          </a:xfrm>
        </p:grpSpPr>
        <p:sp>
          <p:nvSpPr>
            <p:cNvPr id="40" name="TextBox 39">
              <a:extLst>
                <a:ext uri="{FF2B5EF4-FFF2-40B4-BE49-F238E27FC236}">
                  <a16:creationId xmlns:a16="http://schemas.microsoft.com/office/drawing/2014/main" id="{6D59DF91-73FF-4501-AC17-9190B7274CA3}"/>
                </a:ext>
              </a:extLst>
            </p:cNvPr>
            <p:cNvSpPr txBox="1"/>
            <p:nvPr/>
          </p:nvSpPr>
          <p:spPr>
            <a:xfrm>
              <a:off x="1104307" y="8238177"/>
              <a:ext cx="1888659"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PEI Mol. Wt. (</a:t>
              </a:r>
              <a:r>
                <a:rPr lang="en-US" sz="1600" b="1" dirty="0" err="1">
                  <a:latin typeface="Arial" panose="020B0604020202020204" pitchFamily="34" charset="0"/>
                  <a:cs typeface="Arial" panose="020B0604020202020204" pitchFamily="34" charset="0"/>
                </a:rPr>
                <a:t>kD</a:t>
              </a:r>
              <a:r>
                <a:rPr lang="en-US" sz="1600" b="1" dirty="0">
                  <a:latin typeface="Arial" panose="020B0604020202020204" pitchFamily="34" charset="0"/>
                  <a:cs typeface="Arial" panose="020B0604020202020204" pitchFamily="34" charset="0"/>
                </a:rPr>
                <a:t>):</a:t>
              </a:r>
            </a:p>
          </p:txBody>
        </p:sp>
        <p:sp>
          <p:nvSpPr>
            <p:cNvPr id="42" name="TextBox 41">
              <a:extLst>
                <a:ext uri="{FF2B5EF4-FFF2-40B4-BE49-F238E27FC236}">
                  <a16:creationId xmlns:a16="http://schemas.microsoft.com/office/drawing/2014/main" id="{4BCA51AC-37C9-4274-8455-E7E6355E8A05}"/>
                </a:ext>
              </a:extLst>
            </p:cNvPr>
            <p:cNvSpPr txBox="1"/>
            <p:nvPr/>
          </p:nvSpPr>
          <p:spPr>
            <a:xfrm>
              <a:off x="3046663" y="8232344"/>
              <a:ext cx="47000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0.8</a:t>
              </a:r>
            </a:p>
          </p:txBody>
        </p:sp>
        <p:sp>
          <p:nvSpPr>
            <p:cNvPr id="43" name="TextBox 42">
              <a:extLst>
                <a:ext uri="{FF2B5EF4-FFF2-40B4-BE49-F238E27FC236}">
                  <a16:creationId xmlns:a16="http://schemas.microsoft.com/office/drawing/2014/main" id="{F988E5B0-8C9E-4471-A9EF-BC748E6E4662}"/>
                </a:ext>
              </a:extLst>
            </p:cNvPr>
            <p:cNvSpPr txBox="1"/>
            <p:nvPr/>
          </p:nvSpPr>
          <p:spPr>
            <a:xfrm>
              <a:off x="3578204" y="8266204"/>
              <a:ext cx="470000"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2.5</a:t>
              </a:r>
            </a:p>
          </p:txBody>
        </p:sp>
        <p:sp>
          <p:nvSpPr>
            <p:cNvPr id="44" name="TextBox 43">
              <a:extLst>
                <a:ext uri="{FF2B5EF4-FFF2-40B4-BE49-F238E27FC236}">
                  <a16:creationId xmlns:a16="http://schemas.microsoft.com/office/drawing/2014/main" id="{170CD32D-DC6E-4DC5-8994-06A2E6587617}"/>
                </a:ext>
              </a:extLst>
            </p:cNvPr>
            <p:cNvSpPr txBox="1"/>
            <p:nvPr/>
          </p:nvSpPr>
          <p:spPr>
            <a:xfrm>
              <a:off x="4147998" y="8266204"/>
              <a:ext cx="41229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25</a:t>
              </a:r>
            </a:p>
          </p:txBody>
        </p:sp>
        <p:sp>
          <p:nvSpPr>
            <p:cNvPr id="45" name="TextBox 44">
              <a:extLst>
                <a:ext uri="{FF2B5EF4-FFF2-40B4-BE49-F238E27FC236}">
                  <a16:creationId xmlns:a16="http://schemas.microsoft.com/office/drawing/2014/main" id="{D52570A3-962B-4655-B0E1-015D1A287BD6}"/>
                </a:ext>
              </a:extLst>
            </p:cNvPr>
            <p:cNvSpPr txBox="1"/>
            <p:nvPr/>
          </p:nvSpPr>
          <p:spPr>
            <a:xfrm>
              <a:off x="4631177" y="8252272"/>
              <a:ext cx="412292"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60</a:t>
              </a:r>
            </a:p>
          </p:txBody>
        </p:sp>
        <p:sp>
          <p:nvSpPr>
            <p:cNvPr id="7" name="Rectangle 6">
              <a:extLst>
                <a:ext uri="{FF2B5EF4-FFF2-40B4-BE49-F238E27FC236}">
                  <a16:creationId xmlns:a16="http://schemas.microsoft.com/office/drawing/2014/main" id="{F2CF7A75-0763-4B03-BA17-B8922838BFF7}"/>
                </a:ext>
              </a:extLst>
            </p:cNvPr>
            <p:cNvSpPr/>
            <p:nvPr/>
          </p:nvSpPr>
          <p:spPr>
            <a:xfrm rot="16200000">
              <a:off x="1158326" y="6897819"/>
              <a:ext cx="2488182" cy="338554"/>
            </a:xfrm>
            <a:prstGeom prst="rect">
              <a:avLst/>
            </a:prstGeom>
          </p:spPr>
          <p:txBody>
            <a:bodyPr wrap="none">
              <a:spAutoFit/>
            </a:bodyPr>
            <a:lstStyle/>
            <a:p>
              <a:r>
                <a:rPr lang="en-US" sz="1600" b="1" dirty="0">
                  <a:latin typeface="Arial" panose="020B0604020202020204" pitchFamily="34" charset="0"/>
                  <a:cs typeface="Arial" panose="020B0604020202020204" pitchFamily="34" charset="0"/>
                </a:rPr>
                <a:t>siKRAS entrapment (%)</a:t>
              </a:r>
            </a:p>
          </p:txBody>
        </p:sp>
      </p:grpSp>
      <p:pic>
        <p:nvPicPr>
          <p:cNvPr id="10" name="Picture 9">
            <a:extLst>
              <a:ext uri="{FF2B5EF4-FFF2-40B4-BE49-F238E27FC236}">
                <a16:creationId xmlns:a16="http://schemas.microsoft.com/office/drawing/2014/main" id="{27AF2C44-46B9-4DC3-B0F5-4B4EB18ABCDB}"/>
              </a:ext>
            </a:extLst>
          </p:cNvPr>
          <p:cNvPicPr>
            <a:picLocks noChangeAspect="1"/>
          </p:cNvPicPr>
          <p:nvPr/>
        </p:nvPicPr>
        <p:blipFill rotWithShape="1">
          <a:blip r:embed="rId3"/>
          <a:srcRect l="14638" b="23174"/>
          <a:stretch/>
        </p:blipFill>
        <p:spPr>
          <a:xfrm>
            <a:off x="2527994" y="4428431"/>
            <a:ext cx="2623869" cy="2662309"/>
          </a:xfrm>
          <a:prstGeom prst="rect">
            <a:avLst/>
          </a:prstGeom>
        </p:spPr>
      </p:pic>
      <p:cxnSp>
        <p:nvCxnSpPr>
          <p:cNvPr id="6" name="Straight Connector 5">
            <a:extLst>
              <a:ext uri="{FF2B5EF4-FFF2-40B4-BE49-F238E27FC236}">
                <a16:creationId xmlns:a16="http://schemas.microsoft.com/office/drawing/2014/main" id="{B0363BC5-ACA9-4C6A-92AD-0A6B56258E9F}"/>
              </a:ext>
            </a:extLst>
          </p:cNvPr>
          <p:cNvCxnSpPr/>
          <p:nvPr/>
        </p:nvCxnSpPr>
        <p:spPr>
          <a:xfrm>
            <a:off x="3228333" y="5374888"/>
            <a:ext cx="57665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D83D02-C7B6-4FD0-B146-3D8E08F42C23}"/>
              </a:ext>
            </a:extLst>
          </p:cNvPr>
          <p:cNvCxnSpPr>
            <a:cxnSpLocks/>
          </p:cNvCxnSpPr>
          <p:nvPr/>
        </p:nvCxnSpPr>
        <p:spPr>
          <a:xfrm>
            <a:off x="3804992" y="4891669"/>
            <a:ext cx="5551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EE6EEFD-CD4C-492E-B19C-98FE7D7156F1}"/>
              </a:ext>
            </a:extLst>
          </p:cNvPr>
          <p:cNvSpPr txBox="1"/>
          <p:nvPr/>
        </p:nvSpPr>
        <p:spPr>
          <a:xfrm>
            <a:off x="3874810" y="4652486"/>
            <a:ext cx="415498" cy="369332"/>
          </a:xfrm>
          <a:prstGeom prst="rect">
            <a:avLst/>
          </a:prstGeom>
          <a:noFill/>
        </p:spPr>
        <p:txBody>
          <a:bodyPr wrap="none" rtlCol="0">
            <a:spAutoFit/>
          </a:bodyPr>
          <a:lstStyle/>
          <a:p>
            <a:r>
              <a:rPr lang="en-US" dirty="0"/>
              <a:t>**</a:t>
            </a:r>
          </a:p>
        </p:txBody>
      </p:sp>
      <p:sp>
        <p:nvSpPr>
          <p:cNvPr id="21" name="TextBox 20">
            <a:extLst>
              <a:ext uri="{FF2B5EF4-FFF2-40B4-BE49-F238E27FC236}">
                <a16:creationId xmlns:a16="http://schemas.microsoft.com/office/drawing/2014/main" id="{483BB1ED-5F3A-465F-A299-CCFE69194C43}"/>
              </a:ext>
            </a:extLst>
          </p:cNvPr>
          <p:cNvSpPr txBox="1"/>
          <p:nvPr/>
        </p:nvSpPr>
        <p:spPr>
          <a:xfrm>
            <a:off x="3228333" y="5138673"/>
            <a:ext cx="576659" cy="369332"/>
          </a:xfrm>
          <a:prstGeom prst="rect">
            <a:avLst/>
          </a:prstGeom>
          <a:noFill/>
        </p:spPr>
        <p:txBody>
          <a:bodyPr wrap="square" rtlCol="0">
            <a:spAutoFit/>
          </a:bodyPr>
          <a:lstStyle/>
          <a:p>
            <a:r>
              <a:rPr lang="en-US" dirty="0"/>
              <a:t>***</a:t>
            </a:r>
          </a:p>
        </p:txBody>
      </p:sp>
      <p:cxnSp>
        <p:nvCxnSpPr>
          <p:cNvPr id="23" name="Straight Connector 22">
            <a:extLst>
              <a:ext uri="{FF2B5EF4-FFF2-40B4-BE49-F238E27FC236}">
                <a16:creationId xmlns:a16="http://schemas.microsoft.com/office/drawing/2014/main" id="{FA038BDE-699B-417D-8086-8875771241CB}"/>
              </a:ext>
            </a:extLst>
          </p:cNvPr>
          <p:cNvCxnSpPr>
            <a:cxnSpLocks/>
          </p:cNvCxnSpPr>
          <p:nvPr/>
        </p:nvCxnSpPr>
        <p:spPr>
          <a:xfrm>
            <a:off x="4305588" y="4761520"/>
            <a:ext cx="5551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4FFA4A3-48D3-417D-8217-77BCB1164F04}"/>
              </a:ext>
            </a:extLst>
          </p:cNvPr>
          <p:cNvSpPr txBox="1"/>
          <p:nvPr/>
        </p:nvSpPr>
        <p:spPr>
          <a:xfrm>
            <a:off x="4373616" y="4429422"/>
            <a:ext cx="45397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ns</a:t>
            </a:r>
          </a:p>
        </p:txBody>
      </p:sp>
    </p:spTree>
    <p:extLst>
      <p:ext uri="{BB962C8B-B14F-4D97-AF65-F5344CB8AC3E}">
        <p14:creationId xmlns:p14="http://schemas.microsoft.com/office/powerpoint/2010/main" val="2579962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1CE9A31-7741-401C-B2BE-915401122D51}"/>
              </a:ext>
            </a:extLst>
          </p:cNvPr>
          <p:cNvGrpSpPr/>
          <p:nvPr/>
        </p:nvGrpSpPr>
        <p:grpSpPr>
          <a:xfrm>
            <a:off x="1106762" y="2108497"/>
            <a:ext cx="4273142" cy="3618534"/>
            <a:chOff x="-163635" y="3149225"/>
            <a:chExt cx="4273142" cy="3618534"/>
          </a:xfrm>
        </p:grpSpPr>
        <p:sp>
          <p:nvSpPr>
            <p:cNvPr id="5" name="TextBox 4">
              <a:extLst>
                <a:ext uri="{FF2B5EF4-FFF2-40B4-BE49-F238E27FC236}">
                  <a16:creationId xmlns:a16="http://schemas.microsoft.com/office/drawing/2014/main" id="{5D557B82-F9B4-4B6A-BCEF-5E0588FD8A48}"/>
                </a:ext>
              </a:extLst>
            </p:cNvPr>
            <p:cNvSpPr txBox="1"/>
            <p:nvPr/>
          </p:nvSpPr>
          <p:spPr>
            <a:xfrm>
              <a:off x="-56845" y="5703505"/>
              <a:ext cx="1233208"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5’-</a:t>
              </a:r>
              <a:r>
                <a:rPr lang="en-US" sz="1200" b="1" baseline="30000" dirty="0">
                  <a:latin typeface="Arial" panose="020B0604020202020204" pitchFamily="34" charset="0"/>
                  <a:cs typeface="Arial" panose="020B0604020202020204" pitchFamily="34" charset="0"/>
                </a:rPr>
                <a:t>32</a:t>
              </a:r>
              <a:r>
                <a:rPr lang="en-US" sz="1200" b="1" dirty="0">
                  <a:latin typeface="Arial" panose="020B0604020202020204" pitchFamily="34" charset="0"/>
                  <a:cs typeface="Arial" panose="020B0604020202020204" pitchFamily="34" charset="0"/>
                </a:rPr>
                <a:t>P-si</a:t>
              </a:r>
              <a:r>
                <a:rPr lang="en-US" sz="1200" b="1" i="1" dirty="0">
                  <a:latin typeface="Arial" panose="020B0604020202020204" pitchFamily="34" charset="0"/>
                  <a:cs typeface="Arial" panose="020B0604020202020204" pitchFamily="34" charset="0"/>
                </a:rPr>
                <a:t>VEGF</a:t>
              </a:r>
              <a:r>
                <a:rPr lang="en-US" sz="1200" b="1" dirty="0">
                  <a:latin typeface="Arial" panose="020B0604020202020204" pitchFamily="34" charset="0"/>
                  <a:cs typeface="Arial" panose="020B0604020202020204" pitchFamily="34" charset="0"/>
                </a:rPr>
                <a:t>:</a:t>
              </a:r>
              <a:r>
                <a:rPr lang="en-US" sz="1200" b="1" i="1"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094BAC1A-EF09-4C41-97DD-704BB4D3EB5C}"/>
                </a:ext>
              </a:extLst>
            </p:cNvPr>
            <p:cNvSpPr txBox="1"/>
            <p:nvPr/>
          </p:nvSpPr>
          <p:spPr>
            <a:xfrm>
              <a:off x="1125471"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1F96634F-EFCF-44B7-8FC7-AD2CE1B46DFF}"/>
                </a:ext>
              </a:extLst>
            </p:cNvPr>
            <p:cNvPicPr>
              <a:picLocks noChangeAspect="1"/>
            </p:cNvPicPr>
            <p:nvPr/>
          </p:nvPicPr>
          <p:blipFill rotWithShape="1">
            <a:blip r:embed="rId2"/>
            <a:srcRect l="9222" b="13618"/>
            <a:stretch/>
          </p:blipFill>
          <p:spPr>
            <a:xfrm>
              <a:off x="591856" y="3149225"/>
              <a:ext cx="3517651" cy="2569801"/>
            </a:xfrm>
            <a:prstGeom prst="rect">
              <a:avLst/>
            </a:prstGeom>
          </p:spPr>
        </p:pic>
        <p:sp>
          <p:nvSpPr>
            <p:cNvPr id="8" name="TextBox 7">
              <a:extLst>
                <a:ext uri="{FF2B5EF4-FFF2-40B4-BE49-F238E27FC236}">
                  <a16:creationId xmlns:a16="http://schemas.microsoft.com/office/drawing/2014/main" id="{C5046245-7EED-4834-BF2D-C84F038FA937}"/>
                </a:ext>
              </a:extLst>
            </p:cNvPr>
            <p:cNvSpPr txBox="1"/>
            <p:nvPr/>
          </p:nvSpPr>
          <p:spPr>
            <a:xfrm>
              <a:off x="65976" y="5939147"/>
              <a:ext cx="1154400" cy="276999"/>
            </a:xfrm>
            <a:prstGeom prst="rect">
              <a:avLst/>
            </a:prstGeom>
            <a:noFill/>
          </p:spPr>
          <p:txBody>
            <a:bodyPr wrap="square" rtlCol="0">
              <a:spAutoFit/>
            </a:bodyPr>
            <a:lstStyle/>
            <a:p>
              <a:r>
                <a:rPr lang="en-US" sz="1200" b="1" dirty="0" err="1">
                  <a:latin typeface="Arial" panose="020B0604020202020204" pitchFamily="34" charset="0"/>
                  <a:cs typeface="Arial" panose="020B0604020202020204" pitchFamily="34" charset="0"/>
                </a:rPr>
                <a:t>si</a:t>
              </a:r>
              <a:r>
                <a:rPr lang="en-US" sz="1200" b="1" i="1" dirty="0" err="1">
                  <a:latin typeface="Arial" panose="020B0604020202020204" pitchFamily="34" charset="0"/>
                  <a:cs typeface="Arial" panose="020B0604020202020204" pitchFamily="34" charset="0"/>
                </a:rPr>
                <a:t>VEGF</a:t>
              </a:r>
              <a:r>
                <a:rPr lang="en-US" sz="1200" b="1" i="1"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(µg):</a:t>
              </a:r>
              <a:r>
                <a:rPr lang="en-US" sz="1200" b="1" i="1"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C4BAF245-9B47-4D18-8CF2-ACB7A6D19BC1}"/>
                </a:ext>
              </a:extLst>
            </p:cNvPr>
            <p:cNvSpPr txBox="1"/>
            <p:nvPr/>
          </p:nvSpPr>
          <p:spPr>
            <a:xfrm>
              <a:off x="1071218" y="5948402"/>
              <a:ext cx="50164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0.5</a:t>
              </a:r>
              <a:endParaRPr lang="en-US" sz="1200" b="1" i="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7BF3056-4EAB-4F79-890C-A1DACF43C8FF}"/>
                </a:ext>
              </a:extLst>
            </p:cNvPr>
            <p:cNvSpPr txBox="1"/>
            <p:nvPr/>
          </p:nvSpPr>
          <p:spPr>
            <a:xfrm>
              <a:off x="1530724" y="5948402"/>
              <a:ext cx="534435"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0.5</a:t>
              </a:r>
              <a:endParaRPr lang="en-US" sz="1200" b="1" i="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57ACF55-617B-4264-AAFE-3491045532B2}"/>
                </a:ext>
              </a:extLst>
            </p:cNvPr>
            <p:cNvSpPr txBox="1"/>
            <p:nvPr/>
          </p:nvSpPr>
          <p:spPr>
            <a:xfrm>
              <a:off x="2457904" y="5948402"/>
              <a:ext cx="534915"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0.5</a:t>
              </a:r>
              <a:endParaRPr lang="en-US" sz="1200" b="1" i="1"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CE3E2928-3B65-4A2F-AD6A-A0A907450C35}"/>
                </a:ext>
              </a:extLst>
            </p:cNvPr>
            <p:cNvSpPr txBox="1"/>
            <p:nvPr/>
          </p:nvSpPr>
          <p:spPr>
            <a:xfrm>
              <a:off x="2003755" y="5934904"/>
              <a:ext cx="51102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0.5</a:t>
              </a:r>
            </a:p>
          </p:txBody>
        </p:sp>
        <p:sp>
          <p:nvSpPr>
            <p:cNvPr id="13" name="TextBox 12">
              <a:extLst>
                <a:ext uri="{FF2B5EF4-FFF2-40B4-BE49-F238E27FC236}">
                  <a16:creationId xmlns:a16="http://schemas.microsoft.com/office/drawing/2014/main" id="{558704BD-0D23-410C-AC9F-4E2E03301FDE}"/>
                </a:ext>
              </a:extLst>
            </p:cNvPr>
            <p:cNvSpPr txBox="1"/>
            <p:nvPr/>
          </p:nvSpPr>
          <p:spPr>
            <a:xfrm>
              <a:off x="3458665" y="5921912"/>
              <a:ext cx="259078"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5</a:t>
              </a:r>
              <a:endParaRPr lang="en-US" sz="1200" b="1" i="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B7AD78CC-718F-45F1-8C5A-25755E8758A7}"/>
                </a:ext>
              </a:extLst>
            </p:cNvPr>
            <p:cNvSpPr txBox="1"/>
            <p:nvPr/>
          </p:nvSpPr>
          <p:spPr>
            <a:xfrm>
              <a:off x="2980630" y="5921912"/>
              <a:ext cx="27746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2</a:t>
              </a:r>
              <a:endParaRPr lang="en-US" sz="1200" b="1" i="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39F2421-1008-40A4-82EF-715D27202108}"/>
                </a:ext>
              </a:extLst>
            </p:cNvPr>
            <p:cNvSpPr txBox="1"/>
            <p:nvPr/>
          </p:nvSpPr>
          <p:spPr>
            <a:xfrm>
              <a:off x="354583" y="6209880"/>
              <a:ext cx="114300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PEI (µg):</a:t>
              </a:r>
              <a:endParaRPr lang="en-US" sz="1200" b="1" i="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CA9ECD7-65F7-446B-8245-AEE860893032}"/>
                </a:ext>
              </a:extLst>
            </p:cNvPr>
            <p:cNvSpPr txBox="1"/>
            <p:nvPr/>
          </p:nvSpPr>
          <p:spPr>
            <a:xfrm>
              <a:off x="1549878" y="6217733"/>
              <a:ext cx="51528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15</a:t>
              </a:r>
              <a:endParaRPr lang="en-US" sz="1200" b="1" i="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4A1CD27-4B07-43D9-A776-6D8EFABAEBB2}"/>
                </a:ext>
              </a:extLst>
            </p:cNvPr>
            <p:cNvSpPr txBox="1"/>
            <p:nvPr/>
          </p:nvSpPr>
          <p:spPr>
            <a:xfrm>
              <a:off x="2052216" y="6202779"/>
              <a:ext cx="466497"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37</a:t>
              </a:r>
              <a:endParaRPr lang="en-US" sz="1200" b="1" i="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CB51385-6738-4C12-BEF9-6DD7E5DB809A}"/>
                </a:ext>
              </a:extLst>
            </p:cNvPr>
            <p:cNvSpPr txBox="1"/>
            <p:nvPr/>
          </p:nvSpPr>
          <p:spPr>
            <a:xfrm>
              <a:off x="2469761" y="6195152"/>
              <a:ext cx="620600"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148</a:t>
              </a:r>
              <a:endParaRPr lang="en-US" sz="1200" b="1" i="1"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166EDA8E-AE84-4F1E-A3AD-2937B0F91E54}"/>
                </a:ext>
              </a:extLst>
            </p:cNvPr>
            <p:cNvSpPr txBox="1"/>
            <p:nvPr/>
          </p:nvSpPr>
          <p:spPr>
            <a:xfrm>
              <a:off x="1132762" y="6205047"/>
              <a:ext cx="290510"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7</a:t>
              </a:r>
              <a:endParaRPr lang="en-US" sz="1200" b="1" i="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2E3792E0-1ED0-441E-B196-36470E417E07}"/>
                </a:ext>
              </a:extLst>
            </p:cNvPr>
            <p:cNvSpPr txBox="1"/>
            <p:nvPr/>
          </p:nvSpPr>
          <p:spPr>
            <a:xfrm>
              <a:off x="2936389" y="6176037"/>
              <a:ext cx="449175"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37</a:t>
              </a:r>
              <a:endParaRPr lang="en-US" sz="1200" b="1" i="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82FA7F29-F067-4CE8-9245-C95D26758473}"/>
                </a:ext>
              </a:extLst>
            </p:cNvPr>
            <p:cNvSpPr txBox="1"/>
            <p:nvPr/>
          </p:nvSpPr>
          <p:spPr>
            <a:xfrm>
              <a:off x="-163635" y="6453036"/>
              <a:ext cx="138401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Exosomes (µg):</a:t>
              </a:r>
              <a:endParaRPr lang="en-US" sz="1200" b="1"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5C0FFE2-FACB-434F-8B46-87E20E74F21F}"/>
                </a:ext>
              </a:extLst>
            </p:cNvPr>
            <p:cNvSpPr txBox="1"/>
            <p:nvPr/>
          </p:nvSpPr>
          <p:spPr>
            <a:xfrm>
              <a:off x="1508983" y="6479778"/>
              <a:ext cx="59869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300</a:t>
              </a:r>
              <a:endParaRPr lang="en-US" sz="1200" b="1" i="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761B34B-03CE-44A9-9BEB-F53CEDE269F0}"/>
                </a:ext>
              </a:extLst>
            </p:cNvPr>
            <p:cNvSpPr txBox="1"/>
            <p:nvPr/>
          </p:nvSpPr>
          <p:spPr>
            <a:xfrm>
              <a:off x="1984370" y="6459043"/>
              <a:ext cx="56629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300</a:t>
              </a:r>
              <a:endParaRPr lang="en-US" sz="1200" b="1" i="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B42A4F25-2064-4F59-A2BE-220A873E5C8C}"/>
                </a:ext>
              </a:extLst>
            </p:cNvPr>
            <p:cNvSpPr txBox="1"/>
            <p:nvPr/>
          </p:nvSpPr>
          <p:spPr>
            <a:xfrm>
              <a:off x="2482590" y="6463027"/>
              <a:ext cx="594942"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300</a:t>
              </a:r>
              <a:endParaRPr lang="en-US" sz="1200" b="1" i="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2FA92BD0-2C9F-4E70-9607-ACF928E6C11A}"/>
                </a:ext>
              </a:extLst>
            </p:cNvPr>
            <p:cNvSpPr txBox="1"/>
            <p:nvPr/>
          </p:nvSpPr>
          <p:spPr>
            <a:xfrm>
              <a:off x="995033" y="6490760"/>
              <a:ext cx="658367"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 300</a:t>
              </a:r>
              <a:endParaRPr lang="en-US" sz="1200" b="1" i="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BB2BE37A-7C4B-4EAB-B89F-9326621134CB}"/>
                </a:ext>
              </a:extLst>
            </p:cNvPr>
            <p:cNvSpPr txBox="1"/>
            <p:nvPr/>
          </p:nvSpPr>
          <p:spPr>
            <a:xfrm>
              <a:off x="2917601" y="6441902"/>
              <a:ext cx="59019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300</a:t>
              </a:r>
              <a:endParaRPr lang="en-US" sz="1200" b="1" i="1"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D2A5485D-E269-4C90-AB72-9AA67B7D699F}"/>
                </a:ext>
              </a:extLst>
            </p:cNvPr>
            <p:cNvSpPr txBox="1"/>
            <p:nvPr/>
          </p:nvSpPr>
          <p:spPr>
            <a:xfrm>
              <a:off x="3385564" y="6455933"/>
              <a:ext cx="574311"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300</a:t>
              </a:r>
              <a:endParaRPr lang="en-US" sz="1200" b="1" i="1"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A8376C5F-A396-45FC-B1B1-2CBF8E79383B}"/>
                </a:ext>
              </a:extLst>
            </p:cNvPr>
            <p:cNvSpPr txBox="1"/>
            <p:nvPr/>
          </p:nvSpPr>
          <p:spPr>
            <a:xfrm>
              <a:off x="2065159"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8E56A94E-1CE1-4B1E-AA44-FB186DDAD6F9}"/>
                </a:ext>
              </a:extLst>
            </p:cNvPr>
            <p:cNvSpPr txBox="1"/>
            <p:nvPr/>
          </p:nvSpPr>
          <p:spPr>
            <a:xfrm>
              <a:off x="2955395"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4E8BFCFD-4B0A-4A64-B39B-DC40373D6E9A}"/>
                </a:ext>
              </a:extLst>
            </p:cNvPr>
            <p:cNvSpPr txBox="1"/>
            <p:nvPr/>
          </p:nvSpPr>
          <p:spPr>
            <a:xfrm>
              <a:off x="2522649"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A2DB9884-179B-4602-B52F-82CECB0E7F9E}"/>
                </a:ext>
              </a:extLst>
            </p:cNvPr>
            <p:cNvSpPr txBox="1"/>
            <p:nvPr/>
          </p:nvSpPr>
          <p:spPr>
            <a:xfrm>
              <a:off x="3443314"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8F9304AE-4DB6-4B3D-ADA4-7477E1EEA520}"/>
                </a:ext>
              </a:extLst>
            </p:cNvPr>
            <p:cNvSpPr txBox="1"/>
            <p:nvPr/>
          </p:nvSpPr>
          <p:spPr>
            <a:xfrm>
              <a:off x="1595315" y="5671590"/>
              <a:ext cx="342243"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t>
              </a:r>
              <a:endParaRPr lang="en-US" sz="1600" b="1" i="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0A3CA4A2-627E-4FB3-813D-742E38F626F3}"/>
                </a:ext>
              </a:extLst>
            </p:cNvPr>
            <p:cNvSpPr txBox="1"/>
            <p:nvPr/>
          </p:nvSpPr>
          <p:spPr>
            <a:xfrm>
              <a:off x="3409616" y="6184201"/>
              <a:ext cx="449175"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37</a:t>
              </a:r>
              <a:endParaRPr lang="en-US" sz="1200" b="1" i="1" dirty="0">
                <a:latin typeface="Arial" panose="020B0604020202020204" pitchFamily="34" charset="0"/>
                <a:cs typeface="Arial" panose="020B0604020202020204" pitchFamily="34" charset="0"/>
              </a:endParaRPr>
            </a:p>
          </p:txBody>
        </p:sp>
      </p:grpSp>
      <p:sp>
        <p:nvSpPr>
          <p:cNvPr id="48" name="Rectangle 47">
            <a:extLst>
              <a:ext uri="{FF2B5EF4-FFF2-40B4-BE49-F238E27FC236}">
                <a16:creationId xmlns:a16="http://schemas.microsoft.com/office/drawing/2014/main" id="{67542170-2B6D-489C-889B-1809FAA7E2AD}"/>
              </a:ext>
            </a:extLst>
          </p:cNvPr>
          <p:cNvSpPr/>
          <p:nvPr/>
        </p:nvSpPr>
        <p:spPr>
          <a:xfrm>
            <a:off x="218491" y="507799"/>
            <a:ext cx="3088938" cy="369332"/>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1f</a:t>
            </a:r>
            <a:endParaRPr lang="en-US" b="1" dirty="0"/>
          </a:p>
        </p:txBody>
      </p:sp>
      <p:sp>
        <p:nvSpPr>
          <p:cNvPr id="39" name="Text Box 8">
            <a:extLst>
              <a:ext uri="{FF2B5EF4-FFF2-40B4-BE49-F238E27FC236}">
                <a16:creationId xmlns:a16="http://schemas.microsoft.com/office/drawing/2014/main" id="{18C0B891-EB8D-4095-9438-745144F511A5}"/>
              </a:ext>
            </a:extLst>
          </p:cNvPr>
          <p:cNvSpPr txBox="1">
            <a:spLocks noChangeArrowheads="1"/>
          </p:cNvSpPr>
          <p:nvPr/>
        </p:nvSpPr>
        <p:spPr bwMode="auto">
          <a:xfrm>
            <a:off x="467062" y="6875552"/>
            <a:ext cx="5956423" cy="1481047"/>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1f</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a:t>
            </a:r>
            <a:r>
              <a:rPr lang="en-US" sz="1200" dirty="0" err="1">
                <a:effectLst/>
                <a:latin typeface="Arial" panose="020B0604020202020204" pitchFamily="34" charset="0"/>
                <a:ea typeface="Calibri" panose="020F0502020204030204" pitchFamily="34" charset="0"/>
                <a:cs typeface="Times New Roman" panose="02020603050405020304" pitchFamily="18" charset="0"/>
              </a:rPr>
              <a:t>siVEGF</a:t>
            </a:r>
            <a:r>
              <a:rPr lang="en-US" sz="1200" dirty="0">
                <a:effectLst/>
                <a:latin typeface="Arial" panose="020B0604020202020204" pitchFamily="34" charset="0"/>
                <a:ea typeface="Calibri" panose="020F0502020204030204" pitchFamily="34" charset="0"/>
                <a:cs typeface="Times New Roman" panose="02020603050405020304" pitchFamily="18" charset="0"/>
              </a:rPr>
              <a:t> and PEI concentrations of the e</a:t>
            </a:r>
            <a:r>
              <a:rPr lang="en-US" sz="1200" dirty="0">
                <a:latin typeface="Arial" panose="020B0604020202020204" pitchFamily="34" charset="0"/>
                <a:ea typeface="Calibri" panose="020F0502020204030204" pitchFamily="34" charset="0"/>
                <a:cs typeface="Times New Roman" panose="02020603050405020304" pitchFamily="18" charset="0"/>
              </a:rPr>
              <a:t>ntrapment efficiency of siRNA in EPM. Indicated amounts of PEI-60K were incubated with 300 µg exosomes, and indicated amounts of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in the presence of and 5’</a:t>
            </a:r>
            <a:r>
              <a:rPr lang="en-US" sz="1200" baseline="30000" dirty="0">
                <a:latin typeface="Arial" panose="020B0604020202020204" pitchFamily="34" charset="0"/>
                <a:ea typeface="Calibri" panose="020F0502020204030204" pitchFamily="34" charset="0"/>
                <a:cs typeface="Times New Roman" panose="02020603050405020304" pitchFamily="18" charset="0"/>
              </a:rPr>
              <a:t>-32</a:t>
            </a:r>
            <a:r>
              <a:rPr lang="en-US" sz="1200" dirty="0">
                <a:latin typeface="Arial" panose="020B0604020202020204" pitchFamily="34" charset="0"/>
                <a:ea typeface="Calibri" panose="020F0502020204030204" pitchFamily="34" charset="0"/>
                <a:cs typeface="Times New Roman" panose="02020603050405020304" pitchFamily="18" charset="0"/>
              </a:rPr>
              <a:t>P-labeled si</a:t>
            </a:r>
            <a:r>
              <a:rPr lang="en-US" sz="1200" i="1" dirty="0">
                <a:latin typeface="Arial" panose="020B0604020202020204" pitchFamily="34" charset="0"/>
                <a:ea typeface="Calibri" panose="020F0502020204030204" pitchFamily="34" charset="0"/>
                <a:cs typeface="Times New Roman" panose="02020603050405020304" pitchFamily="18" charset="0"/>
              </a:rPr>
              <a:t>KRAS</a:t>
            </a:r>
            <a:r>
              <a:rPr lang="en-US" sz="1200" dirty="0">
                <a:latin typeface="Arial" panose="020B0604020202020204" pitchFamily="34" charset="0"/>
                <a:ea typeface="Calibri" panose="020F0502020204030204" pitchFamily="34" charset="0"/>
                <a:cs typeface="Times New Roman" panose="02020603050405020304" pitchFamily="18" charset="0"/>
              </a:rPr>
              <a:t> as tracer in 150 µl PBS, in triplicate. All other conditions were the same as described in Supplementary Figure 1b. Statistical analysis was performed by one-way ANOVA followed by Tukey's multiple comparison test to compare between the indicated groups.  *, p &lt;0.05; ***, p &lt; 0.001.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BD10E55-D9BB-42D7-B29A-572C908A324C}"/>
              </a:ext>
            </a:extLst>
          </p:cNvPr>
          <p:cNvSpPr/>
          <p:nvPr/>
        </p:nvSpPr>
        <p:spPr>
          <a:xfrm rot="16200000">
            <a:off x="395867" y="3269768"/>
            <a:ext cx="2612638"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siRNA entrapment (%)</a:t>
            </a:r>
          </a:p>
        </p:txBody>
      </p:sp>
      <p:cxnSp>
        <p:nvCxnSpPr>
          <p:cNvPr id="37" name="Straight Connector 36">
            <a:extLst>
              <a:ext uri="{FF2B5EF4-FFF2-40B4-BE49-F238E27FC236}">
                <a16:creationId xmlns:a16="http://schemas.microsoft.com/office/drawing/2014/main" id="{F1861DAA-5003-43D1-8FB3-08B054DF88FF}"/>
              </a:ext>
            </a:extLst>
          </p:cNvPr>
          <p:cNvCxnSpPr/>
          <p:nvPr/>
        </p:nvCxnSpPr>
        <p:spPr>
          <a:xfrm>
            <a:off x="2449781" y="2540171"/>
            <a:ext cx="57665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15EA5D7-2560-4BFD-BC7F-A9BE381FE6C2}"/>
              </a:ext>
            </a:extLst>
          </p:cNvPr>
          <p:cNvCxnSpPr>
            <a:cxnSpLocks/>
          </p:cNvCxnSpPr>
          <p:nvPr/>
        </p:nvCxnSpPr>
        <p:spPr>
          <a:xfrm>
            <a:off x="2906005" y="2297932"/>
            <a:ext cx="600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4374AEB6-9248-4108-85E4-A6AF9FBA83C1}"/>
              </a:ext>
            </a:extLst>
          </p:cNvPr>
          <p:cNvSpPr txBox="1"/>
          <p:nvPr/>
        </p:nvSpPr>
        <p:spPr>
          <a:xfrm>
            <a:off x="3026440" y="2063376"/>
            <a:ext cx="300082" cy="369332"/>
          </a:xfrm>
          <a:prstGeom prst="rect">
            <a:avLst/>
          </a:prstGeom>
          <a:noFill/>
        </p:spPr>
        <p:txBody>
          <a:bodyPr wrap="none" rtlCol="0">
            <a:spAutoFit/>
          </a:bodyPr>
          <a:lstStyle/>
          <a:p>
            <a:r>
              <a:rPr lang="en-US" dirty="0"/>
              <a:t>*</a:t>
            </a:r>
          </a:p>
        </p:txBody>
      </p:sp>
      <p:sp>
        <p:nvSpPr>
          <p:cNvPr id="41" name="TextBox 40">
            <a:extLst>
              <a:ext uri="{FF2B5EF4-FFF2-40B4-BE49-F238E27FC236}">
                <a16:creationId xmlns:a16="http://schemas.microsoft.com/office/drawing/2014/main" id="{FB13B770-EDCB-4709-AC6C-A789FB8D7A31}"/>
              </a:ext>
            </a:extLst>
          </p:cNvPr>
          <p:cNvSpPr txBox="1"/>
          <p:nvPr/>
        </p:nvSpPr>
        <p:spPr>
          <a:xfrm>
            <a:off x="2449781" y="2303956"/>
            <a:ext cx="576659" cy="369332"/>
          </a:xfrm>
          <a:prstGeom prst="rect">
            <a:avLst/>
          </a:prstGeom>
          <a:noFill/>
        </p:spPr>
        <p:txBody>
          <a:bodyPr wrap="square" rtlCol="0">
            <a:spAutoFit/>
          </a:bodyPr>
          <a:lstStyle/>
          <a:p>
            <a:r>
              <a:rPr lang="en-US" dirty="0"/>
              <a:t>***</a:t>
            </a:r>
          </a:p>
        </p:txBody>
      </p:sp>
      <p:cxnSp>
        <p:nvCxnSpPr>
          <p:cNvPr id="43" name="Straight Connector 42">
            <a:extLst>
              <a:ext uri="{FF2B5EF4-FFF2-40B4-BE49-F238E27FC236}">
                <a16:creationId xmlns:a16="http://schemas.microsoft.com/office/drawing/2014/main" id="{E564EC42-3A2A-4FB0-9EFB-2FE79C653DD5}"/>
              </a:ext>
            </a:extLst>
          </p:cNvPr>
          <p:cNvCxnSpPr>
            <a:cxnSpLocks/>
          </p:cNvCxnSpPr>
          <p:nvPr/>
        </p:nvCxnSpPr>
        <p:spPr>
          <a:xfrm>
            <a:off x="3377463" y="2083258"/>
            <a:ext cx="15073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6DA8D93-89F9-472C-962B-772A9B34D7A2}"/>
              </a:ext>
            </a:extLst>
          </p:cNvPr>
          <p:cNvSpPr txBox="1"/>
          <p:nvPr/>
        </p:nvSpPr>
        <p:spPr>
          <a:xfrm>
            <a:off x="3967061" y="1736268"/>
            <a:ext cx="45397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ns</a:t>
            </a:r>
          </a:p>
        </p:txBody>
      </p:sp>
    </p:spTree>
    <p:extLst>
      <p:ext uri="{BB962C8B-B14F-4D97-AF65-F5344CB8AC3E}">
        <p14:creationId xmlns:p14="http://schemas.microsoft.com/office/powerpoint/2010/main" val="194483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60FDCA3-314C-4439-B94E-742E7E7CC94F}"/>
              </a:ext>
            </a:extLst>
          </p:cNvPr>
          <p:cNvSpPr/>
          <p:nvPr/>
        </p:nvSpPr>
        <p:spPr>
          <a:xfrm>
            <a:off x="306250" y="692239"/>
            <a:ext cx="3013809" cy="36933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Supplementary Figure 1g</a:t>
            </a:r>
            <a:endParaRPr lang="en-US" dirty="0"/>
          </a:p>
        </p:txBody>
      </p:sp>
      <p:sp>
        <p:nvSpPr>
          <p:cNvPr id="6" name="Text Box 8">
            <a:extLst>
              <a:ext uri="{FF2B5EF4-FFF2-40B4-BE49-F238E27FC236}">
                <a16:creationId xmlns:a16="http://schemas.microsoft.com/office/drawing/2014/main" id="{CADB2B00-825D-4B3C-AEE0-1BB8822D9101}"/>
              </a:ext>
            </a:extLst>
          </p:cNvPr>
          <p:cNvSpPr txBox="1">
            <a:spLocks noChangeArrowheads="1"/>
          </p:cNvSpPr>
          <p:nvPr/>
        </p:nvSpPr>
        <p:spPr bwMode="auto">
          <a:xfrm>
            <a:off x="436194" y="6581891"/>
            <a:ext cx="5985610" cy="1176034"/>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1g</a:t>
            </a:r>
            <a:r>
              <a:rPr lang="en-US" sz="1200" dirty="0">
                <a:effectLst/>
                <a:latin typeface="Arial" panose="020B0604020202020204" pitchFamily="34" charset="0"/>
                <a:ea typeface="Calibri" panose="020F0502020204030204" pitchFamily="34" charset="0"/>
                <a:cs typeface="Times New Roman" panose="02020603050405020304" pitchFamily="18" charset="0"/>
              </a:rPr>
              <a:t>. Entrapment efficiency of polyethyleneimine MW 60K (PEI) in EPM. Exosomes (300 µg) were incubated with 37 µg PEI labeled with Alexa fluor-750 (AF750) in 150 µl PBS, in triplicate. After a brief incubation the EPM was recovered by precipitation with ExoQuick and the relative amount of AF750 present in the EPM (the pelleted fraction) and supernatant (sup) was determined by spectrofluorometry.  </a:t>
            </a:r>
          </a:p>
          <a:p>
            <a:pPr algn="just">
              <a:lnSpc>
                <a:spcPct val="94000"/>
              </a:lnSpc>
              <a:spcBef>
                <a:spcPts val="300"/>
              </a:spcBef>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CDDFC462-F618-4E49-AAC7-15E4E563C659}"/>
              </a:ext>
            </a:extLst>
          </p:cNvPr>
          <p:cNvPicPr>
            <a:picLocks noChangeAspect="1"/>
          </p:cNvPicPr>
          <p:nvPr/>
        </p:nvPicPr>
        <p:blipFill>
          <a:blip r:embed="rId2"/>
          <a:stretch>
            <a:fillRect/>
          </a:stretch>
        </p:blipFill>
        <p:spPr>
          <a:xfrm>
            <a:off x="1813155" y="1732272"/>
            <a:ext cx="2799887" cy="3877549"/>
          </a:xfrm>
          <a:prstGeom prst="rect">
            <a:avLst/>
          </a:prstGeom>
        </p:spPr>
      </p:pic>
    </p:spTree>
    <p:extLst>
      <p:ext uri="{BB962C8B-B14F-4D97-AF65-F5344CB8AC3E}">
        <p14:creationId xmlns:p14="http://schemas.microsoft.com/office/powerpoint/2010/main" val="1499343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E6F06D-C57A-4C30-8BF3-F1539057AA7B}"/>
              </a:ext>
            </a:extLst>
          </p:cNvPr>
          <p:cNvSpPr txBox="1"/>
          <p:nvPr/>
        </p:nvSpPr>
        <p:spPr>
          <a:xfrm>
            <a:off x="197914" y="343757"/>
            <a:ext cx="3050612" cy="369332"/>
          </a:xfrm>
          <a:prstGeom prst="rect">
            <a:avLst/>
          </a:prstGeom>
          <a:noFill/>
        </p:spPr>
        <p:txBody>
          <a:bodyPr wrap="square" rtlCol="0">
            <a:spAutoFit/>
          </a:bodyPr>
          <a:lstStyle/>
          <a:p>
            <a:r>
              <a:rPr lang="en-US" b="1" dirty="0">
                <a:latin typeface="Arial" panose="020B0604020202020204" pitchFamily="34" charset="0"/>
                <a:ea typeface="Calibri" panose="020F0502020204030204" pitchFamily="34" charset="0"/>
                <a:cs typeface="Times New Roman" panose="02020603050405020304" pitchFamily="18" charset="0"/>
              </a:rPr>
              <a:t>Supplementary Figure 2a	</a:t>
            </a:r>
            <a:endParaRPr lang="en-US" b="1" dirty="0">
              <a:latin typeface="Arial" panose="020B0604020202020204" pitchFamily="34" charset="0"/>
              <a:cs typeface="Arial" panose="020B0604020202020204" pitchFamily="34" charset="0"/>
            </a:endParaRPr>
          </a:p>
        </p:txBody>
      </p:sp>
      <p:sp>
        <p:nvSpPr>
          <p:cNvPr id="7" name="Text Box 8">
            <a:extLst>
              <a:ext uri="{FF2B5EF4-FFF2-40B4-BE49-F238E27FC236}">
                <a16:creationId xmlns:a16="http://schemas.microsoft.com/office/drawing/2014/main" id="{79E63336-3C24-4EAE-A30E-156300D8E909}"/>
              </a:ext>
            </a:extLst>
          </p:cNvPr>
          <p:cNvSpPr txBox="1">
            <a:spLocks noChangeArrowheads="1"/>
          </p:cNvSpPr>
          <p:nvPr/>
        </p:nvSpPr>
        <p:spPr bwMode="auto">
          <a:xfrm>
            <a:off x="558669" y="6354998"/>
            <a:ext cx="5838825" cy="194787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2a</a:t>
            </a:r>
            <a:r>
              <a:rPr lang="en-US" sz="1200" dirty="0">
                <a:effectLst/>
                <a:latin typeface="Arial" panose="020B0604020202020204" pitchFamily="34" charset="0"/>
                <a:ea typeface="Calibri" panose="020F0502020204030204" pitchFamily="34" charset="0"/>
                <a:cs typeface="Times New Roman" panose="02020603050405020304" pitchFamily="18" charset="0"/>
              </a:rPr>
              <a:t>. Effect of folic acid (FA) functionalization of </a:t>
            </a:r>
            <a:r>
              <a:rPr lang="en-US" sz="1200" dirty="0">
                <a:latin typeface="Arial" panose="020B0604020202020204" pitchFamily="34" charset="0"/>
                <a:ea typeface="Calibri" panose="020F0502020204030204" pitchFamily="34" charset="0"/>
                <a:cs typeface="Times New Roman" panose="02020603050405020304" pitchFamily="18" charset="0"/>
              </a:rPr>
              <a:t>Alexafluor-750 (AF750)-labeled </a:t>
            </a:r>
            <a:r>
              <a:rPr lang="en-US" sz="1200" dirty="0">
                <a:effectLst/>
                <a:latin typeface="Arial" panose="020B0604020202020204" pitchFamily="34" charset="0"/>
                <a:ea typeface="Calibri" panose="020F0502020204030204" pitchFamily="34" charset="0"/>
                <a:cs typeface="Times New Roman" panose="02020603050405020304" pitchFamily="18" charset="0"/>
              </a:rPr>
              <a:t>exosomes (</a:t>
            </a:r>
            <a:r>
              <a:rPr lang="en-US" sz="1200" dirty="0">
                <a:latin typeface="Arial" panose="020B0604020202020204" pitchFamily="34" charset="0"/>
                <a:ea typeface="Calibri" panose="020F0502020204030204" pitchFamily="34" charset="0"/>
                <a:cs typeface="Times New Roman" panose="02020603050405020304" pitchFamily="18" charset="0"/>
              </a:rPr>
              <a:t>Exo), </a:t>
            </a:r>
            <a:r>
              <a:rPr lang="en-US" sz="1200" dirty="0">
                <a:effectLst/>
                <a:latin typeface="Arial" panose="020B0604020202020204" pitchFamily="34" charset="0"/>
                <a:ea typeface="Calibri" panose="020F0502020204030204" pitchFamily="34" charset="0"/>
                <a:cs typeface="Times New Roman" panose="02020603050405020304" pitchFamily="18" charset="0"/>
              </a:rPr>
              <a:t>with and without entrapment of polyethyleneimine MW 60K  (EPM) in accumulation of exosomes in lung tumor. A549 subcutaneous lung tumor-bearing female nude mice (n=3) were treated with indicated exosome formulations intravenously. Four hours later, animals were euthanized and tumor tissues were imaged </a:t>
            </a:r>
            <a:r>
              <a:rPr lang="en-US" sz="1200" i="1" dirty="0">
                <a:effectLst/>
                <a:latin typeface="Arial" panose="020B0604020202020204" pitchFamily="34" charset="0"/>
                <a:ea typeface="Calibri" panose="020F0502020204030204" pitchFamily="34" charset="0"/>
                <a:cs typeface="Times New Roman" panose="02020603050405020304" pitchFamily="18" charset="0"/>
              </a:rPr>
              <a:t>ex vivo</a:t>
            </a:r>
            <a:r>
              <a:rPr lang="en-US" sz="12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using advanced molecular imager (AMI1000). </a:t>
            </a:r>
            <a:r>
              <a:rPr lang="en-US" sz="1200" dirty="0">
                <a:effectLst/>
                <a:latin typeface="Arial" panose="020B0604020202020204" pitchFamily="34" charset="0"/>
                <a:ea typeface="Calibri" panose="020F0502020204030204" pitchFamily="34" charset="0"/>
                <a:cs typeface="Times New Roman" panose="02020603050405020304" pitchFamily="18" charset="0"/>
              </a:rPr>
              <a:t>Data represent mean ± SD (n=3). </a:t>
            </a:r>
            <a:r>
              <a:rPr lang="en-US" sz="1200" dirty="0">
                <a:latin typeface="Arial" panose="020B0604020202020204" pitchFamily="34" charset="0"/>
                <a:ea typeface="Calibri" panose="020F0502020204030204" pitchFamily="34" charset="0"/>
                <a:cs typeface="Times New Roman" panose="02020603050405020304" pitchFamily="18" charset="0"/>
              </a:rPr>
              <a:t>Florescent intensity represent as mean photons per second that leave a square centimeter of tissue and radiate into a solid angle of one steradian (photons/s/cm^2/</a:t>
            </a:r>
            <a:r>
              <a:rPr lang="en-US" sz="1200" dirty="0" err="1">
                <a:latin typeface="Arial" panose="020B0604020202020204" pitchFamily="34" charset="0"/>
                <a:ea typeface="Calibri" panose="020F0502020204030204" pitchFamily="34" charset="0"/>
                <a:cs typeface="Times New Roman" panose="02020603050405020304" pitchFamily="18" charset="0"/>
              </a:rPr>
              <a:t>sr</a:t>
            </a:r>
            <a:r>
              <a:rPr lang="en-US" sz="1200" dirty="0">
                <a:latin typeface="Arial" panose="020B0604020202020204" pitchFamily="34" charset="0"/>
                <a:ea typeface="Calibri" panose="020F0502020204030204" pitchFamily="34" charset="0"/>
                <a:cs typeface="Times New Roman" panose="02020603050405020304" pitchFamily="18" charset="0"/>
              </a:rPr>
              <a:t>). Statistical analysis was performed by one-way ANOVA followed by Tukey's multiple comparison test to compare between the indicated groups.  **, p &lt; 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roup 5">
            <a:extLst>
              <a:ext uri="{FF2B5EF4-FFF2-40B4-BE49-F238E27FC236}">
                <a16:creationId xmlns:a16="http://schemas.microsoft.com/office/drawing/2014/main" id="{20AAFEFD-2D1F-4B06-BEF2-8D5E02C8B2CC}"/>
              </a:ext>
            </a:extLst>
          </p:cNvPr>
          <p:cNvGrpSpPr/>
          <p:nvPr/>
        </p:nvGrpSpPr>
        <p:grpSpPr>
          <a:xfrm>
            <a:off x="1403977" y="1232693"/>
            <a:ext cx="3689098" cy="3781552"/>
            <a:chOff x="1426466" y="1575593"/>
            <a:chExt cx="3689098" cy="3781552"/>
          </a:xfrm>
        </p:grpSpPr>
        <p:pic>
          <p:nvPicPr>
            <p:cNvPr id="2" name="Picture 1">
              <a:extLst>
                <a:ext uri="{FF2B5EF4-FFF2-40B4-BE49-F238E27FC236}">
                  <a16:creationId xmlns:a16="http://schemas.microsoft.com/office/drawing/2014/main" id="{63571C25-7054-4A7F-B19A-328AADAFCAD2}"/>
                </a:ext>
              </a:extLst>
            </p:cNvPr>
            <p:cNvPicPr>
              <a:picLocks noChangeAspect="1"/>
            </p:cNvPicPr>
            <p:nvPr/>
          </p:nvPicPr>
          <p:blipFill rotWithShape="1">
            <a:blip r:embed="rId2"/>
            <a:srcRect r="23393" b="21802"/>
            <a:stretch/>
          </p:blipFill>
          <p:spPr>
            <a:xfrm>
              <a:off x="1426466" y="1575593"/>
              <a:ext cx="3644119" cy="2996407"/>
            </a:xfrm>
            <a:prstGeom prst="rect">
              <a:avLst/>
            </a:prstGeom>
          </p:spPr>
        </p:pic>
        <p:sp>
          <p:nvSpPr>
            <p:cNvPr id="4" name="TextBox 3">
              <a:extLst>
                <a:ext uri="{FF2B5EF4-FFF2-40B4-BE49-F238E27FC236}">
                  <a16:creationId xmlns:a16="http://schemas.microsoft.com/office/drawing/2014/main" id="{F008CFA8-EF6D-45D0-BE2B-A961CFAB3CA5}"/>
                </a:ext>
              </a:extLst>
            </p:cNvPr>
            <p:cNvSpPr txBox="1"/>
            <p:nvPr/>
          </p:nvSpPr>
          <p:spPr>
            <a:xfrm>
              <a:off x="3211022" y="1883481"/>
              <a:ext cx="534121" cy="523220"/>
            </a:xfrm>
            <a:prstGeom prst="rect">
              <a:avLst/>
            </a:prstGeom>
            <a:noFill/>
          </p:spPr>
          <p:txBody>
            <a:bodyPr wrap="none" rtlCol="0">
              <a:spAutoFit/>
            </a:bodyPr>
            <a:lstStyle/>
            <a:p>
              <a:r>
                <a:rPr lang="en-US" sz="2800" b="1" dirty="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3F013CD-EAAB-4A88-B3FD-15F9696E901E}"/>
                </a:ext>
              </a:extLst>
            </p:cNvPr>
            <p:cNvSpPr txBox="1"/>
            <p:nvPr/>
          </p:nvSpPr>
          <p:spPr>
            <a:xfrm>
              <a:off x="4267921" y="1815067"/>
              <a:ext cx="534121" cy="523220"/>
            </a:xfrm>
            <a:prstGeom prst="rect">
              <a:avLst/>
            </a:prstGeom>
            <a:noFill/>
          </p:spPr>
          <p:txBody>
            <a:bodyPr wrap="none" rtlCol="0">
              <a:spAutoFit/>
            </a:bodyPr>
            <a:lstStyle/>
            <a:p>
              <a:r>
                <a:rPr lang="en-US" sz="2800" b="1" dirty="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D71B8601-D7AC-40B2-8C23-9C38819FB0F5}"/>
                </a:ext>
              </a:extLst>
            </p:cNvPr>
            <p:cNvSpPr txBox="1"/>
            <p:nvPr/>
          </p:nvSpPr>
          <p:spPr>
            <a:xfrm rot="19232269">
              <a:off x="1634913" y="4859020"/>
              <a:ext cx="1261884"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Untreated</a:t>
              </a:r>
            </a:p>
          </p:txBody>
        </p:sp>
        <p:sp>
          <p:nvSpPr>
            <p:cNvPr id="11" name="TextBox 10">
              <a:extLst>
                <a:ext uri="{FF2B5EF4-FFF2-40B4-BE49-F238E27FC236}">
                  <a16:creationId xmlns:a16="http://schemas.microsoft.com/office/drawing/2014/main" id="{DA653320-CA64-41F5-B21E-642BF37716D7}"/>
                </a:ext>
              </a:extLst>
            </p:cNvPr>
            <p:cNvSpPr txBox="1"/>
            <p:nvPr/>
          </p:nvSpPr>
          <p:spPr>
            <a:xfrm rot="19232269">
              <a:off x="2012910" y="4872665"/>
              <a:ext cx="137730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Exo-AF750</a:t>
              </a:r>
            </a:p>
          </p:txBody>
        </p:sp>
        <p:sp>
          <p:nvSpPr>
            <p:cNvPr id="12" name="TextBox 11">
              <a:extLst>
                <a:ext uri="{FF2B5EF4-FFF2-40B4-BE49-F238E27FC236}">
                  <a16:creationId xmlns:a16="http://schemas.microsoft.com/office/drawing/2014/main" id="{4FAF4177-9752-4505-A731-7D77852CA66A}"/>
                </a:ext>
              </a:extLst>
            </p:cNvPr>
            <p:cNvSpPr txBox="1"/>
            <p:nvPr/>
          </p:nvSpPr>
          <p:spPr>
            <a:xfrm rot="19232269">
              <a:off x="2252862" y="4971720"/>
              <a:ext cx="1749261"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FA-Exo-AF750</a:t>
              </a:r>
            </a:p>
          </p:txBody>
        </p:sp>
        <p:sp>
          <p:nvSpPr>
            <p:cNvPr id="13" name="TextBox 12">
              <a:extLst>
                <a:ext uri="{FF2B5EF4-FFF2-40B4-BE49-F238E27FC236}">
                  <a16:creationId xmlns:a16="http://schemas.microsoft.com/office/drawing/2014/main" id="{15F2DB0D-2FCE-4663-953E-3F01DCCF3FDC}"/>
                </a:ext>
              </a:extLst>
            </p:cNvPr>
            <p:cNvSpPr txBox="1"/>
            <p:nvPr/>
          </p:nvSpPr>
          <p:spPr>
            <a:xfrm rot="19232269">
              <a:off x="3019863" y="4931277"/>
              <a:ext cx="1454244"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EPM-AF750</a:t>
              </a:r>
            </a:p>
          </p:txBody>
        </p:sp>
        <p:sp>
          <p:nvSpPr>
            <p:cNvPr id="14" name="TextBox 13">
              <a:extLst>
                <a:ext uri="{FF2B5EF4-FFF2-40B4-BE49-F238E27FC236}">
                  <a16:creationId xmlns:a16="http://schemas.microsoft.com/office/drawing/2014/main" id="{9A554E29-4AD7-4D31-96C6-16FCF0A8A6DB}"/>
                </a:ext>
              </a:extLst>
            </p:cNvPr>
            <p:cNvSpPr txBox="1"/>
            <p:nvPr/>
          </p:nvSpPr>
          <p:spPr>
            <a:xfrm rot="19232269">
              <a:off x="3289358" y="4987813"/>
              <a:ext cx="1826206"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FA-EPM-AF750</a:t>
              </a:r>
            </a:p>
          </p:txBody>
        </p:sp>
        <p:cxnSp>
          <p:nvCxnSpPr>
            <p:cNvPr id="8" name="Straight Connector 7">
              <a:extLst>
                <a:ext uri="{FF2B5EF4-FFF2-40B4-BE49-F238E27FC236}">
                  <a16:creationId xmlns:a16="http://schemas.microsoft.com/office/drawing/2014/main" id="{4CF6431B-91A7-4394-8436-925847E342F1}"/>
                </a:ext>
              </a:extLst>
            </p:cNvPr>
            <p:cNvCxnSpPr>
              <a:cxnSpLocks/>
            </p:cNvCxnSpPr>
            <p:nvPr/>
          </p:nvCxnSpPr>
          <p:spPr>
            <a:xfrm>
              <a:off x="3072267" y="2191549"/>
              <a:ext cx="6787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2052245-7DFF-4141-9172-A227813C6BD0}"/>
                </a:ext>
              </a:extLst>
            </p:cNvPr>
            <p:cNvCxnSpPr>
              <a:cxnSpLocks/>
            </p:cNvCxnSpPr>
            <p:nvPr/>
          </p:nvCxnSpPr>
          <p:spPr>
            <a:xfrm>
              <a:off x="4161401" y="2115576"/>
              <a:ext cx="6787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73621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6F6B7BF8-D1B0-448A-A5D4-73FDF5359220}"/>
              </a:ext>
            </a:extLst>
          </p:cNvPr>
          <p:cNvSpPr txBox="1"/>
          <p:nvPr/>
        </p:nvSpPr>
        <p:spPr>
          <a:xfrm>
            <a:off x="103093" y="0"/>
            <a:ext cx="3018775"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Supplementary  Figure 2b</a:t>
            </a:r>
          </a:p>
        </p:txBody>
      </p:sp>
      <p:sp>
        <p:nvSpPr>
          <p:cNvPr id="29" name="Text Box 8">
            <a:extLst>
              <a:ext uri="{FF2B5EF4-FFF2-40B4-BE49-F238E27FC236}">
                <a16:creationId xmlns:a16="http://schemas.microsoft.com/office/drawing/2014/main" id="{DD8A47C3-8ACB-4111-82BE-68C3D43AC6ED}"/>
              </a:ext>
            </a:extLst>
          </p:cNvPr>
          <p:cNvSpPr txBox="1">
            <a:spLocks noChangeArrowheads="1"/>
          </p:cNvSpPr>
          <p:nvPr/>
        </p:nvSpPr>
        <p:spPr bwMode="auto">
          <a:xfrm>
            <a:off x="155684" y="7283541"/>
            <a:ext cx="6534676" cy="1730919"/>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94000"/>
              </a:lnSpc>
              <a:spcBef>
                <a:spcPts val="300"/>
              </a:spcBef>
            </a:pPr>
            <a:r>
              <a:rPr lang="en-US" sz="1200" b="1" u="sng" dirty="0">
                <a:effectLst/>
                <a:latin typeface="Arial" panose="020B0604020202020204" pitchFamily="34" charset="0"/>
                <a:ea typeface="Calibri" panose="020F0502020204030204" pitchFamily="34" charset="0"/>
                <a:cs typeface="Times New Roman" panose="02020603050405020304" pitchFamily="18" charset="0"/>
              </a:rPr>
              <a:t>Supplementary Figure 2b</a:t>
            </a:r>
            <a:r>
              <a:rPr lang="en-US" sz="1200" dirty="0">
                <a:effectLst/>
                <a:latin typeface="Arial" panose="020B0604020202020204" pitchFamily="34" charset="0"/>
                <a:ea typeface="Calibri" panose="020F0502020204030204" pitchFamily="34" charset="0"/>
                <a:cs typeface="Times New Roman" panose="02020603050405020304" pitchFamily="18" charset="0"/>
              </a:rPr>
              <a:t>. Tissue distribution of folic acid (FA)-</a:t>
            </a:r>
            <a:r>
              <a:rPr lang="en-US" sz="1200" dirty="0">
                <a:latin typeface="Arial" panose="020B0604020202020204" pitchFamily="34" charset="0"/>
                <a:ea typeface="Calibri" panose="020F0502020204030204" pitchFamily="34" charset="0"/>
                <a:cs typeface="Times New Roman" panose="02020603050405020304" pitchFamily="18" charset="0"/>
              </a:rPr>
              <a:t>functionalized </a:t>
            </a:r>
            <a:r>
              <a:rPr lang="en-US" sz="1200" dirty="0">
                <a:effectLst/>
                <a:latin typeface="Arial" panose="020B0604020202020204" pitchFamily="34" charset="0"/>
                <a:ea typeface="Calibri" panose="020F0502020204030204" pitchFamily="34" charset="0"/>
                <a:cs typeface="Times New Roman" panose="02020603050405020304" pitchFamily="18" charset="0"/>
              </a:rPr>
              <a:t>exosomes labeled with Alexa Fluor-750 (AF750), with and without entrapment of poly MW 60K (PEI) 4 h after the treatment. A549 subcutaneous lung tumor-bearing female nude mice (n=3) were treated intravenously with AF750-labeled Exo and EPM; Unbound AF750 was removed essentially completely (&gt;99%) by ultrafiltration. AF750 alone was included as a control, along with untreated group. Four hours later, animals were euthanized and various tissues and tumors were collected and imaged </a:t>
            </a:r>
            <a:r>
              <a:rPr lang="en-US" sz="1200" i="1" dirty="0">
                <a:effectLst/>
                <a:latin typeface="Arial" panose="020B0604020202020204" pitchFamily="34" charset="0"/>
                <a:ea typeface="Calibri" panose="020F0502020204030204" pitchFamily="34" charset="0"/>
                <a:cs typeface="Times New Roman" panose="02020603050405020304" pitchFamily="18" charset="0"/>
              </a:rPr>
              <a:t>ex vivo</a:t>
            </a:r>
            <a:r>
              <a:rPr lang="en-US" sz="1200" dirty="0">
                <a:effectLst/>
                <a:latin typeface="Arial" panose="020B0604020202020204" pitchFamily="34" charset="0"/>
                <a:ea typeface="Calibri" panose="020F0502020204030204" pitchFamily="34" charset="0"/>
                <a:cs typeface="Times New Roman" panose="02020603050405020304" pitchFamily="18" charset="0"/>
              </a:rPr>
              <a:t> and fluorescence was quantified using </a:t>
            </a:r>
            <a:r>
              <a:rPr lang="en-US" sz="1200" dirty="0">
                <a:latin typeface="Arial" panose="020B0604020202020204" pitchFamily="34" charset="0"/>
                <a:ea typeface="Calibri" panose="020F0502020204030204" pitchFamily="34" charset="0"/>
                <a:cs typeface="Times New Roman" panose="02020603050405020304" pitchFamily="18" charset="0"/>
              </a:rPr>
              <a:t>advanced molecular imager (AMI1000). Data represent mean ± SD (n=3). Florescent intensity represent as mean photons per second that leave a square centimeter of tissue and radiate into a solid angle of one steradian (photons/s/cm^2/</a:t>
            </a:r>
            <a:r>
              <a:rPr lang="en-US" sz="1200" dirty="0" err="1">
                <a:latin typeface="Arial" panose="020B0604020202020204" pitchFamily="34" charset="0"/>
                <a:ea typeface="Calibri" panose="020F0502020204030204" pitchFamily="34" charset="0"/>
                <a:cs typeface="Times New Roman" panose="02020603050405020304" pitchFamily="18" charset="0"/>
              </a:rPr>
              <a:t>sr</a:t>
            </a:r>
            <a:r>
              <a:rPr lang="en-US" sz="1200" dirty="0">
                <a:latin typeface="Arial" panose="020B0604020202020204" pitchFamily="34" charset="0"/>
                <a:ea typeface="Calibri" panose="020F0502020204030204" pitchFamily="34" charset="0"/>
                <a:cs typeface="Times New Roman" panose="02020603050405020304" pitchFamily="18"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A5173FCE-B5E5-44D8-B244-7F45F6A9ADAD}"/>
              </a:ext>
            </a:extLst>
          </p:cNvPr>
          <p:cNvPicPr>
            <a:picLocks noChangeAspect="1"/>
          </p:cNvPicPr>
          <p:nvPr/>
        </p:nvPicPr>
        <p:blipFill>
          <a:blip r:embed="rId2"/>
          <a:stretch>
            <a:fillRect/>
          </a:stretch>
        </p:blipFill>
        <p:spPr>
          <a:xfrm>
            <a:off x="862110" y="498623"/>
            <a:ext cx="4830029" cy="4568077"/>
          </a:xfrm>
          <a:prstGeom prst="rect">
            <a:avLst/>
          </a:prstGeom>
        </p:spPr>
      </p:pic>
      <p:pic>
        <p:nvPicPr>
          <p:cNvPr id="3" name="Picture 2">
            <a:extLst>
              <a:ext uri="{FF2B5EF4-FFF2-40B4-BE49-F238E27FC236}">
                <a16:creationId xmlns:a16="http://schemas.microsoft.com/office/drawing/2014/main" id="{80AC1E18-E08D-47E8-9226-0A1B27FEE76C}"/>
              </a:ext>
            </a:extLst>
          </p:cNvPr>
          <p:cNvPicPr>
            <a:picLocks noChangeAspect="1"/>
          </p:cNvPicPr>
          <p:nvPr/>
        </p:nvPicPr>
        <p:blipFill>
          <a:blip r:embed="rId3"/>
          <a:stretch>
            <a:fillRect/>
          </a:stretch>
        </p:blipFill>
        <p:spPr>
          <a:xfrm>
            <a:off x="1180050" y="4737720"/>
            <a:ext cx="5113020" cy="2614839"/>
          </a:xfrm>
          <a:prstGeom prst="rect">
            <a:avLst/>
          </a:prstGeom>
        </p:spPr>
      </p:pic>
    </p:spTree>
    <p:extLst>
      <p:ext uri="{BB962C8B-B14F-4D97-AF65-F5344CB8AC3E}">
        <p14:creationId xmlns:p14="http://schemas.microsoft.com/office/powerpoint/2010/main" val="22684271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20401</TotalTime>
  <Words>3556</Words>
  <Application>Microsoft Office PowerPoint</Application>
  <PresentationFormat>On-screen Show (4:3)</PresentationFormat>
  <Paragraphs>576</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Aqil,Farrukh</dc:creator>
  <cp:lastModifiedBy>Gupta,Ramesh</cp:lastModifiedBy>
  <cp:revision>406</cp:revision>
  <cp:lastPrinted>2020-06-22T16:10:47Z</cp:lastPrinted>
  <dcterms:created xsi:type="dcterms:W3CDTF">2019-09-23T15:44:57Z</dcterms:created>
  <dcterms:modified xsi:type="dcterms:W3CDTF">2021-02-11T01:45:50Z</dcterms:modified>
</cp:coreProperties>
</file>