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3.xml" ContentType="application/vnd.openxmlformats-officedocument.drawingml.chartshap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theme/themeOverride2.xml" ContentType="application/vnd.openxmlformats-officedocument.themeOverride+xml"/>
  <Override PartName="/ppt/charts/chart25.xml" ContentType="application/vnd.openxmlformats-officedocument.drawingml.chart+xml"/>
  <Override PartName="/ppt/theme/themeOverride3.xml" ContentType="application/vnd.openxmlformats-officedocument.themeOverride+xml"/>
  <Override PartName="/ppt/charts/chart26.xml" ContentType="application/vnd.openxmlformats-officedocument.drawingml.chart+xml"/>
  <Override PartName="/ppt/theme/themeOverride4.xml" ContentType="application/vnd.openxmlformats-officedocument.themeOverride+xml"/>
  <Override PartName="/ppt/charts/chart27.xml" ContentType="application/vnd.openxmlformats-officedocument.drawingml.chart+xml"/>
  <Override PartName="/ppt/theme/themeOverride5.xml" ContentType="application/vnd.openxmlformats-officedocument.themeOverride+xml"/>
  <Override PartName="/ppt/charts/chart28.xml" ContentType="application/vnd.openxmlformats-officedocument.drawingml.chart+xml"/>
  <Override PartName="/ppt/theme/themeOverride6.xml" ContentType="application/vnd.openxmlformats-officedocument.themeOverride+xml"/>
  <Override PartName="/ppt/charts/chart29.xml" ContentType="application/vnd.openxmlformats-officedocument.drawingml.chart+xml"/>
  <Override PartName="/ppt/theme/themeOverride7.xml" ContentType="application/vnd.openxmlformats-officedocument.themeOverride+xml"/>
  <Override PartName="/ppt/charts/chart30.xml" ContentType="application/vnd.openxmlformats-officedocument.drawingml.chart+xml"/>
  <Override PartName="/ppt/theme/themeOverride8.xml" ContentType="application/vnd.openxmlformats-officedocument.themeOverride+xml"/>
  <Override PartName="/ppt/charts/chart31.xml" ContentType="application/vnd.openxmlformats-officedocument.drawingml.chart+xml"/>
  <Override PartName="/ppt/theme/themeOverride9.xml" ContentType="application/vnd.openxmlformats-officedocument.themeOverride+xml"/>
  <Override PartName="/ppt/charts/chart32.xml" ContentType="application/vnd.openxmlformats-officedocument.drawingml.chart+xml"/>
  <Override PartName="/ppt/theme/themeOverride10.xml" ContentType="application/vnd.openxmlformats-officedocument.themeOverride+xml"/>
  <Override PartName="/ppt/charts/chart33.xml" ContentType="application/vnd.openxmlformats-officedocument.drawingml.chart+xml"/>
  <Override PartName="/ppt/theme/themeOverride11.xml" ContentType="application/vnd.openxmlformats-officedocument.themeOverride+xml"/>
  <Override PartName="/ppt/charts/chart34.xml" ContentType="application/vnd.openxmlformats-officedocument.drawingml.chart+xml"/>
  <Override PartName="/ppt/theme/themeOverride12.xml" ContentType="application/vnd.openxmlformats-officedocument.themeOverride+xml"/>
  <Override PartName="/ppt/charts/chart3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3.xml" ContentType="application/vnd.openxmlformats-officedocument.themeOverride+xml"/>
  <Override PartName="/ppt/charts/chart3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4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7" r:id="rId2"/>
    <p:sldId id="333" r:id="rId3"/>
    <p:sldId id="284" r:id="rId4"/>
    <p:sldId id="272" r:id="rId5"/>
    <p:sldId id="331" r:id="rId6"/>
    <p:sldId id="263" r:id="rId7"/>
    <p:sldId id="334" r:id="rId8"/>
    <p:sldId id="327" r:id="rId9"/>
    <p:sldId id="32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ng, Meichan" initials="Y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76"/>
    <p:restoredTop sz="95915"/>
  </p:normalViewPr>
  <p:slideViewPr>
    <p:cSldViewPr snapToGrid="0" snapToObjects="1">
      <p:cViewPr varScale="1">
        <p:scale>
          <a:sx n="73" d="100"/>
          <a:sy n="73" d="100"/>
        </p:scale>
        <p:origin x="89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1-15-2020%20%20WT%20and%20ELKO%20mc.xls" TargetMode="External"/><Relationship Id="rId1" Type="http://schemas.openxmlformats.org/officeDocument/2006/relationships/themeOverride" Target="../theme/themeOverride2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1-15-2020%20%20WT%20and%20ELKO%20mc.xls" TargetMode="External"/><Relationship Id="rId1" Type="http://schemas.openxmlformats.org/officeDocument/2006/relationships/themeOverride" Target="../theme/themeOverride3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1-15-2020%20%20WT%20and%20ELKO%20mc.xls" TargetMode="External"/><Relationship Id="rId1" Type="http://schemas.openxmlformats.org/officeDocument/2006/relationships/themeOverride" Target="../theme/themeOverride4.xm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1-15-2020%20%20WT%20and%20ELKO%20mc.xls" TargetMode="External"/><Relationship Id="rId1" Type="http://schemas.openxmlformats.org/officeDocument/2006/relationships/themeOverride" Target="../theme/themeOverride5.xm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1-15-2020%20%20WT%20and%20ELKO%20mc.xls" TargetMode="External"/><Relationship Id="rId1" Type="http://schemas.openxmlformats.org/officeDocument/2006/relationships/themeOverride" Target="../theme/themeOverride6.xml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ER%20stress%20project%20\3-18-2020%20wt%20and%20elko%20basal%20serum%20tg%20and%20cholesterol.xlsx" TargetMode="External"/><Relationship Id="rId1" Type="http://schemas.openxmlformats.org/officeDocument/2006/relationships/themeOverride" Target="../theme/themeOverride7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2-13-2020%20liver%20tg%20E4bp4%20f%20f%20and%20E4bp4-lko%20basal.xlsx" TargetMode="External"/><Relationship Id="rId1" Type="http://schemas.openxmlformats.org/officeDocument/2006/relationships/themeOverride" Target="../theme/themeOverride8.xml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ER%20stress%20project%20\3-18-2020%20wt%20and%20elko%20basal%20serum%20tg%20and%20cholesterol.xlsx" TargetMode="External"/><Relationship Id="rId1" Type="http://schemas.openxmlformats.org/officeDocument/2006/relationships/themeOverride" Target="../theme/themeOverride9.xml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ER%20stress%20project%20\3-17-2020%20wt%20and%20elko%20basal%20alt.xlsx" TargetMode="External"/><Relationship Id="rId1" Type="http://schemas.openxmlformats.org/officeDocument/2006/relationships/themeOverride" Target="../theme/themeOverride10.xml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Meichan's%20mice%20\Meichan's%20mice.xlsx" TargetMode="External"/><Relationship Id="rId1" Type="http://schemas.openxmlformats.org/officeDocument/2006/relationships/themeOverride" Target="../theme/themeOverride11.xml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oleObject" Target="file:///\\localhost\\Users\meichan\Desktop\ER%20stress%20project%20\3-18-2020%20wt%20and%20elko%20basal%20serum%20tg%20and%20cholesterol.xlsx" TargetMode="External"/><Relationship Id="rId1" Type="http://schemas.openxmlformats.org/officeDocument/2006/relationships/themeOverride" Target="../theme/themeOverride12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\Volumes\NO%20NAME\6-4-19%20mc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\Volumes\NO%20NAME\MSS%206-10-19%20QPCR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\Volumes\NO%20NAME\MSS%206-11-19%20Oxidation%20Genes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\\localhost\\Volumes\NO%20NAME\MSS%206-18-19%20anan.%20xls.xls" TargetMode="Externa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NO%20NAME:6-5-19%20MC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xin%20lab\Documents\QPCR\2019\July\7-6-19%20MSS%20Raw%20Cells.xls" TargetMode="External"/><Relationship Id="rId1" Type="http://schemas.openxmlformats.org/officeDocument/2006/relationships/themeOverride" Target="../theme/themeOverride1.xm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\Users\meichan\Desktop\USB\6-5-19%20MC.xls" TargetMode="Externa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\Volumes\NO%20NAME\8-21-2019%20MC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\Users\leiyin\Desktop\Meichan\qpcr%20data%20from%20Misschaile%20\6-7-19%20Prka%20QPCR%20MSS%20&amp;Erin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761641908163503"/>
          <c:y val="0.27785887272016402"/>
          <c:w val="0.40055056532556099"/>
          <c:h val="0.52355850710628604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solidFill>
              <a:schemeClr val="bg1"/>
            </a:solid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TM!$K$28:$L$28</c:f>
                <c:numCache>
                  <c:formatCode>General</c:formatCode>
                  <c:ptCount val="2"/>
                  <c:pt idx="0">
                    <c:v>2.7919513136281701E-2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</c:errBars>
          <c:cat>
            <c:strRef>
              <c:f>TM!$H$27:$I$27</c:f>
              <c:strCache>
                <c:ptCount val="2"/>
                <c:pt idx="0">
                  <c:v>Ddit3</c:v>
                </c:pt>
                <c:pt idx="1">
                  <c:v>E4bp4</c:v>
                </c:pt>
              </c:strCache>
            </c:strRef>
          </c:cat>
          <c:val>
            <c:numRef>
              <c:f>TM!$H$28:$I$28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30-8146-9F8A-667E7FDF0732}"/>
            </c:ext>
          </c:extLst>
        </c:ser>
        <c:ser>
          <c:idx val="1"/>
          <c:order val="1"/>
          <c:tx>
            <c:v>Tunicamycin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TM!$J$29:$K$29</c:f>
                <c:numCache>
                  <c:formatCode>General</c:formatCode>
                  <c:ptCount val="2"/>
                  <c:pt idx="0">
                    <c:v>0.58378572070263202</c:v>
                  </c:pt>
                  <c:pt idx="1">
                    <c:v>5.57143224506714E-2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strRef>
              <c:f>TM!$H$27:$I$27</c:f>
              <c:strCache>
                <c:ptCount val="2"/>
                <c:pt idx="0">
                  <c:v>Ddit3</c:v>
                </c:pt>
                <c:pt idx="1">
                  <c:v>E4bp4</c:v>
                </c:pt>
              </c:strCache>
            </c:strRef>
          </c:cat>
          <c:val>
            <c:numRef>
              <c:f>TM!$H$29:$I$29</c:f>
              <c:numCache>
                <c:formatCode>General</c:formatCode>
                <c:ptCount val="2"/>
                <c:pt idx="0">
                  <c:v>15.51856622559664</c:v>
                </c:pt>
                <c:pt idx="1">
                  <c:v>3.2085186445179601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30-8146-9F8A-667E7FDF0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3889288"/>
        <c:axId val="2135098440"/>
      </c:barChart>
      <c:catAx>
        <c:axId val="2113889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i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5098440"/>
        <c:crosses val="autoZero"/>
        <c:auto val="1"/>
        <c:lblAlgn val="ctr"/>
        <c:lblOffset val="100"/>
        <c:noMultiLvlLbl val="0"/>
      </c:catAx>
      <c:valAx>
        <c:axId val="2135098440"/>
        <c:scaling>
          <c:orientation val="minMax"/>
          <c:max val="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1">
                    <a:latin typeface="Arial"/>
                    <a:ea typeface="Times New Roman" charset="0"/>
                    <a:cs typeface="Arial"/>
                  </a:defRPr>
                </a:pPr>
                <a:r>
                  <a:rPr lang="en-US" sz="1200" b="1" dirty="0">
                    <a:latin typeface="Arial"/>
                    <a:ea typeface="Times New Roman" charset="0"/>
                    <a:cs typeface="Arial"/>
                  </a:rPr>
                  <a:t>Relative mRNA Levels</a:t>
                </a:r>
              </a:p>
            </c:rich>
          </c:tx>
          <c:layout>
            <c:manualLayout>
              <c:xMode val="edge"/>
              <c:yMode val="edge"/>
              <c:x val="2.2051194981861099E-2"/>
              <c:y val="0.15474894136768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13889288"/>
        <c:crosses val="autoZero"/>
        <c:crossBetween val="between"/>
        <c:majorUnit val="5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680" b="1" i="1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r>
              <a:rPr lang="en-US" sz="1200" b="1" i="1" dirty="0">
                <a:latin typeface="Arial"/>
                <a:ea typeface="Times New Roman" charset="0"/>
                <a:cs typeface="Arial"/>
              </a:rPr>
              <a:t>Grp78</a:t>
            </a:r>
          </a:p>
        </c:rich>
      </c:tx>
      <c:layout>
        <c:manualLayout>
          <c:xMode val="edge"/>
          <c:yMode val="edge"/>
          <c:x val="0.32742406485166797"/>
          <c:y val="7.56828392588188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7235449821335"/>
          <c:y val="0.21227638437042801"/>
          <c:w val="0.48341752536041299"/>
          <c:h val="0.58939563593348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e4bp4'!$D$21</c:f>
              <c:strCache>
                <c:ptCount val="1"/>
                <c:pt idx="0">
                  <c:v>Grp78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0DF-9846-B66F-6158537AB017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0DF-9846-B66F-6158537AB017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0DF-9846-B66F-6158537AB017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20DF-9846-B66F-6158537AB017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e4bp4'!$E$22:$E$25</c:f>
                <c:numCache>
                  <c:formatCode>General</c:formatCode>
                  <c:ptCount val="4"/>
                  <c:pt idx="0">
                    <c:v>3.6717289671055302E-3</c:v>
                  </c:pt>
                  <c:pt idx="1">
                    <c:v>0.43780508297793003</c:v>
                  </c:pt>
                  <c:pt idx="2">
                    <c:v>0.119356889675604</c:v>
                  </c:pt>
                  <c:pt idx="3">
                    <c:v>6.4174774164181006E-2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e4bp4'!$C$22:$C$25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e4bp4'!$D$22:$D$25</c:f>
              <c:numCache>
                <c:formatCode>General</c:formatCode>
                <c:ptCount val="4"/>
                <c:pt idx="0">
                  <c:v>1</c:v>
                </c:pt>
                <c:pt idx="1">
                  <c:v>8.1094966219495905</c:v>
                </c:pt>
                <c:pt idx="2">
                  <c:v>0.92424360968202501</c:v>
                </c:pt>
                <c:pt idx="3">
                  <c:v>7.4622534812788102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0DF-9846-B66F-6158537AB0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3969384"/>
        <c:axId val="2133965992"/>
      </c:barChart>
      <c:catAx>
        <c:axId val="2133969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33965992"/>
        <c:crosses val="autoZero"/>
        <c:auto val="1"/>
        <c:lblAlgn val="ctr"/>
        <c:lblOffset val="100"/>
        <c:noMultiLvlLbl val="0"/>
      </c:catAx>
      <c:valAx>
        <c:axId val="2133965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endParaRPr lang="en-US"/>
          </a:p>
        </c:txPr>
        <c:crossAx val="2133969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200" b="1" i="1">
                <a:latin typeface="Arial"/>
                <a:cs typeface="Arial"/>
              </a:defRPr>
            </a:pPr>
            <a:r>
              <a:rPr lang="en-US" sz="1200" b="1" i="1" dirty="0">
                <a:latin typeface="Arial"/>
                <a:ea typeface="Times New Roman" charset="0"/>
                <a:cs typeface="Arial"/>
              </a:rPr>
              <a:t>Chop</a:t>
            </a:r>
          </a:p>
        </c:rich>
      </c:tx>
      <c:layout>
        <c:manualLayout>
          <c:xMode val="edge"/>
          <c:yMode val="edge"/>
          <c:x val="0.27292807127256102"/>
          <c:y val="0.18735064103182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0678927226446"/>
          <c:y val="0.31218233603585399"/>
          <c:w val="0.493062507261395"/>
          <c:h val="0.639639321188595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e4bp4'!$E$4</c:f>
              <c:strCache>
                <c:ptCount val="1"/>
                <c:pt idx="0">
                  <c:v>CHOP</c:v>
                </c:pt>
              </c:strCache>
            </c:strRef>
          </c:tx>
          <c:spPr>
            <a:solidFill>
              <a:schemeClr val="bg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902-6548-9A18-7EF5E8FD52F4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2902-6548-9A18-7EF5E8FD52F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902-6548-9A18-7EF5E8FD52F4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902-6548-9A18-7EF5E8FD52F4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e4bp4'!$F$5:$F$8</c:f>
                <c:numCache>
                  <c:formatCode>General</c:formatCode>
                  <c:ptCount val="4"/>
                  <c:pt idx="0">
                    <c:v>7.8038230315890203E-2</c:v>
                  </c:pt>
                  <c:pt idx="1">
                    <c:v>1.8154130912617701</c:v>
                  </c:pt>
                  <c:pt idx="2">
                    <c:v>2.3166119918341901E-2</c:v>
                  </c:pt>
                  <c:pt idx="3">
                    <c:v>0.49643159678590398</c:v>
                  </c:pt>
                </c:numCache>
              </c:numRef>
            </c:plus>
            <c:spPr>
              <a:solidFill>
                <a:schemeClr val="tx1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e4bp4'!$D$5:$D$8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e4bp4'!$E$5:$E$8</c:f>
              <c:numCache>
                <c:formatCode>General</c:formatCode>
                <c:ptCount val="4"/>
                <c:pt idx="0">
                  <c:v>1</c:v>
                </c:pt>
                <c:pt idx="1">
                  <c:v>14.0810291377379</c:v>
                </c:pt>
                <c:pt idx="2">
                  <c:v>0.235653103863565</c:v>
                </c:pt>
                <c:pt idx="3">
                  <c:v>8.3531459725660095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902-6548-9A18-7EF5E8FD52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3936072"/>
        <c:axId val="2133939240"/>
      </c:barChart>
      <c:catAx>
        <c:axId val="2133936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133939240"/>
        <c:crosses val="autoZero"/>
        <c:auto val="1"/>
        <c:lblAlgn val="ctr"/>
        <c:lblOffset val="100"/>
        <c:noMultiLvlLbl val="0"/>
      </c:catAx>
      <c:valAx>
        <c:axId val="21339392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vert="horz"/>
          <a:lstStyle/>
          <a:p>
            <a:pPr>
              <a:defRPr sz="1200" b="1">
                <a:latin typeface="Arial"/>
                <a:cs typeface="Arial"/>
              </a:defRPr>
            </a:pPr>
            <a:endParaRPr lang="en-US"/>
          </a:p>
        </c:txPr>
        <c:crossAx val="2133936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200">
          <a:latin typeface="Times New Roman"/>
          <a:cs typeface="Times New Roman"/>
        </a:defRPr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 rot="0" spcFirstLastPara="0" vertOverflow="ellipsis" vert="horz" wrap="square" anchor="ctr" anchorCtr="1"/>
        <a:lstStyle/>
        <a:p>
          <a:pPr>
            <a:defRPr lang="zh-CN" sz="1200" b="1" i="1" u="none" strike="noStrike" kern="1200" baseline="0">
              <a:solidFill>
                <a:srgbClr val="000000"/>
              </a:solidFill>
              <a:latin typeface="Arial" panose="020B0604020202020204" pitchFamily="34" charset="0"/>
              <a:ea typeface="Arial" panose="020B0604020202020204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432816865633699"/>
          <c:y val="0.209872241579559"/>
          <c:w val="0.65051054102108197"/>
          <c:h val="0.715679442508710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e4bp4'!$E$4</c:f>
              <c:strCache>
                <c:ptCount val="1"/>
                <c:pt idx="0">
                  <c:v>Atgl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80C-BC44-83A7-2124EB690F6A}"/>
              </c:ext>
            </c:extLst>
          </c:dPt>
          <c:dPt>
            <c:idx val="1"/>
            <c:invertIfNegative val="0"/>
            <c:bubble3D val="0"/>
            <c:spPr>
              <a:solidFill>
                <a:srgbClr val="000000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580C-BC44-83A7-2124EB690F6A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580C-BC44-83A7-2124EB690F6A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e4bp4'!$F$5:$F$8</c:f>
                <c:numCache>
                  <c:formatCode>General</c:formatCode>
                  <c:ptCount val="4"/>
                  <c:pt idx="0">
                    <c:v>1.9138581003937401E-2</c:v>
                  </c:pt>
                  <c:pt idx="1">
                    <c:v>4.7028167950426997E-2</c:v>
                  </c:pt>
                  <c:pt idx="2">
                    <c:v>2.4479172901031201E-2</c:v>
                  </c:pt>
                  <c:pt idx="3">
                    <c:v>8.59668030098556E-3</c:v>
                  </c:pt>
                </c:numCache>
              </c:numRef>
            </c:plus>
            <c:spPr>
              <a:solidFill>
                <a:schemeClr val="tx1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e4bp4'!$D$5:$D$8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e4bp4'!$E$5:$E$8</c:f>
              <c:numCache>
                <c:formatCode>General</c:formatCode>
                <c:ptCount val="4"/>
                <c:pt idx="0">
                  <c:v>1</c:v>
                </c:pt>
                <c:pt idx="1">
                  <c:v>1.29415288347996</c:v>
                </c:pt>
                <c:pt idx="2">
                  <c:v>0.96655736082287103</c:v>
                </c:pt>
                <c:pt idx="3">
                  <c:v>1.20217015261549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80C-BC44-83A7-2124EB690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356296"/>
        <c:axId val="2124354344"/>
      </c:barChart>
      <c:catAx>
        <c:axId val="2124356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27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</a:defRPr>
            </a:pPr>
            <a:endParaRPr lang="en-US"/>
          </a:p>
        </c:txPr>
        <c:crossAx val="2124354344"/>
        <c:crosses val="autoZero"/>
        <c:auto val="1"/>
        <c:lblAlgn val="ctr"/>
        <c:lblOffset val="100"/>
        <c:noMultiLvlLbl val="0"/>
      </c:catAx>
      <c:valAx>
        <c:axId val="2124354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rgbClr val="000000"/>
                </a:solidFill>
                <a:latin typeface="Arial"/>
                <a:ea typeface="Arial" panose="020B0604020202020204"/>
                <a:cs typeface="Arial"/>
              </a:defRPr>
            </a:pPr>
            <a:endParaRPr lang="en-US"/>
          </a:p>
        </c:txPr>
        <c:crossAx val="2124356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 b="0" i="0" u="none" strike="noStrike" baseline="0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/>
                <a:cs typeface="Arial" panose="020B0604020202020204" pitchFamily="34" charset="0"/>
              </a:defRPr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Cgi58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43345779566252"/>
          <c:y val="0.141394234746445"/>
          <c:w val="0.644013232989611"/>
          <c:h val="0.665545352676187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e4bp4'!$E$14</c:f>
              <c:strCache>
                <c:ptCount val="1"/>
                <c:pt idx="0">
                  <c:v>CGI58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3405-E849-9757-BECFD800C0B9}"/>
              </c:ext>
            </c:extLst>
          </c:dPt>
          <c:dPt>
            <c:idx val="1"/>
            <c:invertIfNegative val="0"/>
            <c:bubble3D val="0"/>
            <c:spPr>
              <a:solidFill>
                <a:srgbClr val="000000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3405-E849-9757-BECFD800C0B9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3405-E849-9757-BECFD800C0B9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3405-E849-9757-BECFD800C0B9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e4bp4'!$F$15:$F$18</c:f>
                <c:numCache>
                  <c:formatCode>General</c:formatCode>
                  <c:ptCount val="4"/>
                  <c:pt idx="0">
                    <c:v>4.7801162878014503E-2</c:v>
                  </c:pt>
                  <c:pt idx="1">
                    <c:v>7.5771029337688006E-2</c:v>
                  </c:pt>
                  <c:pt idx="2">
                    <c:v>3.2430048422230802E-2</c:v>
                  </c:pt>
                  <c:pt idx="3">
                    <c:v>9.4000310553483003E-3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e4bp4'!$D$15:$D$18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e4bp4'!$E$15:$E$18</c:f>
              <c:numCache>
                <c:formatCode>General</c:formatCode>
                <c:ptCount val="4"/>
                <c:pt idx="0">
                  <c:v>1</c:v>
                </c:pt>
                <c:pt idx="1">
                  <c:v>1.64650999209689</c:v>
                </c:pt>
                <c:pt idx="2">
                  <c:v>0.96492095743246098</c:v>
                </c:pt>
                <c:pt idx="3">
                  <c:v>1.55547792835549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405-E849-9757-BECFD800C0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310168"/>
        <c:axId val="2124305032"/>
      </c:barChart>
      <c:catAx>
        <c:axId val="2124310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54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</a:defRPr>
            </a:pPr>
            <a:endParaRPr lang="en-US"/>
          </a:p>
        </c:txPr>
        <c:crossAx val="2124305032"/>
        <c:crosses val="autoZero"/>
        <c:auto val="1"/>
        <c:lblAlgn val="ctr"/>
        <c:lblOffset val="100"/>
        <c:noMultiLvlLbl val="0"/>
      </c:catAx>
      <c:valAx>
        <c:axId val="2124305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rgbClr val="000000"/>
                </a:solidFill>
                <a:latin typeface="Arial"/>
                <a:ea typeface="Arial" panose="020B0604020202020204"/>
                <a:cs typeface="Arial"/>
              </a:defRPr>
            </a:pPr>
            <a:endParaRPr lang="en-US"/>
          </a:p>
        </c:txPr>
        <c:crossAx val="2124310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 b="0" i="0" u="none" strike="noStrike" baseline="0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200" i="1"/>
            </a:pPr>
            <a:r>
              <a:rPr lang="en-US" sz="1200" i="1"/>
              <a:t>Hsl</a:t>
            </a:r>
          </a:p>
        </c:rich>
      </c:tx>
      <c:layout>
        <c:manualLayout>
          <c:xMode val="edge"/>
          <c:yMode val="edge"/>
          <c:x val="0.37922654212214901"/>
          <c:y val="7.1729204743390196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51311260272799"/>
          <c:y val="0.10971647774797399"/>
          <c:w val="0.78891541783083596"/>
          <c:h val="0.788979954723096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e4bp4'!$D$21</c:f>
              <c:strCache>
                <c:ptCount val="1"/>
                <c:pt idx="0">
                  <c:v>hsl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BC9-A240-A27B-9660CAC6FAA7}"/>
              </c:ext>
            </c:extLst>
          </c:dPt>
          <c:dPt>
            <c:idx val="1"/>
            <c:invertIfNegative val="0"/>
            <c:bubble3D val="0"/>
            <c:spPr>
              <a:solidFill>
                <a:srgbClr val="000000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BC9-A240-A27B-9660CAC6FAA7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BC9-A240-A27B-9660CAC6FAA7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2BC9-A240-A27B-9660CAC6FAA7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e4bp4'!$E$22:$E$25</c:f>
                <c:numCache>
                  <c:formatCode>General</c:formatCode>
                  <c:ptCount val="4"/>
                  <c:pt idx="0">
                    <c:v>2.5353209042814299E-2</c:v>
                  </c:pt>
                  <c:pt idx="1">
                    <c:v>8.8381254383660401E-2</c:v>
                  </c:pt>
                  <c:pt idx="2">
                    <c:v>7.9830409057342497E-2</c:v>
                  </c:pt>
                  <c:pt idx="3">
                    <c:v>7.1175383951225898E-2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e4bp4'!$C$22:$C$25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e4bp4'!$D$22:$D$25</c:f>
              <c:numCache>
                <c:formatCode>General</c:formatCode>
                <c:ptCount val="4"/>
                <c:pt idx="0">
                  <c:v>1</c:v>
                </c:pt>
                <c:pt idx="1">
                  <c:v>1.3257086640348601</c:v>
                </c:pt>
                <c:pt idx="2">
                  <c:v>1.16677475236115</c:v>
                </c:pt>
                <c:pt idx="3">
                  <c:v>1.60088334951372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BC9-A240-A27B-9660CAC6FA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264616"/>
        <c:axId val="2124252232"/>
      </c:barChart>
      <c:catAx>
        <c:axId val="2124264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5400000" vert="horz"/>
          <a:lstStyle/>
          <a:p>
            <a:pPr>
              <a:defRPr/>
            </a:pPr>
            <a:endParaRPr lang="en-US"/>
          </a:p>
        </c:txPr>
        <c:crossAx val="2124252232"/>
        <c:crosses val="autoZero"/>
        <c:auto val="1"/>
        <c:lblAlgn val="ctr"/>
        <c:lblOffset val="100"/>
        <c:noMultiLvlLbl val="0"/>
      </c:catAx>
      <c:valAx>
        <c:axId val="2124252232"/>
        <c:scaling>
          <c:orientation val="minMax"/>
          <c:max val="2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24264616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lang="zh-CN" sz="1200" b="1" i="0" u="none" strike="noStrike" baseline="0">
          <a:solidFill>
            <a:srgbClr val="000000"/>
          </a:solidFill>
          <a:latin typeface="Arial"/>
          <a:ea typeface="Times New Roman" charset="0"/>
          <a:cs typeface="Arial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3184422425221399"/>
          <c:y val="4.37630729258199E-2"/>
        </c:manualLayout>
      </c:layout>
      <c:overlay val="0"/>
      <c:txPr>
        <a:bodyPr rot="0" vert="horz"/>
        <a:lstStyle/>
        <a:p>
          <a:pPr>
            <a:defRPr sz="1200" i="1"/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376215840667001"/>
          <c:y val="0.138335164499786"/>
          <c:w val="0.69717715654670698"/>
          <c:h val="0.8296624393463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(2)'!$E$4</c:f>
              <c:strCache>
                <c:ptCount val="1"/>
                <c:pt idx="0">
                  <c:v>Magl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4F4F-364E-B6B6-F42E40EDAA38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4F4F-364E-B6B6-F42E40EDAA38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4-4F4F-364E-B6B6-F42E40EDAA38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(2)'!$F$5:$F$8</c:f>
                <c:numCache>
                  <c:formatCode>General</c:formatCode>
                  <c:ptCount val="4"/>
                  <c:pt idx="0">
                    <c:v>0.126143897546696</c:v>
                  </c:pt>
                  <c:pt idx="1">
                    <c:v>0.31472738157230201</c:v>
                  </c:pt>
                  <c:pt idx="2">
                    <c:v>1.6138408718225901</c:v>
                  </c:pt>
                  <c:pt idx="3">
                    <c:v>0.20410166165527899</c:v>
                  </c:pt>
                </c:numCache>
              </c:numRef>
            </c:plus>
            <c:spPr>
              <a:solidFill>
                <a:schemeClr val="tx1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(2)'!$D$5:$D$8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(2)'!$E$5:$E$8</c:f>
              <c:numCache>
                <c:formatCode>General</c:formatCode>
                <c:ptCount val="4"/>
                <c:pt idx="0">
                  <c:v>1</c:v>
                </c:pt>
                <c:pt idx="1">
                  <c:v>1.67942362011933</c:v>
                </c:pt>
                <c:pt idx="2">
                  <c:v>4.1289126657421864</c:v>
                </c:pt>
                <c:pt idx="3">
                  <c:v>1.3891882414397401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F4F-364E-B6B6-F42E40EDAA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8100056"/>
        <c:axId val="2127986440"/>
      </c:barChart>
      <c:catAx>
        <c:axId val="2128100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2700000" vert="horz"/>
          <a:lstStyle/>
          <a:p>
            <a:pPr>
              <a:defRPr/>
            </a:pPr>
            <a:endParaRPr lang="en-US"/>
          </a:p>
        </c:txPr>
        <c:crossAx val="2127986440"/>
        <c:crosses val="autoZero"/>
        <c:auto val="1"/>
        <c:lblAlgn val="ctr"/>
        <c:lblOffset val="100"/>
        <c:noMultiLvlLbl val="0"/>
      </c:catAx>
      <c:valAx>
        <c:axId val="2127986440"/>
        <c:scaling>
          <c:orientation val="minMax"/>
          <c:max val="6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28100056"/>
        <c:crosses val="autoZero"/>
        <c:crossBetween val="between"/>
        <c:majorUnit val="2"/>
      </c:valAx>
    </c:plotArea>
    <c:plotVisOnly val="1"/>
    <c:dispBlanksAs val="gap"/>
    <c:showDLblsOverMax val="0"/>
  </c:chart>
  <c:txPr>
    <a:bodyPr/>
    <a:lstStyle/>
    <a:p>
      <a:pPr>
        <a:defRPr lang="zh-CN" sz="1200" b="1" i="0" u="none" strike="noStrike" baseline="0">
          <a:solidFill>
            <a:srgbClr val="000000"/>
          </a:solidFill>
          <a:latin typeface="Arial"/>
          <a:ea typeface="Times New Roman" charset="0"/>
          <a:cs typeface="Arial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0437057836201298"/>
          <c:y val="8.2807033030526694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200" b="1" i="1" u="none" strike="noStrike" kern="1200" baseline="0">
              <a:solidFill>
                <a:srgbClr val="000000"/>
              </a:solidFill>
              <a:latin typeface="Arial" panose="020B0604020202020204" pitchFamily="34" charset="0"/>
              <a:ea typeface="Arial" panose="020B0604020202020204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322967047516701"/>
          <c:y val="0.15290940496191199"/>
          <c:w val="0.72796716434184605"/>
          <c:h val="0.713202639515818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(2)'!$E$14</c:f>
              <c:strCache>
                <c:ptCount val="1"/>
                <c:pt idx="0">
                  <c:v>Pnpla3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670-E44A-A92C-5B8FFEB07CD3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670-E44A-A92C-5B8FFEB07CD3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670-E44A-A92C-5B8FFEB07CD3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670-E44A-A92C-5B8FFEB07CD3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(2)'!$F$15:$F$18</c:f>
                <c:numCache>
                  <c:formatCode>General</c:formatCode>
                  <c:ptCount val="4"/>
                  <c:pt idx="0">
                    <c:v>2.3144505408403699E-2</c:v>
                  </c:pt>
                  <c:pt idx="1">
                    <c:v>2.47485149139305E-2</c:v>
                  </c:pt>
                  <c:pt idx="2">
                    <c:v>0.109851936284494</c:v>
                  </c:pt>
                  <c:pt idx="3">
                    <c:v>6.0316740498539002E-2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(2)'!$D$15:$D$18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(2)'!$E$15:$E$18</c:f>
              <c:numCache>
                <c:formatCode>General</c:formatCode>
                <c:ptCount val="4"/>
                <c:pt idx="0">
                  <c:v>1</c:v>
                </c:pt>
                <c:pt idx="1">
                  <c:v>0.98289106252520297</c:v>
                </c:pt>
                <c:pt idx="2">
                  <c:v>0.89074845889774301</c:v>
                </c:pt>
                <c:pt idx="3">
                  <c:v>1.08728558755146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670-E44A-A92C-5B8FFEB07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146232"/>
        <c:axId val="2124149528"/>
      </c:barChart>
      <c:catAx>
        <c:axId val="2124146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54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</a:defRPr>
            </a:pPr>
            <a:endParaRPr lang="en-US"/>
          </a:p>
        </c:txPr>
        <c:crossAx val="2124149528"/>
        <c:crosses val="autoZero"/>
        <c:auto val="1"/>
        <c:lblAlgn val="ctr"/>
        <c:lblOffset val="100"/>
        <c:noMultiLvlLbl val="0"/>
      </c:catAx>
      <c:valAx>
        <c:axId val="2124149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rgbClr val="000000"/>
                </a:solidFill>
                <a:latin typeface="Arial"/>
                <a:ea typeface="Arial" panose="020B0604020202020204"/>
                <a:cs typeface="Arial"/>
              </a:defRPr>
            </a:pPr>
            <a:endParaRPr lang="en-US"/>
          </a:p>
        </c:txPr>
        <c:crossAx val="2124146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 b="0" i="0" u="none" strike="noStrike" baseline="0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1" i="1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/>
                <a:cs typeface="Arial" panose="020B0604020202020204" pitchFamily="34" charset="0"/>
              </a:defRPr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Atg2a</a:t>
            </a:r>
          </a:p>
        </c:rich>
      </c:tx>
      <c:layout>
        <c:manualLayout>
          <c:xMode val="edge"/>
          <c:yMode val="edge"/>
          <c:x val="0.43612281416467702"/>
          <c:y val="3.864256087597919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51311260272799"/>
          <c:y val="8.9928004809454704E-2"/>
          <c:w val="0.70167195117721803"/>
          <c:h val="0.8007709185757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(2)'!$D$21</c:f>
              <c:strCache>
                <c:ptCount val="1"/>
                <c:pt idx="0">
                  <c:v>ATG2a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3348-9D42-B706-345D743C5730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3348-9D42-B706-345D743C5730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3348-9D42-B706-345D743C5730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3348-9D42-B706-345D743C5730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(2)'!$E$22:$E$25</c:f>
                <c:numCache>
                  <c:formatCode>General</c:formatCode>
                  <c:ptCount val="4"/>
                  <c:pt idx="0">
                    <c:v>5.4523577630034403E-2</c:v>
                  </c:pt>
                  <c:pt idx="1">
                    <c:v>4.9512667890538403E-2</c:v>
                  </c:pt>
                  <c:pt idx="2">
                    <c:v>3.3671308787366003E-2</c:v>
                  </c:pt>
                  <c:pt idx="3">
                    <c:v>4.5494919870279302E-2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(2)'!$C$22:$C$25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(2)'!$D$22:$D$25</c:f>
              <c:numCache>
                <c:formatCode>General</c:formatCode>
                <c:ptCount val="4"/>
                <c:pt idx="0">
                  <c:v>1</c:v>
                </c:pt>
                <c:pt idx="1">
                  <c:v>1.2588904446470099</c:v>
                </c:pt>
                <c:pt idx="2">
                  <c:v>1.04026267512968</c:v>
                </c:pt>
                <c:pt idx="3">
                  <c:v>1.4555065020719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348-9D42-B706-345D743C57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093320"/>
        <c:axId val="2124087448"/>
      </c:barChart>
      <c:catAx>
        <c:axId val="2124093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54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</a:defRPr>
            </a:pPr>
            <a:endParaRPr lang="en-US"/>
          </a:p>
        </c:txPr>
        <c:crossAx val="2124087448"/>
        <c:crosses val="autoZero"/>
        <c:auto val="1"/>
        <c:lblAlgn val="ctr"/>
        <c:lblOffset val="100"/>
        <c:noMultiLvlLbl val="0"/>
      </c:catAx>
      <c:valAx>
        <c:axId val="21240874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rgbClr val="000000"/>
                </a:solidFill>
                <a:latin typeface="Arial"/>
                <a:ea typeface="Arial" panose="020B0604020202020204"/>
                <a:cs typeface="Arial"/>
              </a:defRPr>
            </a:pPr>
            <a:endParaRPr lang="en-US"/>
          </a:p>
        </c:txPr>
        <c:crossAx val="2124093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 b="0" i="0" u="none" strike="noStrike" baseline="0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200" b="1" i="1">
                <a:latin typeface="Arial"/>
                <a:cs typeface="Arial"/>
              </a:defRPr>
            </a:pPr>
            <a:r>
              <a:rPr lang="en-US" sz="1200" b="1" i="1">
                <a:latin typeface="Arial"/>
                <a:cs typeface="Arial"/>
              </a:rPr>
              <a:t>Atg2b</a:t>
            </a:r>
          </a:p>
        </c:rich>
      </c:tx>
      <c:layout>
        <c:manualLayout>
          <c:xMode val="edge"/>
          <c:yMode val="edge"/>
          <c:x val="0.44993192234882701"/>
          <c:y val="2.4456597924518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7497716100404601"/>
          <c:y val="0.14018583042973301"/>
          <c:w val="0.70992154986151601"/>
          <c:h val="0.785365853658536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(3)'!$E$4</c:f>
              <c:strCache>
                <c:ptCount val="1"/>
                <c:pt idx="0">
                  <c:v>ATG2b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725-F940-848C-9DDB7113D267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725-F940-848C-9DDB7113D267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4-8725-F940-848C-9DDB7113D267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(3)'!$F$5:$F$8</c:f>
                <c:numCache>
                  <c:formatCode>General</c:formatCode>
                  <c:ptCount val="4"/>
                  <c:pt idx="0">
                    <c:v>3.4008141223319202E-2</c:v>
                  </c:pt>
                  <c:pt idx="1">
                    <c:v>3.9728554499828102E-2</c:v>
                  </c:pt>
                  <c:pt idx="2">
                    <c:v>3.0752869681989099E-2</c:v>
                  </c:pt>
                  <c:pt idx="3">
                    <c:v>8.4816080307920094E-3</c:v>
                  </c:pt>
                </c:numCache>
              </c:numRef>
            </c:plus>
            <c:spPr>
              <a:solidFill>
                <a:schemeClr val="tx1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(3)'!$D$5:$D$8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(3)'!$E$5:$E$8</c:f>
              <c:numCache>
                <c:formatCode>General</c:formatCode>
                <c:ptCount val="4"/>
                <c:pt idx="0">
                  <c:v>1</c:v>
                </c:pt>
                <c:pt idx="1">
                  <c:v>1.21417356858374</c:v>
                </c:pt>
                <c:pt idx="2">
                  <c:v>0.90492138324537996</c:v>
                </c:pt>
                <c:pt idx="3">
                  <c:v>1.2036332507497001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725-F940-848C-9DDB7113D2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050440"/>
        <c:axId val="2124046744"/>
      </c:barChart>
      <c:catAx>
        <c:axId val="2124050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2700000" vert="horz"/>
          <a:lstStyle/>
          <a:p>
            <a:pPr>
              <a:defRPr/>
            </a:pPr>
            <a:endParaRPr lang="en-US"/>
          </a:p>
        </c:txPr>
        <c:crossAx val="2124046744"/>
        <c:crosses val="autoZero"/>
        <c:auto val="1"/>
        <c:lblAlgn val="ctr"/>
        <c:lblOffset val="100"/>
        <c:noMultiLvlLbl val="0"/>
      </c:catAx>
      <c:valAx>
        <c:axId val="21240467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vert="horz"/>
          <a:lstStyle/>
          <a:p>
            <a:pPr>
              <a:defRPr b="1">
                <a:latin typeface="Arial"/>
                <a:cs typeface="Arial"/>
              </a:defRPr>
            </a:pPr>
            <a:endParaRPr lang="en-US"/>
          </a:p>
        </c:txPr>
        <c:crossAx val="2124050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200" b="0" i="0" u="none" strike="noStrike" baseline="0">
          <a:solidFill>
            <a:srgbClr val="000000"/>
          </a:solidFill>
          <a:latin typeface="Times New Roman" charset="0"/>
          <a:ea typeface="Times New Roman" charset="0"/>
          <a:cs typeface="Times New Roman" charset="0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1" i="1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/>
                <a:cs typeface="Arial" panose="020B0604020202020204" pitchFamily="34" charset="0"/>
              </a:defRPr>
            </a:pPr>
            <a:r>
              <a:rPr lang="en-US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Atg7</a:t>
            </a:r>
          </a:p>
        </c:rich>
      </c:tx>
      <c:layout>
        <c:manualLayout>
          <c:xMode val="edge"/>
          <c:yMode val="edge"/>
          <c:x val="0.41328082699508101"/>
          <c:y val="1.5977725851045301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791580413627699"/>
          <c:y val="0.122950775458796"/>
          <c:w val="0.75939716244172395"/>
          <c:h val="0.812928403732127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(3)'!$E$14</c:f>
              <c:strCache>
                <c:ptCount val="1"/>
                <c:pt idx="0">
                  <c:v>ATG7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847-8C4A-857F-065D0C48D56C}"/>
              </c:ext>
            </c:extLst>
          </c:dPt>
          <c:dPt>
            <c:idx val="1"/>
            <c:invertIfNegative val="0"/>
            <c:bubble3D val="0"/>
            <c:spPr>
              <a:solidFill>
                <a:srgbClr val="000000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6847-8C4A-857F-065D0C48D56C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6847-8C4A-857F-065D0C48D56C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6847-8C4A-857F-065D0C48D56C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(3)'!$F$15:$F$18</c:f>
                <c:numCache>
                  <c:formatCode>General</c:formatCode>
                  <c:ptCount val="4"/>
                  <c:pt idx="0">
                    <c:v>3.6330931747909002E-2</c:v>
                  </c:pt>
                  <c:pt idx="1">
                    <c:v>3.03598379040807E-2</c:v>
                  </c:pt>
                  <c:pt idx="2">
                    <c:v>3.5146303837998598E-2</c:v>
                  </c:pt>
                  <c:pt idx="3">
                    <c:v>0.11978636614624399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(3)'!$D$15:$D$18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(3)'!$E$15:$E$18</c:f>
              <c:numCache>
                <c:formatCode>General</c:formatCode>
                <c:ptCount val="4"/>
                <c:pt idx="0">
                  <c:v>1</c:v>
                </c:pt>
                <c:pt idx="1">
                  <c:v>0.70476826761426603</c:v>
                </c:pt>
                <c:pt idx="2">
                  <c:v>0.61697115630805899</c:v>
                </c:pt>
                <c:pt idx="3">
                  <c:v>0.50097274234620603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847-8C4A-857F-065D0C48D5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996472"/>
        <c:axId val="2123993864"/>
      </c:barChart>
      <c:catAx>
        <c:axId val="2123996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54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</a:defRPr>
            </a:pPr>
            <a:endParaRPr lang="en-US"/>
          </a:p>
        </c:txPr>
        <c:crossAx val="2123993864"/>
        <c:crosses val="autoZero"/>
        <c:auto val="1"/>
        <c:lblAlgn val="ctr"/>
        <c:lblOffset val="100"/>
        <c:noMultiLvlLbl val="0"/>
      </c:catAx>
      <c:valAx>
        <c:axId val="21239938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rgbClr val="000000"/>
                </a:solidFill>
                <a:latin typeface="Arial"/>
                <a:ea typeface="Arial" panose="020B0604020202020204"/>
                <a:cs typeface="Arial"/>
              </a:defRPr>
            </a:pPr>
            <a:endParaRPr lang="en-US"/>
          </a:p>
        </c:txPr>
        <c:crossAx val="2123996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 b="0" i="0" u="none" strike="noStrike" baseline="0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4652106879604"/>
          <c:y val="0.343860118631857"/>
          <c:w val="0.34918394070472603"/>
          <c:h val="0.50652412426992999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solidFill>
              <a:schemeClr val="bg1"/>
            </a:solid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'Sheet1 (2)'!$K$28:$L$28</c:f>
                <c:numCache>
                  <c:formatCode>General</c:formatCode>
                  <c:ptCount val="2"/>
                  <c:pt idx="0">
                    <c:v>2.7919513136281701E-2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</c:errBars>
          <c:cat>
            <c:strRef>
              <c:f>'Sheet1 (2)'!$H$27:$I$27</c:f>
              <c:strCache>
                <c:ptCount val="2"/>
                <c:pt idx="0">
                  <c:v>Ddit3</c:v>
                </c:pt>
                <c:pt idx="1">
                  <c:v>E4bp4</c:v>
                </c:pt>
              </c:strCache>
            </c:strRef>
          </c:cat>
          <c:val>
            <c:numRef>
              <c:f>'Sheet1 (2)'!$H$28:$I$28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63-594F-9699-1F8D4A830CF7}"/>
            </c:ext>
          </c:extLst>
        </c:ser>
        <c:ser>
          <c:idx val="1"/>
          <c:order val="1"/>
          <c:tx>
            <c:v>palmitate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'Sheet1 (2)'!$J$29:$K$29</c:f>
                <c:numCache>
                  <c:formatCode>General</c:formatCode>
                  <c:ptCount val="2"/>
                  <c:pt idx="0">
                    <c:v>9.3961904612221703E-2</c:v>
                  </c:pt>
                  <c:pt idx="1">
                    <c:v>0.195628409368308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strRef>
              <c:f>'Sheet1 (2)'!$H$27:$I$27</c:f>
              <c:strCache>
                <c:ptCount val="2"/>
                <c:pt idx="0">
                  <c:v>Ddit3</c:v>
                </c:pt>
                <c:pt idx="1">
                  <c:v>E4bp4</c:v>
                </c:pt>
              </c:strCache>
            </c:strRef>
          </c:cat>
          <c:val>
            <c:numRef>
              <c:f>'Sheet1 (2)'!$H$29:$I$29</c:f>
              <c:numCache>
                <c:formatCode>General</c:formatCode>
                <c:ptCount val="2"/>
                <c:pt idx="0">
                  <c:v>2.9959568946226831</c:v>
                </c:pt>
                <c:pt idx="1">
                  <c:v>3.8177559109388559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63-594F-9699-1F8D4A830C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3253224"/>
        <c:axId val="2135331240"/>
      </c:barChart>
      <c:catAx>
        <c:axId val="2113253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i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5331240"/>
        <c:crosses val="autoZero"/>
        <c:auto val="1"/>
        <c:lblAlgn val="ctr"/>
        <c:lblOffset val="100"/>
        <c:noMultiLvlLbl val="0"/>
      </c:catAx>
      <c:valAx>
        <c:axId val="2135331240"/>
        <c:scaling>
          <c:orientation val="minMax"/>
          <c:max val="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1">
                    <a:latin typeface="Arial"/>
                    <a:ea typeface="Times New Roman" charset="0"/>
                    <a:cs typeface="Arial"/>
                  </a:defRPr>
                </a:pPr>
                <a:r>
                  <a:rPr lang="en-US" sz="1200" b="1" dirty="0">
                    <a:latin typeface="Arial"/>
                    <a:ea typeface="Times New Roman" charset="0"/>
                    <a:cs typeface="Arial"/>
                  </a:rPr>
                  <a:t>Relative mRNA Levels</a:t>
                </a:r>
              </a:p>
            </c:rich>
          </c:tx>
          <c:layout>
            <c:manualLayout>
              <c:xMode val="edge"/>
              <c:yMode val="edge"/>
              <c:x val="0"/>
              <c:y val="0.186310326371023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13253224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1" i="1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/>
                <a:cs typeface="Arial" panose="020B0604020202020204" pitchFamily="34" charset="0"/>
              </a:defRPr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Atg12</a:t>
            </a:r>
          </a:p>
        </c:rich>
      </c:tx>
      <c:layout>
        <c:manualLayout>
          <c:xMode val="edge"/>
          <c:yMode val="edge"/>
          <c:x val="0.42145182786376101"/>
          <c:y val="7.87481320571038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9928413149176"/>
          <c:y val="0.16721378137592"/>
          <c:w val="0.86436120433716301"/>
          <c:h val="0.796072603600606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(3)'!$D$21</c:f>
              <c:strCache>
                <c:ptCount val="1"/>
                <c:pt idx="0">
                  <c:v>ATG12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7375-274C-8EFA-103102273053}"/>
              </c:ext>
            </c:extLst>
          </c:dPt>
          <c:dPt>
            <c:idx val="1"/>
            <c:invertIfNegative val="0"/>
            <c:bubble3D val="0"/>
            <c:spPr>
              <a:solidFill>
                <a:srgbClr val="000000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7375-274C-8EFA-103102273053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7375-274C-8EFA-103102273053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7375-274C-8EFA-103102273053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(3)'!$E$22:$E$25</c:f>
                <c:numCache>
                  <c:formatCode>General</c:formatCode>
                  <c:ptCount val="4"/>
                  <c:pt idx="0">
                    <c:v>1.65702742103996E-2</c:v>
                  </c:pt>
                  <c:pt idx="1">
                    <c:v>0.13906918602987001</c:v>
                  </c:pt>
                  <c:pt idx="2">
                    <c:v>4.2821978188463401E-2</c:v>
                  </c:pt>
                  <c:pt idx="3">
                    <c:v>0.11832163918736401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(3)'!$C$22:$C$25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(3)'!$D$22:$D$25</c:f>
              <c:numCache>
                <c:formatCode>General</c:formatCode>
                <c:ptCount val="4"/>
                <c:pt idx="0">
                  <c:v>1</c:v>
                </c:pt>
                <c:pt idx="1">
                  <c:v>1.369033845585</c:v>
                </c:pt>
                <c:pt idx="2">
                  <c:v>0.95083521018651296</c:v>
                </c:pt>
                <c:pt idx="3">
                  <c:v>1.1024619351635201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75-274C-8EFA-1031022730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8354008"/>
        <c:axId val="2128433016"/>
      </c:barChart>
      <c:catAx>
        <c:axId val="2128354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54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</a:defRPr>
            </a:pPr>
            <a:endParaRPr lang="en-US"/>
          </a:p>
        </c:txPr>
        <c:crossAx val="2128433016"/>
        <c:crosses val="autoZero"/>
        <c:auto val="1"/>
        <c:lblAlgn val="ctr"/>
        <c:lblOffset val="100"/>
        <c:noMultiLvlLbl val="0"/>
      </c:catAx>
      <c:valAx>
        <c:axId val="2128433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100" b="1" i="0" u="none" strike="noStrike" kern="1200" baseline="0">
                <a:solidFill>
                  <a:srgbClr val="000000"/>
                </a:solidFill>
                <a:latin typeface="Arial"/>
                <a:ea typeface="Arial" panose="020B0604020202020204"/>
                <a:cs typeface="Arial"/>
              </a:defRPr>
            </a:pPr>
            <a:endParaRPr lang="en-US"/>
          </a:p>
        </c:txPr>
        <c:crossAx val="2128354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 b="0" i="0" u="none" strike="noStrike" baseline="0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1" i="1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/>
                <a:cs typeface="Arial" panose="020B0604020202020204" pitchFamily="34" charset="0"/>
              </a:defRPr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Beclin1</a:t>
            </a:r>
          </a:p>
        </c:rich>
      </c:tx>
      <c:layout>
        <c:manualLayout>
          <c:xMode val="edge"/>
          <c:yMode val="edge"/>
          <c:x val="0.25718103236713602"/>
          <c:y val="7.4471691495774206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'ddit3 e4bp4 (4)'!$E$4</c:f>
              <c:strCache>
                <c:ptCount val="1"/>
                <c:pt idx="0">
                  <c:v>beclin2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32B-9A44-BFE7-36ACE8269E57}"/>
              </c:ext>
            </c:extLst>
          </c:dPt>
          <c:dPt>
            <c:idx val="1"/>
            <c:invertIfNegative val="0"/>
            <c:bubble3D val="0"/>
            <c:spPr>
              <a:solidFill>
                <a:srgbClr val="000000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632B-9A44-BFE7-36ACE8269E57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632B-9A44-BFE7-36ACE8269E57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(4)'!$F$5:$F$8</c:f>
                <c:numCache>
                  <c:formatCode>General</c:formatCode>
                  <c:ptCount val="4"/>
                  <c:pt idx="0">
                    <c:v>1.82194387340445E-2</c:v>
                  </c:pt>
                  <c:pt idx="1">
                    <c:v>2.8134966545601998E-2</c:v>
                  </c:pt>
                  <c:pt idx="2">
                    <c:v>6.5111654883892506E-2</c:v>
                  </c:pt>
                  <c:pt idx="3">
                    <c:v>2.6164397445302998E-2</c:v>
                  </c:pt>
                </c:numCache>
              </c:numRef>
            </c:plus>
            <c:spPr>
              <a:solidFill>
                <a:schemeClr val="tx1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(4)'!$D$5:$D$8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(4)'!$E$5:$E$8</c:f>
              <c:numCache>
                <c:formatCode>General</c:formatCode>
                <c:ptCount val="4"/>
                <c:pt idx="0">
                  <c:v>1</c:v>
                </c:pt>
                <c:pt idx="1">
                  <c:v>1.2345399890439199</c:v>
                </c:pt>
                <c:pt idx="2">
                  <c:v>1.08118770854656</c:v>
                </c:pt>
                <c:pt idx="3">
                  <c:v>1.2597957578666601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32B-9A44-BFE7-36ACE8269E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8469080"/>
        <c:axId val="2128472328"/>
      </c:barChart>
      <c:catAx>
        <c:axId val="2128469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27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</a:defRPr>
            </a:pPr>
            <a:endParaRPr lang="en-US"/>
          </a:p>
        </c:txPr>
        <c:crossAx val="2128472328"/>
        <c:crosses val="autoZero"/>
        <c:auto val="1"/>
        <c:lblAlgn val="ctr"/>
        <c:lblOffset val="100"/>
        <c:noMultiLvlLbl val="0"/>
      </c:catAx>
      <c:valAx>
        <c:axId val="21284723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100" b="1" i="0" u="none" strike="noStrike" kern="1200" baseline="0">
                <a:solidFill>
                  <a:srgbClr val="000000"/>
                </a:solidFill>
                <a:latin typeface="Arial"/>
                <a:ea typeface="Arial" panose="020B0604020202020204"/>
                <a:cs typeface="Arial"/>
              </a:defRPr>
            </a:pPr>
            <a:endParaRPr lang="en-US"/>
          </a:p>
        </c:txPr>
        <c:crossAx val="21284690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400" b="0" i="0" u="none" strike="noStrike" baseline="0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</a:defRPr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0" i="1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/>
                <a:cs typeface="Arial" panose="020B0604020202020204" pitchFamily="34" charset="0"/>
              </a:defRPr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Ulk1</a:t>
            </a:r>
          </a:p>
        </c:rich>
      </c:tx>
      <c:layout>
        <c:manualLayout>
          <c:xMode val="edge"/>
          <c:yMode val="edge"/>
          <c:x val="0.29469786228960099"/>
          <c:y val="2.9954906756734E-3"/>
        </c:manualLayout>
      </c:layout>
      <c:overlay val="0"/>
      <c:spPr>
        <a:noFill/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3345779566252"/>
          <c:y val="0.118181519092843"/>
          <c:w val="0.77270669291338601"/>
          <c:h val="0.817697892220296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(4)'!$E$14</c:f>
              <c:strCache>
                <c:ptCount val="1"/>
                <c:pt idx="0">
                  <c:v>ulk-1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A0CF-1A46-A853-3EC8FE3C717C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A0CF-1A46-A853-3EC8FE3C717C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A0CF-1A46-A853-3EC8FE3C717C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A0CF-1A46-A853-3EC8FE3C717C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(4)'!$F$15:$F$18</c:f>
                <c:numCache>
                  <c:formatCode>General</c:formatCode>
                  <c:ptCount val="4"/>
                  <c:pt idx="0">
                    <c:v>2.95882990074821E-2</c:v>
                  </c:pt>
                  <c:pt idx="1">
                    <c:v>8.6665561044682905E-3</c:v>
                  </c:pt>
                  <c:pt idx="2">
                    <c:v>8.3508979070167202E-2</c:v>
                  </c:pt>
                  <c:pt idx="3">
                    <c:v>4.24616664064199E-3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(4)'!$D$15:$D$18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(4)'!$E$15:$E$18</c:f>
              <c:numCache>
                <c:formatCode>General</c:formatCode>
                <c:ptCount val="4"/>
                <c:pt idx="0">
                  <c:v>1</c:v>
                </c:pt>
                <c:pt idx="1">
                  <c:v>0.85231023289252095</c:v>
                </c:pt>
                <c:pt idx="2">
                  <c:v>1.2016971029346</c:v>
                </c:pt>
                <c:pt idx="3">
                  <c:v>0.94498154592616701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CF-1A46-A853-3EC8FE3C71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8080552"/>
        <c:axId val="2128081736"/>
      </c:barChart>
      <c:catAx>
        <c:axId val="2128080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54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</a:defRPr>
            </a:pPr>
            <a:endParaRPr lang="en-US"/>
          </a:p>
        </c:txPr>
        <c:crossAx val="2128081736"/>
        <c:crosses val="autoZero"/>
        <c:auto val="1"/>
        <c:lblAlgn val="ctr"/>
        <c:lblOffset val="100"/>
        <c:noMultiLvlLbl val="0"/>
      </c:catAx>
      <c:valAx>
        <c:axId val="2128081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rgbClr val="000000"/>
                </a:solidFill>
                <a:latin typeface="Arial"/>
                <a:ea typeface="Arial" panose="020B0604020202020204"/>
                <a:cs typeface="Arial"/>
              </a:defRPr>
            </a:pPr>
            <a:endParaRPr lang="en-US"/>
          </a:p>
        </c:txPr>
        <c:crossAx val="2128080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 b="0" i="0" u="none" strike="noStrike" baseline="0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0" i="1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/>
                <a:cs typeface="Arial" panose="020B0604020202020204" pitchFamily="34" charset="0"/>
              </a:defRPr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Wipi1</a:t>
            </a:r>
          </a:p>
        </c:rich>
      </c:tx>
      <c:layout>
        <c:manualLayout>
          <c:xMode val="edge"/>
          <c:yMode val="edge"/>
          <c:x val="0.3769091628473960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9928413149176"/>
          <c:y val="6.9546850645152994E-2"/>
          <c:w val="0.70922833974812105"/>
          <c:h val="0.826026828797062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(4)'!$D$21</c:f>
              <c:strCache>
                <c:ptCount val="1"/>
                <c:pt idx="0">
                  <c:v>wipi-1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34B7-2041-9A5E-8D5F5E8ABBC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34B7-2041-9A5E-8D5F5E8ABBC2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34B7-2041-9A5E-8D5F5E8ABBC2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34B7-2041-9A5E-8D5F5E8ABBC2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(4)'!$E$22:$E$25</c:f>
                <c:numCache>
                  <c:formatCode>General</c:formatCode>
                  <c:ptCount val="4"/>
                  <c:pt idx="0">
                    <c:v>2.5173370874670899E-2</c:v>
                  </c:pt>
                  <c:pt idx="1">
                    <c:v>2.7919658282625898E-2</c:v>
                  </c:pt>
                  <c:pt idx="2">
                    <c:v>4.9968079041551698E-2</c:v>
                  </c:pt>
                  <c:pt idx="3">
                    <c:v>6.2020616217879502E-3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(4)'!$C$22:$C$25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(4)'!$D$22:$D$25</c:f>
              <c:numCache>
                <c:formatCode>General</c:formatCode>
                <c:ptCount val="4"/>
                <c:pt idx="0">
                  <c:v>1</c:v>
                </c:pt>
                <c:pt idx="1">
                  <c:v>0.74121826050415296</c:v>
                </c:pt>
                <c:pt idx="2">
                  <c:v>1.03295761878002</c:v>
                </c:pt>
                <c:pt idx="3">
                  <c:v>0.698970946437241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4B7-2041-9A5E-8D5F5E8ABB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919528"/>
        <c:axId val="2123915672"/>
      </c:barChart>
      <c:catAx>
        <c:axId val="2123919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54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</a:defRPr>
            </a:pPr>
            <a:endParaRPr lang="en-US"/>
          </a:p>
        </c:txPr>
        <c:crossAx val="2123915672"/>
        <c:crosses val="autoZero"/>
        <c:auto val="1"/>
        <c:lblAlgn val="ctr"/>
        <c:lblOffset val="100"/>
        <c:noMultiLvlLbl val="0"/>
      </c:catAx>
      <c:valAx>
        <c:axId val="21239156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rgbClr val="000000"/>
                </a:solidFill>
                <a:latin typeface="Arial"/>
                <a:ea typeface="Arial" panose="020B0604020202020204"/>
                <a:cs typeface="Arial"/>
              </a:defRPr>
            </a:pPr>
            <a:endParaRPr lang="en-US"/>
          </a:p>
        </c:txPr>
        <c:crossAx val="2123919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 b="0" i="0" u="none" strike="noStrike" baseline="0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800836958317"/>
          <c:y val="4.0833333333333298E-2"/>
          <c:w val="0.89529265091863497"/>
          <c:h val="0.89362423447069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'Bcl-2l1'!$E$3</c:f>
              <c:strCache>
                <c:ptCount val="1"/>
                <c:pt idx="0">
                  <c:v>Bcl-2l1</c:v>
                </c:pt>
              </c:strCache>
            </c:strRef>
          </c:tx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70A9-3840-9548-AE50594F00BB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70A9-3840-9548-AE50594F00BB}"/>
              </c:ext>
            </c:extLst>
          </c:dPt>
          <c:errBars>
            <c:errBarType val="plus"/>
            <c:errValType val="cust"/>
            <c:noEndCap val="0"/>
            <c:plus>
              <c:numRef>
                <c:f>'Bcl-2l1'!$F$4:$F$7</c:f>
                <c:numCache>
                  <c:formatCode>General</c:formatCode>
                  <c:ptCount val="4"/>
                  <c:pt idx="0">
                    <c:v>6.8888909724085304E-2</c:v>
                  </c:pt>
                  <c:pt idx="1">
                    <c:v>3.5982667181907797E-2</c:v>
                  </c:pt>
                  <c:pt idx="2">
                    <c:v>8.8778941115408901E-3</c:v>
                  </c:pt>
                  <c:pt idx="3">
                    <c:v>3.01584485615164E-2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>
                <a:solidFill>
                  <a:sysClr val="windowText" lastClr="000000"/>
                </a:solidFill>
              </a:ln>
            </c:spPr>
          </c:errBars>
          <c:cat>
            <c:strRef>
              <c:f>'Bcl-2l1'!$D$4:$D$7</c:f>
              <c:strCache>
                <c:ptCount val="4"/>
                <c:pt idx="0">
                  <c:v>E4bp4 flox/flox DMSO</c:v>
                </c:pt>
                <c:pt idx="1">
                  <c:v>E4bp4 flox/flox TM</c:v>
                </c:pt>
                <c:pt idx="2">
                  <c:v>E4bp4-LKO DMSO</c:v>
                </c:pt>
                <c:pt idx="3">
                  <c:v>E4bp4-LKO  TM</c:v>
                </c:pt>
              </c:strCache>
            </c:strRef>
          </c:cat>
          <c:val>
            <c:numRef>
              <c:f>'Bcl-2l1'!$E$4:$E$7</c:f>
              <c:numCache>
                <c:formatCode>#,##0.000000000000000</c:formatCode>
                <c:ptCount val="4"/>
                <c:pt idx="0" formatCode="General">
                  <c:v>1</c:v>
                </c:pt>
                <c:pt idx="1">
                  <c:v>0.94065431364020802</c:v>
                </c:pt>
                <c:pt idx="2">
                  <c:v>0.73240184991524204</c:v>
                </c:pt>
                <c:pt idx="3">
                  <c:v>0.88622074663973205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0A9-3840-9548-AE50594F0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2088056"/>
        <c:axId val="2126562632"/>
      </c:barChart>
      <c:catAx>
        <c:axId val="2132088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26562632"/>
        <c:crosses val="autoZero"/>
        <c:auto val="1"/>
        <c:lblAlgn val="ctr"/>
        <c:lblOffset val="100"/>
        <c:noMultiLvlLbl val="0"/>
      </c:catAx>
      <c:valAx>
        <c:axId val="2126562632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32088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800836958317"/>
          <c:y val="4.0833333333333298E-2"/>
          <c:w val="0.89529265091863497"/>
          <c:h val="0.89362423447069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BAx!$E$3</c:f>
              <c:strCache>
                <c:ptCount val="1"/>
                <c:pt idx="0">
                  <c:v>Bax</c:v>
                </c:pt>
              </c:strCache>
            </c:strRef>
          </c:tx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BD14-4E42-85A5-BA0A3FBEF84A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BD14-4E42-85A5-BA0A3FBEF84A}"/>
              </c:ext>
            </c:extLst>
          </c:dPt>
          <c:errBars>
            <c:errBarType val="plus"/>
            <c:errValType val="cust"/>
            <c:noEndCap val="0"/>
            <c:plus>
              <c:numRef>
                <c:f>BAx!$F$4:$F$7</c:f>
                <c:numCache>
                  <c:formatCode>General</c:formatCode>
                  <c:ptCount val="4"/>
                  <c:pt idx="0">
                    <c:v>6.2678772183227094E-2</c:v>
                  </c:pt>
                  <c:pt idx="1">
                    <c:v>0.132149268309316</c:v>
                  </c:pt>
                  <c:pt idx="2">
                    <c:v>3.9120999215533102E-2</c:v>
                  </c:pt>
                  <c:pt idx="3">
                    <c:v>5.6089296307190097E-2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>
                <a:solidFill>
                  <a:sysClr val="windowText" lastClr="000000"/>
                </a:solidFill>
              </a:ln>
            </c:spPr>
          </c:errBars>
          <c:cat>
            <c:strRef>
              <c:f>BAx!$D$4:$D$7</c:f>
              <c:strCache>
                <c:ptCount val="4"/>
                <c:pt idx="0">
                  <c:v>E4bp4 flox/flox DMSO</c:v>
                </c:pt>
                <c:pt idx="1">
                  <c:v>E4bp4 flox/flox TM</c:v>
                </c:pt>
                <c:pt idx="2">
                  <c:v>E4bp4-LKO DMSO</c:v>
                </c:pt>
                <c:pt idx="3">
                  <c:v>E4bp4-LKO  TM</c:v>
                </c:pt>
              </c:strCache>
            </c:strRef>
          </c:cat>
          <c:val>
            <c:numRef>
              <c:f>BAx!$E$4:$E$7</c:f>
              <c:numCache>
                <c:formatCode>#,##0.000000000000000</c:formatCode>
                <c:ptCount val="4"/>
                <c:pt idx="0" formatCode="General">
                  <c:v>1</c:v>
                </c:pt>
                <c:pt idx="1">
                  <c:v>1.6382960510626561</c:v>
                </c:pt>
                <c:pt idx="2">
                  <c:v>0.83123721845263598</c:v>
                </c:pt>
                <c:pt idx="3">
                  <c:v>1.096164609349026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14-4E42-85A5-BA0A3FBEF8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074488"/>
        <c:axId val="2123256200"/>
      </c:barChart>
      <c:catAx>
        <c:axId val="2123074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23256200"/>
        <c:crosses val="autoZero"/>
        <c:auto val="1"/>
        <c:lblAlgn val="ctr"/>
        <c:lblOffset val="100"/>
        <c:noMultiLvlLbl val="0"/>
      </c:catAx>
      <c:valAx>
        <c:axId val="212325620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b="1">
                <a:latin typeface="Arial"/>
                <a:cs typeface="Arial"/>
              </a:defRPr>
            </a:pPr>
            <a:endParaRPr lang="en-US"/>
          </a:p>
        </c:txPr>
        <c:crossAx val="2123074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 charset="0"/>
          <a:ea typeface="Times New Roman" charset="0"/>
          <a:cs typeface="Times New Roman" charset="0"/>
        </a:defRPr>
      </a:pPr>
      <a:endParaRPr lang="en-US"/>
    </a:p>
  </c:txPr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800836958317"/>
          <c:y val="4.0833333333333298E-2"/>
          <c:w val="0.89529265091863497"/>
          <c:h val="0.89362423447069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Bim!$E$3</c:f>
              <c:strCache>
                <c:ptCount val="1"/>
                <c:pt idx="0">
                  <c:v>Bim</c:v>
                </c:pt>
              </c:strCache>
            </c:strRef>
          </c:tx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4AB-EE41-8484-05F2F9D729E1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4AB-EE41-8484-05F2F9D729E1}"/>
              </c:ext>
            </c:extLst>
          </c:dPt>
          <c:errBars>
            <c:errBarType val="plus"/>
            <c:errValType val="cust"/>
            <c:noEndCap val="0"/>
            <c:plus>
              <c:numRef>
                <c:f>Bim!$F$4:$F$7</c:f>
                <c:numCache>
                  <c:formatCode>General</c:formatCode>
                  <c:ptCount val="4"/>
                  <c:pt idx="0">
                    <c:v>0.114923921239485</c:v>
                  </c:pt>
                  <c:pt idx="1">
                    <c:v>3.9946989168653101E-2</c:v>
                  </c:pt>
                  <c:pt idx="2">
                    <c:v>8.9124981796658894E-3</c:v>
                  </c:pt>
                  <c:pt idx="3">
                    <c:v>2.65212908470757E-3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>
                <a:solidFill>
                  <a:sysClr val="windowText" lastClr="000000"/>
                </a:solidFill>
              </a:ln>
            </c:spPr>
          </c:errBars>
          <c:cat>
            <c:strRef>
              <c:f>Bim!$D$4:$D$7</c:f>
              <c:strCache>
                <c:ptCount val="4"/>
                <c:pt idx="0">
                  <c:v>E4bp4 flox/flox DMSO</c:v>
                </c:pt>
                <c:pt idx="1">
                  <c:v>E4bp4 flox/flox TM</c:v>
                </c:pt>
                <c:pt idx="2">
                  <c:v>E4bp4-LKO DMSO</c:v>
                </c:pt>
                <c:pt idx="3">
                  <c:v>E4bp4-LKO  TM</c:v>
                </c:pt>
              </c:strCache>
            </c:strRef>
          </c:cat>
          <c:val>
            <c:numRef>
              <c:f>Bim!$E$4:$E$7</c:f>
              <c:numCache>
                <c:formatCode>#,##0.000000000000000</c:formatCode>
                <c:ptCount val="4"/>
                <c:pt idx="0" formatCode="General">
                  <c:v>1</c:v>
                </c:pt>
                <c:pt idx="1">
                  <c:v>0.522922490651063</c:v>
                </c:pt>
                <c:pt idx="2">
                  <c:v>1.488289605896107</c:v>
                </c:pt>
                <c:pt idx="3">
                  <c:v>0.65539065472294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AB-EE41-8484-05F2F9D72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2414648"/>
        <c:axId val="2124292600"/>
      </c:barChart>
      <c:catAx>
        <c:axId val="2132414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24292600"/>
        <c:crosses val="autoZero"/>
        <c:auto val="1"/>
        <c:lblAlgn val="ctr"/>
        <c:lblOffset val="100"/>
        <c:noMultiLvlLbl val="0"/>
      </c:catAx>
      <c:valAx>
        <c:axId val="212429260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32414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800836958317"/>
          <c:y val="4.0833333333333298E-2"/>
          <c:w val="0.89529265091863497"/>
          <c:h val="0.89362423447069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Noxa!$E$3</c:f>
              <c:strCache>
                <c:ptCount val="1"/>
                <c:pt idx="0">
                  <c:v>Noxa</c:v>
                </c:pt>
              </c:strCache>
            </c:strRef>
          </c:tx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7EDE-244F-A634-1ACE94647B07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7EDE-244F-A634-1ACE94647B07}"/>
              </c:ext>
            </c:extLst>
          </c:dPt>
          <c:errBars>
            <c:errBarType val="plus"/>
            <c:errValType val="cust"/>
            <c:noEndCap val="0"/>
            <c:plus>
              <c:numRef>
                <c:f>Noxa!$F$4:$F$7</c:f>
                <c:numCache>
                  <c:formatCode>General</c:formatCode>
                  <c:ptCount val="4"/>
                  <c:pt idx="0">
                    <c:v>0.17013950060160499</c:v>
                  </c:pt>
                  <c:pt idx="1">
                    <c:v>5.0309544268633599E-2</c:v>
                  </c:pt>
                  <c:pt idx="2">
                    <c:v>6.3640501138629596E-2</c:v>
                  </c:pt>
                  <c:pt idx="3">
                    <c:v>6.8720080061419296E-3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>
                <a:solidFill>
                  <a:sysClr val="windowText" lastClr="000000"/>
                </a:solidFill>
              </a:ln>
            </c:spPr>
          </c:errBars>
          <c:cat>
            <c:strRef>
              <c:f>Noxa!$D$4:$D$7</c:f>
              <c:strCache>
                <c:ptCount val="4"/>
                <c:pt idx="0">
                  <c:v>E4bp4 flox/flox DMSO</c:v>
                </c:pt>
                <c:pt idx="1">
                  <c:v>E4bp4 flox/flox TM</c:v>
                </c:pt>
                <c:pt idx="2">
                  <c:v>E4bp4-LKO DMSO</c:v>
                </c:pt>
                <c:pt idx="3">
                  <c:v>E4bp4-LKO  TM</c:v>
                </c:pt>
              </c:strCache>
            </c:strRef>
          </c:cat>
          <c:val>
            <c:numRef>
              <c:f>Noxa!$E$4:$E$7</c:f>
              <c:numCache>
                <c:formatCode>#,##0.000000000000000</c:formatCode>
                <c:ptCount val="4"/>
                <c:pt idx="0" formatCode="General">
                  <c:v>1</c:v>
                </c:pt>
                <c:pt idx="1">
                  <c:v>0.32728977962422801</c:v>
                </c:pt>
                <c:pt idx="2">
                  <c:v>0.98526094274540399</c:v>
                </c:pt>
                <c:pt idx="3">
                  <c:v>0.18028808965483301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EDE-244F-A634-1ACE94647B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2632632"/>
        <c:axId val="2132337960"/>
      </c:barChart>
      <c:catAx>
        <c:axId val="2132632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32337960"/>
        <c:crosses val="autoZero"/>
        <c:auto val="1"/>
        <c:lblAlgn val="ctr"/>
        <c:lblOffset val="100"/>
        <c:noMultiLvlLbl val="0"/>
      </c:catAx>
      <c:valAx>
        <c:axId val="213233796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32632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800836958317"/>
          <c:y val="4.0833333333333298E-2"/>
          <c:w val="0.89529265091863497"/>
          <c:h val="0.89362423447069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PUma!$E$3</c:f>
              <c:strCache>
                <c:ptCount val="1"/>
                <c:pt idx="0">
                  <c:v>Puma</c:v>
                </c:pt>
              </c:strCache>
            </c:strRef>
          </c:tx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677-D848-ACE2-2C48BFDDAFDC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677-D848-ACE2-2C48BFDDAFDC}"/>
              </c:ext>
            </c:extLst>
          </c:dPt>
          <c:errBars>
            <c:errBarType val="plus"/>
            <c:errValType val="cust"/>
            <c:noEndCap val="0"/>
            <c:plus>
              <c:numRef>
                <c:f>PUma!$F$4:$F$7</c:f>
                <c:numCache>
                  <c:formatCode>General</c:formatCode>
                  <c:ptCount val="4"/>
                  <c:pt idx="0">
                    <c:v>5.8928321467125802E-2</c:v>
                  </c:pt>
                  <c:pt idx="1">
                    <c:v>0.10102640606001</c:v>
                  </c:pt>
                  <c:pt idx="2">
                    <c:v>1.3099863067611199E-2</c:v>
                  </c:pt>
                  <c:pt idx="3">
                    <c:v>3.7858994697175199E-2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>
                <a:solidFill>
                  <a:sysClr val="windowText" lastClr="000000"/>
                </a:solidFill>
              </a:ln>
            </c:spPr>
          </c:errBars>
          <c:cat>
            <c:strRef>
              <c:f>PUma!$D$4:$D$7</c:f>
              <c:strCache>
                <c:ptCount val="4"/>
                <c:pt idx="0">
                  <c:v>E4bp4 flox/flox DMSO</c:v>
                </c:pt>
                <c:pt idx="1">
                  <c:v>E4bp4 flox/flox TM</c:v>
                </c:pt>
                <c:pt idx="2">
                  <c:v>E4bp4-LKO DMSO</c:v>
                </c:pt>
                <c:pt idx="3">
                  <c:v>E4bp4-LKO  TM</c:v>
                </c:pt>
              </c:strCache>
            </c:strRef>
          </c:cat>
          <c:val>
            <c:numRef>
              <c:f>PUma!$E$4:$E$7</c:f>
              <c:numCache>
                <c:formatCode>#,##0.000000000000000</c:formatCode>
                <c:ptCount val="4"/>
                <c:pt idx="0" formatCode="General">
                  <c:v>1</c:v>
                </c:pt>
                <c:pt idx="1">
                  <c:v>1.5513644672306779</c:v>
                </c:pt>
                <c:pt idx="2">
                  <c:v>0.94926119137526999</c:v>
                </c:pt>
                <c:pt idx="3">
                  <c:v>0.89843897281205798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677-D848-ACE2-2C48BFDDAF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6742808"/>
        <c:axId val="2123316232"/>
      </c:barChart>
      <c:catAx>
        <c:axId val="2126742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23316232"/>
        <c:crosses val="autoZero"/>
        <c:auto val="1"/>
        <c:lblAlgn val="ctr"/>
        <c:lblOffset val="100"/>
        <c:noMultiLvlLbl val="0"/>
      </c:catAx>
      <c:valAx>
        <c:axId val="2123316232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742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1669523306313"/>
          <c:y val="6.0219024346094698E-2"/>
          <c:w val="0.88833048487013999"/>
          <c:h val="0.879733912571273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144-1948-87B9-4DF8C3BAD237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Sheet1!$W$29:$X$29</c:f>
                <c:numCache>
                  <c:formatCode>General</c:formatCode>
                  <c:ptCount val="2"/>
                  <c:pt idx="0">
                    <c:v>9.9603615286967617</c:v>
                  </c:pt>
                  <c:pt idx="1">
                    <c:v>9.2653442012712226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/>
            </c:spPr>
          </c:errBars>
          <c:cat>
            <c:strRef>
              <c:f>Sheet1!$W$27:$X$27</c:f>
              <c:strCache>
                <c:ptCount val="2"/>
                <c:pt idx="0">
                  <c:v>E4bp4 flox/flox(n=8)</c:v>
                </c:pt>
                <c:pt idx="1">
                  <c:v>E4bp4-LKO(n=11)</c:v>
                </c:pt>
              </c:strCache>
            </c:strRef>
          </c:cat>
          <c:val>
            <c:numRef>
              <c:f>Sheet1!$W$28:$X$28</c:f>
              <c:numCache>
                <c:formatCode>General</c:formatCode>
                <c:ptCount val="2"/>
                <c:pt idx="0">
                  <c:v>53.574028125000012</c:v>
                </c:pt>
                <c:pt idx="1">
                  <c:v>62.159436459875593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44-1948-87B9-4DF8C3BAD2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22821560"/>
        <c:axId val="2127348968"/>
      </c:barChart>
      <c:catAx>
        <c:axId val="2122821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27348968"/>
        <c:crosses val="autoZero"/>
        <c:auto val="1"/>
        <c:lblAlgn val="ctr"/>
        <c:lblOffset val="100"/>
        <c:noMultiLvlLbl val="0"/>
      </c:catAx>
      <c:valAx>
        <c:axId val="2127348968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2821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353852675632002"/>
          <c:y val="0.40198405919188501"/>
          <c:w val="0.38388713008811998"/>
          <c:h val="0.54585864672284401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solidFill>
              <a:schemeClr val="bg1"/>
            </a:solid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'Sheet1 (2)'!$K$28:$L$28</c:f>
                <c:numCache>
                  <c:formatCode>General</c:formatCode>
                  <c:ptCount val="2"/>
                  <c:pt idx="0">
                    <c:v>0.19592185550511301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/>
            </c:spPr>
          </c:errBars>
          <c:cat>
            <c:strRef>
              <c:f>'Sheet1 (2)'!$H$27:$I$27</c:f>
              <c:strCache>
                <c:ptCount val="2"/>
                <c:pt idx="0">
                  <c:v>Ddit3</c:v>
                </c:pt>
                <c:pt idx="1">
                  <c:v>E4bp4</c:v>
                </c:pt>
              </c:strCache>
            </c:strRef>
          </c:cat>
          <c:val>
            <c:numRef>
              <c:f>'Sheet1 (2)'!$H$28:$I$28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AB-794C-A59F-9505E99A082B}"/>
            </c:ext>
          </c:extLst>
        </c:ser>
        <c:ser>
          <c:idx val="1"/>
          <c:order val="1"/>
          <c:tx>
            <c:v>Oleic Acid</c:v>
          </c:tx>
          <c:spPr>
            <a:solidFill>
              <a:schemeClr val="tx1"/>
            </a:solid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'Sheet1 (2)'!$J$29:$K$29</c:f>
                <c:numCache>
                  <c:formatCode>General</c:formatCode>
                  <c:ptCount val="2"/>
                  <c:pt idx="0">
                    <c:v>3.7940587269194699E-2</c:v>
                  </c:pt>
                  <c:pt idx="1">
                    <c:v>9.2552351424821599E-2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strRef>
              <c:f>'Sheet1 (2)'!$H$27:$I$27</c:f>
              <c:strCache>
                <c:ptCount val="2"/>
                <c:pt idx="0">
                  <c:v>Ddit3</c:v>
                </c:pt>
                <c:pt idx="1">
                  <c:v>E4bp4</c:v>
                </c:pt>
              </c:strCache>
            </c:strRef>
          </c:cat>
          <c:val>
            <c:numRef>
              <c:f>'Sheet1 (2)'!$H$29:$I$29</c:f>
              <c:numCache>
                <c:formatCode>General</c:formatCode>
                <c:ptCount val="2"/>
                <c:pt idx="0">
                  <c:v>0.74591521848707498</c:v>
                </c:pt>
                <c:pt idx="1">
                  <c:v>0.93582449725089301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AB-794C-A59F-9505E99A08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7184296"/>
        <c:axId val="2137180952"/>
      </c:barChart>
      <c:catAx>
        <c:axId val="2137184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spPr>
          <a:ln w="19050">
            <a:solidFill>
              <a:schemeClr val="tx1"/>
            </a:solidFill>
          </a:ln>
        </c:spPr>
        <c:crossAx val="2137180952"/>
        <c:crosses val="autoZero"/>
        <c:auto val="1"/>
        <c:lblAlgn val="ctr"/>
        <c:lblOffset val="100"/>
        <c:noMultiLvlLbl val="0"/>
      </c:catAx>
      <c:valAx>
        <c:axId val="2137180952"/>
        <c:scaling>
          <c:orientation val="minMax"/>
          <c:max val="1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Relative mRNA Levels</a:t>
                </a:r>
              </a:p>
            </c:rich>
          </c:tx>
          <c:layout>
            <c:manualLayout>
              <c:xMode val="edge"/>
              <c:yMode val="edge"/>
              <c:x val="1.71821305841924E-2"/>
              <c:y val="0.241667094459092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137184296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/>
          <a:ea typeface="Times New Roman" charset="0"/>
          <a:cs typeface="Arial"/>
        </a:defRPr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9981728803237"/>
          <c:y val="4.4924562648483497E-2"/>
          <c:w val="0.74606999632233395"/>
          <c:h val="0.895028693961926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171-8E4B-BBA6-3EFB1F9A5440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Sheet1!$B$69:$C$69</c:f>
                <c:numCache>
                  <c:formatCode>General</c:formatCode>
                  <c:ptCount val="2"/>
                  <c:pt idx="0">
                    <c:v>6.9546125031549597E-2</c:v>
                  </c:pt>
                  <c:pt idx="1">
                    <c:v>0.178175254453562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/>
            </c:spPr>
          </c:errBars>
          <c:cat>
            <c:strRef>
              <c:f>Sheet1!$B$67:$C$67</c:f>
              <c:strCache>
                <c:ptCount val="2"/>
                <c:pt idx="0">
                  <c:v>E4bp4 flox/flox(n=8)</c:v>
                </c:pt>
                <c:pt idx="1">
                  <c:v>E4bp4-LKO(n=11)</c:v>
                </c:pt>
              </c:strCache>
            </c:strRef>
          </c:cat>
          <c:val>
            <c:numRef>
              <c:f>Sheet1!$B$68:$C$68</c:f>
              <c:numCache>
                <c:formatCode>General</c:formatCode>
                <c:ptCount val="2"/>
                <c:pt idx="0">
                  <c:v>2.146321986970686</c:v>
                </c:pt>
                <c:pt idx="1">
                  <c:v>2.3924334024281921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171-8E4B-BBA6-3EFB1F9A54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32526808"/>
        <c:axId val="2123229784"/>
      </c:barChart>
      <c:catAx>
        <c:axId val="2132526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23229784"/>
        <c:crosses val="autoZero"/>
        <c:auto val="1"/>
        <c:lblAlgn val="ctr"/>
        <c:lblOffset val="100"/>
        <c:noMultiLvlLbl val="0"/>
      </c:catAx>
      <c:valAx>
        <c:axId val="212322978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b="1">
                <a:latin typeface="Arial"/>
                <a:cs typeface="Arial"/>
              </a:defRPr>
            </a:pPr>
            <a:endParaRPr lang="en-US"/>
          </a:p>
        </c:txPr>
        <c:crossAx val="2132526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 charset="0"/>
          <a:ea typeface="Times New Roman" charset="0"/>
          <a:cs typeface="Times New Roman" charset="0"/>
        </a:defRPr>
      </a:pPr>
      <a:endParaRPr lang="en-US"/>
    </a:p>
  </c:txPr>
  <c:externalData r:id="rId2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324482046127199"/>
          <c:y val="3.6267535523576797E-2"/>
          <c:w val="0.891157943492357"/>
          <c:h val="0.927368992669019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14CC-754B-945E-EF5F171AC316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Sheet1!$X$42:$Y$42</c:f>
                <c:numCache>
                  <c:formatCode>General</c:formatCode>
                  <c:ptCount val="2"/>
                  <c:pt idx="0">
                    <c:v>6.0591521397616299</c:v>
                  </c:pt>
                  <c:pt idx="1">
                    <c:v>3.9040371372181708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/>
            </c:spPr>
          </c:errBars>
          <c:cat>
            <c:strRef>
              <c:f>Sheet1!$X$40:$Y$40</c:f>
              <c:strCache>
                <c:ptCount val="2"/>
                <c:pt idx="0">
                  <c:v>E4bp4 flox/flox(n=8)</c:v>
                </c:pt>
                <c:pt idx="1">
                  <c:v>E4bp4-LKO(n=11)</c:v>
                </c:pt>
              </c:strCache>
            </c:strRef>
          </c:cat>
          <c:val>
            <c:numRef>
              <c:f>Sheet1!$X$41:$Y$41</c:f>
              <c:numCache>
                <c:formatCode>General</c:formatCode>
                <c:ptCount val="2"/>
                <c:pt idx="0">
                  <c:v>57.625</c:v>
                </c:pt>
                <c:pt idx="1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CC-754B-945E-EF5F171AC3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26383736"/>
        <c:axId val="2126050104"/>
      </c:barChart>
      <c:catAx>
        <c:axId val="2126383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26050104"/>
        <c:crosses val="autoZero"/>
        <c:auto val="1"/>
        <c:lblAlgn val="ctr"/>
        <c:lblOffset val="100"/>
        <c:noMultiLvlLbl val="0"/>
      </c:catAx>
      <c:valAx>
        <c:axId val="212605010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383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6377515310586"/>
          <c:y val="4.0696602113924903E-2"/>
          <c:w val="0.86316309587151296"/>
          <c:h val="0.9045928211676239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FF67-DB42-BAF3-C8C675412862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Sheet1!$P$54:$Q$54</c:f>
                <c:numCache>
                  <c:formatCode>General</c:formatCode>
                  <c:ptCount val="2"/>
                  <c:pt idx="0">
                    <c:v>7.6297029349117338</c:v>
                  </c:pt>
                  <c:pt idx="1">
                    <c:v>6.2585211984370304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/>
            </c:spPr>
          </c:errBars>
          <c:cat>
            <c:strRef>
              <c:f>Sheet1!$P$52:$Q$52</c:f>
              <c:strCache>
                <c:ptCount val="2"/>
                <c:pt idx="0">
                  <c:v>E4bp4 flox/flox(n=8)</c:v>
                </c:pt>
                <c:pt idx="1">
                  <c:v>E4BP4-LKO(n=11)</c:v>
                </c:pt>
              </c:strCache>
            </c:strRef>
          </c:cat>
          <c:val>
            <c:numRef>
              <c:f>Sheet1!$P$53:$Q$53</c:f>
              <c:numCache>
                <c:formatCode>General</c:formatCode>
                <c:ptCount val="2"/>
                <c:pt idx="0">
                  <c:v>75.361000000000203</c:v>
                </c:pt>
                <c:pt idx="1">
                  <c:v>79.640363636363716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67-DB42-BAF3-C8C6754128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28478808"/>
        <c:axId val="2125490120"/>
      </c:barChart>
      <c:catAx>
        <c:axId val="2128478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25490120"/>
        <c:crosses val="autoZero"/>
        <c:auto val="1"/>
        <c:lblAlgn val="ctr"/>
        <c:lblOffset val="100"/>
        <c:noMultiLvlLbl val="0"/>
      </c:catAx>
      <c:valAx>
        <c:axId val="212549012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8478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033523587329401"/>
          <c:y val="5.6099607570582202E-2"/>
          <c:w val="0.83669646256271502"/>
          <c:h val="0.887800784858835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'mame RC body weight'!$D$17</c:f>
              <c:strCache>
                <c:ptCount val="1"/>
                <c:pt idx="0">
                  <c:v>Body weight</c:v>
                </c:pt>
              </c:strCache>
            </c:strRef>
          </c:tx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3989-6940-BBE8-0AFAC39A4798}"/>
              </c:ext>
            </c:extLst>
          </c:dPt>
          <c:errBars>
            <c:errBarType val="both"/>
            <c:errValType val="cust"/>
            <c:noEndCap val="0"/>
            <c:plus>
              <c:numRef>
                <c:f>'mame RC body weight'!$E$18:$F$18</c:f>
                <c:numCache>
                  <c:formatCode>General</c:formatCode>
                  <c:ptCount val="2"/>
                  <c:pt idx="0">
                    <c:v>0.89699139053143295</c:v>
                  </c:pt>
                  <c:pt idx="1">
                    <c:v>0.97724801045045195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/>
            </c:spPr>
          </c:errBars>
          <c:cat>
            <c:strRef>
              <c:f>'mame RC body weight'!$E$16:$F$16</c:f>
              <c:strCache>
                <c:ptCount val="2"/>
                <c:pt idx="0">
                  <c:v>E4bp4 flox/flox (n=8)</c:v>
                </c:pt>
                <c:pt idx="1">
                  <c:v>E4bp4-LKO (n=11)</c:v>
                </c:pt>
              </c:strCache>
            </c:strRef>
          </c:cat>
          <c:val>
            <c:numRef>
              <c:f>'mame RC body weight'!$E$17:$F$17</c:f>
              <c:numCache>
                <c:formatCode>General</c:formatCode>
                <c:ptCount val="2"/>
                <c:pt idx="0">
                  <c:v>23.443749999999898</c:v>
                </c:pt>
                <c:pt idx="1">
                  <c:v>23.13636363636364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89-6940-BBE8-0AFAC39A47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2"/>
        <c:axId val="2113057240"/>
        <c:axId val="2127737704"/>
      </c:barChart>
      <c:catAx>
        <c:axId val="2113057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 i="1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27737704"/>
        <c:crosses val="autoZero"/>
        <c:auto val="1"/>
        <c:lblAlgn val="ctr"/>
        <c:lblOffset val="100"/>
        <c:noMultiLvlLbl val="0"/>
      </c:catAx>
      <c:valAx>
        <c:axId val="212773770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13057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3322784810126602E-2"/>
          <c:y val="7.9712015164771097E-2"/>
          <c:w val="0.292551060427791"/>
          <c:h val="0.798140128317292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9774-FB41-A2CA-DEC23EA657FE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Sheet1!$K$72:$L$72</c:f>
                <c:numCache>
                  <c:formatCode>General</c:formatCode>
                  <c:ptCount val="2"/>
                  <c:pt idx="0">
                    <c:v>0.17126107889084799</c:v>
                  </c:pt>
                  <c:pt idx="1">
                    <c:v>0.26712523883246297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 w="19050"/>
            </c:spPr>
          </c:errBars>
          <c:cat>
            <c:strRef>
              <c:f>Sheet1!$K$70:$L$70</c:f>
              <c:strCache>
                <c:ptCount val="2"/>
                <c:pt idx="0">
                  <c:v>E4bp4 flox/flox(n=8)</c:v>
                </c:pt>
                <c:pt idx="1">
                  <c:v>E4bp4-LKO(n=11)</c:v>
                </c:pt>
              </c:strCache>
            </c:strRef>
          </c:cat>
          <c:val>
            <c:numRef>
              <c:f>Sheet1!$K$71:$L$71</c:f>
              <c:numCache>
                <c:formatCode>General</c:formatCode>
                <c:ptCount val="2"/>
                <c:pt idx="0">
                  <c:v>5.33</c:v>
                </c:pt>
                <c:pt idx="1">
                  <c:v>6.1527272727272626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74-FB41-A2CA-DEC23EA657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26333848"/>
        <c:axId val="2126297704"/>
      </c:barChart>
      <c:catAx>
        <c:axId val="2126333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26297704"/>
        <c:crosses val="autoZero"/>
        <c:auto val="1"/>
        <c:lblAlgn val="ctr"/>
        <c:lblOffset val="100"/>
        <c:noMultiLvlLbl val="0"/>
      </c:catAx>
      <c:valAx>
        <c:axId val="212629770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b="1">
                <a:latin typeface="Arial"/>
                <a:cs typeface="Arial"/>
              </a:defRPr>
            </a:pPr>
            <a:endParaRPr lang="en-US"/>
          </a:p>
        </c:txPr>
        <c:crossAx val="2126333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 charset="0"/>
          <a:ea typeface="Times New Roman" charset="0"/>
          <a:cs typeface="Times New Roman" charset="0"/>
        </a:defRPr>
      </a:pPr>
      <a:endParaRPr lang="en-US"/>
    </a:p>
  </c:txPr>
  <c:externalData r:id="rId2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31198622698001"/>
          <c:y val="9.8052029505398194E-2"/>
          <c:w val="0.87963642256582297"/>
          <c:h val="0.751330080218845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'Sheet3 (2)'!$E$6</c:f>
              <c:strCache>
                <c:ptCount val="1"/>
                <c:pt idx="0">
                  <c:v>E4bp4 flox/flox</c:v>
                </c:pt>
              </c:strCache>
            </c:strRef>
          </c:tx>
          <c:spPr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'Sheet3 (2)'!$F$8:$J$8</c:f>
                <c:numCache>
                  <c:formatCode>General</c:formatCode>
                  <c:ptCount val="5"/>
                  <c:pt idx="0">
                    <c:v>2.3854239346368E-2</c:v>
                  </c:pt>
                  <c:pt idx="1">
                    <c:v>3.8450436863205602E-2</c:v>
                  </c:pt>
                  <c:pt idx="2">
                    <c:v>2.6111717781597599E-2</c:v>
                  </c:pt>
                  <c:pt idx="3">
                    <c:v>7.1950717404488704E-2</c:v>
                  </c:pt>
                  <c:pt idx="4">
                    <c:v>6.3963559501981598E-2</c:v>
                  </c:pt>
                </c:numCache>
              </c:numRef>
            </c:pl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'Sheet3 (2)'!$F$4:$J$5</c:f>
              <c:strCache>
                <c:ptCount val="5"/>
                <c:pt idx="0">
                  <c:v>Atgl</c:v>
                </c:pt>
                <c:pt idx="1">
                  <c:v>Hsl</c:v>
                </c:pt>
                <c:pt idx="2">
                  <c:v>Cgi58</c:v>
                </c:pt>
                <c:pt idx="3">
                  <c:v>Pnpla3</c:v>
                </c:pt>
                <c:pt idx="4">
                  <c:v>Magl</c:v>
                </c:pt>
              </c:strCache>
            </c:strRef>
          </c:cat>
          <c:val>
            <c:numRef>
              <c:f>'Sheet3 (2)'!$F$6:$J$6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7F-CF4E-9243-10FF7CAB1066}"/>
            </c:ext>
          </c:extLst>
        </c:ser>
        <c:ser>
          <c:idx val="1"/>
          <c:order val="1"/>
          <c:tx>
            <c:strRef>
              <c:f>'Sheet3 (2)'!$E$7</c:f>
              <c:strCache>
                <c:ptCount val="1"/>
                <c:pt idx="0">
                  <c:v>E4bp4-LKO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'Sheet3 (2)'!$F$9:$J$9</c:f>
                <c:numCache>
                  <c:formatCode>General</c:formatCode>
                  <c:ptCount val="5"/>
                  <c:pt idx="0">
                    <c:v>3.9206605111185497E-2</c:v>
                  </c:pt>
                  <c:pt idx="1">
                    <c:v>4.1285123864586097E-2</c:v>
                  </c:pt>
                  <c:pt idx="2">
                    <c:v>4.0615877499853598E-2</c:v>
                  </c:pt>
                  <c:pt idx="3">
                    <c:v>3.40825259840059E-2</c:v>
                  </c:pt>
                  <c:pt idx="4">
                    <c:v>6.5302089308052702E-2</c:v>
                  </c:pt>
                </c:numCache>
              </c:numRef>
            </c:pl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'Sheet3 (2)'!$F$4:$J$5</c:f>
              <c:strCache>
                <c:ptCount val="5"/>
                <c:pt idx="0">
                  <c:v>Atgl</c:v>
                </c:pt>
                <c:pt idx="1">
                  <c:v>Hsl</c:v>
                </c:pt>
                <c:pt idx="2">
                  <c:v>Cgi58</c:v>
                </c:pt>
                <c:pt idx="3">
                  <c:v>Pnpla3</c:v>
                </c:pt>
                <c:pt idx="4">
                  <c:v>Magl</c:v>
                </c:pt>
              </c:strCache>
            </c:strRef>
          </c:cat>
          <c:val>
            <c:numRef>
              <c:f>'Sheet3 (2)'!$F$7:$J$7</c:f>
              <c:numCache>
                <c:formatCode>General</c:formatCode>
                <c:ptCount val="5"/>
                <c:pt idx="0">
                  <c:v>0.948544365119668</c:v>
                </c:pt>
                <c:pt idx="1">
                  <c:v>0.95697492337511503</c:v>
                </c:pt>
                <c:pt idx="2">
                  <c:v>1.0327796128625271</c:v>
                </c:pt>
                <c:pt idx="3" formatCode="#,##0.0000000000000000">
                  <c:v>0.92485348775557497</c:v>
                </c:pt>
                <c:pt idx="4" formatCode="#,##0.0000000000000000">
                  <c:v>1.0827668706522431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7F-CF4E-9243-10FF7CAB10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26049288"/>
        <c:axId val="2126046120"/>
      </c:barChart>
      <c:catAx>
        <c:axId val="2126049288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1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046120"/>
        <c:crosses val="autoZero"/>
        <c:auto val="1"/>
        <c:lblAlgn val="ctr"/>
        <c:lblOffset val="100"/>
        <c:noMultiLvlLbl val="0"/>
      </c:catAx>
      <c:valAx>
        <c:axId val="212604612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049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22773842194399"/>
          <c:y val="3.7115307475510902E-2"/>
          <c:w val="0.88493371449587899"/>
          <c:h val="0.812829100587779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Results!$U$29</c:f>
              <c:strCache>
                <c:ptCount val="1"/>
                <c:pt idx="0">
                  <c:v>E4bp4 flox/flox</c:v>
                </c:pt>
              </c:strCache>
            </c:strRef>
          </c:tx>
          <c:spPr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Results!$AC$16:$AI$16</c:f>
                <c:numCache>
                  <c:formatCode>General</c:formatCode>
                  <c:ptCount val="7"/>
                  <c:pt idx="0">
                    <c:v>5.5414449705382E-2</c:v>
                  </c:pt>
                  <c:pt idx="1">
                    <c:v>4.4621141749023402E-2</c:v>
                  </c:pt>
                  <c:pt idx="2">
                    <c:v>9.1838962417406994E-2</c:v>
                  </c:pt>
                  <c:pt idx="3">
                    <c:v>3.3408216521650803E-2</c:v>
                  </c:pt>
                  <c:pt idx="4">
                    <c:v>0.14576394235903001</c:v>
                  </c:pt>
                  <c:pt idx="5">
                    <c:v>4.5280105295550301E-2</c:v>
                  </c:pt>
                  <c:pt idx="6">
                    <c:v>5.3452443150560698E-2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Results!$V$28:$AB$28</c:f>
              <c:strCache>
                <c:ptCount val="7"/>
                <c:pt idx="0">
                  <c:v>Pparα</c:v>
                </c:pt>
                <c:pt idx="1">
                  <c:v>Acox1</c:v>
                </c:pt>
                <c:pt idx="2">
                  <c:v>Acox2</c:v>
                </c:pt>
                <c:pt idx="3">
                  <c:v>Cpt1α</c:v>
                </c:pt>
                <c:pt idx="4">
                  <c:v>Cy4a14</c:v>
                </c:pt>
                <c:pt idx="5">
                  <c:v>Acsl3</c:v>
                </c:pt>
                <c:pt idx="6">
                  <c:v>Lpl</c:v>
                </c:pt>
              </c:strCache>
            </c:strRef>
          </c:cat>
          <c:val>
            <c:numRef>
              <c:f>Results!$V$29:$AB$29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C9-8743-94A0-E0D7F6F2183A}"/>
            </c:ext>
          </c:extLst>
        </c:ser>
        <c:ser>
          <c:idx val="1"/>
          <c:order val="1"/>
          <c:tx>
            <c:strRef>
              <c:f>Results!$U$30</c:f>
              <c:strCache>
                <c:ptCount val="1"/>
                <c:pt idx="0">
                  <c:v>E4bp4-LKO</c:v>
                </c:pt>
              </c:strCache>
            </c:strRef>
          </c:tx>
          <c:spPr>
            <a:solidFill>
              <a:schemeClr val="tx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Results!$AC$17:$AI$17</c:f>
                <c:numCache>
                  <c:formatCode>General</c:formatCode>
                  <c:ptCount val="7"/>
                  <c:pt idx="0">
                    <c:v>3.4042998705014399E-2</c:v>
                  </c:pt>
                  <c:pt idx="1">
                    <c:v>4.9341649766702897E-2</c:v>
                  </c:pt>
                  <c:pt idx="2">
                    <c:v>6.2405888898578302E-2</c:v>
                  </c:pt>
                  <c:pt idx="3">
                    <c:v>5.2368318004087797E-2</c:v>
                  </c:pt>
                  <c:pt idx="4">
                    <c:v>0.182659080032401</c:v>
                  </c:pt>
                  <c:pt idx="5">
                    <c:v>6.1673529143889599E-2</c:v>
                  </c:pt>
                  <c:pt idx="6">
                    <c:v>3.5421952775920001E-2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Results!$V$28:$AB$28</c:f>
              <c:strCache>
                <c:ptCount val="7"/>
                <c:pt idx="0">
                  <c:v>Pparα</c:v>
                </c:pt>
                <c:pt idx="1">
                  <c:v>Acox1</c:v>
                </c:pt>
                <c:pt idx="2">
                  <c:v>Acox2</c:v>
                </c:pt>
                <c:pt idx="3">
                  <c:v>Cpt1α</c:v>
                </c:pt>
                <c:pt idx="4">
                  <c:v>Cy4a14</c:v>
                </c:pt>
                <c:pt idx="5">
                  <c:v>Acsl3</c:v>
                </c:pt>
                <c:pt idx="6">
                  <c:v>Lpl</c:v>
                </c:pt>
              </c:strCache>
            </c:strRef>
          </c:cat>
          <c:val>
            <c:numRef>
              <c:f>Results!$V$30:$AB$30</c:f>
              <c:numCache>
                <c:formatCode>General</c:formatCode>
                <c:ptCount val="7"/>
                <c:pt idx="0">
                  <c:v>0.97253595576685203</c:v>
                </c:pt>
                <c:pt idx="1">
                  <c:v>1.1638354146126131</c:v>
                </c:pt>
                <c:pt idx="2">
                  <c:v>0.992000403484249</c:v>
                </c:pt>
                <c:pt idx="3">
                  <c:v>0.96597609039632304</c:v>
                </c:pt>
                <c:pt idx="4">
                  <c:v>1.3346672510604269</c:v>
                </c:pt>
                <c:pt idx="5">
                  <c:v>0.99491430432980799</c:v>
                </c:pt>
                <c:pt idx="6" formatCode="#,##0.00000000000000">
                  <c:v>0.898948052159524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C9-8743-94A0-E0D7F6F218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26111432"/>
        <c:axId val="2126117080"/>
      </c:barChart>
      <c:catAx>
        <c:axId val="2126111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1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117080"/>
        <c:crosses val="autoZero"/>
        <c:auto val="1"/>
        <c:lblAlgn val="ctr"/>
        <c:lblOffset val="100"/>
        <c:noMultiLvlLbl val="0"/>
      </c:catAx>
      <c:valAx>
        <c:axId val="2126117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111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212655734083099"/>
          <c:y val="0.116776256659884"/>
          <c:w val="0.74323010987572002"/>
          <c:h val="0.722015455244860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'Results (2)'!$K$29</c:f>
              <c:strCache>
                <c:ptCount val="1"/>
                <c:pt idx="0">
                  <c:v>E4bp4 flox/flox</c:v>
                </c:pt>
              </c:strCache>
            </c:strRef>
          </c:tx>
          <c:spPr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'Results (2)'!$L$31:$N$31</c:f>
                <c:numCache>
                  <c:formatCode>General</c:formatCode>
                  <c:ptCount val="3"/>
                  <c:pt idx="0">
                    <c:v>3.8326538147862001E-2</c:v>
                  </c:pt>
                  <c:pt idx="1">
                    <c:v>2.47785056487312E-2</c:v>
                  </c:pt>
                  <c:pt idx="2">
                    <c:v>6.9975918520468194E-2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'Results (2)'!$L$28:$N$28</c:f>
              <c:strCache>
                <c:ptCount val="3"/>
                <c:pt idx="0">
                  <c:v>Cd36</c:v>
                </c:pt>
                <c:pt idx="1">
                  <c:v>Mttp</c:v>
                </c:pt>
                <c:pt idx="2">
                  <c:v>Pcsk9</c:v>
                </c:pt>
              </c:strCache>
            </c:strRef>
          </c:cat>
          <c:val>
            <c:numRef>
              <c:f>'Results (2)'!$L$29:$N$29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63-6F46-85D4-C742A34CB417}"/>
            </c:ext>
          </c:extLst>
        </c:ser>
        <c:ser>
          <c:idx val="1"/>
          <c:order val="1"/>
          <c:tx>
            <c:strRef>
              <c:f>'Results (2)'!$K$30</c:f>
              <c:strCache>
                <c:ptCount val="1"/>
                <c:pt idx="0">
                  <c:v>E4bp4-LKO</c:v>
                </c:pt>
              </c:strCache>
            </c:strRef>
          </c:tx>
          <c:spPr>
            <a:solidFill>
              <a:schemeClr val="tx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'Results (2)'!$L$32:$N$32</c:f>
                <c:numCache>
                  <c:formatCode>General</c:formatCode>
                  <c:ptCount val="3"/>
                  <c:pt idx="0">
                    <c:v>4.7172902451028502E-2</c:v>
                  </c:pt>
                  <c:pt idx="1">
                    <c:v>4.1953373768456197E-2</c:v>
                  </c:pt>
                  <c:pt idx="2">
                    <c:v>5.1520853413977101E-2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'Results (2)'!$L$28:$N$28</c:f>
              <c:strCache>
                <c:ptCount val="3"/>
                <c:pt idx="0">
                  <c:v>Cd36</c:v>
                </c:pt>
                <c:pt idx="1">
                  <c:v>Mttp</c:v>
                </c:pt>
                <c:pt idx="2">
                  <c:v>Pcsk9</c:v>
                </c:pt>
              </c:strCache>
            </c:strRef>
          </c:cat>
          <c:val>
            <c:numRef>
              <c:f>'Results (2)'!$L$30:$N$30</c:f>
              <c:numCache>
                <c:formatCode>#,##0.00000000000000</c:formatCode>
                <c:ptCount val="3"/>
                <c:pt idx="0">
                  <c:v>1.051291344169794</c:v>
                </c:pt>
                <c:pt idx="1">
                  <c:v>1.0600570027848799</c:v>
                </c:pt>
                <c:pt idx="2" formatCode="#,##0.0000000000000000">
                  <c:v>1.1263281350468031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63-6F46-85D4-C742A34CB4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26427240"/>
        <c:axId val="2126444168"/>
      </c:barChart>
      <c:catAx>
        <c:axId val="2126427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1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444168"/>
        <c:crosses val="autoZero"/>
        <c:auto val="1"/>
        <c:lblAlgn val="ctr"/>
        <c:lblOffset val="100"/>
        <c:noMultiLvlLbl val="0"/>
      </c:catAx>
      <c:valAx>
        <c:axId val="2126444168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427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9045002875899998E-2"/>
          <c:y val="7.1796353402592702E-2"/>
          <c:w val="0.92630966929133796"/>
          <c:h val="0.830903266369271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'Results (2)'!$S$30</c:f>
              <c:strCache>
                <c:ptCount val="1"/>
                <c:pt idx="0">
                  <c:v>E4bp4 flox/flox</c:v>
                </c:pt>
              </c:strCache>
            </c:strRef>
          </c:tx>
          <c:spPr>
            <a:solidFill>
              <a:sysClr val="window" lastClr="FFFFFF"/>
            </a:solidFill>
            <a:ln w="19050"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'Results (2)'!$AI$12:$AQ$12</c:f>
                <c:numCache>
                  <c:formatCode>General</c:formatCode>
                  <c:ptCount val="9"/>
                  <c:pt idx="0">
                    <c:v>7.6577150849815104E-2</c:v>
                  </c:pt>
                  <c:pt idx="1">
                    <c:v>0.136492818007383</c:v>
                  </c:pt>
                  <c:pt idx="2">
                    <c:v>4.8618879729579102E-2</c:v>
                  </c:pt>
                  <c:pt idx="3">
                    <c:v>0.13099642313412599</c:v>
                  </c:pt>
                  <c:pt idx="4">
                    <c:v>0.119515903027806</c:v>
                  </c:pt>
                  <c:pt idx="5">
                    <c:v>0.15923666783096099</c:v>
                  </c:pt>
                  <c:pt idx="6">
                    <c:v>8.54959544704499E-2</c:v>
                  </c:pt>
                  <c:pt idx="7">
                    <c:v>5.5305303926412898E-2</c:v>
                  </c:pt>
                  <c:pt idx="8">
                    <c:v>0.107858214501728</c:v>
                  </c:pt>
                </c:numCache>
              </c:numRef>
            </c:pl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'Results (2)'!$T$29:$Z$29</c:f>
              <c:strCache>
                <c:ptCount val="7"/>
                <c:pt idx="0">
                  <c:v>Srebp2</c:v>
                </c:pt>
                <c:pt idx="1">
                  <c:v>Hmgcr</c:v>
                </c:pt>
                <c:pt idx="2">
                  <c:v>Hmgcs</c:v>
                </c:pt>
                <c:pt idx="3">
                  <c:v>Sqle</c:v>
                </c:pt>
                <c:pt idx="4">
                  <c:v>Idi1</c:v>
                </c:pt>
                <c:pt idx="5">
                  <c:v>Lss</c:v>
                </c:pt>
                <c:pt idx="6">
                  <c:v>Dhcr7</c:v>
                </c:pt>
              </c:strCache>
            </c:strRef>
          </c:cat>
          <c:val>
            <c:numRef>
              <c:f>'Results (2)'!$T$30:$Z$30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D7-FD4A-938C-605543B6FCB3}"/>
            </c:ext>
          </c:extLst>
        </c:ser>
        <c:ser>
          <c:idx val="1"/>
          <c:order val="1"/>
          <c:tx>
            <c:strRef>
              <c:f>'Results (2)'!$S$31</c:f>
              <c:strCache>
                <c:ptCount val="1"/>
                <c:pt idx="0">
                  <c:v>E4bp4-LKO</c:v>
                </c:pt>
              </c:strCache>
            </c:strRef>
          </c:tx>
          <c:spPr>
            <a:solidFill>
              <a:sysClr val="windowText" lastClr="000000"/>
            </a:solidFill>
            <a:ln w="19050"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'Results (2)'!$AI$13:$AQ$13</c:f>
                <c:numCache>
                  <c:formatCode>General</c:formatCode>
                  <c:ptCount val="9"/>
                  <c:pt idx="0">
                    <c:v>3.0861950235023399E-2</c:v>
                  </c:pt>
                  <c:pt idx="1">
                    <c:v>5.6190702652231798E-2</c:v>
                  </c:pt>
                  <c:pt idx="2">
                    <c:v>3.3875048917249101E-2</c:v>
                  </c:pt>
                  <c:pt idx="3">
                    <c:v>8.73440990837515E-2</c:v>
                  </c:pt>
                  <c:pt idx="4">
                    <c:v>5.90851578889907E-2</c:v>
                  </c:pt>
                  <c:pt idx="5">
                    <c:v>6.20668017193396E-2</c:v>
                  </c:pt>
                  <c:pt idx="6">
                    <c:v>6.5907703798125605E-2</c:v>
                  </c:pt>
                  <c:pt idx="7">
                    <c:v>6.3536824386326199E-2</c:v>
                  </c:pt>
                  <c:pt idx="8">
                    <c:v>9.2478770879314706E-2</c:v>
                  </c:pt>
                </c:numCache>
              </c:numRef>
            </c:pl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'Results (2)'!$T$29:$Z$29</c:f>
              <c:strCache>
                <c:ptCount val="7"/>
                <c:pt idx="0">
                  <c:v>Srebp2</c:v>
                </c:pt>
                <c:pt idx="1">
                  <c:v>Hmgcr</c:v>
                </c:pt>
                <c:pt idx="2">
                  <c:v>Hmgcs</c:v>
                </c:pt>
                <c:pt idx="3">
                  <c:v>Sqle</c:v>
                </c:pt>
                <c:pt idx="4">
                  <c:v>Idi1</c:v>
                </c:pt>
                <c:pt idx="5">
                  <c:v>Lss</c:v>
                </c:pt>
                <c:pt idx="6">
                  <c:v>Dhcr7</c:v>
                </c:pt>
              </c:strCache>
            </c:strRef>
          </c:cat>
          <c:val>
            <c:numRef>
              <c:f>'Results (2)'!$T$31:$Z$31</c:f>
              <c:numCache>
                <c:formatCode>General</c:formatCode>
                <c:ptCount val="7"/>
                <c:pt idx="0">
                  <c:v>0.923984763845493</c:v>
                </c:pt>
                <c:pt idx="1">
                  <c:v>0.94094050264576501</c:v>
                </c:pt>
                <c:pt idx="2">
                  <c:v>1.0127220174981151</c:v>
                </c:pt>
                <c:pt idx="3">
                  <c:v>1.0590816551638</c:v>
                </c:pt>
                <c:pt idx="4">
                  <c:v>1.0128647626810821</c:v>
                </c:pt>
                <c:pt idx="5">
                  <c:v>1.093849618799928</c:v>
                </c:pt>
                <c:pt idx="6">
                  <c:v>1.0030042145657589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D7-FD4A-938C-605543B6FC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13014520"/>
        <c:axId val="2113009944"/>
      </c:barChart>
      <c:catAx>
        <c:axId val="2113014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1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13009944"/>
        <c:crosses val="autoZero"/>
        <c:auto val="1"/>
        <c:lblAlgn val="ctr"/>
        <c:lblOffset val="100"/>
        <c:noMultiLvlLbl val="0"/>
      </c:catAx>
      <c:valAx>
        <c:axId val="21130099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13014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810184113015299"/>
          <c:y val="5.3932584269662902E-2"/>
          <c:w val="0.81616286475220001"/>
          <c:h val="0.767116694682827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'Sheet1 (3)'!$G$5</c:f>
              <c:strCache>
                <c:ptCount val="1"/>
                <c:pt idx="0">
                  <c:v>E4BP4 flox/flox</c:v>
                </c:pt>
              </c:strCache>
            </c:strRef>
          </c:tx>
          <c:spPr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'Sheet1 (3)'!$H$7:$K$7</c:f>
                <c:numCache>
                  <c:formatCode>General</c:formatCode>
                  <c:ptCount val="4"/>
                  <c:pt idx="0">
                    <c:v>8.3338658935684498E-2</c:v>
                  </c:pt>
                  <c:pt idx="1">
                    <c:v>9.3749798596053494E-2</c:v>
                  </c:pt>
                  <c:pt idx="2">
                    <c:v>5.4690527194418199E-2</c:v>
                  </c:pt>
                  <c:pt idx="3">
                    <c:v>5.4690527194418199E-2</c:v>
                  </c:pt>
                </c:numCache>
              </c:numRef>
            </c:pl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'Sheet1 (3)'!$H$4:$K$4</c:f>
              <c:strCache>
                <c:ptCount val="4"/>
                <c:pt idx="0">
                  <c:v>Tnfα</c:v>
                </c:pt>
                <c:pt idx="1">
                  <c:v>Il-1β</c:v>
                </c:pt>
                <c:pt idx="2">
                  <c:v>Il-6</c:v>
                </c:pt>
                <c:pt idx="3">
                  <c:v>Mcp1</c:v>
                </c:pt>
              </c:strCache>
            </c:strRef>
          </c:cat>
          <c:val>
            <c:numRef>
              <c:f>'Sheet1 (3)'!$H$5:$K$5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01-2443-A9EB-78F1D2828F1A}"/>
            </c:ext>
          </c:extLst>
        </c:ser>
        <c:ser>
          <c:idx val="1"/>
          <c:order val="1"/>
          <c:tx>
            <c:strRef>
              <c:f>'Sheet1 (3)'!$G$6</c:f>
              <c:strCache>
                <c:ptCount val="1"/>
                <c:pt idx="0">
                  <c:v>E4BP4-LKO</c:v>
                </c:pt>
              </c:strCache>
            </c:strRef>
          </c:tx>
          <c:spPr>
            <a:solidFill>
              <a:schemeClr val="tx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'Sheet1 (3)'!$H$8:$K$8</c:f>
                <c:numCache>
                  <c:formatCode>General</c:formatCode>
                  <c:ptCount val="4"/>
                  <c:pt idx="0">
                    <c:v>0.14719225767369801</c:v>
                  </c:pt>
                  <c:pt idx="1">
                    <c:v>0.10007102011788301</c:v>
                  </c:pt>
                  <c:pt idx="2">
                    <c:v>0.107548419120435</c:v>
                  </c:pt>
                  <c:pt idx="3">
                    <c:v>0.107548419120435</c:v>
                  </c:pt>
                </c:numCache>
              </c:numRef>
            </c:pl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'Sheet1 (3)'!$H$4:$K$4</c:f>
              <c:strCache>
                <c:ptCount val="4"/>
                <c:pt idx="0">
                  <c:v>Tnfα</c:v>
                </c:pt>
                <c:pt idx="1">
                  <c:v>Il-1β</c:v>
                </c:pt>
                <c:pt idx="2">
                  <c:v>Il-6</c:v>
                </c:pt>
                <c:pt idx="3">
                  <c:v>Mcp1</c:v>
                </c:pt>
              </c:strCache>
            </c:strRef>
          </c:cat>
          <c:val>
            <c:numRef>
              <c:f>'Sheet1 (3)'!$H$6:$K$6</c:f>
              <c:numCache>
                <c:formatCode>#,##0.00000000</c:formatCode>
                <c:ptCount val="4"/>
                <c:pt idx="0">
                  <c:v>1.259057213862858</c:v>
                </c:pt>
                <c:pt idx="1">
                  <c:v>0.94928911001466199</c:v>
                </c:pt>
                <c:pt idx="2">
                  <c:v>0.93480777336334997</c:v>
                </c:pt>
                <c:pt idx="3">
                  <c:v>0.93480777336334997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01-2443-A9EB-78F1D2828F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27861976"/>
        <c:axId val="2127931144"/>
      </c:barChart>
      <c:catAx>
        <c:axId val="2127861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1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7931144"/>
        <c:crosses val="autoZero"/>
        <c:auto val="1"/>
        <c:lblAlgn val="ctr"/>
        <c:lblOffset val="100"/>
        <c:noMultiLvlLbl val="0"/>
      </c:catAx>
      <c:valAx>
        <c:axId val="212793114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7861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Results!$J$17</c:f>
              <c:strCache>
                <c:ptCount val="1"/>
                <c:pt idx="0">
                  <c:v>DMSO</c:v>
                </c:pt>
              </c:strCache>
            </c:strRef>
          </c:tx>
          <c:spPr>
            <a:solidFill>
              <a:sysClr val="window" lastClr="FFFFFF"/>
            </a:solidFill>
            <a:ln w="25400" cap="flat" cmpd="sng" algn="ctr">
              <a:solidFill>
                <a:schemeClr val="dk1">
                  <a:shade val="50000"/>
                </a:schemeClr>
              </a:solidFill>
              <a:prstDash val="solid"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Results!$Q$8:$S$8</c:f>
                <c:numCache>
                  <c:formatCode>General</c:formatCode>
                  <c:ptCount val="3"/>
                  <c:pt idx="0">
                    <c:v>0.23282854466650199</c:v>
                  </c:pt>
                  <c:pt idx="1">
                    <c:v>9.7300826741819696E-2</c:v>
                  </c:pt>
                  <c:pt idx="2">
                    <c:v>9.9983117787828493E-2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25400" cap="flat" cmpd="sng" algn="ctr">
                <a:solidFill>
                  <a:schemeClr val="dk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Results!$K$16:$M$16</c:f>
              <c:strCache>
                <c:ptCount val="3"/>
                <c:pt idx="0">
                  <c:v>Grp78</c:v>
                </c:pt>
                <c:pt idx="1">
                  <c:v>Ddit3</c:v>
                </c:pt>
                <c:pt idx="2">
                  <c:v>E4BP4 F3/R3</c:v>
                </c:pt>
              </c:strCache>
            </c:strRef>
          </c:cat>
          <c:val>
            <c:numRef>
              <c:f>Results!$K$17:$M$17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C5-E242-98B1-6C2A7ED1C894}"/>
            </c:ext>
          </c:extLst>
        </c:ser>
        <c:ser>
          <c:idx val="1"/>
          <c:order val="1"/>
          <c:tx>
            <c:strRef>
              <c:f>Results!$J$18</c:f>
              <c:strCache>
                <c:ptCount val="1"/>
                <c:pt idx="0">
                  <c:v>TM</c:v>
                </c:pt>
              </c:strCache>
            </c:strRef>
          </c:tx>
          <c:spPr>
            <a:solidFill>
              <a:sysClr val="windowText" lastClr="000000"/>
            </a:solidFill>
            <a:ln w="25400" cap="flat" cmpd="sng" algn="ctr">
              <a:solidFill>
                <a:schemeClr val="dk1"/>
              </a:solidFill>
              <a:prstDash val="solid"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Results!$Q$9:$S$9</c:f>
                <c:numCache>
                  <c:formatCode>General</c:formatCode>
                  <c:ptCount val="3"/>
                  <c:pt idx="0">
                    <c:v>0.23685497989730001</c:v>
                  </c:pt>
                  <c:pt idx="1">
                    <c:v>0.71337528348057699</c:v>
                  </c:pt>
                  <c:pt idx="2">
                    <c:v>0.21541791491633899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25400" cap="flat" cmpd="sng" algn="ctr">
                <a:solidFill>
                  <a:schemeClr val="dk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errBars>
          <c:cat>
            <c:strRef>
              <c:f>Results!$K$16:$M$16</c:f>
              <c:strCache>
                <c:ptCount val="3"/>
                <c:pt idx="0">
                  <c:v>Grp78</c:v>
                </c:pt>
                <c:pt idx="1">
                  <c:v>Ddit3</c:v>
                </c:pt>
                <c:pt idx="2">
                  <c:v>E4BP4 F3/R3</c:v>
                </c:pt>
              </c:strCache>
            </c:strRef>
          </c:cat>
          <c:val>
            <c:numRef>
              <c:f>Results!$K$18:$M$18</c:f>
              <c:numCache>
                <c:formatCode>General</c:formatCode>
                <c:ptCount val="3"/>
                <c:pt idx="0">
                  <c:v>1.2283421309690441</c:v>
                </c:pt>
                <c:pt idx="1">
                  <c:v>7.2154038866931307</c:v>
                </c:pt>
                <c:pt idx="2">
                  <c:v>2.1480121061769242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C5-E242-98B1-6C2A7ED1C8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3922088"/>
        <c:axId val="2133917304"/>
      </c:barChart>
      <c:catAx>
        <c:axId val="2133922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spPr>
          <a:ln w="25400">
            <a:solidFill>
              <a:schemeClr val="tx1"/>
            </a:solidFill>
          </a:ln>
        </c:spPr>
        <c:crossAx val="2133917304"/>
        <c:crosses val="autoZero"/>
        <c:auto val="1"/>
        <c:lblAlgn val="ctr"/>
        <c:lblOffset val="100"/>
        <c:noMultiLvlLbl val="0"/>
      </c:catAx>
      <c:valAx>
        <c:axId val="21339173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Arial"/>
                <a:cs typeface="Arial"/>
              </a:defRPr>
            </a:pPr>
            <a:endParaRPr lang="en-US"/>
          </a:p>
        </c:txPr>
        <c:crossAx val="2133922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latin typeface="Times New Roman" charset="0"/>
          <a:ea typeface="Times New Roman" charset="0"/>
          <a:cs typeface="Times New Roman" charset="0"/>
        </a:defRPr>
      </a:pPr>
      <a:endParaRPr lang="en-US"/>
    </a:p>
  </c:txPr>
  <c:externalData r:id="rId2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044788284264699"/>
          <c:y val="4.5977089415755998E-2"/>
          <c:w val="0.80247772717628396"/>
          <c:h val="0.749596769895635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'Sheet1 (2)'!$G$5</c:f>
              <c:strCache>
                <c:ptCount val="1"/>
                <c:pt idx="0">
                  <c:v>E4BP4 flox/flox</c:v>
                </c:pt>
              </c:strCache>
            </c:strRef>
          </c:tx>
          <c:spPr>
            <a:solidFill>
              <a:srgbClr val="FFFFFF"/>
            </a:solidFill>
            <a:ln w="19050">
              <a:solidFill>
                <a:srgbClr val="000000"/>
              </a:solidFill>
              <a:prstDash val="solid"/>
            </a:ln>
            <a:effectLst>
              <a:outerShdw dist="35921" sx="1000" sy="1000" algn="br">
                <a:srgbClr val="000000"/>
              </a:outerShdw>
            </a:effectLst>
          </c:spPr>
          <c:invertIfNegative val="0"/>
          <c:errBars>
            <c:errBarType val="plus"/>
            <c:errValType val="cust"/>
            <c:noEndCap val="0"/>
            <c:plus>
              <c:numRef>
                <c:f>'Sheet1 (2)'!$H$7:$N$7</c:f>
                <c:numCache>
                  <c:formatCode>General</c:formatCode>
                  <c:ptCount val="7"/>
                  <c:pt idx="0">
                    <c:v>0.154615313290697</c:v>
                  </c:pt>
                  <c:pt idx="1">
                    <c:v>9.6274892630062503E-2</c:v>
                  </c:pt>
                  <c:pt idx="2">
                    <c:v>0.104989117349816</c:v>
                  </c:pt>
                  <c:pt idx="3">
                    <c:v>4.2562350241415803E-2</c:v>
                  </c:pt>
                  <c:pt idx="4">
                    <c:v>3.8726195747547001E-2</c:v>
                  </c:pt>
                </c:numCache>
              </c:numRef>
            </c:plus>
            <c:spPr>
              <a:solidFill>
                <a:srgbClr val="FFFFFF"/>
              </a:solidFill>
              <a:ln w="19050">
                <a:solidFill>
                  <a:srgbClr val="000000"/>
                </a:solidFill>
                <a:prstDash val="solid"/>
              </a:ln>
              <a:effectLst>
                <a:outerShdw dist="35921" sx="1000" sy="1000" algn="br">
                  <a:srgbClr val="000000"/>
                </a:outerShdw>
              </a:effectLst>
            </c:spPr>
          </c:errBars>
          <c:cat>
            <c:strRef>
              <c:f>'Sheet1 (2)'!$H$4:$L$4</c:f>
              <c:strCache>
                <c:ptCount val="5"/>
                <c:pt idx="0">
                  <c:v>Mmp2</c:v>
                </c:pt>
                <c:pt idx="1">
                  <c:v>Col1a1</c:v>
                </c:pt>
                <c:pt idx="2">
                  <c:v>Col1a2</c:v>
                </c:pt>
                <c:pt idx="3">
                  <c:v>Tgfβ</c:v>
                </c:pt>
                <c:pt idx="4">
                  <c:v>Timp1</c:v>
                </c:pt>
              </c:strCache>
            </c:strRef>
          </c:cat>
          <c:val>
            <c:numRef>
              <c:f>'Sheet1 (2)'!$H$5:$L$5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B3-C248-BB57-2090141C3E4E}"/>
            </c:ext>
          </c:extLst>
        </c:ser>
        <c:ser>
          <c:idx val="1"/>
          <c:order val="1"/>
          <c:tx>
            <c:strRef>
              <c:f>'Sheet1 (2)'!$G$6</c:f>
              <c:strCache>
                <c:ptCount val="1"/>
                <c:pt idx="0">
                  <c:v>E4BP4-LKO</c:v>
                </c:pt>
              </c:strCache>
            </c:strRef>
          </c:tx>
          <c:spPr>
            <a:solidFill>
              <a:srgbClr val="000000"/>
            </a:solidFill>
            <a:ln w="19050">
              <a:solidFill>
                <a:srgbClr val="000000"/>
              </a:solidFill>
              <a:prstDash val="solid"/>
            </a:ln>
            <a:effectLst>
              <a:outerShdw dist="35921" sx="1000" sy="1000" algn="br">
                <a:srgbClr val="000000"/>
              </a:outerShdw>
            </a:effectLst>
          </c:spPr>
          <c:invertIfNegative val="0"/>
          <c:errBars>
            <c:errBarType val="plus"/>
            <c:errValType val="cust"/>
            <c:noEndCap val="0"/>
            <c:plus>
              <c:numRef>
                <c:f>'Sheet1 (2)'!$H$8:$N$8</c:f>
                <c:numCache>
                  <c:formatCode>General</c:formatCode>
                  <c:ptCount val="7"/>
                  <c:pt idx="0">
                    <c:v>0.107494306556534</c:v>
                  </c:pt>
                  <c:pt idx="1">
                    <c:v>7.1947285636233399E-2</c:v>
                  </c:pt>
                  <c:pt idx="2">
                    <c:v>6.4185558990748098E-2</c:v>
                  </c:pt>
                  <c:pt idx="3">
                    <c:v>3.4159984329691397E-2</c:v>
                  </c:pt>
                  <c:pt idx="4">
                    <c:v>3.5157720088183901E-2</c:v>
                  </c:pt>
                </c:numCache>
              </c:numRef>
            </c:plus>
            <c:spPr>
              <a:solidFill>
                <a:srgbClr val="000000"/>
              </a:solidFill>
              <a:ln w="19050">
                <a:solidFill>
                  <a:srgbClr val="000000"/>
                </a:solidFill>
                <a:prstDash val="solid"/>
              </a:ln>
              <a:effectLst>
                <a:outerShdw dist="35921" sx="1000" sy="1000" algn="br">
                  <a:srgbClr val="000000"/>
                </a:outerShdw>
              </a:effectLst>
            </c:spPr>
          </c:errBars>
          <c:cat>
            <c:strRef>
              <c:f>'Sheet1 (2)'!$H$4:$L$4</c:f>
              <c:strCache>
                <c:ptCount val="5"/>
                <c:pt idx="0">
                  <c:v>Mmp2</c:v>
                </c:pt>
                <c:pt idx="1">
                  <c:v>Col1a1</c:v>
                </c:pt>
                <c:pt idx="2">
                  <c:v>Col1a2</c:v>
                </c:pt>
                <c:pt idx="3">
                  <c:v>Tgfβ</c:v>
                </c:pt>
                <c:pt idx="4">
                  <c:v>Timp1</c:v>
                </c:pt>
              </c:strCache>
            </c:strRef>
          </c:cat>
          <c:val>
            <c:numRef>
              <c:f>'Sheet1 (2)'!$H$6:$L$6</c:f>
              <c:numCache>
                <c:formatCode>#,##0.0000000000000000</c:formatCode>
                <c:ptCount val="5"/>
                <c:pt idx="0">
                  <c:v>0.94075040898649798</c:v>
                </c:pt>
                <c:pt idx="1">
                  <c:v>0.86180548454735195</c:v>
                </c:pt>
                <c:pt idx="2">
                  <c:v>0.95453918349685896</c:v>
                </c:pt>
                <c:pt idx="3">
                  <c:v>0.95961805804594702</c:v>
                </c:pt>
                <c:pt idx="4" formatCode="#,##0.000000000">
                  <c:v>0.82024952265494999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B3-C248-BB57-2090141C3E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-30"/>
        <c:axId val="2126538472"/>
        <c:axId val="2126550776"/>
      </c:barChart>
      <c:catAx>
        <c:axId val="2126538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550776"/>
        <c:crosses val="autoZero"/>
        <c:auto val="1"/>
        <c:lblAlgn val="ctr"/>
        <c:lblOffset val="100"/>
        <c:noMultiLvlLbl val="0"/>
      </c:catAx>
      <c:valAx>
        <c:axId val="21265507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265384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400" b="0" i="1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2182940219721E-2"/>
          <c:y val="7.7180734383441002E-2"/>
          <c:w val="0.79170318049517596"/>
          <c:h val="0.80180937471348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Results!$P$148</c:f>
              <c:strCache>
                <c:ptCount val="1"/>
                <c:pt idx="0">
                  <c:v>E4bp4 flox/flox</c:v>
                </c:pt>
              </c:strCache>
            </c:strRef>
          </c:tx>
          <c:spPr>
            <a:noFill/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Results!$W$148:$AB$148</c:f>
                <c:numCache>
                  <c:formatCode>General</c:formatCode>
                  <c:ptCount val="6"/>
                  <c:pt idx="0">
                    <c:v>8.4910353973691302E-2</c:v>
                  </c:pt>
                  <c:pt idx="1">
                    <c:v>5.6649392942936701E-2</c:v>
                  </c:pt>
                  <c:pt idx="2">
                    <c:v>4.6745683650290602E-2</c:v>
                  </c:pt>
                  <c:pt idx="3">
                    <c:v>7.7098659831669705E-2</c:v>
                  </c:pt>
                  <c:pt idx="4">
                    <c:v>5.3613166475361698E-2</c:v>
                  </c:pt>
                  <c:pt idx="5">
                    <c:v>4.4842641519371403E-2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Results!$Q$147:$V$147</c:f>
              <c:strCache>
                <c:ptCount val="6"/>
                <c:pt idx="0">
                  <c:v>AMPK-a1</c:v>
                </c:pt>
                <c:pt idx="1">
                  <c:v>AMPK-a2</c:v>
                </c:pt>
                <c:pt idx="2">
                  <c:v>AMPK-b1</c:v>
                </c:pt>
                <c:pt idx="3">
                  <c:v>AMKP-b2</c:v>
                </c:pt>
                <c:pt idx="4">
                  <c:v>AMPK-y1</c:v>
                </c:pt>
                <c:pt idx="5">
                  <c:v>AMPK-y2</c:v>
                </c:pt>
              </c:strCache>
            </c:strRef>
          </c:cat>
          <c:val>
            <c:numRef>
              <c:f>Results!$Q$148:$V$148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A6-E240-B279-BE8B57327B10}"/>
            </c:ext>
          </c:extLst>
        </c:ser>
        <c:ser>
          <c:idx val="1"/>
          <c:order val="1"/>
          <c:tx>
            <c:strRef>
              <c:f>Results!$P$149</c:f>
              <c:strCache>
                <c:ptCount val="1"/>
                <c:pt idx="0">
                  <c:v>E4bp4-LKO</c:v>
                </c:pt>
              </c:strCache>
            </c:strRef>
          </c:tx>
          <c:spPr>
            <a:solidFill>
              <a:schemeClr val="tx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Results!$W$149:$AB$149</c:f>
                <c:numCache>
                  <c:formatCode>General</c:formatCode>
                  <c:ptCount val="6"/>
                  <c:pt idx="0">
                    <c:v>3.3379760387265901E-2</c:v>
                  </c:pt>
                  <c:pt idx="1">
                    <c:v>2.44808000324633E-2</c:v>
                  </c:pt>
                  <c:pt idx="2">
                    <c:v>6.1220634381084903E-2</c:v>
                  </c:pt>
                  <c:pt idx="3">
                    <c:v>2.5108696794825299E-2</c:v>
                  </c:pt>
                  <c:pt idx="4">
                    <c:v>1.9688536660651498E-2</c:v>
                  </c:pt>
                  <c:pt idx="5">
                    <c:v>5.9340868871257002E-2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Results!$Q$147:$V$147</c:f>
              <c:strCache>
                <c:ptCount val="6"/>
                <c:pt idx="0">
                  <c:v>AMPK-a1</c:v>
                </c:pt>
                <c:pt idx="1">
                  <c:v>AMPK-a2</c:v>
                </c:pt>
                <c:pt idx="2">
                  <c:v>AMPK-b1</c:v>
                </c:pt>
                <c:pt idx="3">
                  <c:v>AMKP-b2</c:v>
                </c:pt>
                <c:pt idx="4">
                  <c:v>AMPK-y1</c:v>
                </c:pt>
                <c:pt idx="5">
                  <c:v>AMPK-y2</c:v>
                </c:pt>
              </c:strCache>
            </c:strRef>
          </c:cat>
          <c:val>
            <c:numRef>
              <c:f>Results!$Q$149:$V$149</c:f>
              <c:numCache>
                <c:formatCode>#,##0.000000000000000</c:formatCode>
                <c:ptCount val="6"/>
                <c:pt idx="0">
                  <c:v>0.98366527519642599</c:v>
                </c:pt>
                <c:pt idx="1">
                  <c:v>1.0709436443000611</c:v>
                </c:pt>
                <c:pt idx="2">
                  <c:v>1.0328565545610271</c:v>
                </c:pt>
                <c:pt idx="3">
                  <c:v>0.85386072951810998</c:v>
                </c:pt>
                <c:pt idx="4">
                  <c:v>0.924201464660664</c:v>
                </c:pt>
                <c:pt idx="5">
                  <c:v>0.92112530362019496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A6-E240-B279-BE8B57327B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2126680168"/>
        <c:axId val="2126733288"/>
      </c:barChart>
      <c:catAx>
        <c:axId val="2126680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26733288"/>
        <c:crosses val="autoZero"/>
        <c:auto val="1"/>
        <c:lblAlgn val="ctr"/>
        <c:lblOffset val="100"/>
        <c:noMultiLvlLbl val="0"/>
      </c:catAx>
      <c:valAx>
        <c:axId val="21267332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endParaRPr lang="en-US"/>
          </a:p>
        </c:txPr>
        <c:crossAx val="2126680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Sheet1!$B$28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Sheet1!$C$31:$H$31</c:f>
                <c:numCache>
                  <c:formatCode>General</c:formatCode>
                  <c:ptCount val="6"/>
                  <c:pt idx="0">
                    <c:v>2.3295467246424399E-2</c:v>
                  </c:pt>
                  <c:pt idx="1">
                    <c:v>2.12936481747221E-2</c:v>
                  </c:pt>
                  <c:pt idx="2">
                    <c:v>3.7118961674973798E-2</c:v>
                  </c:pt>
                  <c:pt idx="3">
                    <c:v>1.6831262762216501E-2</c:v>
                  </c:pt>
                  <c:pt idx="4">
                    <c:v>1.7558749291357499E-2</c:v>
                  </c:pt>
                  <c:pt idx="5">
                    <c:v>5.41215361925085E-2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Sheet1!$C$28:$H$28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63-4A43-B493-6F9943A2C238}"/>
            </c:ext>
          </c:extLst>
        </c:ser>
        <c:ser>
          <c:idx val="1"/>
          <c:order val="1"/>
          <c:tx>
            <c:strRef>
              <c:f>Sheet1!$B$29</c:f>
              <c:strCache>
                <c:ptCount val="1"/>
                <c:pt idx="0">
                  <c:v>wt-tm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Sheet1!$C$32:$H$32</c:f>
                <c:numCache>
                  <c:formatCode>General</c:formatCode>
                  <c:ptCount val="6"/>
                  <c:pt idx="0">
                    <c:v>4.1883249606932604E-3</c:v>
                  </c:pt>
                  <c:pt idx="1">
                    <c:v>5.7169469134196798E-3</c:v>
                  </c:pt>
                  <c:pt idx="2">
                    <c:v>5.6873736730623896E-3</c:v>
                  </c:pt>
                  <c:pt idx="3">
                    <c:v>1.6340239296602901E-2</c:v>
                  </c:pt>
                  <c:pt idx="4">
                    <c:v>6.51842637003294E-3</c:v>
                  </c:pt>
                  <c:pt idx="5">
                    <c:v>9.1243218282422208E-3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Sheet1!$C$29:$H$29</c:f>
              <c:numCache>
                <c:formatCode>General</c:formatCode>
                <c:ptCount val="6"/>
                <c:pt idx="0">
                  <c:v>0.493915953893247</c:v>
                </c:pt>
                <c:pt idx="1">
                  <c:v>0.66553672636586803</c:v>
                </c:pt>
                <c:pt idx="2">
                  <c:v>0.78881603222643903</c:v>
                </c:pt>
                <c:pt idx="3">
                  <c:v>0.96270294859325001</c:v>
                </c:pt>
                <c:pt idx="4">
                  <c:v>0.62376374682644997</c:v>
                </c:pt>
                <c:pt idx="5">
                  <c:v>0.82997273272962602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63-4A43-B493-6F9943A2C2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20434424"/>
        <c:axId val="-2120447848"/>
      </c:barChart>
      <c:catAx>
        <c:axId val="-212043442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-2120447848"/>
        <c:crosses val="autoZero"/>
        <c:auto val="1"/>
        <c:lblAlgn val="ctr"/>
        <c:lblOffset val="100"/>
        <c:noMultiLvlLbl val="0"/>
      </c:catAx>
      <c:valAx>
        <c:axId val="-2120447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-2120434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 b="1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845410628019299"/>
          <c:y val="0.23062452299845501"/>
          <c:w val="0.34091787439613502"/>
          <c:h val="0.53470449172576795"/>
        </c:manualLayout>
      </c:layout>
      <c:barChart>
        <c:barDir val="col"/>
        <c:grouping val="clustered"/>
        <c:varyColors val="0"/>
        <c:ser>
          <c:idx val="0"/>
          <c:order val="0"/>
          <c:tx>
            <c:v>RC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Sheet3!$L$20:$M$20</c:f>
                <c:numCache>
                  <c:formatCode>General</c:formatCode>
                  <c:ptCount val="2"/>
                  <c:pt idx="0">
                    <c:v>0.33555586323592201</c:v>
                  </c:pt>
                  <c:pt idx="1">
                    <c:v>0.232757360218138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</c:errBars>
          <c:cat>
            <c:strRef>
              <c:f>Sheet3!$J$19:$K$19</c:f>
              <c:strCache>
                <c:ptCount val="2"/>
                <c:pt idx="0">
                  <c:v>Ddit3</c:v>
                </c:pt>
                <c:pt idx="1">
                  <c:v>E4bp4</c:v>
                </c:pt>
              </c:strCache>
            </c:strRef>
          </c:cat>
          <c:val>
            <c:numRef>
              <c:f>Sheet3!$J$20:$K$20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BE-3549-8B31-87259F3A6D0B}"/>
            </c:ext>
          </c:extLst>
        </c:ser>
        <c:ser>
          <c:idx val="1"/>
          <c:order val="1"/>
          <c:tx>
            <c:v>MCD Diet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Sheet3!$L$21:$M$21</c:f>
                <c:numCache>
                  <c:formatCode>General</c:formatCode>
                  <c:ptCount val="2"/>
                  <c:pt idx="0">
                    <c:v>0.424523202528794</c:v>
                  </c:pt>
                  <c:pt idx="1">
                    <c:v>9.28084621008963E-2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</c:errBars>
          <c:cat>
            <c:strRef>
              <c:f>Sheet3!$J$19:$K$19</c:f>
              <c:strCache>
                <c:ptCount val="2"/>
                <c:pt idx="0">
                  <c:v>Ddit3</c:v>
                </c:pt>
                <c:pt idx="1">
                  <c:v>E4bp4</c:v>
                </c:pt>
              </c:strCache>
            </c:strRef>
          </c:cat>
          <c:val>
            <c:numRef>
              <c:f>Sheet3!$J$21:$K$21</c:f>
              <c:numCache>
                <c:formatCode>General</c:formatCode>
                <c:ptCount val="2"/>
                <c:pt idx="0">
                  <c:v>4.3827106086179652</c:v>
                </c:pt>
                <c:pt idx="1">
                  <c:v>0.82819818173635595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BE-3549-8B31-87259F3A6D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8899416"/>
        <c:axId val="2138902648"/>
      </c:barChart>
      <c:catAx>
        <c:axId val="2138899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8902648"/>
        <c:crosses val="autoZero"/>
        <c:auto val="1"/>
        <c:lblAlgn val="ctr"/>
        <c:lblOffset val="100"/>
        <c:noMultiLvlLbl val="0"/>
      </c:catAx>
      <c:valAx>
        <c:axId val="213890264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 b="1">
                    <a:latin typeface="Arial"/>
                    <a:ea typeface="Times New Roman" charset="0"/>
                    <a:cs typeface="Arial"/>
                  </a:defRPr>
                </a:pPr>
                <a:r>
                  <a:rPr lang="en-US" sz="1400" b="1" dirty="0">
                    <a:latin typeface="Arial"/>
                    <a:ea typeface="Times New Roman" charset="0"/>
                    <a:cs typeface="Arial"/>
                  </a:rPr>
                  <a:t>Relative</a:t>
                </a:r>
                <a:r>
                  <a:rPr lang="en-US" sz="1400" b="1" baseline="0" dirty="0">
                    <a:latin typeface="Arial"/>
                    <a:ea typeface="Times New Roman" charset="0"/>
                    <a:cs typeface="Arial"/>
                  </a:rPr>
                  <a:t> mRNA Levels</a:t>
                </a:r>
                <a:endParaRPr lang="en-US" sz="1400" b="1" dirty="0">
                  <a:latin typeface="Arial"/>
                  <a:ea typeface="Times New Roman" charset="0"/>
                  <a:cs typeface="Arial"/>
                </a:endParaRPr>
              </a:p>
            </c:rich>
          </c:tx>
          <c:layout>
            <c:manualLayout>
              <c:xMode val="edge"/>
              <c:yMode val="edge"/>
              <c:x val="2.1474196847169402E-2"/>
              <c:y val="0.21413466050297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8899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0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b="1" dirty="0">
                <a:latin typeface="Arial"/>
                <a:ea typeface="Times New Roman" charset="0"/>
                <a:cs typeface="Arial"/>
              </a:rPr>
              <a:t>Plin2</a:t>
            </a:r>
          </a:p>
        </c:rich>
      </c:tx>
      <c:layout>
        <c:manualLayout>
          <c:xMode val="edge"/>
          <c:yMode val="edge"/>
          <c:x val="0.160110532004727"/>
          <c:y val="1.0693481266920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8830879484054"/>
          <c:y val="9.1263870507783701E-2"/>
          <c:w val="0.76732330887384603"/>
          <c:h val="0.844549922401468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(4)'!$D$21</c:f>
              <c:strCache>
                <c:ptCount val="1"/>
                <c:pt idx="0">
                  <c:v>Plin2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DD1-284C-9DA5-2B018CC0AA12}"/>
              </c:ext>
            </c:extLst>
          </c:dPt>
          <c:dPt>
            <c:idx val="1"/>
            <c:invertIfNegative val="0"/>
            <c:bubble3D val="0"/>
            <c:spPr>
              <a:solidFill>
                <a:srgbClr val="0D0D0D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DD1-284C-9DA5-2B018CC0AA12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DD1-284C-9DA5-2B018CC0AA12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2DD1-284C-9DA5-2B018CC0AA12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(4)'!$E$22:$E$25</c:f>
                <c:numCache>
                  <c:formatCode>General</c:formatCode>
                  <c:ptCount val="4"/>
                  <c:pt idx="0">
                    <c:v>2.23547828751803E-2</c:v>
                  </c:pt>
                  <c:pt idx="1">
                    <c:v>8.9498425737720502E-2</c:v>
                  </c:pt>
                  <c:pt idx="2">
                    <c:v>2.7629161493710301E-2</c:v>
                  </c:pt>
                  <c:pt idx="3">
                    <c:v>2.4523661011715801E-2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(4)'!$C$22:$C$25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(4)'!$D$22:$D$25</c:f>
              <c:numCache>
                <c:formatCode>General</c:formatCode>
                <c:ptCount val="4"/>
                <c:pt idx="0">
                  <c:v>1</c:v>
                </c:pt>
                <c:pt idx="1">
                  <c:v>1.0696315908395999</c:v>
                </c:pt>
                <c:pt idx="2">
                  <c:v>0.92069871743833898</c:v>
                </c:pt>
                <c:pt idx="3">
                  <c:v>1.5768723988194799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DD1-284C-9DA5-2B018CC0AA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4351080"/>
        <c:axId val="2134354520"/>
      </c:barChart>
      <c:catAx>
        <c:axId val="2134351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34354520"/>
        <c:crosses val="autoZero"/>
        <c:auto val="1"/>
        <c:lblAlgn val="ctr"/>
        <c:lblOffset val="100"/>
        <c:noMultiLvlLbl val="0"/>
      </c:catAx>
      <c:valAx>
        <c:axId val="2134354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endParaRPr lang="en-US"/>
          </a:p>
        </c:txPr>
        <c:crossAx val="2134351080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lang="zh-CN"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1" i="1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r>
              <a:rPr lang="en-US" sz="1200" b="1" dirty="0" err="1">
                <a:latin typeface="Arial"/>
                <a:ea typeface="Times New Roman" charset="0"/>
                <a:cs typeface="Arial"/>
              </a:rPr>
              <a:t>Cidea</a:t>
            </a:r>
            <a:endParaRPr lang="en-US" sz="1200" b="1" dirty="0">
              <a:latin typeface="Arial"/>
              <a:ea typeface="Times New Roman" charset="0"/>
              <a:cs typeface="Arial"/>
            </a:endParaRPr>
          </a:p>
        </c:rich>
      </c:tx>
      <c:layout>
        <c:manualLayout>
          <c:xMode val="edge"/>
          <c:yMode val="edge"/>
          <c:x val="0.18796568744119699"/>
          <c:y val="8.788129216481979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9423525218389"/>
          <c:y val="0.15794270550891901"/>
          <c:w val="0.69164813004039005"/>
          <c:h val="0.692162136757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(4)'!$E$14</c:f>
              <c:strCache>
                <c:ptCount val="1"/>
                <c:pt idx="0">
                  <c:v>CideA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F943-8040-B834-BFAE811F38EF}"/>
              </c:ext>
            </c:extLst>
          </c:dPt>
          <c:dPt>
            <c:idx val="1"/>
            <c:invertIfNegative val="0"/>
            <c:bubble3D val="0"/>
            <c:spPr>
              <a:solidFill>
                <a:srgbClr val="0D0D0D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F943-8040-B834-BFAE811F38EF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F943-8040-B834-BFAE811F38EF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F943-8040-B834-BFAE811F38EF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(4)'!$F$15:$F$18</c:f>
                <c:numCache>
                  <c:formatCode>General</c:formatCode>
                  <c:ptCount val="4"/>
                  <c:pt idx="0">
                    <c:v>8.0848524629500998E-2</c:v>
                  </c:pt>
                  <c:pt idx="1">
                    <c:v>0.32884706520054202</c:v>
                  </c:pt>
                  <c:pt idx="2">
                    <c:v>3.6436485254400103E-2</c:v>
                  </c:pt>
                  <c:pt idx="3">
                    <c:v>3.8512907568349602E-2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(4)'!$D$15:$D$18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(4)'!$E$15:$E$18</c:f>
              <c:numCache>
                <c:formatCode>General</c:formatCode>
                <c:ptCount val="4"/>
                <c:pt idx="0">
                  <c:v>1</c:v>
                </c:pt>
                <c:pt idx="1">
                  <c:v>2.292400971428119</c:v>
                </c:pt>
                <c:pt idx="2">
                  <c:v>0.44710832721070498</c:v>
                </c:pt>
                <c:pt idx="3">
                  <c:v>2.963335907082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943-8040-B834-BFAE811F3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8238008"/>
        <c:axId val="2128056168"/>
      </c:barChart>
      <c:catAx>
        <c:axId val="2128238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28056168"/>
        <c:crosses val="autoZero"/>
        <c:auto val="1"/>
        <c:lblAlgn val="ctr"/>
        <c:lblOffset val="100"/>
        <c:noMultiLvlLbl val="0"/>
      </c:catAx>
      <c:valAx>
        <c:axId val="21280561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endParaRPr lang="en-US"/>
          </a:p>
        </c:txPr>
        <c:crossAx val="2128238008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lang="zh-CN"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1" i="1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r>
              <a:rPr lang="en-US" sz="1200" b="1" i="1" dirty="0">
                <a:latin typeface="Arial"/>
                <a:ea typeface="Times New Roman" charset="0"/>
                <a:cs typeface="Arial"/>
              </a:rPr>
              <a:t>Mttp1</a:t>
            </a:r>
          </a:p>
        </c:rich>
      </c:tx>
      <c:layout>
        <c:manualLayout>
          <c:xMode val="edge"/>
          <c:yMode val="edge"/>
          <c:x val="0.17690390905808101"/>
          <c:y val="4.1502717668138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647864103476699"/>
          <c:y val="0.13662128501496101"/>
          <c:w val="0.70814073621992901"/>
          <c:h val="0.80422342145713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 (3)'!$E$4</c:f>
              <c:strCache>
                <c:ptCount val="1"/>
                <c:pt idx="0">
                  <c:v>Mttp-e4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975E-704C-89D9-D9C0EA4B825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975E-704C-89D9-D9C0EA4B8256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4-975E-704C-89D9-D9C0EA4B8256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 (3)'!$F$5:$F$8</c:f>
                <c:numCache>
                  <c:formatCode>General</c:formatCode>
                  <c:ptCount val="4"/>
                  <c:pt idx="0">
                    <c:v>5.8458072576862898E-2</c:v>
                  </c:pt>
                  <c:pt idx="1">
                    <c:v>5.8167876227690603E-2</c:v>
                  </c:pt>
                  <c:pt idx="2">
                    <c:v>8.9195902594916804E-2</c:v>
                  </c:pt>
                  <c:pt idx="3">
                    <c:v>8.2871100969784308E-3</c:v>
                  </c:pt>
                </c:numCache>
              </c:numRef>
            </c:plus>
            <c:spPr>
              <a:solidFill>
                <a:schemeClr val="tx1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 (3)'!$D$5:$D$8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 (3)'!$E$5:$E$8</c:f>
              <c:numCache>
                <c:formatCode>General</c:formatCode>
                <c:ptCount val="4"/>
                <c:pt idx="0">
                  <c:v>1</c:v>
                </c:pt>
                <c:pt idx="1">
                  <c:v>0.60094198498061302</c:v>
                </c:pt>
                <c:pt idx="2">
                  <c:v>1.4459893909192201</c:v>
                </c:pt>
                <c:pt idx="3">
                  <c:v>0.97431386715481805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75E-704C-89D9-D9C0EA4B82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4197528"/>
        <c:axId val="2134200920"/>
      </c:barChart>
      <c:catAx>
        <c:axId val="2134197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34200920"/>
        <c:crosses val="autoZero"/>
        <c:auto val="1"/>
        <c:lblAlgn val="ctr"/>
        <c:lblOffset val="100"/>
        <c:noMultiLvlLbl val="0"/>
      </c:catAx>
      <c:valAx>
        <c:axId val="21342009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endParaRPr lang="en-US"/>
          </a:p>
        </c:txPr>
        <c:crossAx val="2134197528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lang="zh-CN"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200" b="1" i="1" u="none" strike="noStrike" kern="1200" baseline="0">
                <a:solidFill>
                  <a:schemeClr val="tx1"/>
                </a:solidFill>
                <a:latin typeface="Arial"/>
                <a:ea typeface="Times New Roman" charset="0"/>
                <a:cs typeface="Arial"/>
              </a:defRPr>
            </a:pPr>
            <a:r>
              <a:rPr lang="en-US" sz="1200" b="1" i="1" dirty="0">
                <a:latin typeface="Arial"/>
                <a:ea typeface="Times New Roman" charset="0"/>
                <a:cs typeface="Arial"/>
              </a:rPr>
              <a:t>E4bp4</a:t>
            </a:r>
          </a:p>
        </c:rich>
      </c:tx>
      <c:layout>
        <c:manualLayout>
          <c:xMode val="edge"/>
          <c:yMode val="edge"/>
          <c:x val="0.210520885604011"/>
          <c:y val="4.463427934450359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74493785358426"/>
          <c:y val="0.151846026820212"/>
          <c:w val="0.67197385020142297"/>
          <c:h val="0.443562923964647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'ddit3 e4bp4'!$E$14</c:f>
              <c:strCache>
                <c:ptCount val="1"/>
                <c:pt idx="0">
                  <c:v>E4bp4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EFC-D948-84F5-6AF3CD8C6C3D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8EFC-D948-84F5-6AF3CD8C6C3D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8EFC-D948-84F5-6AF3CD8C6C3D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8EFC-D948-84F5-6AF3CD8C6C3D}"/>
              </c:ext>
            </c:extLst>
          </c:dPt>
          <c:errBars>
            <c:errBarType val="plus"/>
            <c:errValType val="cust"/>
            <c:noEndCap val="0"/>
            <c:plus>
              <c:numRef>
                <c:f>'ddit3 e4bp4'!$F$15:$F$18</c:f>
                <c:numCache>
                  <c:formatCode>General</c:formatCode>
                  <c:ptCount val="4"/>
                  <c:pt idx="0">
                    <c:v>1.8404502487149799E-2</c:v>
                  </c:pt>
                  <c:pt idx="1">
                    <c:v>0.162139727203329</c:v>
                  </c:pt>
                  <c:pt idx="2">
                    <c:v>1.15076610233149E-3</c:v>
                  </c:pt>
                  <c:pt idx="3">
                    <c:v>5.9077318500926101E-4</c:v>
                  </c:pt>
                </c:numCache>
              </c:numRef>
            </c:plus>
            <c:spPr>
              <a:ln w="6350" cap="flat" cmpd="sng" algn="ctr">
                <a:solidFill>
                  <a:sysClr val="windowText" lastClr="000000"/>
                </a:solidFill>
                <a:prstDash val="solid"/>
                <a:round/>
              </a:ln>
            </c:spPr>
          </c:errBars>
          <c:cat>
            <c:strRef>
              <c:f>'ddit3 e4bp4'!$D$15:$D$18</c:f>
              <c:strCache>
                <c:ptCount val="4"/>
                <c:pt idx="0">
                  <c:v>WT DMSO</c:v>
                </c:pt>
                <c:pt idx="1">
                  <c:v>WT TM</c:v>
                </c:pt>
                <c:pt idx="2">
                  <c:v>ELKO DMSO</c:v>
                </c:pt>
                <c:pt idx="3">
                  <c:v>ELKO TM</c:v>
                </c:pt>
              </c:strCache>
            </c:strRef>
          </c:cat>
          <c:val>
            <c:numRef>
              <c:f>'ddit3 e4bp4'!$E$15:$E$18</c:f>
              <c:numCache>
                <c:formatCode>General</c:formatCode>
                <c:ptCount val="4"/>
                <c:pt idx="0">
                  <c:v>1</c:v>
                </c:pt>
                <c:pt idx="1">
                  <c:v>2.2101808990523901</c:v>
                </c:pt>
                <c:pt idx="2">
                  <c:v>5.14353520213689E-3</c:v>
                </c:pt>
                <c:pt idx="3">
                  <c:v>4.8180697968761999E-3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EFC-D948-84F5-6AF3CD8C6C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4097432"/>
        <c:axId val="2134088552"/>
      </c:barChart>
      <c:catAx>
        <c:axId val="2134097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34088552"/>
        <c:crosses val="autoZero"/>
        <c:auto val="1"/>
        <c:lblAlgn val="ctr"/>
        <c:lblOffset val="100"/>
        <c:noMultiLvlLbl val="0"/>
      </c:catAx>
      <c:valAx>
        <c:axId val="2134088552"/>
        <c:scaling>
          <c:orientation val="minMax"/>
          <c:max val="3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ap="flat" cmpd="sng" algn="ctr">
            <a:solidFill>
              <a:schemeClr val="tx1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endParaRPr lang="en-US"/>
          </a:p>
        </c:txPr>
        <c:crossAx val="2134097432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lang="zh-CN"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0.30169</cdr:x>
      <cdr:y>0.29204</cdr:y>
    </cdr:from>
    <cdr:to>
      <cdr:x>0.4116</cdr:x>
      <cdr:y>0.52406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BE148086-1058-DE4B-9EED-5C72B5EEB659}"/>
            </a:ext>
          </a:extLst>
        </cdr:cNvPr>
        <cdr:cNvGrpSpPr/>
      </cdr:nvGrpSpPr>
      <cdr:grpSpPr>
        <a:xfrm xmlns:a="http://schemas.openxmlformats.org/drawingml/2006/main">
          <a:off x="707202" y="723043"/>
          <a:ext cx="257644" cy="574444"/>
          <a:chOff x="3068937" y="-2216119"/>
          <a:chExt cx="257648" cy="787740"/>
        </a:xfrm>
      </cdr:grpSpPr>
      <cdr:cxnSp macro="">
        <cdr:nvCxnSpPr>
          <cdr:cNvPr id="3" name="Straight Connector 2">
            <a:extLst xmlns:a="http://schemas.openxmlformats.org/drawingml/2006/main">
              <a:ext uri="{FF2B5EF4-FFF2-40B4-BE49-F238E27FC236}">
                <a16:creationId xmlns:a16="http://schemas.microsoft.com/office/drawing/2014/main" id="{09BE0DCD-41EA-BA40-9DFA-771DA761FB4A}"/>
              </a:ext>
            </a:extLst>
          </cdr:cNvPr>
          <cdr:cNvCxnSpPr>
            <a:cxnSpLocks xmlns:a="http://schemas.openxmlformats.org/drawingml/2006/main"/>
          </cdr:cNvCxnSpPr>
        </cdr:nvCxnSpPr>
        <cdr:spPr>
          <a:xfrm xmlns:a="http://schemas.openxmlformats.org/drawingml/2006/main" flipV="1">
            <a:off x="3068937" y="-2216119"/>
            <a:ext cx="0" cy="787740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0">
            <a:schemeClr val="dk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" name="Straight Connector 3">
            <a:extLst xmlns:a="http://schemas.openxmlformats.org/drawingml/2006/main">
              <a:ext uri="{FF2B5EF4-FFF2-40B4-BE49-F238E27FC236}">
                <a16:creationId xmlns:a16="http://schemas.microsoft.com/office/drawing/2014/main" id="{B2214B63-0E5D-6D48-9C7E-DA6AC0DC44FF}"/>
              </a:ext>
            </a:extLst>
          </cdr:cNvPr>
          <cdr:cNvCxnSpPr/>
        </cdr:nvCxnSpPr>
        <cdr:spPr>
          <a:xfrm xmlns:a="http://schemas.openxmlformats.org/drawingml/2006/main">
            <a:off x="3068938" y="-2216119"/>
            <a:ext cx="257647" cy="0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0">
            <a:schemeClr val="dk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" name="Straight Connector 4">
            <a:extLst xmlns:a="http://schemas.openxmlformats.org/drawingml/2006/main">
              <a:ext uri="{FF2B5EF4-FFF2-40B4-BE49-F238E27FC236}">
                <a16:creationId xmlns:a16="http://schemas.microsoft.com/office/drawing/2014/main" id="{F4F7D9DF-4A0D-504B-9FB8-4BC6951ABAE7}"/>
              </a:ext>
            </a:extLst>
          </cdr:cNvPr>
          <cdr:cNvCxnSpPr/>
        </cdr:nvCxnSpPr>
        <cdr:spPr>
          <a:xfrm xmlns:a="http://schemas.openxmlformats.org/drawingml/2006/main">
            <a:off x="3323924" y="-2216119"/>
            <a:ext cx="0" cy="101771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0">
            <a:schemeClr val="dk1"/>
          </a:effectRef>
          <a:fontRef xmlns:a="http://schemas.openxmlformats.org/drawingml/2006/main" idx="minor">
            <a:schemeClr val="tx1"/>
          </a:fontRef>
        </cdr:style>
      </cdr:cxnSp>
    </cdr:grpSp>
  </cdr:relSizeAnchor>
  <cdr:relSizeAnchor xmlns:cdr="http://schemas.openxmlformats.org/drawingml/2006/chartDrawing">
    <cdr:from>
      <cdr:x>0.53874</cdr:x>
      <cdr:y>0.61527</cdr:y>
    </cdr:from>
    <cdr:to>
      <cdr:x>0.61692</cdr:x>
      <cdr:y>0.75914</cdr:y>
    </cdr:to>
    <cdr:grpSp>
      <cdr:nvGrpSpPr>
        <cdr:cNvPr id="10" name="Group 9">
          <a:extLst xmlns:a="http://schemas.openxmlformats.org/drawingml/2006/main">
            <a:ext uri="{FF2B5EF4-FFF2-40B4-BE49-F238E27FC236}">
              <a16:creationId xmlns:a16="http://schemas.microsoft.com/office/drawing/2014/main" id="{BE148086-1058-DE4B-9EED-5C72B5EEB659}"/>
            </a:ext>
          </a:extLst>
        </cdr:cNvPr>
        <cdr:cNvGrpSpPr/>
      </cdr:nvGrpSpPr>
      <cdr:grpSpPr>
        <a:xfrm xmlns:a="http://schemas.openxmlformats.org/drawingml/2006/main">
          <a:off x="1262880" y="1523308"/>
          <a:ext cx="183264" cy="356198"/>
          <a:chOff x="5430674" y="-6246649"/>
          <a:chExt cx="257648" cy="1080242"/>
        </a:xfrm>
      </cdr:grpSpPr>
      <cdr:cxnSp macro="">
        <cdr:nvCxnSpPr>
          <cdr:cNvPr id="11" name="Straight Connector 10">
            <a:extLst xmlns:a="http://schemas.openxmlformats.org/drawingml/2006/main">
              <a:ext uri="{FF2B5EF4-FFF2-40B4-BE49-F238E27FC236}">
                <a16:creationId xmlns:a16="http://schemas.microsoft.com/office/drawing/2014/main" id="{09BE0DCD-41EA-BA40-9DFA-771DA761FB4A}"/>
              </a:ext>
            </a:extLst>
          </cdr:cNvPr>
          <cdr:cNvCxnSpPr>
            <a:cxnSpLocks xmlns:a="http://schemas.openxmlformats.org/drawingml/2006/main"/>
          </cdr:cNvCxnSpPr>
        </cdr:nvCxnSpPr>
        <cdr:spPr>
          <a:xfrm xmlns:a="http://schemas.openxmlformats.org/drawingml/2006/main" flipV="1">
            <a:off x="5430674" y="-6246649"/>
            <a:ext cx="0" cy="1080242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0">
            <a:schemeClr val="dk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2" name="Straight Connector 11">
            <a:extLst xmlns:a="http://schemas.openxmlformats.org/drawingml/2006/main">
              <a:ext uri="{FF2B5EF4-FFF2-40B4-BE49-F238E27FC236}">
                <a16:creationId xmlns:a16="http://schemas.microsoft.com/office/drawing/2014/main" id="{B2214B63-0E5D-6D48-9C7E-DA6AC0DC44FF}"/>
              </a:ext>
            </a:extLst>
          </cdr:cNvPr>
          <cdr:cNvCxnSpPr/>
        </cdr:nvCxnSpPr>
        <cdr:spPr>
          <a:xfrm xmlns:a="http://schemas.openxmlformats.org/drawingml/2006/main">
            <a:off x="5430675" y="-6246649"/>
            <a:ext cx="257647" cy="0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0">
            <a:schemeClr val="dk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3" name="Straight Connector 12">
            <a:extLst xmlns:a="http://schemas.openxmlformats.org/drawingml/2006/main">
              <a:ext uri="{FF2B5EF4-FFF2-40B4-BE49-F238E27FC236}">
                <a16:creationId xmlns:a16="http://schemas.microsoft.com/office/drawing/2014/main" id="{F4F7D9DF-4A0D-504B-9FB8-4BC6951ABAE7}"/>
              </a:ext>
            </a:extLst>
          </cdr:cNvPr>
          <cdr:cNvCxnSpPr/>
        </cdr:nvCxnSpPr>
        <cdr:spPr>
          <a:xfrm xmlns:a="http://schemas.openxmlformats.org/drawingml/2006/main">
            <a:off x="5685661" y="-6246649"/>
            <a:ext cx="0" cy="139560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0">
            <a:schemeClr val="dk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0.23718</cdr:x>
      <cdr:y>0.12502</cdr:y>
    </cdr:from>
    <cdr:to>
      <cdr:x>0.64915</cdr:x>
      <cdr:y>0.3587</cdr:y>
    </cdr:to>
    <cdr:grpSp>
      <cdr:nvGrpSpPr>
        <cdr:cNvPr id="7" name="Group 6">
          <a:extLst xmlns:a="http://schemas.openxmlformats.org/drawingml/2006/main">
            <a:ext uri="{FF2B5EF4-FFF2-40B4-BE49-F238E27FC236}">
              <a16:creationId xmlns:a16="http://schemas.microsoft.com/office/drawing/2014/main" id="{D716053E-4681-5542-B80C-25D131A87BFE}"/>
            </a:ext>
          </a:extLst>
        </cdr:cNvPr>
        <cdr:cNvGrpSpPr/>
      </cdr:nvGrpSpPr>
      <cdr:grpSpPr>
        <a:xfrm xmlns:a="http://schemas.openxmlformats.org/drawingml/2006/main">
          <a:off x="598269" y="318599"/>
          <a:ext cx="1039164" cy="595508"/>
          <a:chOff x="4420242" y="-600781"/>
          <a:chExt cx="1039161" cy="580365"/>
        </a:xfrm>
      </cdr:grpSpPr>
      <cdr:sp macro="" textlink="">
        <cdr:nvSpPr>
          <cdr:cNvPr id="8" name="Diamond 7"/>
          <cdr:cNvSpPr/>
        </cdr:nvSpPr>
        <cdr:spPr>
          <a:xfrm xmlns:a="http://schemas.openxmlformats.org/drawingml/2006/main" rot="18890874">
            <a:off x="4420039" y="-513747"/>
            <a:ext cx="134111" cy="133705"/>
          </a:xfrm>
          <a:prstGeom xmlns:a="http://schemas.openxmlformats.org/drawingml/2006/main" prst="diamond">
            <a:avLst/>
          </a:prstGeom>
          <a:solidFill xmlns:a="http://schemas.openxmlformats.org/drawingml/2006/main">
            <a:schemeClr val="bg1"/>
          </a:solidFill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 xmlns:a="http://schemas.openxmlformats.org/drawingml/2006/main"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endParaRPr lang="en-US" sz="1200" b="1">
              <a:latin typeface="Arial"/>
              <a:cs typeface="Arial"/>
            </a:endParaRPr>
          </a:p>
        </cdr:txBody>
      </cdr:sp>
      <cdr:sp macro="" textlink="">
        <cdr:nvSpPr>
          <cdr:cNvPr id="9" name="Diamond 8"/>
          <cdr:cNvSpPr/>
        </cdr:nvSpPr>
        <cdr:spPr>
          <a:xfrm xmlns:a="http://schemas.openxmlformats.org/drawingml/2006/main" rot="18890874">
            <a:off x="4420039" y="-226747"/>
            <a:ext cx="134111" cy="133705"/>
          </a:xfrm>
          <a:prstGeom xmlns:a="http://schemas.openxmlformats.org/drawingml/2006/main" prst="diamond">
            <a:avLst/>
          </a:prstGeom>
          <a:solidFill xmlns:a="http://schemas.openxmlformats.org/drawingml/2006/main">
            <a:schemeClr val="tx1"/>
          </a:solidFill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 xmlns:a="http://schemas.openxmlformats.org/drawingml/2006/main"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endParaRPr lang="en-US" sz="1200" b="1">
              <a:latin typeface="Arial"/>
              <a:cs typeface="Arial"/>
            </a:endParaRPr>
          </a:p>
        </cdr:txBody>
      </cdr:sp>
      <cdr:sp macro="" textlink="">
        <cdr:nvSpPr>
          <cdr:cNvPr id="10" name="TextBox 103"/>
          <cdr:cNvSpPr txBox="1"/>
        </cdr:nvSpPr>
        <cdr:spPr>
          <a:xfrm xmlns:a="http://schemas.openxmlformats.org/drawingml/2006/main">
            <a:off x="4581782" y="-600781"/>
            <a:ext cx="731691" cy="269955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none" rtlCol="0">
            <a:spAutoFit/>
          </a:bodyPr>
          <a:lstStyle xmlns:a="http://schemas.openxmlformats.org/drawingml/2006/main"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 dirty="0">
                <a:latin typeface="Arial"/>
                <a:ea typeface="Times New Roman" charset="0"/>
                <a:cs typeface="Arial"/>
              </a:rPr>
              <a:t>Control</a:t>
            </a:r>
          </a:p>
        </cdr:txBody>
      </cdr:sp>
      <cdr:sp macro="" textlink="">
        <cdr:nvSpPr>
          <cdr:cNvPr id="11" name="TextBox 104"/>
          <cdr:cNvSpPr txBox="1"/>
        </cdr:nvSpPr>
        <cdr:spPr>
          <a:xfrm xmlns:a="http://schemas.openxmlformats.org/drawingml/2006/main">
            <a:off x="4590505" y="-290371"/>
            <a:ext cx="868898" cy="269955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none" rtlCol="0">
            <a:spAutoFit/>
          </a:bodyPr>
          <a:lstStyle xmlns:a="http://schemas.openxmlformats.org/drawingml/2006/main"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 dirty="0">
                <a:latin typeface="Arial"/>
                <a:ea typeface="Times New Roman" charset="0"/>
                <a:cs typeface="Arial"/>
              </a:rPr>
              <a:t>Palmitate</a:t>
            </a:r>
          </a:p>
        </cdr:txBody>
      </cdr:sp>
    </cdr:grp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0.27185</cdr:x>
      <cdr:y>0.14158</cdr:y>
    </cdr:from>
    <cdr:to>
      <cdr:x>0.27185</cdr:x>
      <cdr:y>0.18091</cdr:y>
    </cdr:to>
    <cdr:sp macro="" textlink="">
      <cdr:nvSpPr>
        <cdr:cNvPr id="2" name="直接连接符 1"/>
        <cdr:cNvSpPr/>
      </cdr:nvSpPr>
      <cdr:spPr>
        <a:xfrm xmlns:a="http://schemas.openxmlformats.org/drawingml/2006/main">
          <a:off x="463743" y="358561"/>
          <a:ext cx="0" cy="9960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0.46778</cdr:x>
      <cdr:y>0.73293</cdr:y>
    </cdr:from>
    <cdr:to>
      <cdr:x>0.70499</cdr:x>
      <cdr:y>0.87305</cdr:y>
    </cdr:to>
    <cdr:sp macro="" textlink="">
      <cdr:nvSpPr>
        <cdr:cNvPr id="2" name="矩形 1"/>
        <cdr:cNvSpPr/>
      </cdr:nvSpPr>
      <cdr:spPr>
        <a:xfrm xmlns:a="http://schemas.openxmlformats.org/drawingml/2006/main">
          <a:off x="1062926" y="1368493"/>
          <a:ext cx="539010" cy="26162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="horz" wrap="none" lIns="45720" tIns="45720" rIns="45720" bIns="45720" rtlCol="0" anchor="t" anchorCtr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>
              <a:latin typeface="Arial" panose="020B0604020202020204"/>
              <a:cs typeface="Arial" panose="020B0604020202020204"/>
            </a:rPr>
            <a:t>****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11B0D-47A8-1B47-A042-5539DBAF24B6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5B3D2-7FE9-9547-9D8D-12006E3BA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09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9E161-CCC6-6F4F-9BA3-B2F472F91A4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56CDD-EE21-6748-B15F-5CD18DBCD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3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33912-4A46-434B-81DA-E6E688EAB0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47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33912-4A46-434B-81DA-E6E688EAB0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14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70A5D-C3AF-A14F-A9EE-FFFC74628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5FF24B-804B-B247-8609-2A622AB380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CD8E8-D349-F44C-B148-DCEEF3B9A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48192-212B-844E-BC9F-7EFF705A6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1594E-FB86-764D-B793-107730E7C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531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93A2A-4D66-5D4D-BF49-768F25EFD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419C0D-88E7-824E-BB87-4187A4555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3D1E4-E05C-4F48-89A3-2D649473D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2D267-C8DB-F34E-A878-4298FCD93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19FC3-F9CB-C141-9188-17F70ECC2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87CE98-3F87-084F-9DD9-AFEC40320D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AD9366-C570-E349-9877-D7A1926FC6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B39BC-946C-E947-BFC4-2C7DDA157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61524-DC01-C547-8C5B-FFFAABEA7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D9F23-7C46-E740-BA1E-A00E7CC7A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4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6672F-4D37-5843-8D8F-532E31CED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8E9B2-5291-E042-AF8A-30EB7BB2E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DB271-D45C-9543-81A1-94A5A2ADF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B71BB-8A17-2742-95E2-E3F441650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2F667-F83A-F347-A3F8-8434C165E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29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EF1AC-0FFD-1941-A2CC-CA9C9882D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4D401-167C-944A-87C8-F9C87605C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A2B1D-C32D-644B-89B1-6FEF91EB7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A7FF40-097D-F344-B61E-8686E2DB5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169EA-A733-4348-B673-0FAD5E304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1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69DA8-DD8C-C44F-A773-4072B0931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90D92-C174-8A4D-BDC5-0617737448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368806-09FB-154B-9058-29F9ED275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43EC3C-590D-8540-8C7C-880E1A3CB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15D48E-F1D4-4F47-94A1-50466DA6C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D9F063-2BF2-0643-928E-8243B85FA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08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B7701-BA17-5D49-87F4-7AAD29276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A7ADF-B195-CB4D-AEF6-DE5F5628A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98F285-77C7-DC4D-9E1E-1464D94760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C1FF7-4A52-1544-85B2-9CF9ABE8F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69BBAC-63C1-E443-B419-D401887210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02BD5A-B8F1-9E4D-BEA8-8D26DDCC2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A70E27-DED4-0A40-845F-8569414CB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22D8E2-8F7C-B245-BC80-838B44995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2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DF876-87D0-6C49-B6D6-44B4ABE49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E2528F-DC8C-1E46-BBBE-8EBBFB29F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FB28FE-949B-B446-AC5F-39953BE1C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28AF47-C7BD-894A-83C2-E7F815C5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02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8A9D1E-6032-0B44-AD76-FD45232DB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97A8EA-5051-714F-91E1-AAC4BBE34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348464-B856-944C-A904-198011F85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23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9BF59-E89D-5244-A839-16B715A66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798DE-B3A2-8443-85F5-E89BD2F82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2FF7C-AE67-F540-A462-402EAED24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CD689-4DE3-D748-8697-2BC7E74A9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3FBBF6-E9FB-3649-BB92-BAE8F2E02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4E2205-B79A-104F-B544-94D85A7AB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09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94455-E9D7-8B44-8DBF-839BBBDD8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2A512D-27BB-E44E-8522-20796F8337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E4B58-00EC-0243-917B-193818BF5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4889A-6964-6647-B92A-A428EA78B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5758F0-B5C6-BC42-BA0B-EC1929C10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BE73D6-237E-BE47-9D28-100D3F609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32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C8A83-F083-FB45-8B5C-D5214F7E0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833F6-BF86-BB41-9CAA-2795471DF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A502C-B438-A046-81A0-11C0D8893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B8B19-ED7F-4B4A-A2D8-3E423A273DE7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E5CFA-9EE6-B54A-83E2-7B4B2186A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5F8DA-D9CB-2442-8564-47052D137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0BDD2-C978-D541-95D1-8BFE13EE5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72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hart" Target="../charts/chart2.xml"/><Relationship Id="rId7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chart" Target="../charts/char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.xml"/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.xml"/><Relationship Id="rId13" Type="http://schemas.openxmlformats.org/officeDocument/2006/relationships/chart" Target="../charts/chart22.xml"/><Relationship Id="rId3" Type="http://schemas.openxmlformats.org/officeDocument/2006/relationships/chart" Target="../charts/chart12.xml"/><Relationship Id="rId7" Type="http://schemas.openxmlformats.org/officeDocument/2006/relationships/chart" Target="../charts/chart16.xml"/><Relationship Id="rId12" Type="http://schemas.openxmlformats.org/officeDocument/2006/relationships/chart" Target="../charts/chart2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5.xml"/><Relationship Id="rId11" Type="http://schemas.openxmlformats.org/officeDocument/2006/relationships/chart" Target="../charts/chart20.xml"/><Relationship Id="rId5" Type="http://schemas.openxmlformats.org/officeDocument/2006/relationships/chart" Target="../charts/chart14.xml"/><Relationship Id="rId10" Type="http://schemas.openxmlformats.org/officeDocument/2006/relationships/chart" Target="../charts/chart19.xml"/><Relationship Id="rId4" Type="http://schemas.openxmlformats.org/officeDocument/2006/relationships/chart" Target="../charts/chart13.xml"/><Relationship Id="rId9" Type="http://schemas.openxmlformats.org/officeDocument/2006/relationships/chart" Target="../charts/chart18.xml"/><Relationship Id="rId14" Type="http://schemas.openxmlformats.org/officeDocument/2006/relationships/chart" Target="../charts/char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8.xml"/><Relationship Id="rId5" Type="http://schemas.openxmlformats.org/officeDocument/2006/relationships/chart" Target="../charts/chart27.xml"/><Relationship Id="rId4" Type="http://schemas.openxmlformats.org/officeDocument/2006/relationships/chart" Target="../charts/char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7" Type="http://schemas.openxmlformats.org/officeDocument/2006/relationships/chart" Target="../charts/chart34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3.xml"/><Relationship Id="rId5" Type="http://schemas.openxmlformats.org/officeDocument/2006/relationships/chart" Target="../charts/chart32.xml"/><Relationship Id="rId4" Type="http://schemas.openxmlformats.org/officeDocument/2006/relationships/chart" Target="../charts/char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8.xml"/><Relationship Id="rId4" Type="http://schemas.openxmlformats.org/officeDocument/2006/relationships/chart" Target="../charts/char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0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chart" Target="../charts/chart42.xml"/><Relationship Id="rId12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1.xml"/><Relationship Id="rId11" Type="http://schemas.openxmlformats.org/officeDocument/2006/relationships/image" Target="../media/image20.png"/><Relationship Id="rId5" Type="http://schemas.openxmlformats.org/officeDocument/2006/relationships/image" Target="../media/image16.png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646644A-70D8-9640-A5E6-FCE301E66B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6501743"/>
              </p:ext>
            </p:extLst>
          </p:nvPr>
        </p:nvGraphicFramePr>
        <p:xfrm>
          <a:off x="1090682" y="1138185"/>
          <a:ext cx="2344136" cy="2475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5985" y="3945225"/>
            <a:ext cx="105659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 1.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Tunicamycin</a:t>
            </a:r>
            <a:r>
              <a:rPr lang="en-US" sz="1600" b="1" dirty="0">
                <a:latin typeface="Arial"/>
                <a:cs typeface="Arial"/>
              </a:rPr>
              <a:t> induces </a:t>
            </a:r>
            <a:r>
              <a:rPr lang="en-US" sz="1600" b="1" i="1" dirty="0">
                <a:latin typeface="Arial"/>
                <a:cs typeface="Arial"/>
              </a:rPr>
              <a:t>E4bp4</a:t>
            </a:r>
            <a:r>
              <a:rPr lang="en-US" sz="1600" b="1" dirty="0">
                <a:latin typeface="Arial"/>
                <a:cs typeface="Arial"/>
              </a:rPr>
              <a:t> in Hepa1c1c7 cells.</a:t>
            </a:r>
            <a:r>
              <a:rPr lang="en-US" sz="1600" dirty="0">
                <a:latin typeface="Arial"/>
                <a:cs typeface="Arial"/>
              </a:rPr>
              <a:t> The mouse </a:t>
            </a:r>
            <a:r>
              <a:rPr lang="en-US" sz="1600" dirty="0" err="1">
                <a:latin typeface="Arial"/>
                <a:cs typeface="Arial"/>
              </a:rPr>
              <a:t>hepatoma</a:t>
            </a:r>
            <a:r>
              <a:rPr lang="en-US" sz="1600" dirty="0">
                <a:latin typeface="Arial"/>
                <a:cs typeface="Arial"/>
              </a:rPr>
              <a:t> Hepa1c1c7 cells were treated with either DMSO or </a:t>
            </a:r>
            <a:r>
              <a:rPr lang="en-US" sz="1600" dirty="0" err="1">
                <a:latin typeface="Arial"/>
                <a:cs typeface="Arial"/>
              </a:rPr>
              <a:t>tunicamycin</a:t>
            </a:r>
            <a:r>
              <a:rPr lang="en-US" sz="1600" dirty="0">
                <a:latin typeface="Arial"/>
                <a:cs typeface="Arial"/>
              </a:rPr>
              <a:t> (5 μg/ml) (</a:t>
            </a:r>
            <a:r>
              <a:rPr lang="en-US" sz="1600" b="1" dirty="0">
                <a:latin typeface="Arial"/>
                <a:cs typeface="Arial"/>
              </a:rPr>
              <a:t>A</a:t>
            </a:r>
            <a:r>
              <a:rPr lang="en-US" sz="1600" dirty="0">
                <a:latin typeface="Arial"/>
                <a:cs typeface="Arial"/>
              </a:rPr>
              <a:t> &amp; </a:t>
            </a:r>
            <a:r>
              <a:rPr lang="en-US" sz="1600" b="1" dirty="0">
                <a:latin typeface="Arial"/>
                <a:cs typeface="Arial"/>
              </a:rPr>
              <a:t>D</a:t>
            </a:r>
            <a:r>
              <a:rPr lang="en-US" sz="1600" dirty="0">
                <a:latin typeface="Arial"/>
                <a:cs typeface="Arial"/>
              </a:rPr>
              <a:t>) or </a:t>
            </a:r>
            <a:r>
              <a:rPr lang="en-US" sz="1600" dirty="0" err="1">
                <a:latin typeface="Arial"/>
                <a:cs typeface="Arial"/>
              </a:rPr>
              <a:t>palmitate</a:t>
            </a:r>
            <a:r>
              <a:rPr lang="en-US" sz="1600" dirty="0">
                <a:latin typeface="Arial"/>
                <a:cs typeface="Arial"/>
              </a:rPr>
              <a:t> (400 </a:t>
            </a:r>
            <a:r>
              <a:rPr lang="en-US" sz="1600" dirty="0" err="1">
                <a:latin typeface="Arial"/>
                <a:cs typeface="Arial"/>
              </a:rPr>
              <a:t>μM</a:t>
            </a:r>
            <a:r>
              <a:rPr lang="en-US" sz="1600" dirty="0">
                <a:latin typeface="Arial"/>
                <a:cs typeface="Arial"/>
              </a:rPr>
              <a:t>) (</a:t>
            </a:r>
            <a:r>
              <a:rPr lang="en-US" sz="1600" b="1" dirty="0">
                <a:latin typeface="Arial"/>
                <a:cs typeface="Arial"/>
              </a:rPr>
              <a:t>B</a:t>
            </a:r>
            <a:r>
              <a:rPr lang="en-US" sz="1600" dirty="0">
                <a:latin typeface="Arial"/>
                <a:cs typeface="Arial"/>
              </a:rPr>
              <a:t>) or oleic acid (300 </a:t>
            </a:r>
            <a:r>
              <a:rPr lang="en-US" sz="1600" dirty="0" err="1">
                <a:latin typeface="Arial"/>
                <a:cs typeface="Arial"/>
              </a:rPr>
              <a:t>μM</a:t>
            </a:r>
            <a:r>
              <a:rPr lang="en-US" sz="1600" dirty="0">
                <a:latin typeface="Arial"/>
                <a:cs typeface="Arial"/>
              </a:rPr>
              <a:t>) (</a:t>
            </a:r>
            <a:r>
              <a:rPr lang="en-US" sz="1600" b="1" dirty="0">
                <a:latin typeface="Arial"/>
                <a:cs typeface="Arial"/>
              </a:rPr>
              <a:t>C</a:t>
            </a:r>
            <a:r>
              <a:rPr lang="en-US" sz="1600" dirty="0">
                <a:latin typeface="Arial"/>
                <a:cs typeface="Arial"/>
              </a:rPr>
              <a:t>) for 16 </a:t>
            </a:r>
            <a:r>
              <a:rPr lang="en-US" sz="1600" dirty="0" err="1">
                <a:latin typeface="Arial"/>
                <a:cs typeface="Arial"/>
              </a:rPr>
              <a:t>hrs</a:t>
            </a:r>
            <a:r>
              <a:rPr lang="en-US" sz="1600" dirty="0">
                <a:latin typeface="Arial"/>
                <a:cs typeface="Arial"/>
              </a:rPr>
              <a:t> before harvest. Both the mRNA and protein levels were analyzed. The data were presented as Mean </a:t>
            </a:r>
            <a:r>
              <a:rPr lang="en-US" sz="1600" u="sng" dirty="0">
                <a:latin typeface="Arial"/>
                <a:cs typeface="Arial"/>
              </a:rPr>
              <a:t>+</a:t>
            </a:r>
            <a:r>
              <a:rPr lang="en-US" sz="1600" dirty="0">
                <a:latin typeface="Arial"/>
                <a:cs typeface="Arial"/>
              </a:rPr>
              <a:t> SEM. 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 0.05 and **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&lt;0.01 by the Student </a:t>
            </a:r>
            <a:r>
              <a:rPr lang="en-US" sz="1600" i="1" dirty="0">
                <a:latin typeface="Arial"/>
                <a:cs typeface="Arial"/>
              </a:rPr>
              <a:t>t</a:t>
            </a:r>
            <a:r>
              <a:rPr lang="en-US" sz="1600" dirty="0">
                <a:latin typeface="Arial"/>
                <a:cs typeface="Arial"/>
              </a:rPr>
              <a:t>-test. The experiments were repeated at least three times with similar results. </a:t>
            </a:r>
          </a:p>
          <a:p>
            <a:r>
              <a:rPr lang="en-US" sz="1600" dirty="0"/>
              <a:t> 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32902" y="1307160"/>
            <a:ext cx="1217829" cy="551685"/>
            <a:chOff x="4669236" y="447646"/>
            <a:chExt cx="1217829" cy="551685"/>
          </a:xfrm>
        </p:grpSpPr>
        <p:sp>
          <p:nvSpPr>
            <p:cNvPr id="7" name="Diamond 6"/>
            <p:cNvSpPr/>
            <p:nvPr/>
          </p:nvSpPr>
          <p:spPr>
            <a:xfrm rot="18890874">
              <a:off x="4669033" y="551614"/>
              <a:ext cx="134111" cy="133705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8" name="Diamond 7"/>
            <p:cNvSpPr/>
            <p:nvPr/>
          </p:nvSpPr>
          <p:spPr>
            <a:xfrm rot="18890874">
              <a:off x="4669033" y="838614"/>
              <a:ext cx="134111" cy="133705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63040" y="447646"/>
              <a:ext cx="7316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Control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73133" y="722332"/>
              <a:ext cx="11139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Tunicamycin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122552B-88D1-E24A-B8B0-176820BB9FE6}"/>
              </a:ext>
            </a:extLst>
          </p:cNvPr>
          <p:cNvSpPr txBox="1"/>
          <p:nvPr/>
        </p:nvSpPr>
        <p:spPr>
          <a:xfrm>
            <a:off x="1065282" y="115481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ea typeface="Times New Roman" charset="0"/>
                <a:cs typeface="Arial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01994" y="3142044"/>
            <a:ext cx="1325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Chop  E4bp4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48106" y="1848285"/>
            <a:ext cx="324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**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74815" y="2671937"/>
            <a:ext cx="20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*   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8547A2-6ADE-E94B-9FE1-D422664D74DF}"/>
              </a:ext>
            </a:extLst>
          </p:cNvPr>
          <p:cNvSpPr txBox="1"/>
          <p:nvPr/>
        </p:nvSpPr>
        <p:spPr>
          <a:xfrm>
            <a:off x="3220385" y="1110287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21DC61-5BAE-5242-B505-13F0A99FBC71}"/>
              </a:ext>
            </a:extLst>
          </p:cNvPr>
          <p:cNvSpPr txBox="1"/>
          <p:nvPr/>
        </p:nvSpPr>
        <p:spPr>
          <a:xfrm>
            <a:off x="5656125" y="1113741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ea typeface="Times New Roman" charset="0"/>
                <a:cs typeface="Arial"/>
              </a:rPr>
              <a:t>C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539088" y="1324094"/>
            <a:ext cx="1093105" cy="549937"/>
            <a:chOff x="4669236" y="464580"/>
            <a:chExt cx="1093105" cy="549937"/>
          </a:xfrm>
        </p:grpSpPr>
        <p:sp>
          <p:nvSpPr>
            <p:cNvPr id="18" name="Diamond 17"/>
            <p:cNvSpPr/>
            <p:nvPr/>
          </p:nvSpPr>
          <p:spPr>
            <a:xfrm rot="18890874">
              <a:off x="4669033" y="551614"/>
              <a:ext cx="134111" cy="133705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9" name="Diamond 18"/>
            <p:cNvSpPr/>
            <p:nvPr/>
          </p:nvSpPr>
          <p:spPr>
            <a:xfrm rot="18890874">
              <a:off x="4669033" y="838614"/>
              <a:ext cx="134111" cy="133705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30776" y="464580"/>
              <a:ext cx="7316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Control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30776" y="737518"/>
              <a:ext cx="9315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Oleic Acid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823768" y="3141380"/>
            <a:ext cx="1425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Chop    E4bp4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00899" y="3127191"/>
            <a:ext cx="1375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Chop   E4bp4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57237" y="2098454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*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96022" y="1861231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*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9D20513C-DB43-3A45-9EB4-6DACF81CC0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8673071"/>
              </p:ext>
            </p:extLst>
          </p:nvPr>
        </p:nvGraphicFramePr>
        <p:xfrm>
          <a:off x="3490684" y="956446"/>
          <a:ext cx="2522427" cy="2548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0902655"/>
              </p:ext>
            </p:extLst>
          </p:nvPr>
        </p:nvGraphicFramePr>
        <p:xfrm>
          <a:off x="5853323" y="873975"/>
          <a:ext cx="2217420" cy="2376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8215136" y="1424276"/>
            <a:ext cx="3566466" cy="1922207"/>
            <a:chOff x="2698750" y="1838523"/>
            <a:chExt cx="3566466" cy="1922207"/>
          </a:xfrm>
        </p:grpSpPr>
        <p:pic>
          <p:nvPicPr>
            <p:cNvPr id="36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2242199"/>
              <a:ext cx="17145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7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1497" y="3463636"/>
              <a:ext cx="1722003" cy="2716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8" name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424" y="3090625"/>
              <a:ext cx="1715076" cy="2798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9" name="Picture 1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2667000"/>
              <a:ext cx="1714500" cy="3175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>
              <a:off x="2698750" y="2250475"/>
              <a:ext cx="11049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/>
                  <a:ea typeface="Times New Roman" charset="0"/>
                  <a:cs typeface="Arial"/>
                </a:rPr>
                <a:t>HSP90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721192" y="2676723"/>
              <a:ext cx="11049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/>
                  <a:ea typeface="Times New Roman" charset="0"/>
                  <a:cs typeface="Arial"/>
                </a:rPr>
                <a:t>E4BP4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711641" y="3452953"/>
              <a:ext cx="9086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/>
                  <a:ea typeface="Times New Roman" charset="0"/>
                  <a:cs typeface="Arial"/>
                </a:rPr>
                <a:t>CHOP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510973" y="1838523"/>
              <a:ext cx="27542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/>
                  <a:ea typeface="Times New Roman" charset="0"/>
                  <a:cs typeface="Arial"/>
                </a:rPr>
                <a:t>0      4       8      24 </a:t>
              </a:r>
              <a:r>
                <a:rPr lang="en-US" sz="1400" b="1" dirty="0" err="1">
                  <a:latin typeface="Arial"/>
                  <a:ea typeface="Times New Roman" charset="0"/>
                  <a:cs typeface="Arial"/>
                </a:rPr>
                <a:t>hrs</a:t>
              </a:r>
              <a:endParaRPr lang="en-US" sz="1400" b="1" dirty="0">
                <a:latin typeface="Arial"/>
                <a:ea typeface="Times New Roman" charset="0"/>
                <a:cs typeface="Arial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339685" y="1154817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ea typeface="Times New Roman" charset="0"/>
                <a:cs typeface="Arial"/>
              </a:rPr>
              <a:t>D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8976850" y="1735236"/>
            <a:ext cx="3752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9412170" y="1734319"/>
            <a:ext cx="3752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0247917" y="1735691"/>
            <a:ext cx="3752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9820647" y="1734319"/>
            <a:ext cx="3752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228027" y="2661485"/>
            <a:ext cx="110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GRP78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921283" y="1110287"/>
            <a:ext cx="2546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Arial"/>
                <a:ea typeface="Times New Roman" charset="0"/>
                <a:cs typeface="Arial"/>
              </a:rPr>
              <a:t>Tunicamycin</a:t>
            </a:r>
            <a:r>
              <a:rPr lang="en-US" sz="1400" b="1" dirty="0">
                <a:latin typeface="Arial"/>
                <a:ea typeface="Times New Roman" charset="0"/>
                <a:cs typeface="Arial"/>
              </a:rPr>
              <a:t> 5 μg/mL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8967252" y="1424276"/>
            <a:ext cx="16267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E148086-1058-DE4B-9EED-5C72B5EEB659}"/>
              </a:ext>
            </a:extLst>
          </p:cNvPr>
          <p:cNvGrpSpPr/>
          <p:nvPr/>
        </p:nvGrpSpPr>
        <p:grpSpPr>
          <a:xfrm>
            <a:off x="4109802" y="2144005"/>
            <a:ext cx="212855" cy="356198"/>
            <a:chOff x="5430674" y="-6246649"/>
            <a:chExt cx="257648" cy="1080242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9BE0DCD-41EA-BA40-9DFA-771DA761FB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0674" y="-6246649"/>
              <a:ext cx="0" cy="10802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2214B63-0E5D-6D48-9C7E-DA6AC0DC44FF}"/>
                </a:ext>
              </a:extLst>
            </p:cNvPr>
            <p:cNvCxnSpPr/>
            <p:nvPr/>
          </p:nvCxnSpPr>
          <p:spPr>
            <a:xfrm>
              <a:off x="5430675" y="-6246649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4F7D9DF-4A0D-504B-9FB8-4BC6951ABAE7}"/>
                </a:ext>
              </a:extLst>
            </p:cNvPr>
            <p:cNvCxnSpPr/>
            <p:nvPr/>
          </p:nvCxnSpPr>
          <p:spPr>
            <a:xfrm>
              <a:off x="5685661" y="-6246649"/>
              <a:ext cx="0" cy="1395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E148086-1058-DE4B-9EED-5C72B5EEB659}"/>
              </a:ext>
            </a:extLst>
          </p:cNvPr>
          <p:cNvGrpSpPr/>
          <p:nvPr/>
        </p:nvGrpSpPr>
        <p:grpSpPr>
          <a:xfrm>
            <a:off x="4546962" y="1896555"/>
            <a:ext cx="212855" cy="356198"/>
            <a:chOff x="5430674" y="-6246649"/>
            <a:chExt cx="257648" cy="1080242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9BE0DCD-41EA-BA40-9DFA-771DA761FB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0674" y="-6246649"/>
              <a:ext cx="0" cy="10802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2214B63-0E5D-6D48-9C7E-DA6AC0DC44FF}"/>
                </a:ext>
              </a:extLst>
            </p:cNvPr>
            <p:cNvCxnSpPr/>
            <p:nvPr/>
          </p:nvCxnSpPr>
          <p:spPr>
            <a:xfrm>
              <a:off x="5430675" y="-6246649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4F7D9DF-4A0D-504B-9FB8-4BC6951ABAE7}"/>
                </a:ext>
              </a:extLst>
            </p:cNvPr>
            <p:cNvCxnSpPr/>
            <p:nvPr/>
          </p:nvCxnSpPr>
          <p:spPr>
            <a:xfrm>
              <a:off x="5685661" y="-6246649"/>
              <a:ext cx="0" cy="1395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5050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44" y="3082307"/>
            <a:ext cx="715617" cy="379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44" y="3519160"/>
            <a:ext cx="715617" cy="3394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44" y="2626481"/>
            <a:ext cx="715617" cy="35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44" y="1308709"/>
            <a:ext cx="715617" cy="12800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8BEE6D-84C3-B246-B1E9-1078012ACA1B}"/>
              </a:ext>
            </a:extLst>
          </p:cNvPr>
          <p:cNvSpPr txBox="1"/>
          <p:nvPr/>
        </p:nvSpPr>
        <p:spPr>
          <a:xfrm rot="19477345">
            <a:off x="1819440" y="861308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Ad-GFP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69151D-51C9-6344-A3CB-802BD78EF8BD}"/>
              </a:ext>
            </a:extLst>
          </p:cNvPr>
          <p:cNvSpPr txBox="1"/>
          <p:nvPr/>
        </p:nvSpPr>
        <p:spPr>
          <a:xfrm rot="19487609">
            <a:off x="2368747" y="641051"/>
            <a:ext cx="1124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Ad-Flag-E4bp4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65E9DA-70DF-5E4C-9B3E-E165550C6AFE}"/>
              </a:ext>
            </a:extLst>
          </p:cNvPr>
          <p:cNvSpPr txBox="1"/>
          <p:nvPr/>
        </p:nvSpPr>
        <p:spPr>
          <a:xfrm>
            <a:off x="738210" y="3118124"/>
            <a:ext cx="135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FLAG-E4BP4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2B46BC-C507-3E4A-ADAE-723A970D5152}"/>
              </a:ext>
            </a:extLst>
          </p:cNvPr>
          <p:cNvSpPr txBox="1"/>
          <p:nvPr/>
        </p:nvSpPr>
        <p:spPr>
          <a:xfrm>
            <a:off x="1225228" y="2706052"/>
            <a:ext cx="135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HSP90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80522C-97C5-F540-B26B-3A32B4A5F01D}"/>
              </a:ext>
            </a:extLst>
          </p:cNvPr>
          <p:cNvSpPr txBox="1"/>
          <p:nvPr/>
        </p:nvSpPr>
        <p:spPr>
          <a:xfrm>
            <a:off x="1092775" y="3575128"/>
            <a:ext cx="1243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AMPK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Times New Roman" charset="0"/>
                <a:cs typeface="Arial"/>
              </a:rPr>
              <a:t>β</a:t>
            </a:r>
            <a:r>
              <a:rPr lang="en-US" sz="1400" b="1" dirty="0">
                <a:latin typeface="Arial"/>
                <a:ea typeface="Times New Roman" charset="0"/>
                <a:cs typeface="Arial"/>
              </a:rPr>
              <a:t>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57DED8-77F3-3B47-9640-C9FBE9333915}"/>
              </a:ext>
            </a:extLst>
          </p:cNvPr>
          <p:cNvSpPr txBox="1"/>
          <p:nvPr/>
        </p:nvSpPr>
        <p:spPr>
          <a:xfrm>
            <a:off x="452674" y="1701909"/>
            <a:ext cx="1868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IP: anti-AMPKβ1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496D52-AF0F-7A4C-AE21-23F91D5E390C}"/>
              </a:ext>
            </a:extLst>
          </p:cNvPr>
          <p:cNvSpPr txBox="1"/>
          <p:nvPr/>
        </p:nvSpPr>
        <p:spPr>
          <a:xfrm>
            <a:off x="452673" y="1969206"/>
            <a:ext cx="1868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IB: anti-ubiquitin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F4FDD28D-C5B0-D443-9675-A28B0EE63711}"/>
              </a:ext>
            </a:extLst>
          </p:cNvPr>
          <p:cNvSpPr/>
          <p:nvPr/>
        </p:nvSpPr>
        <p:spPr>
          <a:xfrm>
            <a:off x="2694561" y="1308709"/>
            <a:ext cx="258417" cy="128905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 b="1">
              <a:latin typeface="Arial"/>
              <a:ea typeface="Times New Roman" charset="0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767AA6-5711-074A-A5CF-93EE7646E07B}"/>
              </a:ext>
            </a:extLst>
          </p:cNvPr>
          <p:cNvSpPr txBox="1"/>
          <p:nvPr/>
        </p:nvSpPr>
        <p:spPr>
          <a:xfrm>
            <a:off x="2952978" y="1640354"/>
            <a:ext cx="1549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AMPKβ1-polyubiquitin conjugates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EF6BB56F-4774-9A46-9B1C-93052DB66CC3}"/>
              </a:ext>
            </a:extLst>
          </p:cNvPr>
          <p:cNvSpPr/>
          <p:nvPr/>
        </p:nvSpPr>
        <p:spPr>
          <a:xfrm flipV="1">
            <a:off x="2737630" y="2662221"/>
            <a:ext cx="258417" cy="110843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 b="1">
              <a:latin typeface="Arial"/>
              <a:ea typeface="Times New Roman" charset="0"/>
              <a:cs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4F5879-E4D2-5A4F-98CE-2BB6D0D646EB}"/>
              </a:ext>
            </a:extLst>
          </p:cNvPr>
          <p:cNvSpPr txBox="1"/>
          <p:nvPr/>
        </p:nvSpPr>
        <p:spPr>
          <a:xfrm>
            <a:off x="3004848" y="3062548"/>
            <a:ext cx="990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Lysates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7B6868-03F7-074D-8529-C1F8D260F00D}"/>
              </a:ext>
            </a:extLst>
          </p:cNvPr>
          <p:cNvSpPr txBox="1"/>
          <p:nvPr/>
        </p:nvSpPr>
        <p:spPr>
          <a:xfrm>
            <a:off x="167018" y="4557304"/>
            <a:ext cx="118570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 10. (A) E4BP4 promotes </a:t>
            </a:r>
            <a:r>
              <a:rPr lang="en-US" sz="1600" b="1" dirty="0" err="1">
                <a:latin typeface="Arial"/>
                <a:cs typeface="Arial"/>
              </a:rPr>
              <a:t>ubiquitination</a:t>
            </a:r>
            <a:r>
              <a:rPr lang="en-US" sz="1600" b="1" dirty="0">
                <a:latin typeface="Arial"/>
                <a:cs typeface="Arial"/>
              </a:rPr>
              <a:t> of AMPK-β1 in mouse hepatocytes. </a:t>
            </a:r>
            <a:r>
              <a:rPr lang="en-US" sz="1600" dirty="0">
                <a:latin typeface="Arial"/>
                <a:cs typeface="Arial"/>
              </a:rPr>
              <a:t>PMHs were transduced with either Ad-GFP or Ad-E4BP4 for 36 </a:t>
            </a:r>
            <a:r>
              <a:rPr lang="en-US" sz="1600" dirty="0" err="1">
                <a:latin typeface="Arial"/>
                <a:cs typeface="Arial"/>
              </a:rPr>
              <a:t>hrs</a:t>
            </a:r>
            <a:r>
              <a:rPr lang="en-US" sz="1600" dirty="0">
                <a:latin typeface="Arial"/>
                <a:cs typeface="Arial"/>
              </a:rPr>
              <a:t> and and then treated with MG132 for 6 </a:t>
            </a:r>
            <a:r>
              <a:rPr lang="en-US" sz="1600" dirty="0" err="1">
                <a:latin typeface="Arial"/>
                <a:cs typeface="Arial"/>
              </a:rPr>
              <a:t>hrs</a:t>
            </a:r>
            <a:r>
              <a:rPr lang="en-US" sz="1600" dirty="0">
                <a:latin typeface="Arial"/>
                <a:cs typeface="Arial"/>
              </a:rPr>
              <a:t> before harvest. The protein lysates were used in denaturing </a:t>
            </a:r>
            <a:r>
              <a:rPr lang="en-US" sz="1600" dirty="0" err="1">
                <a:latin typeface="Arial"/>
                <a:cs typeface="Arial"/>
              </a:rPr>
              <a:t>immunoprecipitation</a:t>
            </a:r>
            <a:r>
              <a:rPr lang="en-US" sz="1600" dirty="0">
                <a:latin typeface="Arial"/>
                <a:cs typeface="Arial"/>
              </a:rPr>
              <a:t> with anti-AMPKβ1. The AMPKβ1-polyubiquitin conjugates were detected by anti-ubiquitin. </a:t>
            </a:r>
            <a:r>
              <a:rPr lang="en-US" sz="1600" b="1" dirty="0">
                <a:latin typeface="Arial"/>
                <a:cs typeface="Arial"/>
              </a:rPr>
              <a:t>(B) Overexpression of SREBP-1c does not affect the protein abundance of AMPKβ1 in hepatocytes. </a:t>
            </a:r>
            <a:r>
              <a:rPr lang="en-US" sz="1600" dirty="0">
                <a:latin typeface="Arial"/>
                <a:cs typeface="Arial"/>
              </a:rPr>
              <a:t>Hepa1c1c7 were transduced with either Ad-GFP or Ad-Srebp-1c and harvested 36 </a:t>
            </a:r>
            <a:r>
              <a:rPr lang="en-US" sz="1600" dirty="0" err="1">
                <a:latin typeface="Arial"/>
                <a:cs typeface="Arial"/>
              </a:rPr>
              <a:t>hrs</a:t>
            </a:r>
            <a:r>
              <a:rPr lang="en-US" sz="1600" dirty="0">
                <a:latin typeface="Arial"/>
                <a:cs typeface="Arial"/>
              </a:rPr>
              <a:t> later. The protein levels of SREBP-1c and AMPK-β1 were examined by </a:t>
            </a:r>
            <a:r>
              <a:rPr lang="en-US" sz="1600" dirty="0" err="1">
                <a:latin typeface="Arial"/>
                <a:cs typeface="Arial"/>
              </a:rPr>
              <a:t>immunoblotting</a:t>
            </a:r>
            <a:r>
              <a:rPr lang="en-US" sz="1600" dirty="0">
                <a:latin typeface="Arial"/>
                <a:cs typeface="Arial"/>
              </a:rPr>
              <a:t>.</a:t>
            </a:r>
            <a:r>
              <a:rPr lang="en-US" sz="1600" b="1" dirty="0">
                <a:latin typeface="Arial"/>
                <a:cs typeface="Arial"/>
              </a:rPr>
              <a:t> (C)The working model. </a:t>
            </a:r>
            <a:r>
              <a:rPr lang="en-US" sz="1600" dirty="0" err="1">
                <a:latin typeface="Arial"/>
                <a:cs typeface="Arial"/>
              </a:rPr>
              <a:t>Tunicamycin</a:t>
            </a:r>
            <a:r>
              <a:rPr lang="en-US" sz="1600" dirty="0">
                <a:latin typeface="Arial"/>
                <a:cs typeface="Arial"/>
              </a:rPr>
              <a:t> and HFLMCD diet potently induce E4BP4 in hepatocytes and the mouse liver. The ER stress transcription factor CHOP partially contributes to the induction of E4BP4 in these conditions. ER stress-induced E4BP4 may up-regulate AMPK-specific ubiquitin E3 ligases to inhibit the AMPK activity, leading to lipid accumulation and hepatocyte death in the liver.</a:t>
            </a:r>
          </a:p>
          <a:p>
            <a:r>
              <a:rPr lang="en-US" sz="1600" dirty="0">
                <a:latin typeface="Arial"/>
                <a:cs typeface="Arial"/>
              </a:rPr>
              <a:t> </a:t>
            </a:r>
          </a:p>
          <a:p>
            <a:endParaRPr lang="en-US" sz="1600" dirty="0">
              <a:latin typeface="Arial"/>
              <a:cs typeface="Arial"/>
            </a:endParaRPr>
          </a:p>
          <a:p>
            <a:endParaRPr lang="en-US" sz="1600" dirty="0">
              <a:latin typeface="Arial"/>
              <a:cs typeface="Arial"/>
            </a:endParaRP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582" y="2718186"/>
            <a:ext cx="1752600" cy="3582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582" y="2264792"/>
            <a:ext cx="1752600" cy="3736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101" y="3159825"/>
            <a:ext cx="1752601" cy="3593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9E62016-9D2C-464B-8584-FAA4BC52DE7A}"/>
              </a:ext>
            </a:extLst>
          </p:cNvPr>
          <p:cNvSpPr txBox="1"/>
          <p:nvPr/>
        </p:nvSpPr>
        <p:spPr>
          <a:xfrm>
            <a:off x="4377965" y="2732877"/>
            <a:ext cx="1243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AMPK-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Times New Roman" charset="0"/>
                <a:cs typeface="Arial"/>
              </a:rPr>
              <a:t>β</a:t>
            </a:r>
            <a:r>
              <a:rPr lang="en-US" sz="1400" b="1" dirty="0">
                <a:latin typeface="Arial"/>
                <a:ea typeface="Times New Roman" charset="0"/>
                <a:cs typeface="Arial"/>
              </a:rPr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4566AF-C305-7645-AD23-8F8F2FBCBDCF}"/>
              </a:ext>
            </a:extLst>
          </p:cNvPr>
          <p:cNvSpPr txBox="1"/>
          <p:nvPr/>
        </p:nvSpPr>
        <p:spPr>
          <a:xfrm>
            <a:off x="4251786" y="2273564"/>
            <a:ext cx="11577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SREBP-1c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555148-4DEF-9C4B-A96C-288AA37882CE}"/>
              </a:ext>
            </a:extLst>
          </p:cNvPr>
          <p:cNvSpPr txBox="1"/>
          <p:nvPr/>
        </p:nvSpPr>
        <p:spPr>
          <a:xfrm>
            <a:off x="4583341" y="3180188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HSP90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2170E10-5314-1448-89A7-039F1F6B2A3F}"/>
              </a:ext>
            </a:extLst>
          </p:cNvPr>
          <p:cNvSpPr txBox="1"/>
          <p:nvPr/>
        </p:nvSpPr>
        <p:spPr>
          <a:xfrm>
            <a:off x="5409541" y="1938393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Ad-GFP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3518B6-7F1C-D34F-8307-ABC64582799B}"/>
              </a:ext>
            </a:extLst>
          </p:cNvPr>
          <p:cNvSpPr txBox="1"/>
          <p:nvPr/>
        </p:nvSpPr>
        <p:spPr>
          <a:xfrm>
            <a:off x="6201401" y="1947704"/>
            <a:ext cx="1391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Ad-Srebp-1c</a:t>
            </a:r>
          </a:p>
        </p:txBody>
      </p:sp>
      <p:cxnSp>
        <p:nvCxnSpPr>
          <p:cNvPr id="30" name="Straight Connector 44">
            <a:extLst>
              <a:ext uri="{FF2B5EF4-FFF2-40B4-BE49-F238E27FC236}">
                <a16:creationId xmlns:a16="http://schemas.microsoft.com/office/drawing/2014/main" id="{99045134-8B87-8E45-8BA8-70B3617B970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207378" y="1933509"/>
            <a:ext cx="0" cy="32197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>
            <a:outerShdw blurRad="635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>
            <a:off x="5332582" y="1933509"/>
            <a:ext cx="1752600" cy="488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8021343" y="161924"/>
            <a:ext cx="3753186" cy="4251468"/>
            <a:chOff x="8334882" y="341515"/>
            <a:chExt cx="4163310" cy="4528929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03B8862C-0D6B-AB40-B254-568B9FF3706E}"/>
                </a:ext>
              </a:extLst>
            </p:cNvPr>
            <p:cNvSpPr/>
            <p:nvPr/>
          </p:nvSpPr>
          <p:spPr>
            <a:xfrm>
              <a:off x="8334882" y="1089348"/>
              <a:ext cx="4037139" cy="3781096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4EAFF2C-EA30-F945-ACE2-FA70BA5F7526}"/>
                </a:ext>
              </a:extLst>
            </p:cNvPr>
            <p:cNvSpPr txBox="1"/>
            <p:nvPr/>
          </p:nvSpPr>
          <p:spPr>
            <a:xfrm>
              <a:off x="9742670" y="1244039"/>
              <a:ext cx="1230652" cy="29507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  ER stress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CDC7152-AC00-FA44-B7D1-B8782D70A086}"/>
                </a:ext>
              </a:extLst>
            </p:cNvPr>
            <p:cNvSpPr txBox="1"/>
            <p:nvPr/>
          </p:nvSpPr>
          <p:spPr>
            <a:xfrm>
              <a:off x="9838049" y="2147468"/>
              <a:ext cx="758458" cy="29507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E4BP4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3BF6ADB-8D59-F642-B785-E95D736D3D03}"/>
                </a:ext>
              </a:extLst>
            </p:cNvPr>
            <p:cNvSpPr txBox="1"/>
            <p:nvPr/>
          </p:nvSpPr>
          <p:spPr>
            <a:xfrm>
              <a:off x="10638553" y="341515"/>
              <a:ext cx="1283529" cy="29507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/>
                  <a:ea typeface="Times New Roman" charset="0"/>
                  <a:cs typeface="Arial"/>
                </a:rPr>
                <a:t>HFLMCD diet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B47577A-4375-3E40-92D1-D08E6CE5F9C5}"/>
                </a:ext>
              </a:extLst>
            </p:cNvPr>
            <p:cNvSpPr txBox="1"/>
            <p:nvPr/>
          </p:nvSpPr>
          <p:spPr>
            <a:xfrm>
              <a:off x="8727716" y="354739"/>
              <a:ext cx="1196574" cy="29507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/>
                  <a:ea typeface="Times New Roman" charset="0"/>
                  <a:cs typeface="Arial"/>
                </a:rPr>
                <a:t>Tunicamycin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A7B4D9A-DCD9-8D48-834D-5C3CBEF07123}"/>
                </a:ext>
              </a:extLst>
            </p:cNvPr>
            <p:cNvSpPr txBox="1"/>
            <p:nvPr/>
          </p:nvSpPr>
          <p:spPr>
            <a:xfrm>
              <a:off x="9581607" y="3197185"/>
              <a:ext cx="1497429" cy="29507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AMPK pathway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FE5F7C4-1CCB-A049-8CF8-8D1FE555DE70}"/>
                </a:ext>
              </a:extLst>
            </p:cNvPr>
            <p:cNvSpPr txBox="1"/>
            <p:nvPr/>
          </p:nvSpPr>
          <p:spPr>
            <a:xfrm>
              <a:off x="10399573" y="1737888"/>
              <a:ext cx="803651" cy="29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CHOP</a:t>
              </a: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27103E5-11E9-DE48-82E4-4CF99BE678A8}"/>
                </a:ext>
              </a:extLst>
            </p:cNvPr>
            <p:cNvSpPr/>
            <p:nvPr/>
          </p:nvSpPr>
          <p:spPr>
            <a:xfrm>
              <a:off x="9326003" y="4113262"/>
              <a:ext cx="1954314" cy="68718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903A7E2-D4F4-1148-9954-7256626411BB}"/>
                </a:ext>
              </a:extLst>
            </p:cNvPr>
            <p:cNvSpPr txBox="1"/>
            <p:nvPr/>
          </p:nvSpPr>
          <p:spPr>
            <a:xfrm>
              <a:off x="8852160" y="4194122"/>
              <a:ext cx="2902001" cy="491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Lipid accumulation</a:t>
              </a:r>
            </a:p>
            <a:p>
              <a:pPr algn="ctr"/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Hepatocyte death 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9B83DF95-EB80-EF43-B2AB-C990DDE10F76}"/>
                </a:ext>
              </a:extLst>
            </p:cNvPr>
            <p:cNvGrpSpPr/>
            <p:nvPr/>
          </p:nvGrpSpPr>
          <p:grpSpPr>
            <a:xfrm>
              <a:off x="10188294" y="3608044"/>
              <a:ext cx="234414" cy="452423"/>
              <a:chOff x="5429135" y="3429001"/>
              <a:chExt cx="264911" cy="571499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8F6E299D-D1F0-6345-96DB-11C890A2AF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58945" y="3429001"/>
                <a:ext cx="0" cy="571499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D1F93392-072C-B44F-9F64-852972A2F05A}"/>
                  </a:ext>
                </a:extLst>
              </p:cNvPr>
              <p:cNvCxnSpPr/>
              <p:nvPr/>
            </p:nvCxnSpPr>
            <p:spPr>
              <a:xfrm>
                <a:off x="5429135" y="4000500"/>
                <a:ext cx="264911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608693F7-9448-5940-87FA-A1DF6DAF6F49}"/>
                </a:ext>
              </a:extLst>
            </p:cNvPr>
            <p:cNvGrpSpPr/>
            <p:nvPr/>
          </p:nvGrpSpPr>
          <p:grpSpPr>
            <a:xfrm>
              <a:off x="10129549" y="2620371"/>
              <a:ext cx="234414" cy="452423"/>
              <a:chOff x="5429135" y="3429001"/>
              <a:chExt cx="264911" cy="571499"/>
            </a:xfrm>
          </p:grpSpPr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772591A4-A993-0A46-86C5-195C093638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58945" y="3429001"/>
                <a:ext cx="0" cy="571499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B71DDC61-4247-294F-A9FD-A41CF6C1F834}"/>
                  </a:ext>
                </a:extLst>
              </p:cNvPr>
              <p:cNvCxnSpPr/>
              <p:nvPr/>
            </p:nvCxnSpPr>
            <p:spPr>
              <a:xfrm>
                <a:off x="5429135" y="4000500"/>
                <a:ext cx="264911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Lightning Bolt 81">
              <a:extLst>
                <a:ext uri="{FF2B5EF4-FFF2-40B4-BE49-F238E27FC236}">
                  <a16:creationId xmlns:a16="http://schemas.microsoft.com/office/drawing/2014/main" id="{ACFE82C3-CE80-B14D-8BA5-80860D0E0064}"/>
                </a:ext>
              </a:extLst>
            </p:cNvPr>
            <p:cNvSpPr/>
            <p:nvPr/>
          </p:nvSpPr>
          <p:spPr>
            <a:xfrm flipH="1">
              <a:off x="10188293" y="1578163"/>
              <a:ext cx="294842" cy="516511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n>
                  <a:solidFill>
                    <a:srgbClr val="FF0000"/>
                  </a:solidFill>
                </a:ln>
                <a:latin typeface="Arial"/>
                <a:ea typeface="Times New Roman" charset="0"/>
                <a:cs typeface="Arial"/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E15AF0F0-3670-4A49-BE51-3A2156CC126B}"/>
                </a:ext>
              </a:extLst>
            </p:cNvPr>
            <p:cNvCxnSpPr>
              <a:cxnSpLocks/>
            </p:cNvCxnSpPr>
            <p:nvPr/>
          </p:nvCxnSpPr>
          <p:spPr>
            <a:xfrm>
              <a:off x="9964373" y="660198"/>
              <a:ext cx="199993" cy="37003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2A0BC54-52A4-9C4F-81EE-2BCE3EB43DAD}"/>
                </a:ext>
              </a:extLst>
            </p:cNvPr>
            <p:cNvSpPr txBox="1"/>
            <p:nvPr/>
          </p:nvSpPr>
          <p:spPr>
            <a:xfrm>
              <a:off x="8398606" y="2715254"/>
              <a:ext cx="1375542" cy="29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/>
                  <a:ea typeface="Times New Roman" charset="0"/>
                  <a:cs typeface="Arial"/>
                </a:rPr>
                <a:t>Hepatocyte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E15AF0F0-3670-4A49-BE51-3A2156CC12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83136" y="660198"/>
              <a:ext cx="281924" cy="38861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A436B62-A836-B341-9B24-D5D9493B0AAE}"/>
                </a:ext>
              </a:extLst>
            </p:cNvPr>
            <p:cNvSpPr txBox="1"/>
            <p:nvPr/>
          </p:nvSpPr>
          <p:spPr>
            <a:xfrm>
              <a:off x="10303160" y="2565557"/>
              <a:ext cx="2195032" cy="491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/>
                  <a:ea typeface="Times New Roman" charset="0"/>
                  <a:cs typeface="Arial"/>
                </a:rPr>
                <a:t>Induction of AMPK-specific E3 ligases? 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4CB4731C-DBC0-6B40-B038-6BA8A94543B1}"/>
              </a:ext>
            </a:extLst>
          </p:cNvPr>
          <p:cNvSpPr txBox="1"/>
          <p:nvPr/>
        </p:nvSpPr>
        <p:spPr>
          <a:xfrm>
            <a:off x="486067" y="682808"/>
            <a:ext cx="606708" cy="37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CB4731C-DBC0-6B40-B038-6BA8A94543B1}"/>
              </a:ext>
            </a:extLst>
          </p:cNvPr>
          <p:cNvSpPr txBox="1"/>
          <p:nvPr/>
        </p:nvSpPr>
        <p:spPr>
          <a:xfrm>
            <a:off x="4251786" y="682808"/>
            <a:ext cx="606708" cy="37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CB4731C-DBC0-6B40-B038-6BA8A94543B1}"/>
              </a:ext>
            </a:extLst>
          </p:cNvPr>
          <p:cNvSpPr txBox="1"/>
          <p:nvPr/>
        </p:nvSpPr>
        <p:spPr>
          <a:xfrm>
            <a:off x="7170387" y="683317"/>
            <a:ext cx="606708" cy="37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57436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69DBFBC-814B-2449-9F6F-E4BCC6CBF1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3306472"/>
              </p:ext>
            </p:extLst>
          </p:nvPr>
        </p:nvGraphicFramePr>
        <p:xfrm>
          <a:off x="484353" y="1455911"/>
          <a:ext cx="2282603" cy="2102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>
            <a:extLst>
              <a:ext uri="{FF2B5EF4-FFF2-40B4-BE49-F238E27FC236}">
                <a16:creationId xmlns:a16="http://schemas.microsoft.com/office/drawing/2014/main" id="{E990A478-5370-6D48-B75B-3CC0F8218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816" y="3198986"/>
            <a:ext cx="1600200" cy="414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13">
            <a:extLst>
              <a:ext uri="{FF2B5EF4-FFF2-40B4-BE49-F238E27FC236}">
                <a16:creationId xmlns:a16="http://schemas.microsoft.com/office/drawing/2014/main" id="{A97027D5-B53E-E645-B6EA-CE4421D78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3116" y="3275186"/>
            <a:ext cx="753519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b="1" dirty="0">
                <a:latin typeface="Arial"/>
                <a:ea typeface="Times New Roman" charset="0"/>
                <a:cs typeface="Arial"/>
              </a:rPr>
              <a:t>HSP90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6D8F7E45-F3DD-1749-8E18-EB875AF78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817" y="1755949"/>
            <a:ext cx="1600200" cy="401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15">
            <a:extLst>
              <a:ext uri="{FF2B5EF4-FFF2-40B4-BE49-F238E27FC236}">
                <a16:creationId xmlns:a16="http://schemas.microsoft.com/office/drawing/2014/main" id="{AE22D7A5-1698-6E4B-A15A-9A447A7DB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8354" y="1824211"/>
            <a:ext cx="753519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b="1">
                <a:latin typeface="Arial"/>
                <a:ea typeface="Times New Roman" charset="0"/>
                <a:cs typeface="Arial"/>
              </a:rPr>
              <a:t>E4BP4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D209C20D-6A32-0941-8F03-018FEAB6D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817" y="2227436"/>
            <a:ext cx="16002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17">
            <a:extLst>
              <a:ext uri="{FF2B5EF4-FFF2-40B4-BE49-F238E27FC236}">
                <a16:creationId xmlns:a16="http://schemas.microsoft.com/office/drawing/2014/main" id="{1950CF8F-3150-E446-90B0-9D758D603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5016" y="2284586"/>
            <a:ext cx="773419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b="1" dirty="0">
                <a:latin typeface="Arial"/>
                <a:ea typeface="Times New Roman" charset="0"/>
                <a:cs typeface="Arial"/>
              </a:rPr>
              <a:t>GRP78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80A2DEF1-26D6-FE4D-A448-25AC52473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816" y="2725911"/>
            <a:ext cx="1600200" cy="3998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19">
            <a:extLst>
              <a:ext uri="{FF2B5EF4-FFF2-40B4-BE49-F238E27FC236}">
                <a16:creationId xmlns:a16="http://schemas.microsoft.com/office/drawing/2014/main" id="{575B1747-FA3B-BD4D-9D63-8D11E24E6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9862" y="2770318"/>
            <a:ext cx="700132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b="1" dirty="0">
                <a:latin typeface="Arial"/>
                <a:ea typeface="Times New Roman" charset="0"/>
                <a:cs typeface="Arial"/>
              </a:rPr>
              <a:t>CHOP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E018E556-518D-0D40-A38E-47630548193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84442" y="2361295"/>
            <a:ext cx="2073918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b="1" dirty="0">
                <a:latin typeface="Arial"/>
                <a:ea typeface="Times New Roman" charset="0"/>
                <a:cs typeface="Arial"/>
              </a:rPr>
              <a:t>Relative mRNA Levels</a:t>
            </a: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1F8B8DFF-F6C1-A240-A6AE-07AB1878EA4A}"/>
              </a:ext>
            </a:extLst>
          </p:cNvPr>
          <p:cNvSpPr txBox="1"/>
          <p:nvPr/>
        </p:nvSpPr>
        <p:spPr>
          <a:xfrm>
            <a:off x="1062070" y="2941719"/>
            <a:ext cx="1019864" cy="44066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Arial"/>
                <a:ea typeface="Times New Roman" charset="0"/>
                <a:cs typeface="Arial"/>
              </a:rPr>
              <a:t>***</a:t>
            </a: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id="{4E6A1966-B3F2-0C4E-9EE3-FA4D56CF0BE2}"/>
              </a:ext>
            </a:extLst>
          </p:cNvPr>
          <p:cNvSpPr txBox="1"/>
          <p:nvPr/>
        </p:nvSpPr>
        <p:spPr>
          <a:xfrm>
            <a:off x="2143309" y="2762423"/>
            <a:ext cx="595313" cy="25446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Arial"/>
                <a:ea typeface="Times New Roman" charset="0"/>
                <a:cs typeface="Arial"/>
              </a:rPr>
              <a:t>*</a:t>
            </a: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C27018E9-975F-BE45-B590-5ABCC2FA3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7205" y="1431306"/>
            <a:ext cx="2416753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b="1" dirty="0">
                <a:latin typeface="Arial"/>
                <a:ea typeface="Times New Roman" charset="0"/>
                <a:cs typeface="Arial"/>
              </a:rPr>
              <a:t>DMSO    </a:t>
            </a:r>
            <a:r>
              <a:rPr lang="en-US" sz="1400" b="1" dirty="0" err="1">
                <a:latin typeface="Arial"/>
                <a:ea typeface="Times New Roman" charset="0"/>
                <a:cs typeface="Arial"/>
              </a:rPr>
              <a:t>Tunicamycin</a:t>
            </a:r>
            <a:r>
              <a:rPr lang="en-US" sz="1400" b="1" dirty="0">
                <a:latin typeface="Arial"/>
                <a:ea typeface="Times New Roman" charset="0"/>
                <a:cs typeface="Arial"/>
              </a:rPr>
              <a:t> </a:t>
            </a:r>
          </a:p>
        </p:txBody>
      </p:sp>
      <p:sp>
        <p:nvSpPr>
          <p:cNvPr id="17" name="TextBox 26">
            <a:extLst>
              <a:ext uri="{FF2B5EF4-FFF2-40B4-BE49-F238E27FC236}">
                <a16:creationId xmlns:a16="http://schemas.microsoft.com/office/drawing/2014/main" id="{F390F6F6-814F-224E-BDE9-06C5D1F0E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993" y="3455995"/>
            <a:ext cx="795338" cy="307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b="1" i="1" dirty="0">
                <a:latin typeface="Arial"/>
                <a:ea typeface="Times New Roman" charset="0"/>
                <a:cs typeface="Arial"/>
              </a:rPr>
              <a:t>E4bp4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EADD953-30D3-1B4A-AB2E-BBB48E2EC518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940133" y="1489141"/>
            <a:ext cx="6350" cy="2170113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TextBox 31">
            <a:extLst>
              <a:ext uri="{FF2B5EF4-FFF2-40B4-BE49-F238E27FC236}">
                <a16:creationId xmlns:a16="http://schemas.microsoft.com/office/drawing/2014/main" id="{2F55C31B-2E17-C94B-8B2B-C76C9AC77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8757" y="3446685"/>
            <a:ext cx="668337" cy="3079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b="1" i="1" dirty="0">
                <a:latin typeface="Arial"/>
                <a:ea typeface="Times New Roman" charset="0"/>
                <a:cs typeface="Arial"/>
              </a:rPr>
              <a:t>Chop</a:t>
            </a:r>
          </a:p>
        </p:txBody>
      </p:sp>
      <p:grpSp>
        <p:nvGrpSpPr>
          <p:cNvPr id="22" name="Group 463">
            <a:extLst>
              <a:ext uri="{FF2B5EF4-FFF2-40B4-BE49-F238E27FC236}">
                <a16:creationId xmlns:a16="http://schemas.microsoft.com/office/drawing/2014/main" id="{119F5682-B046-8F42-B3C3-616C569A916D}"/>
              </a:ext>
            </a:extLst>
          </p:cNvPr>
          <p:cNvGrpSpPr>
            <a:grpSpLocks/>
          </p:cNvGrpSpPr>
          <p:nvPr/>
        </p:nvGrpSpPr>
        <p:grpSpPr bwMode="auto">
          <a:xfrm>
            <a:off x="1625655" y="1880924"/>
            <a:ext cx="181201" cy="1107302"/>
            <a:chOff x="4172027" y="4778284"/>
            <a:chExt cx="302487" cy="111422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08EC7AA-B9DD-5A48-A092-1EFB80923CAE}"/>
                </a:ext>
              </a:extLst>
            </p:cNvPr>
            <p:cNvCxnSpPr/>
            <p:nvPr/>
          </p:nvCxnSpPr>
          <p:spPr>
            <a:xfrm>
              <a:off x="4172027" y="4778284"/>
              <a:ext cx="3024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A4206FE-082F-9645-BE64-76804C10D960}"/>
                </a:ext>
              </a:extLst>
            </p:cNvPr>
            <p:cNvCxnSpPr/>
            <p:nvPr/>
          </p:nvCxnSpPr>
          <p:spPr>
            <a:xfrm flipV="1">
              <a:off x="4172027" y="4778284"/>
              <a:ext cx="0" cy="11142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463">
            <a:extLst>
              <a:ext uri="{FF2B5EF4-FFF2-40B4-BE49-F238E27FC236}">
                <a16:creationId xmlns:a16="http://schemas.microsoft.com/office/drawing/2014/main" id="{298D9B78-6B6B-114C-BDE7-A4A62F9C4747}"/>
              </a:ext>
            </a:extLst>
          </p:cNvPr>
          <p:cNvGrpSpPr>
            <a:grpSpLocks/>
          </p:cNvGrpSpPr>
          <p:nvPr/>
        </p:nvGrpSpPr>
        <p:grpSpPr bwMode="auto">
          <a:xfrm>
            <a:off x="2215835" y="2707527"/>
            <a:ext cx="204636" cy="429547"/>
            <a:chOff x="4172027" y="4778284"/>
            <a:chExt cx="306749" cy="652512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5F272B2-4653-8D47-9CB7-071252B7426C}"/>
                </a:ext>
              </a:extLst>
            </p:cNvPr>
            <p:cNvCxnSpPr/>
            <p:nvPr/>
          </p:nvCxnSpPr>
          <p:spPr>
            <a:xfrm>
              <a:off x="4172027" y="4778284"/>
              <a:ext cx="3024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75B1D83-8833-9E47-9EF5-16BB57914FD3}"/>
                </a:ext>
              </a:extLst>
            </p:cNvPr>
            <p:cNvCxnSpPr/>
            <p:nvPr/>
          </p:nvCxnSpPr>
          <p:spPr>
            <a:xfrm flipV="1">
              <a:off x="4478776" y="4778284"/>
              <a:ext cx="0" cy="1907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45E3F9B-FBE8-FD43-B478-027C43F4476B}"/>
                </a:ext>
              </a:extLst>
            </p:cNvPr>
            <p:cNvCxnSpPr/>
            <p:nvPr/>
          </p:nvCxnSpPr>
          <p:spPr>
            <a:xfrm flipV="1">
              <a:off x="4172027" y="4778284"/>
              <a:ext cx="0" cy="6525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AF6F7E9-D8AC-D845-B962-D469E1E7E3FF}"/>
              </a:ext>
            </a:extLst>
          </p:cNvPr>
          <p:cNvSpPr txBox="1"/>
          <p:nvPr/>
        </p:nvSpPr>
        <p:spPr>
          <a:xfrm>
            <a:off x="865637" y="3446785"/>
            <a:ext cx="747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Grp78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AF5C1DF-E7E9-7C42-B14E-56862619D4E1}"/>
              </a:ext>
            </a:extLst>
          </p:cNvPr>
          <p:cNvSpPr txBox="1"/>
          <p:nvPr/>
        </p:nvSpPr>
        <p:spPr>
          <a:xfrm>
            <a:off x="141429" y="114885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ea typeface="Times New Roman" charset="0"/>
                <a:cs typeface="Arial"/>
              </a:rPr>
              <a:t>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3A08735-FC85-0845-A59E-07DAE9EDC492}"/>
              </a:ext>
            </a:extLst>
          </p:cNvPr>
          <p:cNvSpPr txBox="1"/>
          <p:nvPr/>
        </p:nvSpPr>
        <p:spPr>
          <a:xfrm>
            <a:off x="2512108" y="113646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ea typeface="Times New Roman" charset="0"/>
                <a:cs typeface="Arial"/>
              </a:rPr>
              <a:t>B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75B1D83-8833-9E47-9EF5-16BB57914FD3}"/>
              </a:ext>
            </a:extLst>
          </p:cNvPr>
          <p:cNvCxnSpPr/>
          <p:nvPr/>
        </p:nvCxnSpPr>
        <p:spPr bwMode="auto">
          <a:xfrm flipV="1">
            <a:off x="1806856" y="1880924"/>
            <a:ext cx="0" cy="627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7A46C39-8E62-A140-9B50-3E4585CCCD31}"/>
              </a:ext>
            </a:extLst>
          </p:cNvPr>
          <p:cNvGrpSpPr/>
          <p:nvPr/>
        </p:nvGrpSpPr>
        <p:grpSpPr>
          <a:xfrm>
            <a:off x="1132269" y="1179845"/>
            <a:ext cx="1379839" cy="615554"/>
            <a:chOff x="10271342" y="3488176"/>
            <a:chExt cx="1379839" cy="61555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1B5D51F-D671-4B40-85BE-0D0C8A75CAE3}"/>
                </a:ext>
              </a:extLst>
            </p:cNvPr>
            <p:cNvSpPr/>
            <p:nvPr/>
          </p:nvSpPr>
          <p:spPr>
            <a:xfrm>
              <a:off x="10271342" y="3513079"/>
              <a:ext cx="130617" cy="2249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316B018-8011-CA4B-BB4A-3D605B30EF1B}"/>
                </a:ext>
              </a:extLst>
            </p:cNvPr>
            <p:cNvSpPr/>
            <p:nvPr/>
          </p:nvSpPr>
          <p:spPr>
            <a:xfrm>
              <a:off x="10271342" y="3825485"/>
              <a:ext cx="130617" cy="224988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40" name="TextBox 13">
              <a:extLst>
                <a:ext uri="{FF2B5EF4-FFF2-40B4-BE49-F238E27FC236}">
                  <a16:creationId xmlns:a16="http://schemas.microsoft.com/office/drawing/2014/main" id="{29726DE0-F029-034C-AA2C-E602A5C5E626}"/>
                </a:ext>
              </a:extLst>
            </p:cNvPr>
            <p:cNvSpPr txBox="1"/>
            <p:nvPr/>
          </p:nvSpPr>
          <p:spPr>
            <a:xfrm>
              <a:off x="10427162" y="3488176"/>
              <a:ext cx="1213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/>
                  <a:ea typeface="Times New Roman" charset="0"/>
                  <a:cs typeface="Arial"/>
                </a:rPr>
                <a:t>DMSO</a:t>
              </a:r>
              <a:r>
                <a:rPr lang="en-US" sz="1400" b="1" i="1" baseline="30000" dirty="0">
                  <a:latin typeface="Arial"/>
                  <a:ea typeface="Times New Roman" charset="0"/>
                  <a:cs typeface="Arial"/>
                </a:rPr>
                <a:t>    </a:t>
              </a:r>
              <a:endParaRPr lang="en-US" sz="1400" b="1" i="1" dirty="0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41" name="TextBox 13">
              <a:extLst>
                <a:ext uri="{FF2B5EF4-FFF2-40B4-BE49-F238E27FC236}">
                  <a16:creationId xmlns:a16="http://schemas.microsoft.com/office/drawing/2014/main" id="{ED2F386A-BFC8-674D-9BD4-880A443557B3}"/>
                </a:ext>
              </a:extLst>
            </p:cNvPr>
            <p:cNvSpPr txBox="1"/>
            <p:nvPr/>
          </p:nvSpPr>
          <p:spPr>
            <a:xfrm>
              <a:off x="10382372" y="3795953"/>
              <a:ext cx="12688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>
                  <a:latin typeface="Arial"/>
                  <a:ea typeface="Times New Roman" charset="0"/>
                  <a:cs typeface="Arial"/>
                </a:rPr>
                <a:t>Tunicamycin</a:t>
              </a:r>
              <a:endParaRPr lang="en-US" sz="1400" b="1" dirty="0">
                <a:latin typeface="Arial"/>
                <a:ea typeface="Times New Roman" charset="0"/>
                <a:cs typeface="Arial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84466" y="4049039"/>
            <a:ext cx="1106672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 2.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Tunicamycin</a:t>
            </a:r>
            <a:r>
              <a:rPr lang="en-US" sz="1600" b="1" dirty="0">
                <a:latin typeface="Arial"/>
                <a:cs typeface="Arial"/>
              </a:rPr>
              <a:t> induces </a:t>
            </a:r>
            <a:r>
              <a:rPr lang="en-US" sz="1600" b="1" i="1" dirty="0">
                <a:latin typeface="Arial"/>
                <a:cs typeface="Arial"/>
              </a:rPr>
              <a:t>E4bp4</a:t>
            </a:r>
            <a:r>
              <a:rPr lang="en-US" sz="1600" b="1" dirty="0">
                <a:latin typeface="Arial"/>
                <a:cs typeface="Arial"/>
              </a:rPr>
              <a:t> in mouse macrophage RAW cells (A&amp;B)</a:t>
            </a:r>
            <a:r>
              <a:rPr lang="en-US" sz="1600" dirty="0">
                <a:latin typeface="Arial"/>
                <a:cs typeface="Arial"/>
              </a:rPr>
              <a:t>. The RAW cells were treated with either DMSO or </a:t>
            </a:r>
            <a:r>
              <a:rPr lang="en-US" sz="1600" dirty="0" err="1">
                <a:latin typeface="Arial"/>
                <a:cs typeface="Arial"/>
              </a:rPr>
              <a:t>tunicamycin</a:t>
            </a:r>
            <a:r>
              <a:rPr lang="en-US" sz="1600" dirty="0">
                <a:latin typeface="Arial"/>
                <a:cs typeface="Arial"/>
              </a:rPr>
              <a:t> (5 μg/ml) for 16 </a:t>
            </a:r>
            <a:r>
              <a:rPr lang="en-US" sz="1600" dirty="0" err="1">
                <a:latin typeface="Arial"/>
                <a:cs typeface="Arial"/>
              </a:rPr>
              <a:t>hrs</a:t>
            </a:r>
            <a:r>
              <a:rPr lang="en-US" sz="1600" dirty="0">
                <a:latin typeface="Arial"/>
                <a:cs typeface="Arial"/>
              </a:rPr>
              <a:t> before harvest. Both mRNA and protein levels were analyzed. The data were presented as Mean </a:t>
            </a:r>
            <a:r>
              <a:rPr lang="en-US" sz="1600" u="sng" dirty="0">
                <a:latin typeface="Arial"/>
                <a:cs typeface="Arial"/>
              </a:rPr>
              <a:t>+</a:t>
            </a:r>
            <a:r>
              <a:rPr lang="en-US" sz="1600" dirty="0">
                <a:latin typeface="Arial"/>
                <a:cs typeface="Arial"/>
              </a:rPr>
              <a:t> SEM. **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&lt;0.01 and ***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&lt;0.001 by the Student </a:t>
            </a:r>
            <a:r>
              <a:rPr lang="en-US" sz="1600" i="1" dirty="0">
                <a:latin typeface="Arial"/>
                <a:cs typeface="Arial"/>
              </a:rPr>
              <a:t>t</a:t>
            </a:r>
            <a:r>
              <a:rPr lang="en-US" sz="1600" dirty="0">
                <a:latin typeface="Arial"/>
                <a:cs typeface="Arial"/>
              </a:rPr>
              <a:t>-test. The experiments were repeated at least three times with similar results.</a:t>
            </a:r>
            <a:r>
              <a:rPr lang="en-US" sz="1600" b="1" dirty="0">
                <a:latin typeface="Arial"/>
                <a:cs typeface="Arial"/>
              </a:rPr>
              <a:t> Liver E4BP4 expression in WT male mice after 10-wk HFLMCD feeding (C&amp;D).  </a:t>
            </a:r>
            <a:r>
              <a:rPr lang="en-US" sz="1600" dirty="0">
                <a:latin typeface="Arial"/>
                <a:cs typeface="Arial"/>
              </a:rPr>
              <a:t>The liver mRNA levels of </a:t>
            </a:r>
            <a:r>
              <a:rPr lang="en-US" sz="1600" i="1" dirty="0">
                <a:latin typeface="Arial"/>
                <a:cs typeface="Arial"/>
              </a:rPr>
              <a:t>Chop </a:t>
            </a:r>
            <a:r>
              <a:rPr lang="en-US" sz="1600" dirty="0">
                <a:latin typeface="Arial"/>
                <a:cs typeface="Arial"/>
              </a:rPr>
              <a:t>and </a:t>
            </a:r>
            <a:r>
              <a:rPr lang="en-US" sz="1600" i="1" dirty="0">
                <a:latin typeface="Arial"/>
                <a:cs typeface="Arial"/>
              </a:rPr>
              <a:t>E4bp4</a:t>
            </a:r>
            <a:r>
              <a:rPr lang="en-US" sz="1600" dirty="0">
                <a:latin typeface="Arial"/>
                <a:cs typeface="Arial"/>
              </a:rPr>
              <a:t> were measured by RT-</a:t>
            </a:r>
            <a:r>
              <a:rPr lang="en-US" sz="1600" dirty="0" err="1">
                <a:latin typeface="Arial"/>
                <a:cs typeface="Arial"/>
              </a:rPr>
              <a:t>qPCR</a:t>
            </a:r>
            <a:r>
              <a:rPr lang="en-US" sz="1600" dirty="0">
                <a:latin typeface="Arial"/>
                <a:cs typeface="Arial"/>
              </a:rPr>
              <a:t> (</a:t>
            </a:r>
            <a:r>
              <a:rPr lang="en-US" sz="1600" b="1" dirty="0">
                <a:latin typeface="Arial"/>
                <a:cs typeface="Arial"/>
              </a:rPr>
              <a:t>C</a:t>
            </a:r>
            <a:r>
              <a:rPr lang="en-US" sz="1600" dirty="0">
                <a:latin typeface="Arial"/>
                <a:cs typeface="Arial"/>
              </a:rPr>
              <a:t>) and the nuclear E4BP4 protein was detected by </a:t>
            </a:r>
            <a:r>
              <a:rPr lang="en-US" sz="1600" dirty="0" err="1">
                <a:latin typeface="Arial"/>
                <a:cs typeface="Arial"/>
              </a:rPr>
              <a:t>immunoblotting</a:t>
            </a:r>
            <a:r>
              <a:rPr lang="en-US" sz="1600" dirty="0">
                <a:latin typeface="Arial"/>
                <a:cs typeface="Arial"/>
              </a:rPr>
              <a:t> (</a:t>
            </a:r>
            <a:r>
              <a:rPr lang="en-US" sz="1600" b="1" dirty="0">
                <a:latin typeface="Arial"/>
                <a:cs typeface="Arial"/>
              </a:rPr>
              <a:t>D</a:t>
            </a:r>
            <a:r>
              <a:rPr lang="en-US" sz="1600" dirty="0">
                <a:latin typeface="Arial"/>
                <a:cs typeface="Arial"/>
              </a:rPr>
              <a:t>).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 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3542533-FD9E-F447-8240-6D578543B300}"/>
              </a:ext>
            </a:extLst>
          </p:cNvPr>
          <p:cNvSpPr txBox="1"/>
          <p:nvPr/>
        </p:nvSpPr>
        <p:spPr>
          <a:xfrm>
            <a:off x="5509994" y="1147822"/>
            <a:ext cx="314510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Tx/>
              <a:buNone/>
              <a:defRPr sz="1400" b="1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800" dirty="0">
                <a:solidFill>
                  <a:prstClr val="black"/>
                </a:solidFill>
                <a:latin typeface="Arial"/>
                <a:ea typeface="Times New Roman" charset="0"/>
                <a:cs typeface="Arial"/>
              </a:rPr>
              <a:t>C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980280" y="1270833"/>
            <a:ext cx="3724576" cy="1537950"/>
            <a:chOff x="8136906" y="4815246"/>
            <a:chExt cx="3724576" cy="1537950"/>
          </a:xfrm>
        </p:grpSpPr>
        <p:sp>
          <p:nvSpPr>
            <p:cNvPr id="35" name="TextBox 197">
              <a:extLst>
                <a:ext uri="{FF2B5EF4-FFF2-40B4-BE49-F238E27FC236}">
                  <a16:creationId xmlns:a16="http://schemas.microsoft.com/office/drawing/2014/main" id="{EAD7A6B2-DE03-8C4A-900A-263D9C0001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60094" y="6045419"/>
              <a:ext cx="110886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1400" b="1" dirty="0" err="1">
                  <a:solidFill>
                    <a:prstClr val="black"/>
                  </a:solidFill>
                  <a:latin typeface="Arial"/>
                  <a:ea typeface="Times New Roman" charset="0"/>
                  <a:cs typeface="Arial"/>
                </a:rPr>
                <a:t>Lamin</a:t>
              </a:r>
              <a:r>
                <a:rPr lang="en-US" altLang="en-US" sz="1400" b="1" dirty="0">
                  <a:solidFill>
                    <a:prstClr val="black"/>
                  </a:solidFill>
                  <a:latin typeface="Arial"/>
                  <a:ea typeface="Times New Roman" charset="0"/>
                  <a:cs typeface="Arial"/>
                </a:rPr>
                <a:t> A/C</a:t>
              </a:r>
            </a:p>
          </p:txBody>
        </p:sp>
        <p:pic>
          <p:nvPicPr>
            <p:cNvPr id="42" name="Picture 4">
              <a:extLst>
                <a:ext uri="{FF2B5EF4-FFF2-40B4-BE49-F238E27FC236}">
                  <a16:creationId xmlns:a16="http://schemas.microsoft.com/office/drawing/2014/main" id="{3D9EA1DB-97CD-544D-B492-B72C2A7C5C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0765" y="6078254"/>
              <a:ext cx="2710717" cy="2701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43" name="Picture 5">
              <a:extLst>
                <a:ext uri="{FF2B5EF4-FFF2-40B4-BE49-F238E27FC236}">
                  <a16:creationId xmlns:a16="http://schemas.microsoft.com/office/drawing/2014/main" id="{0EABAB61-7AE8-9440-8013-8C4DD71101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9477" y="5689148"/>
              <a:ext cx="2694249" cy="2740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4" name="TextBox 196">
              <a:extLst>
                <a:ext uri="{FF2B5EF4-FFF2-40B4-BE49-F238E27FC236}">
                  <a16:creationId xmlns:a16="http://schemas.microsoft.com/office/drawing/2014/main" id="{2E9CD588-8CF7-FA49-AB29-D302091EEA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16345" y="5689271"/>
              <a:ext cx="9794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1400" b="1" dirty="0">
                  <a:solidFill>
                    <a:prstClr val="black"/>
                  </a:solidFill>
                  <a:latin typeface="Arial"/>
                  <a:ea typeface="Times New Roman" charset="0"/>
                  <a:cs typeface="Arial"/>
                </a:rPr>
                <a:t>E4BP4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8CCEDEF-EAF2-5440-BB9C-0D57DC8D28DB}"/>
                </a:ext>
              </a:extLst>
            </p:cNvPr>
            <p:cNvCxnSpPr/>
            <p:nvPr/>
          </p:nvCxnSpPr>
          <p:spPr>
            <a:xfrm>
              <a:off x="9157949" y="5599413"/>
              <a:ext cx="841045" cy="27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4BB56A0-42EF-A447-AC3C-3ED4AFE05212}"/>
                </a:ext>
              </a:extLst>
            </p:cNvPr>
            <p:cNvCxnSpPr/>
            <p:nvPr/>
          </p:nvCxnSpPr>
          <p:spPr>
            <a:xfrm>
              <a:off x="10063847" y="5602167"/>
              <a:ext cx="1779879" cy="29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CEBCB5E-62F5-7041-BE98-C96D80B9D9FE}"/>
                </a:ext>
              </a:extLst>
            </p:cNvPr>
            <p:cNvSpPr txBox="1"/>
            <p:nvPr/>
          </p:nvSpPr>
          <p:spPr>
            <a:xfrm>
              <a:off x="8762409" y="5285923"/>
              <a:ext cx="13644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prstClr val="black"/>
                  </a:solidFill>
                  <a:latin typeface="Arial"/>
                  <a:ea typeface="Times New Roman" charset="0"/>
                  <a:cs typeface="Arial"/>
                </a:rPr>
                <a:t>Regular chow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5AF3B2B-ED28-8B47-98D1-703323D7C59F}"/>
                </a:ext>
              </a:extLst>
            </p:cNvPr>
            <p:cNvSpPr txBox="1"/>
            <p:nvPr/>
          </p:nvSpPr>
          <p:spPr>
            <a:xfrm>
              <a:off x="10325916" y="5297384"/>
              <a:ext cx="13131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prstClr val="black"/>
                  </a:solidFill>
                  <a:latin typeface="Arial"/>
                  <a:ea typeface="Times New Roman" charset="0"/>
                  <a:cs typeface="Arial"/>
                </a:rPr>
                <a:t>HFLMCD diet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D346C0C-F58C-414D-B390-82A2B7655F97}"/>
                </a:ext>
              </a:extLst>
            </p:cNvPr>
            <p:cNvSpPr txBox="1"/>
            <p:nvPr/>
          </p:nvSpPr>
          <p:spPr>
            <a:xfrm>
              <a:off x="8136906" y="4815246"/>
              <a:ext cx="351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/>
                  <a:ea typeface="Times New Roman" charset="0"/>
                  <a:cs typeface="Arial"/>
                </a:rPr>
                <a:t>D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971877" y="599805"/>
            <a:ext cx="2283345" cy="3449234"/>
            <a:chOff x="8338346" y="219515"/>
            <a:chExt cx="2283345" cy="3449234"/>
          </a:xfrm>
        </p:grpSpPr>
        <p:graphicFrame>
          <p:nvGraphicFramePr>
            <p:cNvPr id="49" name="Chart 48">
              <a:extLst>
                <a:ext uri="{FF2B5EF4-FFF2-40B4-BE49-F238E27FC236}">
                  <a16:creationId xmlns:a16="http://schemas.microsoft.com/office/drawing/2014/main" id="{008FFB44-5C21-5045-A7AA-34E7BD7EAFC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51046608"/>
                </p:ext>
              </p:extLst>
            </p:nvPr>
          </p:nvGraphicFramePr>
          <p:xfrm>
            <a:off x="8338346" y="246127"/>
            <a:ext cx="2283345" cy="34226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2768E0E-791E-0E45-8BD6-32882D189378}"/>
                </a:ext>
              </a:extLst>
            </p:cNvPr>
            <p:cNvSpPr txBox="1"/>
            <p:nvPr/>
          </p:nvSpPr>
          <p:spPr>
            <a:xfrm>
              <a:off x="8708384" y="2891109"/>
              <a:ext cx="13752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solidFill>
                    <a:prstClr val="black"/>
                  </a:solidFill>
                  <a:latin typeface="Arial"/>
                  <a:ea typeface="Times New Roman" charset="0"/>
                  <a:cs typeface="Arial"/>
                </a:rPr>
                <a:t>Chop   E4bp4</a:t>
              </a:r>
            </a:p>
          </p:txBody>
        </p:sp>
        <p:sp>
          <p:nvSpPr>
            <p:cNvPr id="51" name="TextBox 1">
              <a:extLst>
                <a:ext uri="{FF2B5EF4-FFF2-40B4-BE49-F238E27FC236}">
                  <a16:creationId xmlns:a16="http://schemas.microsoft.com/office/drawing/2014/main" id="{F5394127-26AF-6D40-B66D-170181CE8D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87508" y="1180092"/>
              <a:ext cx="567787" cy="30777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en-US" altLang="en-US" sz="1400" b="1" dirty="0">
                  <a:solidFill>
                    <a:prstClr val="black"/>
                  </a:solidFill>
                  <a:latin typeface="Arial"/>
                  <a:ea typeface="Times New Roman" charset="0"/>
                  <a:cs typeface="Arial"/>
                </a:rPr>
                <a:t>***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3F06356-CB9C-5442-9AD8-865DDB756BA6}"/>
                </a:ext>
              </a:extLst>
            </p:cNvPr>
            <p:cNvGrpSpPr/>
            <p:nvPr/>
          </p:nvGrpSpPr>
          <p:grpSpPr>
            <a:xfrm>
              <a:off x="8628937" y="219515"/>
              <a:ext cx="1526015" cy="615554"/>
              <a:chOff x="3893525" y="-1118059"/>
              <a:chExt cx="1526015" cy="615554"/>
            </a:xfrm>
          </p:grpSpPr>
          <p:sp>
            <p:nvSpPr>
              <p:cNvPr id="53" name="Diamond 52">
                <a:extLst>
                  <a:ext uri="{FF2B5EF4-FFF2-40B4-BE49-F238E27FC236}">
                    <a16:creationId xmlns:a16="http://schemas.microsoft.com/office/drawing/2014/main" id="{24EFC406-65DA-2446-97B9-129FB291CAFF}"/>
                  </a:ext>
                </a:extLst>
              </p:cNvPr>
              <p:cNvSpPr/>
              <p:nvPr/>
            </p:nvSpPr>
            <p:spPr>
              <a:xfrm rot="18890874">
                <a:off x="3893322" y="-1035286"/>
                <a:ext cx="134111" cy="133705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b="1">
                  <a:solidFill>
                    <a:prstClr val="white"/>
                  </a:solidFill>
                  <a:latin typeface="Arial"/>
                  <a:ea typeface="Times New Roman" charset="0"/>
                  <a:cs typeface="Arial"/>
                </a:endParaRPr>
              </a:p>
            </p:txBody>
          </p:sp>
          <p:sp>
            <p:nvSpPr>
              <p:cNvPr id="54" name="Diamond 53">
                <a:extLst>
                  <a:ext uri="{FF2B5EF4-FFF2-40B4-BE49-F238E27FC236}">
                    <a16:creationId xmlns:a16="http://schemas.microsoft.com/office/drawing/2014/main" id="{702FC645-419D-3843-B6BB-EFC8EE957AC7}"/>
                  </a:ext>
                </a:extLst>
              </p:cNvPr>
              <p:cNvSpPr/>
              <p:nvPr/>
            </p:nvSpPr>
            <p:spPr>
              <a:xfrm rot="18890874">
                <a:off x="3905916" y="-723364"/>
                <a:ext cx="134111" cy="133705"/>
              </a:xfrm>
              <a:prstGeom prst="diamond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b="1">
                  <a:solidFill>
                    <a:prstClr val="white"/>
                  </a:solidFill>
                  <a:latin typeface="Arial"/>
                  <a:ea typeface="Times New Roman" charset="0"/>
                  <a:cs typeface="Arial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85EE923-ED92-6044-9DE5-8396C6B3354B}"/>
                  </a:ext>
                </a:extLst>
              </p:cNvPr>
              <p:cNvSpPr txBox="1"/>
              <p:nvPr/>
            </p:nvSpPr>
            <p:spPr>
              <a:xfrm>
                <a:off x="4055064" y="-1118059"/>
                <a:ext cx="13644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prstClr val="black"/>
                    </a:solidFill>
                    <a:latin typeface="Arial"/>
                    <a:ea typeface="Times New Roman" charset="0"/>
                    <a:cs typeface="Arial"/>
                  </a:rPr>
                  <a:t>Regular chow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F3F001B-9889-F740-B1D2-1B07BD0C9155}"/>
                  </a:ext>
                </a:extLst>
              </p:cNvPr>
              <p:cNvSpPr txBox="1"/>
              <p:nvPr/>
            </p:nvSpPr>
            <p:spPr>
              <a:xfrm>
                <a:off x="4067659" y="-810282"/>
                <a:ext cx="13131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prstClr val="black"/>
                    </a:solidFill>
                    <a:latin typeface="Arial"/>
                    <a:ea typeface="Times New Roman" charset="0"/>
                    <a:cs typeface="Arial"/>
                  </a:rPr>
                  <a:t>HFLMCD diet</a:t>
                </a: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 flipH="1">
              <a:off x="9014381" y="1099410"/>
              <a:ext cx="198835" cy="348234"/>
              <a:chOff x="11174865" y="5920618"/>
              <a:chExt cx="258504" cy="271298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C17C1C99-B601-064F-9204-02950366B749}"/>
                  </a:ext>
                </a:extLst>
              </p:cNvPr>
              <p:cNvCxnSpPr/>
              <p:nvPr/>
            </p:nvCxnSpPr>
            <p:spPr>
              <a:xfrm flipV="1">
                <a:off x="11433369" y="5920618"/>
                <a:ext cx="0" cy="271298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1DCCAB02-AD7E-2A4A-87F2-1EBF89D59FA7}"/>
                  </a:ext>
                </a:extLst>
              </p:cNvPr>
              <p:cNvCxnSpPr/>
              <p:nvPr/>
            </p:nvCxnSpPr>
            <p:spPr>
              <a:xfrm>
                <a:off x="11174865" y="5925566"/>
                <a:ext cx="257647" cy="0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22277A46-D6EC-6B49-B849-EE675BFF4566}"/>
                  </a:ext>
                </a:extLst>
              </p:cNvPr>
              <p:cNvCxnSpPr/>
              <p:nvPr/>
            </p:nvCxnSpPr>
            <p:spPr>
              <a:xfrm>
                <a:off x="11176283" y="5920619"/>
                <a:ext cx="0" cy="74214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81736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Chart 100">
            <a:extLst>
              <a:ext uri="{FF2B5EF4-FFF2-40B4-BE49-F238E27FC236}">
                <a16:creationId xmlns:a16="http://schemas.microsoft.com/office/drawing/2014/main" id="{65C4548F-49A5-0F40-8A90-96AB45CACB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0354963"/>
              </p:ext>
            </p:extLst>
          </p:nvPr>
        </p:nvGraphicFramePr>
        <p:xfrm>
          <a:off x="1654961" y="2893894"/>
          <a:ext cx="1547787" cy="1526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2" name="Chart 101">
            <a:extLst>
              <a:ext uri="{FF2B5EF4-FFF2-40B4-BE49-F238E27FC236}">
                <a16:creationId xmlns:a16="http://schemas.microsoft.com/office/drawing/2014/main" id="{A7348336-DA35-3D49-9666-BF008919D7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1186700"/>
              </p:ext>
            </p:extLst>
          </p:nvPr>
        </p:nvGraphicFramePr>
        <p:xfrm>
          <a:off x="3641331" y="2744605"/>
          <a:ext cx="1701651" cy="1865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3" name="TextBox 102">
            <a:extLst>
              <a:ext uri="{FF2B5EF4-FFF2-40B4-BE49-F238E27FC236}">
                <a16:creationId xmlns:a16="http://schemas.microsoft.com/office/drawing/2014/main" id="{9C2D4A0D-3A53-7342-8FD1-A55E1F9D8D49}"/>
              </a:ext>
            </a:extLst>
          </p:cNvPr>
          <p:cNvSpPr txBox="1"/>
          <p:nvPr/>
        </p:nvSpPr>
        <p:spPr>
          <a:xfrm rot="16200000">
            <a:off x="324680" y="3380116"/>
            <a:ext cx="2471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 mRNA  Levels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E2B49F7-40A4-EA43-B5A2-226768382CD4}"/>
              </a:ext>
            </a:extLst>
          </p:cNvPr>
          <p:cNvCxnSpPr/>
          <p:nvPr/>
        </p:nvCxnSpPr>
        <p:spPr>
          <a:xfrm flipV="1">
            <a:off x="2059263" y="3347518"/>
            <a:ext cx="0" cy="2712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0A446B4-4198-6D4D-A29C-1306850E0DF5}"/>
              </a:ext>
            </a:extLst>
          </p:cNvPr>
          <p:cNvCxnSpPr/>
          <p:nvPr/>
        </p:nvCxnSpPr>
        <p:spPr>
          <a:xfrm>
            <a:off x="2059264" y="3347518"/>
            <a:ext cx="28356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C59CD91-E251-2348-AD9C-5C1C97E3B2B6}"/>
              </a:ext>
            </a:extLst>
          </p:cNvPr>
          <p:cNvCxnSpPr/>
          <p:nvPr/>
        </p:nvCxnSpPr>
        <p:spPr>
          <a:xfrm>
            <a:off x="2342825" y="3347518"/>
            <a:ext cx="0" cy="800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2F8450D-63FA-F546-BC16-3505C8846E6E}"/>
              </a:ext>
            </a:extLst>
          </p:cNvPr>
          <p:cNvCxnSpPr/>
          <p:nvPr/>
        </p:nvCxnSpPr>
        <p:spPr>
          <a:xfrm flipV="1">
            <a:off x="2639485" y="3193446"/>
            <a:ext cx="0" cy="2712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A98DE68-D035-BA43-8266-FA5AA77BAFC9}"/>
              </a:ext>
            </a:extLst>
          </p:cNvPr>
          <p:cNvCxnSpPr/>
          <p:nvPr/>
        </p:nvCxnSpPr>
        <p:spPr>
          <a:xfrm>
            <a:off x="2634807" y="3193446"/>
            <a:ext cx="3293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232DA40-21AC-5F45-8947-C99AE3D7FA28}"/>
              </a:ext>
            </a:extLst>
          </p:cNvPr>
          <p:cNvCxnSpPr/>
          <p:nvPr/>
        </p:nvCxnSpPr>
        <p:spPr>
          <a:xfrm>
            <a:off x="2964162" y="3189834"/>
            <a:ext cx="0" cy="74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4F373419-1F37-DE45-9020-38534238A54F}"/>
              </a:ext>
            </a:extLst>
          </p:cNvPr>
          <p:cNvCxnSpPr/>
          <p:nvPr/>
        </p:nvCxnSpPr>
        <p:spPr>
          <a:xfrm flipV="1">
            <a:off x="4013321" y="3410932"/>
            <a:ext cx="0" cy="2712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A00A0D02-D256-D24C-A977-936601E72189}"/>
              </a:ext>
            </a:extLst>
          </p:cNvPr>
          <p:cNvCxnSpPr/>
          <p:nvPr/>
        </p:nvCxnSpPr>
        <p:spPr>
          <a:xfrm>
            <a:off x="4013322" y="3409428"/>
            <a:ext cx="278504" cy="15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9EA30C2-F2AB-2E4F-BB8D-6397220F0498}"/>
              </a:ext>
            </a:extLst>
          </p:cNvPr>
          <p:cNvCxnSpPr/>
          <p:nvPr/>
        </p:nvCxnSpPr>
        <p:spPr>
          <a:xfrm>
            <a:off x="4291826" y="3406253"/>
            <a:ext cx="0" cy="74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159A7CF7-A317-F94E-8ECE-7AD8F3CD7680}"/>
              </a:ext>
            </a:extLst>
          </p:cNvPr>
          <p:cNvCxnSpPr/>
          <p:nvPr/>
        </p:nvCxnSpPr>
        <p:spPr>
          <a:xfrm flipV="1">
            <a:off x="4614431" y="3248569"/>
            <a:ext cx="0" cy="2712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90792FC4-62BA-5E46-9C07-1C5E29AD787A}"/>
              </a:ext>
            </a:extLst>
          </p:cNvPr>
          <p:cNvCxnSpPr/>
          <p:nvPr/>
        </p:nvCxnSpPr>
        <p:spPr>
          <a:xfrm>
            <a:off x="4617607" y="3248569"/>
            <a:ext cx="2697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2EE36B7B-2E70-514A-9F0E-5916736D9893}"/>
              </a:ext>
            </a:extLst>
          </p:cNvPr>
          <p:cNvCxnSpPr/>
          <p:nvPr/>
        </p:nvCxnSpPr>
        <p:spPr>
          <a:xfrm>
            <a:off x="4885293" y="3248569"/>
            <a:ext cx="0" cy="74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123107DE-8513-9E49-84A4-9686B30189AD}"/>
              </a:ext>
            </a:extLst>
          </p:cNvPr>
          <p:cNvCxnSpPr/>
          <p:nvPr/>
        </p:nvCxnSpPr>
        <p:spPr>
          <a:xfrm>
            <a:off x="1941635" y="4411539"/>
            <a:ext cx="5029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89ED3C97-25DC-FF4B-8C6E-03EFC14151EA}"/>
              </a:ext>
            </a:extLst>
          </p:cNvPr>
          <p:cNvCxnSpPr/>
          <p:nvPr/>
        </p:nvCxnSpPr>
        <p:spPr>
          <a:xfrm>
            <a:off x="2582473" y="4411539"/>
            <a:ext cx="5029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D1964B63-8A1F-EA49-8AC0-320323BF0664}"/>
              </a:ext>
            </a:extLst>
          </p:cNvPr>
          <p:cNvCxnSpPr/>
          <p:nvPr/>
        </p:nvCxnSpPr>
        <p:spPr>
          <a:xfrm>
            <a:off x="3864930" y="4401043"/>
            <a:ext cx="5029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67F6E643-C605-9E46-9716-F733CDD59CC8}"/>
              </a:ext>
            </a:extLst>
          </p:cNvPr>
          <p:cNvCxnSpPr/>
          <p:nvPr/>
        </p:nvCxnSpPr>
        <p:spPr>
          <a:xfrm>
            <a:off x="4505767" y="4401043"/>
            <a:ext cx="5029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0D37CCDE-1CA2-7249-B3F3-871D536E6815}"/>
              </a:ext>
            </a:extLst>
          </p:cNvPr>
          <p:cNvCxnSpPr/>
          <p:nvPr/>
        </p:nvCxnSpPr>
        <p:spPr>
          <a:xfrm flipV="1">
            <a:off x="2367766" y="3043797"/>
            <a:ext cx="0" cy="2712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47F86DDB-5816-4C47-8341-D9EE60CC5EDE}"/>
              </a:ext>
            </a:extLst>
          </p:cNvPr>
          <p:cNvCxnSpPr/>
          <p:nvPr/>
        </p:nvCxnSpPr>
        <p:spPr>
          <a:xfrm>
            <a:off x="2983069" y="3050491"/>
            <a:ext cx="0" cy="74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8E738E06-C1AA-E244-9D9B-B56C61BCDF2C}"/>
              </a:ext>
            </a:extLst>
          </p:cNvPr>
          <p:cNvCxnSpPr/>
          <p:nvPr/>
        </p:nvCxnSpPr>
        <p:spPr>
          <a:xfrm>
            <a:off x="2368039" y="3043797"/>
            <a:ext cx="6150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5DACA452-5C48-1946-A03A-0CD8D2E7BA87}"/>
              </a:ext>
            </a:extLst>
          </p:cNvPr>
          <p:cNvSpPr txBox="1"/>
          <p:nvPr/>
        </p:nvSpPr>
        <p:spPr>
          <a:xfrm>
            <a:off x="2059263" y="3383712"/>
            <a:ext cx="404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****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C4D3BFF4-AA77-CA48-B9FE-31E0F56ED6D3}"/>
              </a:ext>
            </a:extLst>
          </p:cNvPr>
          <p:cNvSpPr txBox="1"/>
          <p:nvPr/>
        </p:nvSpPr>
        <p:spPr>
          <a:xfrm>
            <a:off x="2509869" y="3440274"/>
            <a:ext cx="3493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***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123B5C83-F2CF-124B-AB58-62B341468EC7}"/>
              </a:ext>
            </a:extLst>
          </p:cNvPr>
          <p:cNvSpPr txBox="1"/>
          <p:nvPr/>
        </p:nvSpPr>
        <p:spPr>
          <a:xfrm>
            <a:off x="2509869" y="2981580"/>
            <a:ext cx="2395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*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A3F2AB2D-7719-E84A-B946-2F9EC49E347E}"/>
              </a:ext>
            </a:extLst>
          </p:cNvPr>
          <p:cNvSpPr txBox="1"/>
          <p:nvPr/>
        </p:nvSpPr>
        <p:spPr>
          <a:xfrm>
            <a:off x="3807413" y="3699039"/>
            <a:ext cx="404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****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1F5010DA-C10C-0E49-A1E6-9B4E5B014A16}"/>
              </a:ext>
            </a:extLst>
          </p:cNvPr>
          <p:cNvSpPr txBox="1"/>
          <p:nvPr/>
        </p:nvSpPr>
        <p:spPr>
          <a:xfrm>
            <a:off x="4420532" y="3595820"/>
            <a:ext cx="404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****</a:t>
            </a:r>
          </a:p>
        </p:txBody>
      </p:sp>
      <p:graphicFrame>
        <p:nvGraphicFramePr>
          <p:cNvPr id="204" name="Chart 203">
            <a:extLst>
              <a:ext uri="{FF2B5EF4-FFF2-40B4-BE49-F238E27FC236}">
                <a16:creationId xmlns:a16="http://schemas.microsoft.com/office/drawing/2014/main" id="{000EE5D0-BD81-B940-9E1E-65400163AF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0428588"/>
              </p:ext>
            </p:extLst>
          </p:nvPr>
        </p:nvGraphicFramePr>
        <p:xfrm>
          <a:off x="6042870" y="2731631"/>
          <a:ext cx="1614481" cy="1668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FDC10DC2-193B-A640-B314-7DB5FD4D83D5}"/>
              </a:ext>
            </a:extLst>
          </p:cNvPr>
          <p:cNvCxnSpPr/>
          <p:nvPr/>
        </p:nvCxnSpPr>
        <p:spPr>
          <a:xfrm flipV="1">
            <a:off x="6707045" y="3435206"/>
            <a:ext cx="0" cy="2712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07387FEA-8D20-3F4B-8EDE-185C82C49705}"/>
              </a:ext>
            </a:extLst>
          </p:cNvPr>
          <p:cNvCxnSpPr/>
          <p:nvPr/>
        </p:nvCxnSpPr>
        <p:spPr>
          <a:xfrm flipV="1">
            <a:off x="6436632" y="3434888"/>
            <a:ext cx="274454" cy="10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CA964A09-AE2C-2C4F-8E79-F921E7D7DF4C}"/>
              </a:ext>
            </a:extLst>
          </p:cNvPr>
          <p:cNvCxnSpPr/>
          <p:nvPr/>
        </p:nvCxnSpPr>
        <p:spPr>
          <a:xfrm>
            <a:off x="6436632" y="3435939"/>
            <a:ext cx="0" cy="74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2425BE50-7489-FC49-B786-49531EEE8292}"/>
              </a:ext>
            </a:extLst>
          </p:cNvPr>
          <p:cNvCxnSpPr/>
          <p:nvPr/>
        </p:nvCxnSpPr>
        <p:spPr>
          <a:xfrm flipV="1">
            <a:off x="7324525" y="3168752"/>
            <a:ext cx="0" cy="2712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0075D69C-2176-E64C-90C2-F0454FCB9C18}"/>
              </a:ext>
            </a:extLst>
          </p:cNvPr>
          <p:cNvCxnSpPr/>
          <p:nvPr/>
        </p:nvCxnSpPr>
        <p:spPr>
          <a:xfrm>
            <a:off x="6997588" y="3168752"/>
            <a:ext cx="3260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E2290532-F25A-2B48-9EA2-BC627DAE6F89}"/>
              </a:ext>
            </a:extLst>
          </p:cNvPr>
          <p:cNvCxnSpPr/>
          <p:nvPr/>
        </p:nvCxnSpPr>
        <p:spPr>
          <a:xfrm>
            <a:off x="6997588" y="3168752"/>
            <a:ext cx="0" cy="74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128F140-5EA3-3844-B699-6D051B7CAA21}"/>
              </a:ext>
            </a:extLst>
          </p:cNvPr>
          <p:cNvCxnSpPr/>
          <p:nvPr/>
        </p:nvCxnSpPr>
        <p:spPr>
          <a:xfrm>
            <a:off x="6400506" y="4371978"/>
            <a:ext cx="5029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0AE6940E-599E-7840-88D5-83850F1F3F0D}"/>
              </a:ext>
            </a:extLst>
          </p:cNvPr>
          <p:cNvCxnSpPr/>
          <p:nvPr/>
        </p:nvCxnSpPr>
        <p:spPr>
          <a:xfrm>
            <a:off x="7041343" y="4371978"/>
            <a:ext cx="5029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4" name="TextBox 273">
            <a:extLst>
              <a:ext uri="{FF2B5EF4-FFF2-40B4-BE49-F238E27FC236}">
                <a16:creationId xmlns:a16="http://schemas.microsoft.com/office/drawing/2014/main" id="{67F55878-4E77-0745-94E5-4441A9826F80}"/>
              </a:ext>
            </a:extLst>
          </p:cNvPr>
          <p:cNvSpPr txBox="1"/>
          <p:nvPr/>
        </p:nvSpPr>
        <p:spPr>
          <a:xfrm>
            <a:off x="7158624" y="3395356"/>
            <a:ext cx="4639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**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7B70BF90-2B43-4C45-A0B7-56D36DBA3BD2}"/>
              </a:ext>
            </a:extLst>
          </p:cNvPr>
          <p:cNvSpPr txBox="1"/>
          <p:nvPr/>
        </p:nvSpPr>
        <p:spPr>
          <a:xfrm>
            <a:off x="6436632" y="3656966"/>
            <a:ext cx="404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****</a:t>
            </a:r>
          </a:p>
        </p:txBody>
      </p: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id="{051406A8-4B00-8349-A700-D6B8E0F1B5EF}"/>
              </a:ext>
            </a:extLst>
          </p:cNvPr>
          <p:cNvCxnSpPr/>
          <p:nvPr/>
        </p:nvCxnSpPr>
        <p:spPr>
          <a:xfrm flipV="1">
            <a:off x="6711086" y="3036003"/>
            <a:ext cx="0" cy="2712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8" name="Straight Connector 277">
            <a:extLst>
              <a:ext uri="{FF2B5EF4-FFF2-40B4-BE49-F238E27FC236}">
                <a16:creationId xmlns:a16="http://schemas.microsoft.com/office/drawing/2014/main" id="{2CE4091A-CA02-BA41-81F0-5022D8C0A1B9}"/>
              </a:ext>
            </a:extLst>
          </p:cNvPr>
          <p:cNvCxnSpPr/>
          <p:nvPr/>
        </p:nvCxnSpPr>
        <p:spPr>
          <a:xfrm>
            <a:off x="6713649" y="3036003"/>
            <a:ext cx="6150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9" name="TextBox 278">
            <a:extLst>
              <a:ext uri="{FF2B5EF4-FFF2-40B4-BE49-F238E27FC236}">
                <a16:creationId xmlns:a16="http://schemas.microsoft.com/office/drawing/2014/main" id="{7208D13B-C8CE-084D-8756-D3FFA39A5795}"/>
              </a:ext>
            </a:extLst>
          </p:cNvPr>
          <p:cNvSpPr txBox="1"/>
          <p:nvPr/>
        </p:nvSpPr>
        <p:spPr>
          <a:xfrm>
            <a:off x="6903426" y="2970746"/>
            <a:ext cx="2395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*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BA573B74-AE79-7042-9FE0-89776A69214A}"/>
              </a:ext>
            </a:extLst>
          </p:cNvPr>
          <p:cNvSpPr txBox="1"/>
          <p:nvPr/>
        </p:nvSpPr>
        <p:spPr>
          <a:xfrm rot="16200000">
            <a:off x="4853156" y="3416786"/>
            <a:ext cx="2046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 mRNA levels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8F5FC2-B26E-F044-B016-D0C5C7263286}"/>
              </a:ext>
            </a:extLst>
          </p:cNvPr>
          <p:cNvSpPr txBox="1"/>
          <p:nvPr/>
        </p:nvSpPr>
        <p:spPr>
          <a:xfrm>
            <a:off x="955316" y="2562128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0EBDB5-15BD-6346-84D2-E36FB669CDC1}"/>
              </a:ext>
            </a:extLst>
          </p:cNvPr>
          <p:cNvSpPr txBox="1"/>
          <p:nvPr/>
        </p:nvSpPr>
        <p:spPr>
          <a:xfrm>
            <a:off x="5440727" y="257783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C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461D74A-A66E-E442-B69E-0B34BA2B21D7}"/>
              </a:ext>
            </a:extLst>
          </p:cNvPr>
          <p:cNvSpPr txBox="1"/>
          <p:nvPr/>
        </p:nvSpPr>
        <p:spPr>
          <a:xfrm>
            <a:off x="371305" y="4935128"/>
            <a:ext cx="11136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 3. Gene expression profile of lipid metabolism in </a:t>
            </a:r>
            <a:r>
              <a:rPr lang="en-US" sz="1600" b="1" dirty="0" err="1">
                <a:latin typeface="Arial"/>
                <a:cs typeface="Arial"/>
              </a:rPr>
              <a:t>tunicamycin</a:t>
            </a:r>
            <a:r>
              <a:rPr lang="en-US" sz="1600" b="1" dirty="0">
                <a:latin typeface="Arial"/>
                <a:cs typeface="Arial"/>
              </a:rPr>
              <a:t>-treated </a:t>
            </a:r>
            <a:r>
              <a:rPr lang="en-US" sz="1600" b="1" i="1" dirty="0">
                <a:latin typeface="Arial"/>
                <a:cs typeface="Arial"/>
              </a:rPr>
              <a:t>E4bp4-LKO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i="1" dirty="0">
                <a:latin typeface="Arial"/>
                <a:cs typeface="Arial"/>
              </a:rPr>
              <a:t>vs</a:t>
            </a:r>
            <a:r>
              <a:rPr lang="en-US" sz="1600" b="1" dirty="0">
                <a:latin typeface="Arial"/>
                <a:cs typeface="Arial"/>
              </a:rPr>
              <a:t>. </a:t>
            </a:r>
            <a:r>
              <a:rPr lang="en-US" sz="1600" b="1" i="1" dirty="0">
                <a:latin typeface="Arial"/>
                <a:cs typeface="Arial"/>
              </a:rPr>
              <a:t>E4bp4</a:t>
            </a:r>
            <a:r>
              <a:rPr lang="en-US" sz="1600" b="1" i="1" baseline="30000" dirty="0">
                <a:latin typeface="Arial"/>
                <a:cs typeface="Arial"/>
              </a:rPr>
              <a:t>flox/</a:t>
            </a:r>
            <a:r>
              <a:rPr lang="en-US" sz="1600" b="1" i="1" baseline="30000" dirty="0" err="1">
                <a:latin typeface="Arial"/>
                <a:cs typeface="Arial"/>
              </a:rPr>
              <a:t>flox</a:t>
            </a:r>
            <a:r>
              <a:rPr lang="en-US" sz="1600" b="1" baseline="30000" dirty="0">
                <a:latin typeface="Arial"/>
                <a:cs typeface="Arial"/>
              </a:rPr>
              <a:t>  </a:t>
            </a:r>
            <a:r>
              <a:rPr lang="en-US" sz="1600" b="1" dirty="0">
                <a:latin typeface="Arial"/>
                <a:cs typeface="Arial"/>
              </a:rPr>
              <a:t>PMHs. (A) </a:t>
            </a:r>
            <a:r>
              <a:rPr lang="en-US" sz="1600" i="1" dirty="0">
                <a:latin typeface="Arial"/>
                <a:cs typeface="Arial"/>
              </a:rPr>
              <a:t>E4bp4</a:t>
            </a:r>
            <a:r>
              <a:rPr lang="en-US" sz="1600" dirty="0">
                <a:latin typeface="Arial"/>
                <a:cs typeface="Arial"/>
              </a:rPr>
              <a:t> and ER stress markers (</a:t>
            </a:r>
            <a:r>
              <a:rPr lang="en-US" sz="1600" i="1" dirty="0">
                <a:latin typeface="Arial"/>
                <a:cs typeface="Arial"/>
              </a:rPr>
              <a:t>Grp78</a:t>
            </a:r>
            <a:r>
              <a:rPr lang="en-US" sz="1600" dirty="0">
                <a:latin typeface="Arial"/>
                <a:cs typeface="Arial"/>
              </a:rPr>
              <a:t> and </a:t>
            </a:r>
            <a:r>
              <a:rPr lang="en-US" sz="1600" i="1" dirty="0">
                <a:latin typeface="Arial"/>
                <a:cs typeface="Arial"/>
              </a:rPr>
              <a:t>Chop</a:t>
            </a:r>
            <a:r>
              <a:rPr lang="en-US" sz="1600" dirty="0">
                <a:latin typeface="Arial"/>
                <a:cs typeface="Arial"/>
              </a:rPr>
              <a:t>), (</a:t>
            </a:r>
            <a:r>
              <a:rPr lang="en-US" sz="1600" b="1" dirty="0">
                <a:latin typeface="Arial"/>
                <a:cs typeface="Arial"/>
              </a:rPr>
              <a:t>B</a:t>
            </a:r>
            <a:r>
              <a:rPr lang="en-US" sz="1600" dirty="0">
                <a:latin typeface="Arial"/>
                <a:cs typeface="Arial"/>
              </a:rPr>
              <a:t>) lipid droplet genes (</a:t>
            </a:r>
            <a:r>
              <a:rPr lang="en-US" sz="1600" i="1" dirty="0">
                <a:latin typeface="Arial"/>
                <a:cs typeface="Arial"/>
              </a:rPr>
              <a:t>Plin2 </a:t>
            </a:r>
            <a:r>
              <a:rPr lang="en-US" sz="1600" dirty="0">
                <a:latin typeface="Arial"/>
                <a:cs typeface="Arial"/>
              </a:rPr>
              <a:t>and</a:t>
            </a:r>
            <a:r>
              <a:rPr lang="en-US" sz="1600" i="1" dirty="0">
                <a:latin typeface="Arial"/>
                <a:cs typeface="Arial"/>
              </a:rPr>
              <a:t> </a:t>
            </a:r>
            <a:r>
              <a:rPr lang="en-US" sz="1600" i="1" dirty="0" err="1">
                <a:latin typeface="Arial"/>
                <a:cs typeface="Arial"/>
              </a:rPr>
              <a:t>Cidea</a:t>
            </a:r>
            <a:r>
              <a:rPr lang="en-US" sz="1600" dirty="0">
                <a:latin typeface="Arial"/>
                <a:cs typeface="Arial"/>
              </a:rPr>
              <a:t>); and (</a:t>
            </a:r>
            <a:r>
              <a:rPr lang="en-US" sz="1600" b="1" dirty="0">
                <a:latin typeface="Arial"/>
                <a:cs typeface="Arial"/>
              </a:rPr>
              <a:t>C</a:t>
            </a:r>
            <a:r>
              <a:rPr lang="en-US" sz="1600" dirty="0">
                <a:latin typeface="Arial"/>
                <a:cs typeface="Arial"/>
              </a:rPr>
              <a:t>) lipid uptake and secretion (</a:t>
            </a:r>
            <a:r>
              <a:rPr lang="en-US" sz="1600" i="1" dirty="0">
                <a:latin typeface="Arial"/>
                <a:cs typeface="Arial"/>
              </a:rPr>
              <a:t>CD36 </a:t>
            </a:r>
            <a:r>
              <a:rPr lang="en-US" sz="1600" dirty="0">
                <a:latin typeface="Arial"/>
                <a:cs typeface="Arial"/>
              </a:rPr>
              <a:t>and</a:t>
            </a:r>
            <a:r>
              <a:rPr lang="en-US" sz="1600" i="1" dirty="0">
                <a:latin typeface="Arial"/>
                <a:cs typeface="Arial"/>
              </a:rPr>
              <a:t> Mttp1</a:t>
            </a:r>
            <a:r>
              <a:rPr lang="en-US" sz="1600" dirty="0">
                <a:latin typeface="Arial"/>
                <a:cs typeface="Arial"/>
              </a:rPr>
              <a:t>), 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&lt;0.05, **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&lt;0.01, and ***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 0.001 by the Student’s </a:t>
            </a:r>
            <a:r>
              <a:rPr lang="en-US" sz="1600" i="1" dirty="0">
                <a:latin typeface="Arial"/>
                <a:cs typeface="Arial"/>
              </a:rPr>
              <a:t>t</a:t>
            </a:r>
            <a:r>
              <a:rPr lang="en-US" sz="1600" dirty="0">
                <a:latin typeface="Arial"/>
                <a:cs typeface="Arial"/>
              </a:rPr>
              <a:t>-test.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CA46E1-006F-F74E-93E7-5DF719042CAA}"/>
              </a:ext>
            </a:extLst>
          </p:cNvPr>
          <p:cNvGrpSpPr/>
          <p:nvPr/>
        </p:nvGrpSpPr>
        <p:grpSpPr>
          <a:xfrm>
            <a:off x="908237" y="213834"/>
            <a:ext cx="2548563" cy="2677202"/>
            <a:chOff x="2075342" y="404414"/>
            <a:chExt cx="2548563" cy="267720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FB27D30-D878-2B4A-83F9-AE4B8D1B2D5B}"/>
                </a:ext>
              </a:extLst>
            </p:cNvPr>
            <p:cNvGrpSpPr/>
            <p:nvPr/>
          </p:nvGrpSpPr>
          <p:grpSpPr>
            <a:xfrm>
              <a:off x="2075342" y="404414"/>
              <a:ext cx="2204055" cy="2677202"/>
              <a:chOff x="2075342" y="404414"/>
              <a:chExt cx="2204055" cy="2677202"/>
            </a:xfrm>
          </p:grpSpPr>
          <p:graphicFrame>
            <p:nvGraphicFramePr>
              <p:cNvPr id="119" name="Chart 118"/>
              <p:cNvGraphicFramePr/>
              <p:nvPr>
                <p:extLst>
                  <p:ext uri="{D42A27DB-BD31-4B8C-83A1-F6EECF244321}">
                    <p14:modId xmlns:p14="http://schemas.microsoft.com/office/powerpoint/2010/main" val="2865802720"/>
                  </p:ext>
                </p:extLst>
              </p:nvPr>
            </p:nvGraphicFramePr>
            <p:xfrm>
              <a:off x="2573533" y="549123"/>
              <a:ext cx="1705864" cy="253249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25" name="TextBox 124"/>
              <p:cNvSpPr txBox="1"/>
              <p:nvPr/>
            </p:nvSpPr>
            <p:spPr>
              <a:xfrm rot="16200000">
                <a:off x="1442298" y="1353444"/>
                <a:ext cx="20739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/>
                    <a:ea typeface="Times New Roman" charset="0"/>
                    <a:cs typeface="Arial"/>
                  </a:rPr>
                  <a:t>Relative mRNA Levels</a:t>
                </a:r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>
                <a:off x="2918998" y="2226191"/>
                <a:ext cx="5029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3479860" y="2226191"/>
                <a:ext cx="5029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V="1">
                <a:off x="3020125" y="1040814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020125" y="1040814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275111" y="1040814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3559836" y="1536557"/>
                <a:ext cx="34774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3907577" y="1536557"/>
                <a:ext cx="0" cy="492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3563377" y="1530211"/>
                <a:ext cx="0" cy="492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3746267" y="906282"/>
                <a:ext cx="0" cy="62291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3034723" y="910835"/>
                <a:ext cx="71235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2804347" y="1297025"/>
                <a:ext cx="40425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Arial"/>
                    <a:ea typeface="Times New Roman" charset="0"/>
                    <a:cs typeface="Arial"/>
                  </a:rPr>
                  <a:t>****</a:t>
                </a: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3218272" y="872016"/>
                <a:ext cx="40425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Arial"/>
                    <a:ea typeface="Times New Roman" charset="0"/>
                    <a:cs typeface="Arial"/>
                  </a:rPr>
                  <a:t>****</a:t>
                </a:r>
              </a:p>
            </p:txBody>
          </p: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BCA0FEB-88EC-F248-AD3A-0ED07E736175}"/>
                  </a:ext>
                </a:extLst>
              </p:cNvPr>
              <p:cNvSpPr txBox="1"/>
              <p:nvPr/>
            </p:nvSpPr>
            <p:spPr>
              <a:xfrm>
                <a:off x="2075342" y="404414"/>
                <a:ext cx="485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Arial"/>
                    <a:ea typeface="Times New Roman" charset="0"/>
                    <a:cs typeface="Arial"/>
                  </a:rPr>
                  <a:t>A</a:t>
                </a:r>
              </a:p>
            </p:txBody>
          </p:sp>
        </p:grpSp>
        <p:sp>
          <p:nvSpPr>
            <p:cNvPr id="161" name="TextBox 160"/>
            <p:cNvSpPr txBox="1"/>
            <p:nvPr/>
          </p:nvSpPr>
          <p:spPr>
            <a:xfrm>
              <a:off x="2623898" y="2232823"/>
              <a:ext cx="20000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b="1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b="1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b="1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b="1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b="1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b="1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b="1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2028B36-B3AB-C345-BCF0-8E8C99DB5FE6}"/>
              </a:ext>
            </a:extLst>
          </p:cNvPr>
          <p:cNvGrpSpPr/>
          <p:nvPr/>
        </p:nvGrpSpPr>
        <p:grpSpPr>
          <a:xfrm>
            <a:off x="3067701" y="318101"/>
            <a:ext cx="2464208" cy="1966490"/>
            <a:chOff x="9601827" y="239815"/>
            <a:chExt cx="2464208" cy="1966490"/>
          </a:xfrm>
        </p:grpSpPr>
        <p:graphicFrame>
          <p:nvGraphicFramePr>
            <p:cNvPr id="120" name="Chart 119"/>
            <p:cNvGraphicFramePr/>
            <p:nvPr>
              <p:extLst>
                <p:ext uri="{D42A27DB-BD31-4B8C-83A1-F6EECF244321}">
                  <p14:modId xmlns:p14="http://schemas.microsoft.com/office/powerpoint/2010/main" val="268089376"/>
                </p:ext>
              </p:extLst>
            </p:nvPr>
          </p:nvGraphicFramePr>
          <p:xfrm>
            <a:off x="9601827" y="239815"/>
            <a:ext cx="2464208" cy="19460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cxnSp>
          <p:nvCxnSpPr>
            <p:cNvPr id="136" name="Straight Connector 135"/>
            <p:cNvCxnSpPr/>
            <p:nvPr/>
          </p:nvCxnSpPr>
          <p:spPr>
            <a:xfrm>
              <a:off x="10145012" y="1930291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10785849" y="1930291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flipV="1">
              <a:off x="10312399" y="681239"/>
              <a:ext cx="0" cy="271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10312399" y="681239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10567385" y="681239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V="1">
              <a:off x="10875085" y="746191"/>
              <a:ext cx="0" cy="271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10875085" y="746191"/>
              <a:ext cx="29496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11172671" y="746191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3" name="TextBox 192"/>
            <p:cNvSpPr txBox="1"/>
            <p:nvPr/>
          </p:nvSpPr>
          <p:spPr>
            <a:xfrm>
              <a:off x="10103252" y="964942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0679002" y="1026077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9900428" y="1944695"/>
              <a:ext cx="21361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b="1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b="1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b="1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b="1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b="1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b="1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b="1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</p:grpSp>
      <p:sp>
        <p:nvSpPr>
          <p:cNvPr id="166" name="TextBox 165"/>
          <p:cNvSpPr txBox="1"/>
          <p:nvPr/>
        </p:nvSpPr>
        <p:spPr>
          <a:xfrm>
            <a:off x="1652185" y="4401498"/>
            <a:ext cx="1992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/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  E4bp4-LKO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3607658" y="4426239"/>
            <a:ext cx="21149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/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  E4bp4-LKO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6195846" y="4361363"/>
            <a:ext cx="21236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/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  E4bp4-LKO</a:t>
            </a: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CA964A09-AE2C-2C4F-8E79-F921E7D7DF4C}"/>
              </a:ext>
            </a:extLst>
          </p:cNvPr>
          <p:cNvCxnSpPr/>
          <p:nvPr/>
        </p:nvCxnSpPr>
        <p:spPr>
          <a:xfrm>
            <a:off x="7323667" y="3036003"/>
            <a:ext cx="0" cy="74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DC34D6-DC9A-EA49-AC50-375ABF95F5AD}"/>
              </a:ext>
            </a:extLst>
          </p:cNvPr>
          <p:cNvGrpSpPr/>
          <p:nvPr/>
        </p:nvGrpSpPr>
        <p:grpSpPr>
          <a:xfrm>
            <a:off x="5128688" y="124423"/>
            <a:ext cx="2970665" cy="2212422"/>
            <a:chOff x="5811001" y="296692"/>
            <a:chExt cx="2970665" cy="2212422"/>
          </a:xfrm>
        </p:grpSpPr>
        <p:graphicFrame>
          <p:nvGraphicFramePr>
            <p:cNvPr id="121" name="Chart 120"/>
            <p:cNvGraphicFramePr/>
            <p:nvPr>
              <p:extLst>
                <p:ext uri="{D42A27DB-BD31-4B8C-83A1-F6EECF244321}">
                  <p14:modId xmlns:p14="http://schemas.microsoft.com/office/powerpoint/2010/main" val="3052997486"/>
                </p:ext>
              </p:extLst>
            </p:nvPr>
          </p:nvGraphicFramePr>
          <p:xfrm>
            <a:off x="5811001" y="296692"/>
            <a:ext cx="2272291" cy="18671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cxnSp>
          <p:nvCxnSpPr>
            <p:cNvPr id="133" name="Straight Connector 132"/>
            <p:cNvCxnSpPr/>
            <p:nvPr/>
          </p:nvCxnSpPr>
          <p:spPr>
            <a:xfrm>
              <a:off x="6269179" y="2239150"/>
              <a:ext cx="5029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6910017" y="2239150"/>
              <a:ext cx="5029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V="1">
              <a:off x="6462441" y="1017979"/>
              <a:ext cx="0" cy="2712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6462441" y="1023955"/>
              <a:ext cx="2576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6722713" y="1023955"/>
              <a:ext cx="0" cy="74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flipV="1">
              <a:off x="7036649" y="1393887"/>
              <a:ext cx="0" cy="2712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7036649" y="1393887"/>
              <a:ext cx="2576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7291635" y="1393887"/>
              <a:ext cx="0" cy="74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2" name="TextBox 191"/>
            <p:cNvSpPr txBox="1"/>
            <p:nvPr/>
          </p:nvSpPr>
          <p:spPr>
            <a:xfrm>
              <a:off x="6269179" y="1274947"/>
              <a:ext cx="404252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718B395E-BC23-1D43-B894-6F89AFE7BF4D}"/>
                </a:ext>
              </a:extLst>
            </p:cNvPr>
            <p:cNvGrpSpPr/>
            <p:nvPr/>
          </p:nvGrpSpPr>
          <p:grpSpPr>
            <a:xfrm>
              <a:off x="7583744" y="559226"/>
              <a:ext cx="1197922" cy="563191"/>
              <a:chOff x="3652353" y="3959656"/>
              <a:chExt cx="898444" cy="563191"/>
            </a:xfrm>
          </p:grpSpPr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88F7A9A8-D592-6642-993F-878ADE9425EB}"/>
                  </a:ext>
                </a:extLst>
              </p:cNvPr>
              <p:cNvSpPr/>
              <p:nvPr/>
            </p:nvSpPr>
            <p:spPr>
              <a:xfrm>
                <a:off x="3652353" y="4357691"/>
                <a:ext cx="94147" cy="9961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>
                  <a:ln>
                    <a:solidFill>
                      <a:srgbClr val="000000"/>
                    </a:solidFill>
                  </a:ln>
                  <a:solidFill>
                    <a:schemeClr val="tx1"/>
                  </a:solidFill>
                  <a:latin typeface="Arial"/>
                  <a:ea typeface="Times New Roman" charset="0"/>
                  <a:cs typeface="Arial"/>
                </a:endParaRPr>
              </a:p>
            </p:txBody>
          </p:sp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14ECC54B-AC3A-A249-BBB6-51741E500698}"/>
                  </a:ext>
                </a:extLst>
              </p:cNvPr>
              <p:cNvSpPr/>
              <p:nvPr/>
            </p:nvSpPr>
            <p:spPr>
              <a:xfrm>
                <a:off x="3656322" y="4073524"/>
                <a:ext cx="94147" cy="99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b="1">
                  <a:ln>
                    <a:solidFill>
                      <a:srgbClr val="000000"/>
                    </a:solidFill>
                  </a:ln>
                  <a:solidFill>
                    <a:schemeClr val="tx1"/>
                  </a:solidFill>
                  <a:latin typeface="Arial"/>
                  <a:ea typeface="Times New Roman" charset="0"/>
                  <a:cs typeface="Arial"/>
                </a:endParaRPr>
              </a:p>
            </p:txBody>
          </p: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B51BFF2A-54A2-5F49-8069-8344536F7EDC}"/>
                  </a:ext>
                </a:extLst>
              </p:cNvPr>
              <p:cNvSpPr txBox="1"/>
              <p:nvPr/>
            </p:nvSpPr>
            <p:spPr>
              <a:xfrm>
                <a:off x="3718136" y="3959656"/>
                <a:ext cx="484749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/>
                    <a:ea typeface="Times New Roman" charset="0"/>
                    <a:cs typeface="Arial"/>
                  </a:rPr>
                  <a:t>DMSO</a:t>
                </a:r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0FAD475D-73BC-9F41-A24A-55924B4C6921}"/>
                  </a:ext>
                </a:extLst>
              </p:cNvPr>
              <p:cNvSpPr txBox="1"/>
              <p:nvPr/>
            </p:nvSpPr>
            <p:spPr>
              <a:xfrm>
                <a:off x="3715346" y="4245848"/>
                <a:ext cx="83545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>
                    <a:latin typeface="Arial"/>
                    <a:ea typeface="Times New Roman" charset="0"/>
                    <a:cs typeface="Arial"/>
                  </a:rPr>
                  <a:t>Tunicamycin</a:t>
                </a:r>
                <a:endParaRPr lang="en-US" sz="1200" b="1" dirty="0">
                  <a:latin typeface="Arial"/>
                  <a:ea typeface="Times New Roman" charset="0"/>
                  <a:cs typeface="Arial"/>
                </a:endParaRPr>
              </a:p>
            </p:txBody>
          </p:sp>
        </p:grpSp>
        <p:sp>
          <p:nvSpPr>
            <p:cNvPr id="165" name="TextBox 164"/>
            <p:cNvSpPr txBox="1"/>
            <p:nvPr/>
          </p:nvSpPr>
          <p:spPr>
            <a:xfrm>
              <a:off x="6052591" y="2247504"/>
              <a:ext cx="206692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b="1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b="1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b="1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b="1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b="1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b="1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b="1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F2B1F33-8A8E-EC4E-8288-05428C4038E9}"/>
                </a:ext>
              </a:extLst>
            </p:cNvPr>
            <p:cNvCxnSpPr>
              <a:cxnSpLocks/>
            </p:cNvCxnSpPr>
            <p:nvPr/>
          </p:nvCxnSpPr>
          <p:spPr>
            <a:xfrm>
              <a:off x="6764011" y="1116340"/>
              <a:ext cx="0" cy="856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BDDBD0C-932C-034F-9343-96075286CEFC}"/>
                </a:ext>
              </a:extLst>
            </p:cNvPr>
            <p:cNvCxnSpPr>
              <a:cxnSpLocks/>
            </p:cNvCxnSpPr>
            <p:nvPr/>
          </p:nvCxnSpPr>
          <p:spPr>
            <a:xfrm>
              <a:off x="6766349" y="1116340"/>
              <a:ext cx="5512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7736FFD-D5E3-D649-834A-B7F50CC21FA4}"/>
                </a:ext>
              </a:extLst>
            </p:cNvPr>
            <p:cNvCxnSpPr>
              <a:cxnSpLocks/>
            </p:cNvCxnSpPr>
            <p:nvPr/>
          </p:nvCxnSpPr>
          <p:spPr>
            <a:xfrm>
              <a:off x="7322294" y="1120471"/>
              <a:ext cx="0" cy="3685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B341E5BE-BA6F-6B4F-8AB3-4538B4960CD8}"/>
                </a:ext>
              </a:extLst>
            </p:cNvPr>
            <p:cNvSpPr txBox="1"/>
            <p:nvPr/>
          </p:nvSpPr>
          <p:spPr>
            <a:xfrm>
              <a:off x="6884054" y="1098938"/>
              <a:ext cx="239563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/>
                  <a:ea typeface="Times New Roman" charset="0"/>
                  <a:cs typeface="Arial"/>
                </a:rPr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8366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Box 186">
            <a:extLst>
              <a:ext uri="{FF2B5EF4-FFF2-40B4-BE49-F238E27FC236}">
                <a16:creationId xmlns:a16="http://schemas.microsoft.com/office/drawing/2014/main" id="{E572DB53-F6CA-0543-A3B7-B79BE93B1008}"/>
              </a:ext>
            </a:extLst>
          </p:cNvPr>
          <p:cNvSpPr txBox="1"/>
          <p:nvPr/>
        </p:nvSpPr>
        <p:spPr>
          <a:xfrm>
            <a:off x="587362" y="5706367"/>
            <a:ext cx="10684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ea typeface="Times New Roman" charset="0"/>
                <a:cs typeface="Arial"/>
              </a:rPr>
              <a:t>Supplementary Figure 4. Gene expression analysis of hepatic lipid metabolism in </a:t>
            </a:r>
            <a:r>
              <a:rPr lang="en-US" sz="1600" b="1" dirty="0" err="1">
                <a:latin typeface="Arial"/>
                <a:ea typeface="Times New Roman" charset="0"/>
                <a:cs typeface="Arial"/>
              </a:rPr>
              <a:t>tunicamycin</a:t>
            </a:r>
            <a:r>
              <a:rPr lang="en-US" sz="1600" b="1" dirty="0">
                <a:latin typeface="Arial"/>
                <a:ea typeface="Times New Roman" charset="0"/>
                <a:cs typeface="Arial"/>
              </a:rPr>
              <a:t>-treated </a:t>
            </a:r>
            <a:r>
              <a:rPr lang="en-US" sz="16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sz="16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6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600" b="1" i="1" baseline="30000" dirty="0">
                <a:latin typeface="Arial"/>
                <a:ea typeface="Times New Roman" charset="0"/>
                <a:cs typeface="Arial"/>
              </a:rPr>
              <a:t>/</a:t>
            </a:r>
            <a:r>
              <a:rPr lang="en-US" sz="16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6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600" b="1" i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600" b="1" dirty="0">
                <a:latin typeface="Arial"/>
                <a:ea typeface="Times New Roman" charset="0"/>
                <a:cs typeface="Arial"/>
              </a:rPr>
              <a:t>vs. </a:t>
            </a:r>
            <a:r>
              <a:rPr lang="en-US" sz="1600" b="1" i="1" dirty="0">
                <a:latin typeface="Arial"/>
                <a:ea typeface="Times New Roman" charset="0"/>
                <a:cs typeface="Arial"/>
              </a:rPr>
              <a:t>E4bp4-LKO </a:t>
            </a:r>
            <a:r>
              <a:rPr lang="en-US" sz="1600" b="1" dirty="0">
                <a:latin typeface="Arial"/>
                <a:ea typeface="Times New Roman" charset="0"/>
                <a:cs typeface="Arial"/>
              </a:rPr>
              <a:t>PMHs.  (A) </a:t>
            </a:r>
            <a:r>
              <a:rPr lang="en-US" sz="1600" dirty="0">
                <a:latin typeface="Arial"/>
                <a:ea typeface="Times New Roman" charset="0"/>
                <a:cs typeface="Arial"/>
              </a:rPr>
              <a:t>The mRNA levels of lipolysis genes (</a:t>
            </a:r>
            <a:r>
              <a:rPr lang="en-US" sz="1600" i="1" dirty="0" err="1">
                <a:latin typeface="Arial"/>
                <a:ea typeface="Times New Roman" charset="0"/>
                <a:cs typeface="Arial"/>
              </a:rPr>
              <a:t>Atgl</a:t>
            </a:r>
            <a:r>
              <a:rPr lang="en-US" sz="1600" i="1" dirty="0">
                <a:latin typeface="Arial"/>
                <a:ea typeface="Times New Roman" charset="0"/>
                <a:cs typeface="Arial"/>
              </a:rPr>
              <a:t>, Cgi58, </a:t>
            </a:r>
            <a:r>
              <a:rPr lang="en-US" sz="1600" i="1" dirty="0" err="1">
                <a:latin typeface="Arial"/>
                <a:ea typeface="Times New Roman" charset="0"/>
                <a:cs typeface="Arial"/>
              </a:rPr>
              <a:t>Hsl</a:t>
            </a:r>
            <a:r>
              <a:rPr lang="en-US" sz="1600" i="1" dirty="0">
                <a:latin typeface="Arial"/>
                <a:ea typeface="Times New Roman" charset="0"/>
                <a:cs typeface="Arial"/>
              </a:rPr>
              <a:t>, </a:t>
            </a:r>
            <a:r>
              <a:rPr lang="en-US" sz="1600" i="1" dirty="0" err="1">
                <a:latin typeface="Arial"/>
                <a:ea typeface="Times New Roman" charset="0"/>
                <a:cs typeface="Arial"/>
              </a:rPr>
              <a:t>Magl</a:t>
            </a:r>
            <a:r>
              <a:rPr lang="en-US" sz="1600" i="1" dirty="0">
                <a:latin typeface="Arial"/>
                <a:ea typeface="Times New Roman" charset="0"/>
                <a:cs typeface="Arial"/>
              </a:rPr>
              <a:t>, </a:t>
            </a:r>
            <a:r>
              <a:rPr lang="en-US" sz="1600" dirty="0">
                <a:latin typeface="Arial"/>
                <a:ea typeface="Times New Roman" charset="0"/>
                <a:cs typeface="Arial"/>
              </a:rPr>
              <a:t>and</a:t>
            </a:r>
            <a:r>
              <a:rPr lang="en-US" sz="1600" i="1" dirty="0">
                <a:latin typeface="Arial"/>
                <a:ea typeface="Times New Roman" charset="0"/>
                <a:cs typeface="Arial"/>
              </a:rPr>
              <a:t> Pnpla3</a:t>
            </a:r>
            <a:r>
              <a:rPr lang="en-US" sz="1600" dirty="0">
                <a:latin typeface="Arial"/>
                <a:ea typeface="Times New Roman" charset="0"/>
                <a:cs typeface="Arial"/>
              </a:rPr>
              <a:t>); (</a:t>
            </a:r>
            <a:r>
              <a:rPr lang="en-US" sz="1600" b="1" dirty="0">
                <a:latin typeface="Arial"/>
                <a:ea typeface="Times New Roman" charset="0"/>
                <a:cs typeface="Arial"/>
              </a:rPr>
              <a:t>B</a:t>
            </a:r>
            <a:r>
              <a:rPr lang="en-US" sz="1600" dirty="0">
                <a:latin typeface="Arial"/>
                <a:ea typeface="Times New Roman" charset="0"/>
                <a:cs typeface="Arial"/>
              </a:rPr>
              <a:t>) The mRNA levels of autophagy genes. 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18E0E8A-B697-B043-B8DD-E4ECC0E127A8}"/>
              </a:ext>
            </a:extLst>
          </p:cNvPr>
          <p:cNvGrpSpPr/>
          <p:nvPr/>
        </p:nvGrpSpPr>
        <p:grpSpPr>
          <a:xfrm>
            <a:off x="516568" y="269668"/>
            <a:ext cx="9225064" cy="2599373"/>
            <a:chOff x="516568" y="269668"/>
            <a:chExt cx="9225064" cy="2599373"/>
          </a:xfrm>
        </p:grpSpPr>
        <p:graphicFrame>
          <p:nvGraphicFramePr>
            <p:cNvPr id="4" name="Chart 3"/>
            <p:cNvGraphicFramePr/>
            <p:nvPr>
              <p:extLst>
                <p:ext uri="{D42A27DB-BD31-4B8C-83A1-F6EECF244321}">
                  <p14:modId xmlns:p14="http://schemas.microsoft.com/office/powerpoint/2010/main" val="3337863832"/>
                </p:ext>
              </p:extLst>
            </p:nvPr>
          </p:nvGraphicFramePr>
          <p:xfrm>
            <a:off x="1043514" y="757548"/>
            <a:ext cx="1695495" cy="17824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5" name="Chart 4"/>
            <p:cNvGraphicFramePr/>
            <p:nvPr>
              <p:extLst>
                <p:ext uri="{D42A27DB-BD31-4B8C-83A1-F6EECF244321}">
                  <p14:modId xmlns:p14="http://schemas.microsoft.com/office/powerpoint/2010/main" val="2228714407"/>
                </p:ext>
              </p:extLst>
            </p:nvPr>
          </p:nvGraphicFramePr>
          <p:xfrm>
            <a:off x="2739009" y="682286"/>
            <a:ext cx="1780137" cy="2143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6" name="Chart 5"/>
            <p:cNvGraphicFramePr/>
            <p:nvPr>
              <p:extLst>
                <p:ext uri="{D42A27DB-BD31-4B8C-83A1-F6EECF244321}">
                  <p14:modId xmlns:p14="http://schemas.microsoft.com/office/powerpoint/2010/main" val="761269368"/>
                </p:ext>
              </p:extLst>
            </p:nvPr>
          </p:nvGraphicFramePr>
          <p:xfrm>
            <a:off x="4581418" y="846921"/>
            <a:ext cx="1493656" cy="17705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2038242676"/>
                </p:ext>
              </p:extLst>
            </p:nvPr>
          </p:nvGraphicFramePr>
          <p:xfrm>
            <a:off x="6254137" y="774437"/>
            <a:ext cx="1509657" cy="17411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8" name="Chart 7"/>
            <p:cNvGraphicFramePr/>
            <p:nvPr>
              <p:extLst>
                <p:ext uri="{D42A27DB-BD31-4B8C-83A1-F6EECF244321}">
                  <p14:modId xmlns:p14="http://schemas.microsoft.com/office/powerpoint/2010/main" val="2093765326"/>
                </p:ext>
              </p:extLst>
            </p:nvPr>
          </p:nvGraphicFramePr>
          <p:xfrm>
            <a:off x="7760121" y="717132"/>
            <a:ext cx="1593725" cy="19937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pSp>
          <p:nvGrpSpPr>
            <p:cNvPr id="10" name="Group 9"/>
            <p:cNvGrpSpPr/>
            <p:nvPr/>
          </p:nvGrpSpPr>
          <p:grpSpPr>
            <a:xfrm>
              <a:off x="8083621" y="269668"/>
              <a:ext cx="1383863" cy="550114"/>
              <a:chOff x="3652353" y="3973031"/>
              <a:chExt cx="1037898" cy="550114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652353" y="4338286"/>
                <a:ext cx="94147" cy="9961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n>
                    <a:solidFill>
                      <a:srgbClr val="000000"/>
                    </a:solidFill>
                  </a:ln>
                  <a:latin typeface="Arial"/>
                  <a:ea typeface="Times New Roman" charset="0"/>
                  <a:cs typeface="Arial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656322" y="4073524"/>
                <a:ext cx="94147" cy="99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n>
                    <a:solidFill>
                      <a:srgbClr val="000000"/>
                    </a:solidFill>
                  </a:ln>
                  <a:latin typeface="Arial"/>
                  <a:ea typeface="Times New Roman" charset="0"/>
                  <a:cs typeface="Arial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758909" y="3973031"/>
                <a:ext cx="5424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/>
                    <a:ea typeface="Times New Roman" charset="0"/>
                    <a:cs typeface="Arial"/>
                  </a:rPr>
                  <a:t>DMSO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38644" y="4215368"/>
                <a:ext cx="9516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err="1">
                    <a:latin typeface="Arial"/>
                    <a:ea typeface="Times New Roman" charset="0"/>
                    <a:cs typeface="Arial"/>
                  </a:rPr>
                  <a:t>Tunicamycin</a:t>
                </a:r>
                <a:endParaRPr lang="en-US" sz="1400" b="1" dirty="0">
                  <a:latin typeface="Arial"/>
                  <a:ea typeface="Times New Roman" charset="0"/>
                  <a:cs typeface="Arial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16520" y="2549801"/>
              <a:ext cx="39083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      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381564" y="2532598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997001" y="2532598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049497" y="2534287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707268" y="2534287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857688" y="2537785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473125" y="2537785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544248" y="2537582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185085" y="2537582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133828" y="2539271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749268" y="2539271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 rot="16200000">
              <a:off x="-83159" y="1678193"/>
              <a:ext cx="2073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/>
                  <a:ea typeface="Times New Roman" charset="0"/>
                  <a:cs typeface="Arial"/>
                </a:rPr>
                <a:t>Relative mRNA Levels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 flipV="1">
              <a:off x="1531447" y="1163424"/>
              <a:ext cx="0" cy="271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531447" y="1167779"/>
              <a:ext cx="270899" cy="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1802346" y="1168423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2079063" y="1187949"/>
              <a:ext cx="0" cy="271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2081180" y="1187949"/>
              <a:ext cx="27509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356274" y="1187949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3222481" y="1092930"/>
              <a:ext cx="0" cy="271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221493" y="1094464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486110" y="1092930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3791961" y="1102931"/>
              <a:ext cx="0" cy="271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799466" y="1102931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4054452" y="1102931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4949110" y="1184093"/>
              <a:ext cx="0" cy="271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4949110" y="1184065"/>
              <a:ext cx="281931" cy="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228380" y="1181948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5529439" y="1191949"/>
              <a:ext cx="0" cy="271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5524148" y="1187949"/>
              <a:ext cx="301678" cy="4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823586" y="1188937"/>
              <a:ext cx="0" cy="645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1315039" y="1366310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200214" y="1201839"/>
              <a:ext cx="4639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019316" y="1332442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579866" y="1364228"/>
              <a:ext cx="3493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752433" y="1434722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402092" y="1391893"/>
              <a:ext cx="2395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</a:t>
              </a:r>
            </a:p>
          </p:txBody>
        </p:sp>
        <p:cxnSp>
          <p:nvCxnSpPr>
            <p:cNvPr id="90" name="Straight Connector 89"/>
            <p:cNvCxnSpPr/>
            <p:nvPr/>
          </p:nvCxnSpPr>
          <p:spPr>
            <a:xfrm flipV="1">
              <a:off x="6652862" y="1793571"/>
              <a:ext cx="0" cy="27129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6652863" y="1793571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6907849" y="1793571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6488593" y="1995507"/>
              <a:ext cx="3493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C70ACF7A-B0D5-1C4E-9C62-725CAE972F4B}"/>
                </a:ext>
              </a:extLst>
            </p:cNvPr>
            <p:cNvSpPr txBox="1"/>
            <p:nvPr/>
          </p:nvSpPr>
          <p:spPr>
            <a:xfrm>
              <a:off x="516568" y="547413"/>
              <a:ext cx="3305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/>
                  <a:ea typeface="Times New Roman" charset="0"/>
                  <a:cs typeface="Arial"/>
                </a:rPr>
                <a:t>A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2872315" y="2555562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637460" y="2551463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6311869" y="2555562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7937016" y="2555562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BE19B24-F8EC-2543-B356-433F6CE95A68}"/>
              </a:ext>
            </a:extLst>
          </p:cNvPr>
          <p:cNvGrpSpPr/>
          <p:nvPr/>
        </p:nvGrpSpPr>
        <p:grpSpPr>
          <a:xfrm>
            <a:off x="402383" y="2914338"/>
            <a:ext cx="11653621" cy="2792029"/>
            <a:chOff x="402383" y="2914338"/>
            <a:chExt cx="11653621" cy="2792029"/>
          </a:xfrm>
        </p:grpSpPr>
        <p:graphicFrame>
          <p:nvGraphicFramePr>
            <p:cNvPr id="76" name="Chart 75">
              <a:extLst>
                <a:ext uri="{FF2B5EF4-FFF2-40B4-BE49-F238E27FC236}">
                  <a16:creationId xmlns:a16="http://schemas.microsoft.com/office/drawing/2014/main" id="{E9470E83-1A79-4A45-A6F6-31D407F999A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76286664"/>
                </p:ext>
              </p:extLst>
            </p:nvPr>
          </p:nvGraphicFramePr>
          <p:xfrm>
            <a:off x="651201" y="3535264"/>
            <a:ext cx="1551352" cy="19719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77" name="Chart 76">
              <a:extLst>
                <a:ext uri="{FF2B5EF4-FFF2-40B4-BE49-F238E27FC236}">
                  <a16:creationId xmlns:a16="http://schemas.microsoft.com/office/drawing/2014/main" id="{6FE39705-3352-E940-B3D3-075E8043724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641972982"/>
                </p:ext>
              </p:extLst>
            </p:nvPr>
          </p:nvGraphicFramePr>
          <p:xfrm>
            <a:off x="2109589" y="3447341"/>
            <a:ext cx="1523995" cy="19974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78" name="Chart 77">
              <a:extLst>
                <a:ext uri="{FF2B5EF4-FFF2-40B4-BE49-F238E27FC236}">
                  <a16:creationId xmlns:a16="http://schemas.microsoft.com/office/drawing/2014/main" id="{1308BD3D-7BD2-7149-83D8-F19B395C300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63386244"/>
                </p:ext>
              </p:extLst>
            </p:nvPr>
          </p:nvGraphicFramePr>
          <p:xfrm>
            <a:off x="5367022" y="3511622"/>
            <a:ext cx="1481218" cy="19013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79" name="Chart 78">
              <a:extLst>
                <a:ext uri="{FF2B5EF4-FFF2-40B4-BE49-F238E27FC236}">
                  <a16:creationId xmlns:a16="http://schemas.microsoft.com/office/drawing/2014/main" id="{6C5AA336-3659-4540-A594-D26BD88ACC0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502538304"/>
                </p:ext>
              </p:extLst>
            </p:nvPr>
          </p:nvGraphicFramePr>
          <p:xfrm>
            <a:off x="3707268" y="3453312"/>
            <a:ext cx="1427869" cy="19352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40AAB81-908C-D241-8C97-56E7F8AD5684}"/>
                </a:ext>
              </a:extLst>
            </p:cNvPr>
            <p:cNvSpPr txBox="1"/>
            <p:nvPr/>
          </p:nvSpPr>
          <p:spPr>
            <a:xfrm rot="16200000">
              <a:off x="-480687" y="4270645"/>
              <a:ext cx="2073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/>
                  <a:ea typeface="Times New Roman" charset="0"/>
                  <a:cs typeface="Arial"/>
                </a:rPr>
                <a:t>Relative mRNA Levels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781256-EDEA-5543-85E6-433C8321ED7A}"/>
                </a:ext>
              </a:extLst>
            </p:cNvPr>
            <p:cNvSpPr txBox="1"/>
            <p:nvPr/>
          </p:nvSpPr>
          <p:spPr>
            <a:xfrm>
              <a:off x="10622572" y="4099595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743BAC43-6C2D-F74F-AEE6-63C47F1C2357}"/>
                </a:ext>
              </a:extLst>
            </p:cNvPr>
            <p:cNvCxnSpPr/>
            <p:nvPr/>
          </p:nvCxnSpPr>
          <p:spPr>
            <a:xfrm>
              <a:off x="948871" y="5431269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8F66B959-55D4-E944-A9F8-E66B1D9BD291}"/>
                </a:ext>
              </a:extLst>
            </p:cNvPr>
            <p:cNvCxnSpPr/>
            <p:nvPr/>
          </p:nvCxnSpPr>
          <p:spPr>
            <a:xfrm>
              <a:off x="1531447" y="5439467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1DA7BD3-ED8A-4044-B646-DEEB1A822BD2}"/>
                </a:ext>
              </a:extLst>
            </p:cNvPr>
            <p:cNvCxnSpPr/>
            <p:nvPr/>
          </p:nvCxnSpPr>
          <p:spPr>
            <a:xfrm>
              <a:off x="2438518" y="5428825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EFB923DB-06BC-ED43-9395-1CF39646CE8C}"/>
                </a:ext>
              </a:extLst>
            </p:cNvPr>
            <p:cNvCxnSpPr/>
            <p:nvPr/>
          </p:nvCxnSpPr>
          <p:spPr>
            <a:xfrm>
              <a:off x="3019316" y="543925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5DDB284-EC5A-314C-85E6-907A2DD30953}"/>
                </a:ext>
              </a:extLst>
            </p:cNvPr>
            <p:cNvCxnSpPr/>
            <p:nvPr/>
          </p:nvCxnSpPr>
          <p:spPr>
            <a:xfrm>
              <a:off x="4040944" y="5431855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047EBED0-1F8F-0C42-B87F-9999742F764E}"/>
                </a:ext>
              </a:extLst>
            </p:cNvPr>
            <p:cNvCxnSpPr/>
            <p:nvPr/>
          </p:nvCxnSpPr>
          <p:spPr>
            <a:xfrm>
              <a:off x="4655385" y="5431188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1AE86A20-D182-D14E-8960-3E6A92715E70}"/>
                </a:ext>
              </a:extLst>
            </p:cNvPr>
            <p:cNvCxnSpPr/>
            <p:nvPr/>
          </p:nvCxnSpPr>
          <p:spPr>
            <a:xfrm>
              <a:off x="5718870" y="5431855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E118DA4C-A79D-A344-89AF-9E7B95E67974}"/>
                </a:ext>
              </a:extLst>
            </p:cNvPr>
            <p:cNvCxnSpPr/>
            <p:nvPr/>
          </p:nvCxnSpPr>
          <p:spPr>
            <a:xfrm>
              <a:off x="6296208" y="5431855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106" name="Chart 105">
              <a:extLst>
                <a:ext uri="{FF2B5EF4-FFF2-40B4-BE49-F238E27FC236}">
                  <a16:creationId xmlns:a16="http://schemas.microsoft.com/office/drawing/2014/main" id="{531B1859-8C28-7E45-8A22-BC7BCBB5D6B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34994282"/>
                </p:ext>
              </p:extLst>
            </p:nvPr>
          </p:nvGraphicFramePr>
          <p:xfrm>
            <a:off x="6791953" y="3418360"/>
            <a:ext cx="1650285" cy="20471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graphicFrame>
          <p:nvGraphicFramePr>
            <p:cNvPr id="107" name="Chart 106">
              <a:extLst>
                <a:ext uri="{FF2B5EF4-FFF2-40B4-BE49-F238E27FC236}">
                  <a16:creationId xmlns:a16="http://schemas.microsoft.com/office/drawing/2014/main" id="{360EBCE0-5456-0744-8BE3-B7B07DB9E0E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82942879"/>
                </p:ext>
              </p:extLst>
            </p:nvPr>
          </p:nvGraphicFramePr>
          <p:xfrm>
            <a:off x="8521658" y="3506021"/>
            <a:ext cx="1454734" cy="19579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aphicFrame>
          <p:nvGraphicFramePr>
            <p:cNvPr id="108" name="Chart 107">
              <a:extLst>
                <a:ext uri="{FF2B5EF4-FFF2-40B4-BE49-F238E27FC236}">
                  <a16:creationId xmlns:a16="http://schemas.microsoft.com/office/drawing/2014/main" id="{E3060ADC-4C33-C84E-AD74-EEA06D13E0E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96650378"/>
                </p:ext>
              </p:extLst>
            </p:nvPr>
          </p:nvGraphicFramePr>
          <p:xfrm>
            <a:off x="10140855" y="3621407"/>
            <a:ext cx="1498759" cy="1894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2EA77F7-1BA7-AF46-AA35-2FEAFC7C3687}"/>
                </a:ext>
              </a:extLst>
            </p:cNvPr>
            <p:cNvGrpSpPr/>
            <p:nvPr/>
          </p:nvGrpSpPr>
          <p:grpSpPr>
            <a:xfrm>
              <a:off x="1115517" y="4091902"/>
              <a:ext cx="259697" cy="274473"/>
              <a:chOff x="1128579" y="4104964"/>
              <a:chExt cx="259697" cy="274473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A8D39385-C23B-4C48-A927-E5986FF8B558}"/>
                  </a:ext>
                </a:extLst>
              </p:cNvPr>
              <p:cNvCxnSpPr/>
              <p:nvPr/>
            </p:nvCxnSpPr>
            <p:spPr>
              <a:xfrm flipV="1">
                <a:off x="1128579" y="4108139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0D6419E5-79B8-D341-8414-08430B6D948F}"/>
                  </a:ext>
                </a:extLst>
              </p:cNvPr>
              <p:cNvCxnSpPr/>
              <p:nvPr/>
            </p:nvCxnSpPr>
            <p:spPr>
              <a:xfrm>
                <a:off x="1128580" y="4108139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D1B1123A-79FA-F84A-B07C-CB508E120C06}"/>
                  </a:ext>
                </a:extLst>
              </p:cNvPr>
              <p:cNvCxnSpPr/>
              <p:nvPr/>
            </p:nvCxnSpPr>
            <p:spPr>
              <a:xfrm>
                <a:off x="1388276" y="4104964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72AB8B3F-CB8E-4945-B756-1CCC638ADBF5}"/>
                </a:ext>
              </a:extLst>
            </p:cNvPr>
            <p:cNvSpPr txBox="1"/>
            <p:nvPr/>
          </p:nvSpPr>
          <p:spPr>
            <a:xfrm>
              <a:off x="919087" y="4285126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CA29E44-1051-9841-997F-632874E511E1}"/>
                </a:ext>
              </a:extLst>
            </p:cNvPr>
            <p:cNvSpPr txBox="1"/>
            <p:nvPr/>
          </p:nvSpPr>
          <p:spPr>
            <a:xfrm>
              <a:off x="1442145" y="4237281"/>
              <a:ext cx="3493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A502FC09-D1A6-B148-874B-420D91FE1D26}"/>
                </a:ext>
              </a:extLst>
            </p:cNvPr>
            <p:cNvSpPr txBox="1"/>
            <p:nvPr/>
          </p:nvSpPr>
          <p:spPr>
            <a:xfrm>
              <a:off x="2377537" y="3989315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44BE157-D86A-5D4D-9C79-AEE4A28A0C0F}"/>
                </a:ext>
              </a:extLst>
            </p:cNvPr>
            <p:cNvSpPr txBox="1"/>
            <p:nvPr/>
          </p:nvSpPr>
          <p:spPr>
            <a:xfrm>
              <a:off x="2943923" y="4042938"/>
              <a:ext cx="4639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B9CE1B1E-9999-1F4C-9466-A1F7B2DE3686}"/>
                </a:ext>
              </a:extLst>
            </p:cNvPr>
            <p:cNvSpPr txBox="1"/>
            <p:nvPr/>
          </p:nvSpPr>
          <p:spPr>
            <a:xfrm>
              <a:off x="3972188" y="4241951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4D161001-B535-B848-B32D-9D4B1CA0678C}"/>
                </a:ext>
              </a:extLst>
            </p:cNvPr>
            <p:cNvSpPr txBox="1"/>
            <p:nvPr/>
          </p:nvSpPr>
          <p:spPr>
            <a:xfrm>
              <a:off x="4561484" y="4264206"/>
              <a:ext cx="3728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/>
                  <a:ea typeface="Times New Roman" charset="0"/>
                  <a:cs typeface="Arial"/>
                </a:rPr>
                <a:t>n.s</a:t>
              </a:r>
              <a:endParaRPr lang="en-US" sz="1100" dirty="0">
                <a:latin typeface="Arial"/>
                <a:ea typeface="Times New Roman" charset="0"/>
                <a:cs typeface="Arial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15B63AA-BA70-5F46-9FE8-56AFB17C5126}"/>
                </a:ext>
              </a:extLst>
            </p:cNvPr>
            <p:cNvGrpSpPr/>
            <p:nvPr/>
          </p:nvGrpSpPr>
          <p:grpSpPr>
            <a:xfrm>
              <a:off x="5840031" y="3845453"/>
              <a:ext cx="258497" cy="274978"/>
              <a:chOff x="5852054" y="4120033"/>
              <a:chExt cx="258497" cy="274978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A180C129-5E95-5D42-9630-507B7DE04B89}"/>
                  </a:ext>
                </a:extLst>
              </p:cNvPr>
              <p:cNvCxnSpPr/>
              <p:nvPr/>
            </p:nvCxnSpPr>
            <p:spPr>
              <a:xfrm flipV="1">
                <a:off x="6103657" y="4123713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97F00F5E-1A7D-5740-8720-95061FAEDCA4}"/>
                  </a:ext>
                </a:extLst>
              </p:cNvPr>
              <p:cNvCxnSpPr/>
              <p:nvPr/>
            </p:nvCxnSpPr>
            <p:spPr>
              <a:xfrm>
                <a:off x="5852904" y="4120033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EE9E137-FAF8-6E40-9254-A39810472BF3}"/>
                  </a:ext>
                </a:extLst>
              </p:cNvPr>
              <p:cNvCxnSpPr/>
              <p:nvPr/>
            </p:nvCxnSpPr>
            <p:spPr>
              <a:xfrm>
                <a:off x="5852054" y="4120033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C411BBEB-954C-1C4F-AEC8-43ECA26EEC0C}"/>
                </a:ext>
              </a:extLst>
            </p:cNvPr>
            <p:cNvSpPr txBox="1"/>
            <p:nvPr/>
          </p:nvSpPr>
          <p:spPr>
            <a:xfrm>
              <a:off x="5879791" y="4060401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00EBB50-F2A3-6941-A9E7-32825837E927}"/>
                </a:ext>
              </a:extLst>
            </p:cNvPr>
            <p:cNvSpPr txBox="1"/>
            <p:nvPr/>
          </p:nvSpPr>
          <p:spPr>
            <a:xfrm>
              <a:off x="6229156" y="4177541"/>
              <a:ext cx="4241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Arial"/>
                  <a:ea typeface="Times New Roman" charset="0"/>
                  <a:cs typeface="Arial"/>
                </a:rPr>
                <a:t>n.s</a:t>
              </a:r>
              <a:endParaRPr lang="en-US" sz="1400" dirty="0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23996FD4-613E-5D47-85A7-9F472FB23B90}"/>
                </a:ext>
              </a:extLst>
            </p:cNvPr>
            <p:cNvSpPr txBox="1"/>
            <p:nvPr/>
          </p:nvSpPr>
          <p:spPr>
            <a:xfrm>
              <a:off x="7112164" y="4039029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976E085C-4CE0-FE4B-8D4B-9D8C247130B5}"/>
                </a:ext>
              </a:extLst>
            </p:cNvPr>
            <p:cNvSpPr txBox="1"/>
            <p:nvPr/>
          </p:nvSpPr>
          <p:spPr>
            <a:xfrm>
              <a:off x="7715220" y="3888102"/>
              <a:ext cx="4440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>
                  <a:latin typeface="Arial"/>
                  <a:ea typeface="Times New Roman" charset="0"/>
                  <a:cs typeface="Arial"/>
                </a:rPr>
                <a:t>n.s</a:t>
              </a:r>
              <a:endParaRPr lang="en-US" sz="1400" b="1" dirty="0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430BC184-224A-6F49-B6EA-72FB7317E6ED}"/>
                </a:ext>
              </a:extLst>
            </p:cNvPr>
            <p:cNvSpPr txBox="1"/>
            <p:nvPr/>
          </p:nvSpPr>
          <p:spPr>
            <a:xfrm>
              <a:off x="8988669" y="4148449"/>
              <a:ext cx="4042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****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A76DC35D-35CA-AF43-BBFE-B00D55CBAA07}"/>
                </a:ext>
              </a:extLst>
            </p:cNvPr>
            <p:cNvSpPr txBox="1"/>
            <p:nvPr/>
          </p:nvSpPr>
          <p:spPr>
            <a:xfrm>
              <a:off x="9665477" y="4020012"/>
              <a:ext cx="4639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5EE9337F-9849-F94E-8620-B168A8BC6854}"/>
                </a:ext>
              </a:extLst>
            </p:cNvPr>
            <p:cNvSpPr txBox="1"/>
            <p:nvPr/>
          </p:nvSpPr>
          <p:spPr>
            <a:xfrm>
              <a:off x="11272359" y="4039029"/>
              <a:ext cx="4639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</a:t>
              </a:r>
            </a:p>
          </p:txBody>
        </p: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E716EBA-EC25-924B-8E39-1FC10E3FFC20}"/>
                </a:ext>
              </a:extLst>
            </p:cNvPr>
            <p:cNvCxnSpPr/>
            <p:nvPr/>
          </p:nvCxnSpPr>
          <p:spPr>
            <a:xfrm>
              <a:off x="9192018" y="3720352"/>
              <a:ext cx="1654" cy="1994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D75A9198-3E7C-BC4E-875E-55F647584309}"/>
                </a:ext>
              </a:extLst>
            </p:cNvPr>
            <p:cNvCxnSpPr/>
            <p:nvPr/>
          </p:nvCxnSpPr>
          <p:spPr>
            <a:xfrm flipV="1">
              <a:off x="9193672" y="3713207"/>
              <a:ext cx="587685" cy="62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0D92EE7F-EBBC-C147-BF0A-8792852FAF07}"/>
                </a:ext>
              </a:extLst>
            </p:cNvPr>
            <p:cNvSpPr txBox="1"/>
            <p:nvPr/>
          </p:nvSpPr>
          <p:spPr>
            <a:xfrm>
              <a:off x="6216135" y="4024175"/>
              <a:ext cx="2944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**</a:t>
              </a:r>
            </a:p>
          </p:txBody>
        </p:sp>
        <p:grpSp>
          <p:nvGrpSpPr>
            <p:cNvPr id="172" name="Group 9">
              <a:extLst>
                <a:ext uri="{FF2B5EF4-FFF2-40B4-BE49-F238E27FC236}">
                  <a16:creationId xmlns:a16="http://schemas.microsoft.com/office/drawing/2014/main" id="{9EEB6BC8-7B9E-6F4B-903B-04FC4905A56E}"/>
                </a:ext>
              </a:extLst>
            </p:cNvPr>
            <p:cNvGrpSpPr/>
            <p:nvPr/>
          </p:nvGrpSpPr>
          <p:grpSpPr>
            <a:xfrm>
              <a:off x="9665481" y="2914338"/>
              <a:ext cx="1370351" cy="579170"/>
              <a:chOff x="3652353" y="3943975"/>
              <a:chExt cx="1027764" cy="579170"/>
            </a:xfrm>
          </p:grpSpPr>
          <p:sp>
            <p:nvSpPr>
              <p:cNvPr id="173" name="Rectangle 10">
                <a:extLst>
                  <a:ext uri="{FF2B5EF4-FFF2-40B4-BE49-F238E27FC236}">
                    <a16:creationId xmlns:a16="http://schemas.microsoft.com/office/drawing/2014/main" id="{FA9BB4C8-FC6A-EF47-B1B6-830B6C1A5765}"/>
                  </a:ext>
                </a:extLst>
              </p:cNvPr>
              <p:cNvSpPr/>
              <p:nvPr/>
            </p:nvSpPr>
            <p:spPr>
              <a:xfrm>
                <a:off x="3652353" y="4347105"/>
                <a:ext cx="94147" cy="9961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n>
                    <a:solidFill>
                      <a:srgbClr val="000000"/>
                    </a:solidFill>
                  </a:ln>
                  <a:latin typeface="Arial"/>
                  <a:ea typeface="Times New Roman" charset="0"/>
                  <a:cs typeface="Arial"/>
                </a:endParaRPr>
              </a:p>
            </p:txBody>
          </p:sp>
          <p:sp>
            <p:nvSpPr>
              <p:cNvPr id="174" name="Rectangle 11">
                <a:extLst>
                  <a:ext uri="{FF2B5EF4-FFF2-40B4-BE49-F238E27FC236}">
                    <a16:creationId xmlns:a16="http://schemas.microsoft.com/office/drawing/2014/main" id="{E725F888-C4C0-8848-A4F6-12FD62B6ECD5}"/>
                  </a:ext>
                </a:extLst>
              </p:cNvPr>
              <p:cNvSpPr/>
              <p:nvPr/>
            </p:nvSpPr>
            <p:spPr>
              <a:xfrm>
                <a:off x="3656322" y="4073524"/>
                <a:ext cx="94147" cy="99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n>
                    <a:solidFill>
                      <a:srgbClr val="000000"/>
                    </a:solidFill>
                  </a:ln>
                  <a:latin typeface="Arial"/>
                  <a:ea typeface="Times New Roman" charset="0"/>
                  <a:cs typeface="Arial"/>
                </a:endParaRPr>
              </a:p>
            </p:txBody>
          </p:sp>
          <p:sp>
            <p:nvSpPr>
              <p:cNvPr id="175" name="TextBox 12">
                <a:extLst>
                  <a:ext uri="{FF2B5EF4-FFF2-40B4-BE49-F238E27FC236}">
                    <a16:creationId xmlns:a16="http://schemas.microsoft.com/office/drawing/2014/main" id="{D66E0ED7-01FC-4046-A6A9-FCD5A76F1185}"/>
                  </a:ext>
                </a:extLst>
              </p:cNvPr>
              <p:cNvSpPr txBox="1"/>
              <p:nvPr/>
            </p:nvSpPr>
            <p:spPr>
              <a:xfrm>
                <a:off x="3748775" y="3943975"/>
                <a:ext cx="5424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/>
                    <a:ea typeface="Times New Roman" charset="0"/>
                    <a:cs typeface="Arial"/>
                  </a:rPr>
                  <a:t>DMSO</a:t>
                </a:r>
              </a:p>
            </p:txBody>
          </p:sp>
          <p:sp>
            <p:nvSpPr>
              <p:cNvPr id="176" name="TextBox 13">
                <a:extLst>
                  <a:ext uri="{FF2B5EF4-FFF2-40B4-BE49-F238E27FC236}">
                    <a16:creationId xmlns:a16="http://schemas.microsoft.com/office/drawing/2014/main" id="{4699A7AE-F481-A34F-96AD-58E60C1D97AA}"/>
                  </a:ext>
                </a:extLst>
              </p:cNvPr>
              <p:cNvSpPr txBox="1"/>
              <p:nvPr/>
            </p:nvSpPr>
            <p:spPr>
              <a:xfrm>
                <a:off x="3728510" y="4215368"/>
                <a:ext cx="9516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err="1">
                    <a:latin typeface="Arial"/>
                    <a:ea typeface="Times New Roman" charset="0"/>
                    <a:cs typeface="Arial"/>
                  </a:rPr>
                  <a:t>Tunicamycin</a:t>
                </a:r>
                <a:endParaRPr lang="en-US" sz="1400" b="1" dirty="0">
                  <a:latin typeface="Arial"/>
                  <a:ea typeface="Times New Roman" charset="0"/>
                  <a:cs typeface="Arial"/>
                </a:endParaRPr>
              </a:p>
            </p:txBody>
          </p:sp>
        </p:grp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575C8A7A-6A82-D743-804D-58C88401C597}"/>
                </a:ext>
              </a:extLst>
            </p:cNvPr>
            <p:cNvCxnSpPr/>
            <p:nvPr/>
          </p:nvCxnSpPr>
          <p:spPr>
            <a:xfrm>
              <a:off x="7226300" y="5424343"/>
              <a:ext cx="431961" cy="340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8B4D37A0-9CC1-6A43-9647-0A28D870CF6C}"/>
                </a:ext>
              </a:extLst>
            </p:cNvPr>
            <p:cNvCxnSpPr/>
            <p:nvPr/>
          </p:nvCxnSpPr>
          <p:spPr>
            <a:xfrm flipV="1">
              <a:off x="7797233" y="5424343"/>
              <a:ext cx="428459" cy="2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A73E9FB6-0F77-D240-9B28-F37AC0973C19}"/>
                </a:ext>
              </a:extLst>
            </p:cNvPr>
            <p:cNvCxnSpPr/>
            <p:nvPr/>
          </p:nvCxnSpPr>
          <p:spPr>
            <a:xfrm>
              <a:off x="8831349" y="5416943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7FEE72DC-B2E4-634A-A4DE-8F6515ED0891}"/>
                </a:ext>
              </a:extLst>
            </p:cNvPr>
            <p:cNvCxnSpPr/>
            <p:nvPr/>
          </p:nvCxnSpPr>
          <p:spPr>
            <a:xfrm>
              <a:off x="9405512" y="5416943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1ED9B0BA-2EB9-BE48-99EC-FC06FD8D4558}"/>
                </a:ext>
              </a:extLst>
            </p:cNvPr>
            <p:cNvCxnSpPr/>
            <p:nvPr/>
          </p:nvCxnSpPr>
          <p:spPr>
            <a:xfrm>
              <a:off x="10478486" y="5403897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BA8490B9-15B7-8848-856C-9FDEF527FFBB}"/>
                </a:ext>
              </a:extLst>
            </p:cNvPr>
            <p:cNvCxnSpPr/>
            <p:nvPr/>
          </p:nvCxnSpPr>
          <p:spPr>
            <a:xfrm>
              <a:off x="11020899" y="5403897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50C64A0-01EB-1640-8C4A-9572EA1A68C2}"/>
                </a:ext>
              </a:extLst>
            </p:cNvPr>
            <p:cNvSpPr txBox="1"/>
            <p:nvPr/>
          </p:nvSpPr>
          <p:spPr>
            <a:xfrm>
              <a:off x="492453" y="3049028"/>
              <a:ext cx="3305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/>
                  <a:ea typeface="Times New Roman" charset="0"/>
                  <a:cs typeface="Arial"/>
                </a:rPr>
                <a:t>B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541249" y="5444757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E4bp4-LKO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2138354" y="5435388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3739594" y="5427175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5345250" y="5439467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6930053" y="5417377"/>
              <a:ext cx="18171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E4bp4-LKO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8555475" y="5427175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  E4bp4-LKO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0251388" y="5410549"/>
              <a:ext cx="180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100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100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100" i="1" dirty="0">
                  <a:latin typeface="Arial"/>
                  <a:ea typeface="Times New Roman" charset="0"/>
                  <a:cs typeface="Arial"/>
                </a:rPr>
                <a:t>E4bp4-LKO</a:t>
              </a:r>
            </a:p>
          </p:txBody>
        </p: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F9CB8F28-FA61-3B40-BA10-074CAAE26529}"/>
                </a:ext>
              </a:extLst>
            </p:cNvPr>
            <p:cNvCxnSpPr/>
            <p:nvPr/>
          </p:nvCxnSpPr>
          <p:spPr>
            <a:xfrm flipV="1">
              <a:off x="9784540" y="3716479"/>
              <a:ext cx="0" cy="2098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40ACB22-6AAA-5A45-8C2C-48EFB99B4FE7}"/>
                </a:ext>
              </a:extLst>
            </p:cNvPr>
            <p:cNvGrpSpPr/>
            <p:nvPr/>
          </p:nvGrpSpPr>
          <p:grpSpPr>
            <a:xfrm>
              <a:off x="5810017" y="3809918"/>
              <a:ext cx="559468" cy="275268"/>
              <a:chOff x="5855956" y="3925710"/>
              <a:chExt cx="559468" cy="275268"/>
            </a:xfrm>
          </p:grpSpPr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9F8F0E40-0F49-3E4F-A93F-EFB31FE9E562}"/>
                  </a:ext>
                </a:extLst>
              </p:cNvPr>
              <p:cNvCxnSpPr/>
              <p:nvPr/>
            </p:nvCxnSpPr>
            <p:spPr>
              <a:xfrm>
                <a:off x="5857658" y="3929680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75F96689-FC95-1040-9063-DEF4B69701CD}"/>
                  </a:ext>
                </a:extLst>
              </p:cNvPr>
              <p:cNvCxnSpPr/>
              <p:nvPr/>
            </p:nvCxnSpPr>
            <p:spPr>
              <a:xfrm flipV="1">
                <a:off x="5855956" y="3925710"/>
                <a:ext cx="559468" cy="621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1EBC5E7B-68A8-094D-B934-637725E1C198}"/>
                  </a:ext>
                </a:extLst>
              </p:cNvPr>
              <p:cNvCxnSpPr/>
              <p:nvPr/>
            </p:nvCxnSpPr>
            <p:spPr>
              <a:xfrm flipV="1">
                <a:off x="6414588" y="3925710"/>
                <a:ext cx="0" cy="27526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C661B152-CA41-E849-B6F8-24DFF94E6F0B}"/>
                </a:ext>
              </a:extLst>
            </p:cNvPr>
            <p:cNvGrpSpPr/>
            <p:nvPr/>
          </p:nvGrpSpPr>
          <p:grpSpPr>
            <a:xfrm>
              <a:off x="1682835" y="3976452"/>
              <a:ext cx="257787" cy="274473"/>
              <a:chOff x="1158460" y="4104964"/>
              <a:chExt cx="257787" cy="274473"/>
            </a:xfrm>
          </p:grpSpPr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A3297ABD-4D00-CF43-9C99-17CCFE4E3A18}"/>
                  </a:ext>
                </a:extLst>
              </p:cNvPr>
              <p:cNvCxnSpPr/>
              <p:nvPr/>
            </p:nvCxnSpPr>
            <p:spPr>
              <a:xfrm flipV="1">
                <a:off x="1158833" y="4108139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B80CD0F2-DA5C-C445-8428-9C50D96CEEF9}"/>
                  </a:ext>
                </a:extLst>
              </p:cNvPr>
              <p:cNvCxnSpPr/>
              <p:nvPr/>
            </p:nvCxnSpPr>
            <p:spPr>
              <a:xfrm>
                <a:off x="1158460" y="4108139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F9F02ED6-0B82-6D41-B3E8-64FDDCFB35C3}"/>
                  </a:ext>
                </a:extLst>
              </p:cNvPr>
              <p:cNvCxnSpPr/>
              <p:nvPr/>
            </p:nvCxnSpPr>
            <p:spPr>
              <a:xfrm>
                <a:off x="1416247" y="4104964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78FE4CEA-9F0A-844C-B16E-6C141939D159}"/>
                </a:ext>
              </a:extLst>
            </p:cNvPr>
            <p:cNvGrpSpPr/>
            <p:nvPr/>
          </p:nvGrpSpPr>
          <p:grpSpPr>
            <a:xfrm>
              <a:off x="3093060" y="3796831"/>
              <a:ext cx="257648" cy="271298"/>
              <a:chOff x="1128579" y="4108139"/>
              <a:chExt cx="257648" cy="271298"/>
            </a:xfrm>
          </p:grpSpPr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1381DE5B-DF10-8C46-9BD8-F080B81F4B2C}"/>
                  </a:ext>
                </a:extLst>
              </p:cNvPr>
              <p:cNvCxnSpPr/>
              <p:nvPr/>
            </p:nvCxnSpPr>
            <p:spPr>
              <a:xfrm flipV="1">
                <a:off x="1128579" y="4108139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031FDD18-0E50-9C40-8396-1DA115AFF93F}"/>
                  </a:ext>
                </a:extLst>
              </p:cNvPr>
              <p:cNvCxnSpPr/>
              <p:nvPr/>
            </p:nvCxnSpPr>
            <p:spPr>
              <a:xfrm>
                <a:off x="1128580" y="4108139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064CA10E-C932-7A49-B8E0-E7236130176A}"/>
                  </a:ext>
                </a:extLst>
              </p:cNvPr>
              <p:cNvCxnSpPr/>
              <p:nvPr/>
            </p:nvCxnSpPr>
            <p:spPr>
              <a:xfrm>
                <a:off x="1383566" y="4108139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DCFCA097-8F09-5241-8393-DB8DAD06B7CC}"/>
                </a:ext>
              </a:extLst>
            </p:cNvPr>
            <p:cNvGrpSpPr/>
            <p:nvPr/>
          </p:nvGrpSpPr>
          <p:grpSpPr>
            <a:xfrm>
              <a:off x="2579082" y="3739674"/>
              <a:ext cx="257648" cy="271298"/>
              <a:chOff x="1128579" y="4108139"/>
              <a:chExt cx="257648" cy="271298"/>
            </a:xfrm>
          </p:grpSpPr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F2C3AF00-557B-464D-B2CF-2B9A0079566B}"/>
                  </a:ext>
                </a:extLst>
              </p:cNvPr>
              <p:cNvCxnSpPr/>
              <p:nvPr/>
            </p:nvCxnSpPr>
            <p:spPr>
              <a:xfrm flipV="1">
                <a:off x="1128579" y="4108139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585140CE-0D53-304E-A10F-574202EFFFB1}"/>
                  </a:ext>
                </a:extLst>
              </p:cNvPr>
              <p:cNvCxnSpPr/>
              <p:nvPr/>
            </p:nvCxnSpPr>
            <p:spPr>
              <a:xfrm>
                <a:off x="1128580" y="4108139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F5EA9DF2-C8D3-A547-B543-426A5E93D149}"/>
                  </a:ext>
                </a:extLst>
              </p:cNvPr>
              <p:cNvCxnSpPr/>
              <p:nvPr/>
            </p:nvCxnSpPr>
            <p:spPr>
              <a:xfrm>
                <a:off x="1383566" y="4108139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5958A8F6-827A-8942-9988-88EFB7612AF3}"/>
                </a:ext>
              </a:extLst>
            </p:cNvPr>
            <p:cNvGrpSpPr/>
            <p:nvPr/>
          </p:nvGrpSpPr>
          <p:grpSpPr>
            <a:xfrm>
              <a:off x="4166033" y="3964401"/>
              <a:ext cx="257648" cy="274473"/>
              <a:chOff x="1128579" y="4104964"/>
              <a:chExt cx="257648" cy="274473"/>
            </a:xfrm>
          </p:grpSpPr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85E00280-7A20-1446-8273-11A9044EE473}"/>
                  </a:ext>
                </a:extLst>
              </p:cNvPr>
              <p:cNvCxnSpPr/>
              <p:nvPr/>
            </p:nvCxnSpPr>
            <p:spPr>
              <a:xfrm flipV="1">
                <a:off x="1128579" y="4108139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AB49789A-E242-2641-A13E-4BD612B31096}"/>
                  </a:ext>
                </a:extLst>
              </p:cNvPr>
              <p:cNvCxnSpPr/>
              <p:nvPr/>
            </p:nvCxnSpPr>
            <p:spPr>
              <a:xfrm>
                <a:off x="1128580" y="4108139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BAE26EF5-AC3C-D040-9699-BC388C9C3014}"/>
                  </a:ext>
                </a:extLst>
              </p:cNvPr>
              <p:cNvCxnSpPr/>
              <p:nvPr/>
            </p:nvCxnSpPr>
            <p:spPr>
              <a:xfrm>
                <a:off x="1380754" y="4104964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BE2D59E9-09FD-1247-8F27-CE07FA0797A7}"/>
                </a:ext>
              </a:extLst>
            </p:cNvPr>
            <p:cNvGrpSpPr/>
            <p:nvPr/>
          </p:nvGrpSpPr>
          <p:grpSpPr>
            <a:xfrm>
              <a:off x="4724526" y="4131317"/>
              <a:ext cx="257648" cy="271298"/>
              <a:chOff x="1128579" y="4108139"/>
              <a:chExt cx="257648" cy="271298"/>
            </a:xfrm>
          </p:grpSpPr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4BF81969-8B50-C741-9E7D-9740463FC593}"/>
                  </a:ext>
                </a:extLst>
              </p:cNvPr>
              <p:cNvCxnSpPr/>
              <p:nvPr/>
            </p:nvCxnSpPr>
            <p:spPr>
              <a:xfrm flipV="1">
                <a:off x="1128579" y="4108139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A5D4F49D-6D25-4446-AD2E-CB7179E35216}"/>
                  </a:ext>
                </a:extLst>
              </p:cNvPr>
              <p:cNvCxnSpPr/>
              <p:nvPr/>
            </p:nvCxnSpPr>
            <p:spPr>
              <a:xfrm>
                <a:off x="1128580" y="4108139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>
                <a:extLst>
                  <a:ext uri="{FF2B5EF4-FFF2-40B4-BE49-F238E27FC236}">
                    <a16:creationId xmlns:a16="http://schemas.microsoft.com/office/drawing/2014/main" id="{AC6DB116-9D30-314B-81DC-9F3C116081B5}"/>
                  </a:ext>
                </a:extLst>
              </p:cNvPr>
              <p:cNvCxnSpPr/>
              <p:nvPr/>
            </p:nvCxnSpPr>
            <p:spPr>
              <a:xfrm>
                <a:off x="1383566" y="4108139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8F385723-DF0D-8244-B95D-AECE0209864C}"/>
                </a:ext>
              </a:extLst>
            </p:cNvPr>
            <p:cNvGrpSpPr/>
            <p:nvPr/>
          </p:nvGrpSpPr>
          <p:grpSpPr>
            <a:xfrm>
              <a:off x="6396867" y="4216572"/>
              <a:ext cx="258497" cy="274978"/>
              <a:chOff x="5852054" y="4120033"/>
              <a:chExt cx="258497" cy="274978"/>
            </a:xfrm>
          </p:grpSpPr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681744D9-3330-0148-AE74-5CCF6904604F}"/>
                  </a:ext>
                </a:extLst>
              </p:cNvPr>
              <p:cNvCxnSpPr/>
              <p:nvPr/>
            </p:nvCxnSpPr>
            <p:spPr>
              <a:xfrm flipV="1">
                <a:off x="6110188" y="4123713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CC7F45CF-F41D-6F44-BF95-9237CE799945}"/>
                  </a:ext>
                </a:extLst>
              </p:cNvPr>
              <p:cNvCxnSpPr/>
              <p:nvPr/>
            </p:nvCxnSpPr>
            <p:spPr>
              <a:xfrm>
                <a:off x="5852904" y="4120033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FEABB703-D4F1-1D4D-B324-B52152A4FDA5}"/>
                  </a:ext>
                </a:extLst>
              </p:cNvPr>
              <p:cNvCxnSpPr/>
              <p:nvPr/>
            </p:nvCxnSpPr>
            <p:spPr>
              <a:xfrm>
                <a:off x="5852054" y="4120033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D0F1D1FE-D57E-B94E-8FFA-44185B99654B}"/>
                </a:ext>
              </a:extLst>
            </p:cNvPr>
            <p:cNvGrpSpPr/>
            <p:nvPr/>
          </p:nvGrpSpPr>
          <p:grpSpPr>
            <a:xfrm>
              <a:off x="7334609" y="3797801"/>
              <a:ext cx="257648" cy="271298"/>
              <a:chOff x="1128579" y="4108139"/>
              <a:chExt cx="257648" cy="271298"/>
            </a:xfrm>
          </p:grpSpPr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4D91A18C-62EA-8E47-8CCC-BC314BF2C5DA}"/>
                  </a:ext>
                </a:extLst>
              </p:cNvPr>
              <p:cNvCxnSpPr/>
              <p:nvPr/>
            </p:nvCxnSpPr>
            <p:spPr>
              <a:xfrm flipV="1">
                <a:off x="1128579" y="4108139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6EE13C51-B9DC-8C4D-B49F-BFA81A3AA337}"/>
                  </a:ext>
                </a:extLst>
              </p:cNvPr>
              <p:cNvCxnSpPr/>
              <p:nvPr/>
            </p:nvCxnSpPr>
            <p:spPr>
              <a:xfrm>
                <a:off x="1128580" y="4108139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BAC6E109-2D95-B845-A642-07D297645796}"/>
                  </a:ext>
                </a:extLst>
              </p:cNvPr>
              <p:cNvCxnSpPr/>
              <p:nvPr/>
            </p:nvCxnSpPr>
            <p:spPr>
              <a:xfrm>
                <a:off x="1383566" y="4108139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0DA90373-6162-1945-ADD1-AB009907E3DF}"/>
                </a:ext>
              </a:extLst>
            </p:cNvPr>
            <p:cNvGrpSpPr/>
            <p:nvPr/>
          </p:nvGrpSpPr>
          <p:grpSpPr>
            <a:xfrm>
              <a:off x="7908786" y="3722590"/>
              <a:ext cx="257648" cy="271298"/>
              <a:chOff x="1128579" y="4108139"/>
              <a:chExt cx="257648" cy="271298"/>
            </a:xfrm>
          </p:grpSpPr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9C97631A-776C-D748-8859-F2813A6A59CF}"/>
                  </a:ext>
                </a:extLst>
              </p:cNvPr>
              <p:cNvCxnSpPr/>
              <p:nvPr/>
            </p:nvCxnSpPr>
            <p:spPr>
              <a:xfrm flipV="1">
                <a:off x="1128579" y="4108139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E5A4088D-927B-2043-BCFB-BD393A20EF09}"/>
                  </a:ext>
                </a:extLst>
              </p:cNvPr>
              <p:cNvCxnSpPr/>
              <p:nvPr/>
            </p:nvCxnSpPr>
            <p:spPr>
              <a:xfrm>
                <a:off x="1128580" y="4108139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C1EF5862-40FC-D546-B37D-DF829B7BB625}"/>
                  </a:ext>
                </a:extLst>
              </p:cNvPr>
              <p:cNvCxnSpPr/>
              <p:nvPr/>
            </p:nvCxnSpPr>
            <p:spPr>
              <a:xfrm>
                <a:off x="1383566" y="4108139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F0D53028-1A39-FF49-B98B-7F259665D97F}"/>
                </a:ext>
              </a:extLst>
            </p:cNvPr>
            <p:cNvGrpSpPr/>
            <p:nvPr/>
          </p:nvGrpSpPr>
          <p:grpSpPr>
            <a:xfrm>
              <a:off x="8944977" y="3936198"/>
              <a:ext cx="258497" cy="271298"/>
              <a:chOff x="5852054" y="4117182"/>
              <a:chExt cx="258497" cy="271298"/>
            </a:xfrm>
          </p:grpSpPr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B2908EB5-EB06-EC41-90AA-E08F32CDC1E9}"/>
                  </a:ext>
                </a:extLst>
              </p:cNvPr>
              <p:cNvCxnSpPr/>
              <p:nvPr/>
            </p:nvCxnSpPr>
            <p:spPr>
              <a:xfrm flipV="1">
                <a:off x="6110188" y="4117182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79932E45-689D-2642-96C2-36E7986A8F01}"/>
                  </a:ext>
                </a:extLst>
              </p:cNvPr>
              <p:cNvCxnSpPr/>
              <p:nvPr/>
            </p:nvCxnSpPr>
            <p:spPr>
              <a:xfrm>
                <a:off x="5852904" y="4120033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E84BA057-5F6C-7E40-9BDE-06AB074C8BE7}"/>
                  </a:ext>
                </a:extLst>
              </p:cNvPr>
              <p:cNvCxnSpPr/>
              <p:nvPr/>
            </p:nvCxnSpPr>
            <p:spPr>
              <a:xfrm>
                <a:off x="5852054" y="4120033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A6CCABD4-3C69-4441-9D8A-AB900912A87F}"/>
                </a:ext>
              </a:extLst>
            </p:cNvPr>
            <p:cNvGrpSpPr/>
            <p:nvPr/>
          </p:nvGrpSpPr>
          <p:grpSpPr>
            <a:xfrm>
              <a:off x="11117312" y="3806610"/>
              <a:ext cx="258497" cy="271298"/>
              <a:chOff x="5852054" y="4117182"/>
              <a:chExt cx="258497" cy="271298"/>
            </a:xfrm>
          </p:grpSpPr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51E911E3-BE94-264C-8B1F-7A88C777242E}"/>
                  </a:ext>
                </a:extLst>
              </p:cNvPr>
              <p:cNvCxnSpPr/>
              <p:nvPr/>
            </p:nvCxnSpPr>
            <p:spPr>
              <a:xfrm flipV="1">
                <a:off x="6110188" y="4117182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C0E67312-A633-4E47-9FC4-76B90539A6B3}"/>
                  </a:ext>
                </a:extLst>
              </p:cNvPr>
              <p:cNvCxnSpPr/>
              <p:nvPr/>
            </p:nvCxnSpPr>
            <p:spPr>
              <a:xfrm>
                <a:off x="5852904" y="4120033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CB464904-65EB-6746-BA6A-36D3B1B2F727}"/>
                  </a:ext>
                </a:extLst>
              </p:cNvPr>
              <p:cNvCxnSpPr/>
              <p:nvPr/>
            </p:nvCxnSpPr>
            <p:spPr>
              <a:xfrm>
                <a:off x="5852054" y="4120033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7E6936AD-67C1-CF48-848C-121CE81A8E44}"/>
                </a:ext>
              </a:extLst>
            </p:cNvPr>
            <p:cNvGrpSpPr/>
            <p:nvPr/>
          </p:nvGrpSpPr>
          <p:grpSpPr>
            <a:xfrm>
              <a:off x="10600697" y="3859749"/>
              <a:ext cx="258497" cy="271298"/>
              <a:chOff x="5852054" y="4117182"/>
              <a:chExt cx="258497" cy="271298"/>
            </a:xfrm>
          </p:grpSpPr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D630C0E5-6F03-4241-94A4-1EFC6D937C2B}"/>
                  </a:ext>
                </a:extLst>
              </p:cNvPr>
              <p:cNvCxnSpPr/>
              <p:nvPr/>
            </p:nvCxnSpPr>
            <p:spPr>
              <a:xfrm flipV="1">
                <a:off x="6110188" y="4117182"/>
                <a:ext cx="0" cy="27129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F56575FA-8630-2B4A-BA79-EF81CFCFFB52}"/>
                  </a:ext>
                </a:extLst>
              </p:cNvPr>
              <p:cNvCxnSpPr/>
              <p:nvPr/>
            </p:nvCxnSpPr>
            <p:spPr>
              <a:xfrm>
                <a:off x="5852904" y="4120033"/>
                <a:ext cx="25764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17FB0BFD-D00E-AB4C-A025-99A656D9AF65}"/>
                  </a:ext>
                </a:extLst>
              </p:cNvPr>
              <p:cNvCxnSpPr/>
              <p:nvPr/>
            </p:nvCxnSpPr>
            <p:spPr>
              <a:xfrm>
                <a:off x="5852054" y="4120033"/>
                <a:ext cx="0" cy="742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23990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>
            <a:extLst>
              <a:ext uri="{FF2B5EF4-FFF2-40B4-BE49-F238E27FC236}">
                <a16:creationId xmlns:a16="http://schemas.microsoft.com/office/drawing/2014/main" id="{D49DB9D4-DBCC-DF4A-B696-FF3316BBD778}"/>
              </a:ext>
            </a:extLst>
          </p:cNvPr>
          <p:cNvSpPr txBox="1"/>
          <p:nvPr/>
        </p:nvSpPr>
        <p:spPr>
          <a:xfrm>
            <a:off x="988909" y="5010614"/>
            <a:ext cx="101426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 5. The expression of apoptotic genes in </a:t>
            </a:r>
            <a:r>
              <a:rPr lang="en-US" sz="1600" b="1" dirty="0" err="1">
                <a:latin typeface="Arial"/>
                <a:cs typeface="Arial"/>
              </a:rPr>
              <a:t>tunicamycin</a:t>
            </a:r>
            <a:r>
              <a:rPr lang="en-US" sz="1600" b="1" dirty="0">
                <a:latin typeface="Arial"/>
                <a:cs typeface="Arial"/>
              </a:rPr>
              <a:t>-treated </a:t>
            </a:r>
            <a:r>
              <a:rPr lang="en-US" sz="1600" b="1" i="1" dirty="0">
                <a:latin typeface="Arial"/>
                <a:cs typeface="Arial"/>
              </a:rPr>
              <a:t>E4bp4-LKO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i="1" dirty="0">
                <a:latin typeface="Arial"/>
                <a:cs typeface="Arial"/>
              </a:rPr>
              <a:t>vs</a:t>
            </a:r>
            <a:r>
              <a:rPr lang="en-US" sz="1600" b="1" dirty="0">
                <a:latin typeface="Arial"/>
                <a:cs typeface="Arial"/>
              </a:rPr>
              <a:t>. </a:t>
            </a:r>
            <a:r>
              <a:rPr lang="en-US" sz="1600" b="1" i="1" dirty="0">
                <a:latin typeface="Arial"/>
                <a:cs typeface="Arial"/>
              </a:rPr>
              <a:t>E4bp4</a:t>
            </a:r>
            <a:r>
              <a:rPr lang="en-US" sz="1600" b="1" i="1" baseline="30000" dirty="0">
                <a:latin typeface="Arial"/>
                <a:cs typeface="Arial"/>
              </a:rPr>
              <a:t>flox/</a:t>
            </a:r>
            <a:r>
              <a:rPr lang="en-US" sz="1600" b="1" i="1" baseline="30000" dirty="0" err="1">
                <a:latin typeface="Arial"/>
                <a:cs typeface="Arial"/>
              </a:rPr>
              <a:t>flox</a:t>
            </a:r>
            <a:r>
              <a:rPr lang="en-US" sz="1600" b="1" baseline="30000" dirty="0">
                <a:latin typeface="Arial"/>
                <a:cs typeface="Arial"/>
              </a:rPr>
              <a:t>  </a:t>
            </a:r>
            <a:r>
              <a:rPr lang="en-US" sz="1600" b="1" dirty="0">
                <a:latin typeface="Arial"/>
                <a:cs typeface="Arial"/>
              </a:rPr>
              <a:t>PMHs. </a:t>
            </a:r>
            <a:r>
              <a:rPr lang="en-US" sz="1600" dirty="0">
                <a:latin typeface="Arial"/>
                <a:cs typeface="Arial"/>
              </a:rPr>
              <a:t>The mRNA levels of apoptotic genes (</a:t>
            </a:r>
            <a:r>
              <a:rPr lang="en-US" sz="1600" i="1" dirty="0" err="1">
                <a:latin typeface="Arial"/>
                <a:cs typeface="Arial"/>
              </a:rPr>
              <a:t>Bax</a:t>
            </a:r>
            <a:r>
              <a:rPr lang="en-US" sz="1600" i="1" dirty="0">
                <a:latin typeface="Arial"/>
                <a:cs typeface="Arial"/>
              </a:rPr>
              <a:t>, </a:t>
            </a:r>
            <a:r>
              <a:rPr lang="en-US" sz="1600" i="1" dirty="0" err="1">
                <a:latin typeface="Arial"/>
                <a:cs typeface="Arial"/>
              </a:rPr>
              <a:t>Noxa</a:t>
            </a:r>
            <a:r>
              <a:rPr lang="en-US" sz="1600" i="1" dirty="0">
                <a:latin typeface="Arial"/>
                <a:cs typeface="Arial"/>
              </a:rPr>
              <a:t>, Puma, </a:t>
            </a:r>
            <a:r>
              <a:rPr lang="en-US" sz="1600" dirty="0">
                <a:latin typeface="Arial"/>
                <a:cs typeface="Arial"/>
              </a:rPr>
              <a:t>and</a:t>
            </a:r>
            <a:r>
              <a:rPr lang="en-US" sz="1600" i="1" dirty="0">
                <a:latin typeface="Arial"/>
                <a:cs typeface="Arial"/>
              </a:rPr>
              <a:t> Bcl2l2</a:t>
            </a:r>
            <a:r>
              <a:rPr lang="en-US" sz="1600" dirty="0">
                <a:latin typeface="Arial"/>
                <a:cs typeface="Arial"/>
              </a:rPr>
              <a:t>) in PMHs were measured by RT-</a:t>
            </a:r>
            <a:r>
              <a:rPr lang="en-US" sz="1600" dirty="0" err="1">
                <a:latin typeface="Arial"/>
                <a:cs typeface="Arial"/>
              </a:rPr>
              <a:t>qPCR</a:t>
            </a:r>
            <a:r>
              <a:rPr lang="en-US" sz="1600" dirty="0">
                <a:latin typeface="Arial"/>
                <a:cs typeface="Arial"/>
              </a:rPr>
              <a:t>. 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&lt;0.05, **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&lt;0.01, and ***</a:t>
            </a:r>
            <a:r>
              <a:rPr lang="en-US" sz="1600" i="1" dirty="0">
                <a:latin typeface="Arial"/>
                <a:cs typeface="Arial"/>
              </a:rPr>
              <a:t>p</a:t>
            </a:r>
            <a:r>
              <a:rPr lang="en-US" sz="1600" dirty="0">
                <a:latin typeface="Arial"/>
                <a:cs typeface="Arial"/>
              </a:rPr>
              <a:t> &lt; 0.001 by the Student’s </a:t>
            </a:r>
            <a:r>
              <a:rPr lang="en-US" sz="1600" i="1" dirty="0">
                <a:latin typeface="Arial"/>
                <a:cs typeface="Arial"/>
              </a:rPr>
              <a:t>t</a:t>
            </a:r>
            <a:r>
              <a:rPr lang="en-US" sz="1600" dirty="0">
                <a:latin typeface="Arial"/>
                <a:cs typeface="Arial"/>
              </a:rPr>
              <a:t>-test. </a:t>
            </a:r>
            <a:r>
              <a:rPr lang="en-US" sz="1600" dirty="0" err="1">
                <a:latin typeface="Arial"/>
                <a:cs typeface="Arial"/>
              </a:rPr>
              <a:t>n.s</a:t>
            </a:r>
            <a:r>
              <a:rPr lang="en-US" sz="1600" dirty="0">
                <a:latin typeface="Arial"/>
                <a:cs typeface="Arial"/>
              </a:rPr>
              <a:t>.: not significant</a:t>
            </a:r>
          </a:p>
          <a:p>
            <a:r>
              <a:rPr lang="en-US" sz="1600" dirty="0"/>
              <a:t> 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50EB432-3E13-3446-98B3-D7CB740647B1}"/>
              </a:ext>
            </a:extLst>
          </p:cNvPr>
          <p:cNvGrpSpPr/>
          <p:nvPr/>
        </p:nvGrpSpPr>
        <p:grpSpPr>
          <a:xfrm>
            <a:off x="1232028" y="1473461"/>
            <a:ext cx="1389221" cy="515027"/>
            <a:chOff x="3652353" y="3973031"/>
            <a:chExt cx="1041917" cy="515027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CDAC7305-0E7E-414B-B9E7-40931393FBC7}"/>
                </a:ext>
              </a:extLst>
            </p:cNvPr>
            <p:cNvSpPr/>
            <p:nvPr/>
          </p:nvSpPr>
          <p:spPr>
            <a:xfrm>
              <a:off x="3652353" y="4294191"/>
              <a:ext cx="94147" cy="99610"/>
            </a:xfrm>
            <a:prstGeom prst="rect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ln>
                  <a:solidFill>
                    <a:srgbClr val="000000"/>
                  </a:solidFill>
                </a:ln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9402504-4035-D549-8239-8543F53D4251}"/>
                </a:ext>
              </a:extLst>
            </p:cNvPr>
            <p:cNvSpPr/>
            <p:nvPr/>
          </p:nvSpPr>
          <p:spPr>
            <a:xfrm>
              <a:off x="3656322" y="4073524"/>
              <a:ext cx="94147" cy="99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ln>
                  <a:solidFill>
                    <a:srgbClr val="000000"/>
                  </a:solidFill>
                </a:ln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ED50EDCA-044D-484D-98F2-1A7D9EEAC974}"/>
                </a:ext>
              </a:extLst>
            </p:cNvPr>
            <p:cNvSpPr txBox="1"/>
            <p:nvPr/>
          </p:nvSpPr>
          <p:spPr>
            <a:xfrm>
              <a:off x="3758909" y="3973031"/>
              <a:ext cx="542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/>
                  <a:ea typeface="Times New Roman" charset="0"/>
                  <a:cs typeface="Arial"/>
                </a:rPr>
                <a:t>DMSO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801957B-8565-6D48-9755-349EC20A35FB}"/>
                </a:ext>
              </a:extLst>
            </p:cNvPr>
            <p:cNvSpPr txBox="1"/>
            <p:nvPr/>
          </p:nvSpPr>
          <p:spPr>
            <a:xfrm>
              <a:off x="3742662" y="4180281"/>
              <a:ext cx="9516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>
                  <a:latin typeface="Arial"/>
                  <a:ea typeface="Times New Roman" charset="0"/>
                  <a:cs typeface="Arial"/>
                </a:rPr>
                <a:t>Tunicamycin</a:t>
              </a:r>
              <a:endParaRPr lang="en-US" sz="1400" b="1" dirty="0">
                <a:latin typeface="Arial"/>
                <a:ea typeface="Times New Roman" charset="0"/>
                <a:cs typeface="Arial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B5362DE1-6D04-F541-B83F-ADA660621264}"/>
              </a:ext>
            </a:extLst>
          </p:cNvPr>
          <p:cNvSpPr txBox="1"/>
          <p:nvPr/>
        </p:nvSpPr>
        <p:spPr>
          <a:xfrm>
            <a:off x="731270" y="4326816"/>
            <a:ext cx="23201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       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/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  E4bp4-LKO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3B4A48E-D493-F944-8993-A252CADA2FD5}"/>
              </a:ext>
            </a:extLst>
          </p:cNvPr>
          <p:cNvGrpSpPr/>
          <p:nvPr/>
        </p:nvGrpSpPr>
        <p:grpSpPr>
          <a:xfrm>
            <a:off x="1423719" y="4327944"/>
            <a:ext cx="1118357" cy="0"/>
            <a:chOff x="1794159" y="4327944"/>
            <a:chExt cx="1118357" cy="0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EE3142B-8B44-704D-A56B-06F36391852E}"/>
                </a:ext>
              </a:extLst>
            </p:cNvPr>
            <p:cNvCxnSpPr/>
            <p:nvPr/>
          </p:nvCxnSpPr>
          <p:spPr>
            <a:xfrm>
              <a:off x="1794159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183604D-CFE8-9347-8D1D-C2D1634684C9}"/>
                </a:ext>
              </a:extLst>
            </p:cNvPr>
            <p:cNvCxnSpPr/>
            <p:nvPr/>
          </p:nvCxnSpPr>
          <p:spPr>
            <a:xfrm>
              <a:off x="2409596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57FD695-607E-E44B-8CEC-C570ABC1804A}"/>
              </a:ext>
            </a:extLst>
          </p:cNvPr>
          <p:cNvSpPr txBox="1"/>
          <p:nvPr/>
        </p:nvSpPr>
        <p:spPr>
          <a:xfrm rot="16200000">
            <a:off x="-222006" y="3099863"/>
            <a:ext cx="207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 mRNA Levels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98A7E3D-42A9-B84B-9C7C-3A366CE3DE18}"/>
              </a:ext>
            </a:extLst>
          </p:cNvPr>
          <p:cNvSpPr txBox="1"/>
          <p:nvPr/>
        </p:nvSpPr>
        <p:spPr>
          <a:xfrm>
            <a:off x="3177330" y="4367484"/>
            <a:ext cx="20588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/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  E4bp4-LKO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5C81CF0-5335-6B4A-AB44-1342F5E206F4}"/>
              </a:ext>
            </a:extLst>
          </p:cNvPr>
          <p:cNvSpPr txBox="1"/>
          <p:nvPr/>
        </p:nvSpPr>
        <p:spPr>
          <a:xfrm>
            <a:off x="5340769" y="4360783"/>
            <a:ext cx="19797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/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  E4bp4-LKO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EA56F45-4707-9740-B122-626FF1081BC1}"/>
              </a:ext>
            </a:extLst>
          </p:cNvPr>
          <p:cNvSpPr txBox="1"/>
          <p:nvPr/>
        </p:nvSpPr>
        <p:spPr>
          <a:xfrm>
            <a:off x="7325227" y="4349632"/>
            <a:ext cx="20382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/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  E4bp4-LKO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E639F7-E020-4041-91A2-B6F774DF5D22}"/>
              </a:ext>
            </a:extLst>
          </p:cNvPr>
          <p:cNvSpPr txBox="1"/>
          <p:nvPr/>
        </p:nvSpPr>
        <p:spPr>
          <a:xfrm>
            <a:off x="9682109" y="4290711"/>
            <a:ext cx="19624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/</a:t>
            </a:r>
            <a:r>
              <a:rPr lang="en-US" sz="1100" b="1" i="1" baseline="30000" dirty="0" err="1">
                <a:latin typeface="Arial"/>
                <a:ea typeface="Times New Roman" charset="0"/>
                <a:cs typeface="Arial"/>
              </a:rPr>
              <a:t>flox</a:t>
            </a:r>
            <a:r>
              <a:rPr lang="en-US" sz="1100" b="1" i="1" baseline="30000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100" b="1" i="1" dirty="0">
                <a:latin typeface="Arial"/>
                <a:ea typeface="Times New Roman" charset="0"/>
                <a:cs typeface="Arial"/>
              </a:rPr>
              <a:t>  E4bp4-LKO</a:t>
            </a:r>
          </a:p>
        </p:txBody>
      </p:sp>
      <p:graphicFrame>
        <p:nvGraphicFramePr>
          <p:cNvPr id="125" name="Chart 124">
            <a:extLst>
              <a:ext uri="{FF2B5EF4-FFF2-40B4-BE49-F238E27FC236}">
                <a16:creationId xmlns:a16="http://schemas.microsoft.com/office/drawing/2014/main" id="{0153DC4D-27F0-714E-848A-EE0DEC6095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5161915"/>
              </p:ext>
            </p:extLst>
          </p:nvPr>
        </p:nvGraphicFramePr>
        <p:xfrm>
          <a:off x="917083" y="2360684"/>
          <a:ext cx="1638889" cy="1917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6" name="Chart 125">
            <a:extLst>
              <a:ext uri="{FF2B5EF4-FFF2-40B4-BE49-F238E27FC236}">
                <a16:creationId xmlns:a16="http://schemas.microsoft.com/office/drawing/2014/main" id="{0B957913-3750-DC46-B174-A03477459C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6313204"/>
              </p:ext>
            </p:extLst>
          </p:nvPr>
        </p:nvGraphicFramePr>
        <p:xfrm>
          <a:off x="2983894" y="2334894"/>
          <a:ext cx="1643269" cy="19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7" name="Chart 126">
            <a:extLst>
              <a:ext uri="{FF2B5EF4-FFF2-40B4-BE49-F238E27FC236}">
                <a16:creationId xmlns:a16="http://schemas.microsoft.com/office/drawing/2014/main" id="{FCE39BFE-BF79-E04F-A789-B66ADE8CF6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3996659"/>
              </p:ext>
            </p:extLst>
          </p:nvPr>
        </p:nvGraphicFramePr>
        <p:xfrm>
          <a:off x="5095958" y="2316456"/>
          <a:ext cx="1637044" cy="19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8" name="Chart 127">
            <a:extLst>
              <a:ext uri="{FF2B5EF4-FFF2-40B4-BE49-F238E27FC236}">
                <a16:creationId xmlns:a16="http://schemas.microsoft.com/office/drawing/2014/main" id="{6E42FB4F-4EAE-1E49-B164-27052549E3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4838239"/>
              </p:ext>
            </p:extLst>
          </p:nvPr>
        </p:nvGraphicFramePr>
        <p:xfrm>
          <a:off x="7069693" y="2323906"/>
          <a:ext cx="1804616" cy="1943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9" name="Chart 128">
            <a:extLst>
              <a:ext uri="{FF2B5EF4-FFF2-40B4-BE49-F238E27FC236}">
                <a16:creationId xmlns:a16="http://schemas.microsoft.com/office/drawing/2014/main" id="{B3C37C13-F379-764C-AED2-42D04189A4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3660210"/>
              </p:ext>
            </p:extLst>
          </p:nvPr>
        </p:nvGraphicFramePr>
        <p:xfrm>
          <a:off x="9352260" y="2273590"/>
          <a:ext cx="1637045" cy="1957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134" name="Group 133">
            <a:extLst>
              <a:ext uri="{FF2B5EF4-FFF2-40B4-BE49-F238E27FC236}">
                <a16:creationId xmlns:a16="http://schemas.microsoft.com/office/drawing/2014/main" id="{B8A44D95-8D36-AF40-A239-5971650C002C}"/>
              </a:ext>
            </a:extLst>
          </p:cNvPr>
          <p:cNvGrpSpPr/>
          <p:nvPr/>
        </p:nvGrpSpPr>
        <p:grpSpPr>
          <a:xfrm>
            <a:off x="3464202" y="4346532"/>
            <a:ext cx="1118357" cy="0"/>
            <a:chOff x="1794159" y="4327944"/>
            <a:chExt cx="1118357" cy="0"/>
          </a:xfrm>
        </p:grpSpPr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8686AB3E-4920-784C-98E5-553D31037CFE}"/>
                </a:ext>
              </a:extLst>
            </p:cNvPr>
            <p:cNvCxnSpPr/>
            <p:nvPr/>
          </p:nvCxnSpPr>
          <p:spPr>
            <a:xfrm>
              <a:off x="1794159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4D61BB41-E02B-FF45-9DF8-B5D7E361D4E2}"/>
                </a:ext>
              </a:extLst>
            </p:cNvPr>
            <p:cNvCxnSpPr/>
            <p:nvPr/>
          </p:nvCxnSpPr>
          <p:spPr>
            <a:xfrm>
              <a:off x="2409596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18CE3D15-8955-A240-9302-C467099EEF68}"/>
              </a:ext>
            </a:extLst>
          </p:cNvPr>
          <p:cNvGrpSpPr/>
          <p:nvPr/>
        </p:nvGrpSpPr>
        <p:grpSpPr>
          <a:xfrm>
            <a:off x="5562124" y="4343635"/>
            <a:ext cx="1118357" cy="0"/>
            <a:chOff x="1794159" y="4327944"/>
            <a:chExt cx="1118357" cy="0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78916826-DB4A-BA4F-B57E-4AFB257469A0}"/>
                </a:ext>
              </a:extLst>
            </p:cNvPr>
            <p:cNvCxnSpPr/>
            <p:nvPr/>
          </p:nvCxnSpPr>
          <p:spPr>
            <a:xfrm>
              <a:off x="1794159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307729B0-C1B2-B54E-8714-532CBE90432B}"/>
                </a:ext>
              </a:extLst>
            </p:cNvPr>
            <p:cNvCxnSpPr/>
            <p:nvPr/>
          </p:nvCxnSpPr>
          <p:spPr>
            <a:xfrm>
              <a:off x="2409596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29A74096-B27F-AA48-BC4B-FF91D2FCA4DE}"/>
              </a:ext>
            </a:extLst>
          </p:cNvPr>
          <p:cNvGrpSpPr/>
          <p:nvPr/>
        </p:nvGrpSpPr>
        <p:grpSpPr>
          <a:xfrm>
            <a:off x="7612098" y="4332484"/>
            <a:ext cx="1118357" cy="0"/>
            <a:chOff x="1794159" y="4327944"/>
            <a:chExt cx="1118357" cy="0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B7FCB64D-3CAE-E043-9EFE-65BD29A7A8FE}"/>
                </a:ext>
              </a:extLst>
            </p:cNvPr>
            <p:cNvCxnSpPr/>
            <p:nvPr/>
          </p:nvCxnSpPr>
          <p:spPr>
            <a:xfrm>
              <a:off x="1794159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4EDFE05C-FA13-3F40-B851-A766458FBE93}"/>
                </a:ext>
              </a:extLst>
            </p:cNvPr>
            <p:cNvCxnSpPr/>
            <p:nvPr/>
          </p:nvCxnSpPr>
          <p:spPr>
            <a:xfrm>
              <a:off x="2409596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84BB53B-FC62-9440-96E3-833298463AC3}"/>
              </a:ext>
            </a:extLst>
          </p:cNvPr>
          <p:cNvGrpSpPr/>
          <p:nvPr/>
        </p:nvGrpSpPr>
        <p:grpSpPr>
          <a:xfrm>
            <a:off x="9888168" y="4283563"/>
            <a:ext cx="1118357" cy="0"/>
            <a:chOff x="1794159" y="4327944"/>
            <a:chExt cx="1118357" cy="0"/>
          </a:xfrm>
        </p:grpSpPr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F1C27B18-C36D-D846-AFB3-7FF95EA6D6CC}"/>
                </a:ext>
              </a:extLst>
            </p:cNvPr>
            <p:cNvCxnSpPr/>
            <p:nvPr/>
          </p:nvCxnSpPr>
          <p:spPr>
            <a:xfrm>
              <a:off x="1794159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1E785FBA-D6E9-1B4C-A071-B473DE28CCA1}"/>
                </a:ext>
              </a:extLst>
            </p:cNvPr>
            <p:cNvCxnSpPr/>
            <p:nvPr/>
          </p:nvCxnSpPr>
          <p:spPr>
            <a:xfrm>
              <a:off x="2409596" y="4327944"/>
              <a:ext cx="5029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9B0B525-C64D-7F47-986E-DA451B7A5778}"/>
              </a:ext>
            </a:extLst>
          </p:cNvPr>
          <p:cNvSpPr txBox="1"/>
          <p:nvPr/>
        </p:nvSpPr>
        <p:spPr>
          <a:xfrm>
            <a:off x="1630684" y="2209889"/>
            <a:ext cx="816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Bcl-2l1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B1AAD2-29AA-EF47-B24F-050AED71438D}"/>
              </a:ext>
            </a:extLst>
          </p:cNvPr>
          <p:cNvSpPr txBox="1"/>
          <p:nvPr/>
        </p:nvSpPr>
        <p:spPr>
          <a:xfrm>
            <a:off x="3727377" y="2119701"/>
            <a:ext cx="557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>
                <a:latin typeface="Arial"/>
                <a:ea typeface="Times New Roman" charset="0"/>
                <a:cs typeface="Arial"/>
              </a:rPr>
              <a:t>Bax</a:t>
            </a:r>
            <a:endParaRPr lang="en-US" sz="1400" b="1" i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8E6D0D-43EC-1C4E-8AFF-132E1C4E0AE8}"/>
              </a:ext>
            </a:extLst>
          </p:cNvPr>
          <p:cNvSpPr txBox="1"/>
          <p:nvPr/>
        </p:nvSpPr>
        <p:spPr>
          <a:xfrm>
            <a:off x="5968473" y="2119701"/>
            <a:ext cx="567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>
                <a:latin typeface="Arial"/>
                <a:ea typeface="Times New Roman" charset="0"/>
                <a:cs typeface="Arial"/>
              </a:rPr>
              <a:t>Bim</a:t>
            </a:r>
            <a:endParaRPr lang="en-US" sz="1400" b="1" i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076A67-E97B-E842-BF85-FA889F4F30C0}"/>
              </a:ext>
            </a:extLst>
          </p:cNvPr>
          <p:cNvSpPr txBox="1"/>
          <p:nvPr/>
        </p:nvSpPr>
        <p:spPr>
          <a:xfrm>
            <a:off x="7854494" y="2126767"/>
            <a:ext cx="66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>
                <a:latin typeface="Arial"/>
                <a:ea typeface="Times New Roman" charset="0"/>
                <a:cs typeface="Arial"/>
              </a:rPr>
              <a:t>Noxa</a:t>
            </a:r>
            <a:endParaRPr lang="en-US" sz="1400" b="1" i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C8F4D9-1EEE-4B48-9C60-1F63EE25B1E4}"/>
              </a:ext>
            </a:extLst>
          </p:cNvPr>
          <p:cNvSpPr txBox="1"/>
          <p:nvPr/>
        </p:nvSpPr>
        <p:spPr>
          <a:xfrm>
            <a:off x="9998352" y="2052907"/>
            <a:ext cx="717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Puma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AAAACD-1D23-254B-BDD1-244CB42FCE67}"/>
              </a:ext>
            </a:extLst>
          </p:cNvPr>
          <p:cNvGrpSpPr/>
          <p:nvPr/>
        </p:nvGrpSpPr>
        <p:grpSpPr>
          <a:xfrm flipH="1">
            <a:off x="3881314" y="2481560"/>
            <a:ext cx="601473" cy="418896"/>
            <a:chOff x="3568845" y="652766"/>
            <a:chExt cx="257648" cy="636029"/>
          </a:xfrm>
        </p:grpSpPr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11C869DA-2C36-2E46-929F-E667F4D534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8845" y="652766"/>
              <a:ext cx="0" cy="6360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2419C58E-7E0F-6D4D-B134-30C2CA906D61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46" y="652766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2946081E-BD96-7A42-A98F-C27A1968A00E}"/>
                </a:ext>
              </a:extLst>
            </p:cNvPr>
            <p:cNvCxnSpPr>
              <a:cxnSpLocks/>
            </p:cNvCxnSpPr>
            <p:nvPr/>
          </p:nvCxnSpPr>
          <p:spPr>
            <a:xfrm>
              <a:off x="3823832" y="652766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E148086-1058-DE4B-9EED-5C72B5EEB659}"/>
              </a:ext>
            </a:extLst>
          </p:cNvPr>
          <p:cNvGrpSpPr/>
          <p:nvPr/>
        </p:nvGrpSpPr>
        <p:grpSpPr>
          <a:xfrm>
            <a:off x="3531655" y="2473878"/>
            <a:ext cx="292173" cy="418896"/>
            <a:chOff x="3093060" y="496077"/>
            <a:chExt cx="257648" cy="574440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09BE0DCD-41EA-BA40-9DFA-771DA761FB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3060" y="496077"/>
              <a:ext cx="0" cy="5744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B2214B63-0E5D-6D48-9C7E-DA6AC0DC44FF}"/>
                </a:ext>
              </a:extLst>
            </p:cNvPr>
            <p:cNvCxnSpPr/>
            <p:nvPr/>
          </p:nvCxnSpPr>
          <p:spPr>
            <a:xfrm>
              <a:off x="3093061" y="496077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F4F7D9DF-4A0D-504B-9FB8-4BC6951ABAE7}"/>
                </a:ext>
              </a:extLst>
            </p:cNvPr>
            <p:cNvCxnSpPr/>
            <p:nvPr/>
          </p:nvCxnSpPr>
          <p:spPr>
            <a:xfrm>
              <a:off x="3348047" y="496077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F8E383F-4100-5842-90C5-23B872B6F8A2}"/>
              </a:ext>
            </a:extLst>
          </p:cNvPr>
          <p:cNvSpPr txBox="1"/>
          <p:nvPr/>
        </p:nvSpPr>
        <p:spPr>
          <a:xfrm>
            <a:off x="4331099" y="2830218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Arial"/>
                <a:ea typeface="Times New Roman" charset="0"/>
                <a:cs typeface="Arial"/>
              </a:rPr>
              <a:t>*</a:t>
            </a:r>
            <a:endParaRPr lang="en-US" sz="1400" b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80EC01E0-5022-024A-A826-D2C29C81F2C0}"/>
              </a:ext>
            </a:extLst>
          </p:cNvPr>
          <p:cNvSpPr txBox="1"/>
          <p:nvPr/>
        </p:nvSpPr>
        <p:spPr>
          <a:xfrm>
            <a:off x="3388823" y="293999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Arial"/>
                <a:ea typeface="Times New Roman" charset="0"/>
                <a:cs typeface="Arial"/>
              </a:rPr>
              <a:t>*</a:t>
            </a:r>
            <a:endParaRPr lang="en-US" sz="1400" b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B790193F-FD75-C24D-B155-6C2BD5A11E7A}"/>
              </a:ext>
            </a:extLst>
          </p:cNvPr>
          <p:cNvSpPr txBox="1"/>
          <p:nvPr/>
        </p:nvSpPr>
        <p:spPr>
          <a:xfrm>
            <a:off x="5806962" y="333109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Arial"/>
                <a:ea typeface="Times New Roman" charset="0"/>
                <a:cs typeface="Arial"/>
              </a:rPr>
              <a:t>*</a:t>
            </a:r>
            <a:endParaRPr lang="en-US" sz="1200" b="1" dirty="0">
              <a:latin typeface="Arial"/>
              <a:ea typeface="Times New Roman" charset="0"/>
              <a:cs typeface="Arial"/>
            </a:endParaRP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77D06FB-5923-E540-8663-A1A00A031798}"/>
              </a:ext>
            </a:extLst>
          </p:cNvPr>
          <p:cNvGrpSpPr/>
          <p:nvPr/>
        </p:nvGrpSpPr>
        <p:grpSpPr>
          <a:xfrm flipH="1">
            <a:off x="5673348" y="2968299"/>
            <a:ext cx="295126" cy="446653"/>
            <a:chOff x="3568845" y="652766"/>
            <a:chExt cx="257648" cy="636029"/>
          </a:xfrm>
        </p:grpSpPr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D68905DC-B341-F84C-9781-D760C59294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8845" y="652766"/>
              <a:ext cx="0" cy="6360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B9C58222-BE5F-4545-A560-B12CA3E51795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46" y="652766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D0BE4735-69BC-AF4B-83D6-30B2C0C2FCED}"/>
                </a:ext>
              </a:extLst>
            </p:cNvPr>
            <p:cNvCxnSpPr>
              <a:cxnSpLocks/>
            </p:cNvCxnSpPr>
            <p:nvPr/>
          </p:nvCxnSpPr>
          <p:spPr>
            <a:xfrm>
              <a:off x="3823832" y="652766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30239D92-C68B-854C-A518-20EBABF38BD3}"/>
              </a:ext>
            </a:extLst>
          </p:cNvPr>
          <p:cNvGrpSpPr/>
          <p:nvPr/>
        </p:nvGrpSpPr>
        <p:grpSpPr>
          <a:xfrm flipH="1">
            <a:off x="5971899" y="2640464"/>
            <a:ext cx="573964" cy="245944"/>
            <a:chOff x="3568845" y="652766"/>
            <a:chExt cx="259001" cy="636029"/>
          </a:xfrm>
        </p:grpSpPr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22D17635-2FD2-BE4A-8C17-F53B4FC44E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8845" y="652766"/>
              <a:ext cx="0" cy="6360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F33CB843-F3E7-9C48-8585-901E156CADB6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46" y="652766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B01FCFBE-F0FE-1E44-B31D-4CF6D83C6C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27846" y="652766"/>
              <a:ext cx="0" cy="54810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B88CCA1-3A65-AA45-A502-D5B107FFC3B7}"/>
              </a:ext>
            </a:extLst>
          </p:cNvPr>
          <p:cNvSpPr txBox="1"/>
          <p:nvPr/>
        </p:nvSpPr>
        <p:spPr>
          <a:xfrm>
            <a:off x="6075299" y="2367912"/>
            <a:ext cx="44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Arial"/>
                <a:ea typeface="Times New Roman" charset="0"/>
                <a:cs typeface="Arial"/>
              </a:rPr>
              <a:t>n.s</a:t>
            </a:r>
            <a:r>
              <a:rPr lang="en-US" sz="1200" b="1" dirty="0">
                <a:latin typeface="Arial"/>
                <a:ea typeface="Times New Roman" charset="0"/>
                <a:cs typeface="Arial"/>
              </a:rPr>
              <a:t>.</a:t>
            </a:r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0E43FB50-4DD9-B24B-8972-A88B487A2B59}"/>
              </a:ext>
            </a:extLst>
          </p:cNvPr>
          <p:cNvGrpSpPr/>
          <p:nvPr/>
        </p:nvGrpSpPr>
        <p:grpSpPr>
          <a:xfrm flipH="1">
            <a:off x="7654129" y="2696899"/>
            <a:ext cx="295126" cy="446653"/>
            <a:chOff x="3568845" y="652766"/>
            <a:chExt cx="257648" cy="636029"/>
          </a:xfrm>
        </p:grpSpPr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D7DD3FED-16D6-B349-BE0C-45732433BC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8845" y="652766"/>
              <a:ext cx="0" cy="6360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BC59F13F-C6D2-AA43-A9C3-397F0FC8932D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46" y="652766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A19835A2-5CE9-BE46-8F86-D06CD96A743E}"/>
                </a:ext>
              </a:extLst>
            </p:cNvPr>
            <p:cNvCxnSpPr>
              <a:cxnSpLocks/>
            </p:cNvCxnSpPr>
            <p:nvPr/>
          </p:nvCxnSpPr>
          <p:spPr>
            <a:xfrm>
              <a:off x="3823832" y="652766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62FD5413-F163-E54F-942B-D88F7F668A23}"/>
              </a:ext>
            </a:extLst>
          </p:cNvPr>
          <p:cNvGrpSpPr/>
          <p:nvPr/>
        </p:nvGrpSpPr>
        <p:grpSpPr>
          <a:xfrm flipH="1">
            <a:off x="7974955" y="2695911"/>
            <a:ext cx="687468" cy="394493"/>
            <a:chOff x="3568845" y="652766"/>
            <a:chExt cx="257648" cy="636029"/>
          </a:xfrm>
        </p:grpSpPr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DAE9A963-6F0C-DE49-8F5C-4471D2F2C6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8845" y="652766"/>
              <a:ext cx="0" cy="6360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11F7E2FF-8C08-654C-8F40-FD57D5D00C69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46" y="652766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6DFF9E0F-703D-FB46-9F58-53986EE18C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26449" y="652766"/>
              <a:ext cx="0" cy="3444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38AFA5A-8AD1-1E43-BC5C-05392D385C29}"/>
              </a:ext>
            </a:extLst>
          </p:cNvPr>
          <p:cNvSpPr txBox="1"/>
          <p:nvPr/>
        </p:nvSpPr>
        <p:spPr>
          <a:xfrm>
            <a:off x="7814936" y="314355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Arial"/>
                <a:ea typeface="Times New Roman" charset="0"/>
                <a:cs typeface="Arial"/>
              </a:rPr>
              <a:t>*</a:t>
            </a:r>
            <a:endParaRPr lang="en-US" sz="1200" b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5B1EB513-DE76-4F47-BB19-ABB6E1175F2F}"/>
              </a:ext>
            </a:extLst>
          </p:cNvPr>
          <p:cNvSpPr txBox="1"/>
          <p:nvPr/>
        </p:nvSpPr>
        <p:spPr>
          <a:xfrm>
            <a:off x="8521706" y="353530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Arial"/>
                <a:ea typeface="Times New Roman" charset="0"/>
                <a:cs typeface="Arial"/>
              </a:rPr>
              <a:t>*</a:t>
            </a:r>
            <a:endParaRPr lang="en-US" sz="1200" b="1" dirty="0">
              <a:latin typeface="Arial"/>
              <a:ea typeface="Times New Roman" charset="0"/>
              <a:cs typeface="Arial"/>
            </a:endParaRP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69D2991-A65B-C24C-B388-73E178109369}"/>
              </a:ext>
            </a:extLst>
          </p:cNvPr>
          <p:cNvGrpSpPr/>
          <p:nvPr/>
        </p:nvGrpSpPr>
        <p:grpSpPr>
          <a:xfrm>
            <a:off x="9906019" y="2477844"/>
            <a:ext cx="292173" cy="418896"/>
            <a:chOff x="3093060" y="496077"/>
            <a:chExt cx="257648" cy="574440"/>
          </a:xfrm>
        </p:grpSpPr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CD42AA03-5620-D64A-818E-024BBC4ECD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3060" y="496077"/>
              <a:ext cx="0" cy="5744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E026C86C-77D7-E749-BE9F-498C03FA64AE}"/>
                </a:ext>
              </a:extLst>
            </p:cNvPr>
            <p:cNvCxnSpPr/>
            <p:nvPr/>
          </p:nvCxnSpPr>
          <p:spPr>
            <a:xfrm>
              <a:off x="3093061" y="496077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6BC9A615-E99A-2542-BC6D-9E2402911250}"/>
                </a:ext>
              </a:extLst>
            </p:cNvPr>
            <p:cNvCxnSpPr/>
            <p:nvPr/>
          </p:nvCxnSpPr>
          <p:spPr>
            <a:xfrm>
              <a:off x="3348047" y="496077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F57A67FC-38ED-064D-BCFE-431D78CA4C02}"/>
              </a:ext>
            </a:extLst>
          </p:cNvPr>
          <p:cNvGrpSpPr/>
          <p:nvPr/>
        </p:nvGrpSpPr>
        <p:grpSpPr>
          <a:xfrm flipH="1">
            <a:off x="10240691" y="2468788"/>
            <a:ext cx="601473" cy="418896"/>
            <a:chOff x="3568845" y="652766"/>
            <a:chExt cx="257648" cy="636029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68F38AE7-33E8-D443-BFA5-3349A575BB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8845" y="652766"/>
              <a:ext cx="0" cy="6360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3DB3FE82-5B80-E04C-BC8C-2F6C32AC0C50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46" y="652766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821F5C37-7E28-7949-BB46-41ADC226C0ED}"/>
                </a:ext>
              </a:extLst>
            </p:cNvPr>
            <p:cNvCxnSpPr>
              <a:cxnSpLocks/>
            </p:cNvCxnSpPr>
            <p:nvPr/>
          </p:nvCxnSpPr>
          <p:spPr>
            <a:xfrm>
              <a:off x="3823832" y="652766"/>
              <a:ext cx="0" cy="742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6" name="TextBox 195">
            <a:extLst>
              <a:ext uri="{FF2B5EF4-FFF2-40B4-BE49-F238E27FC236}">
                <a16:creationId xmlns:a16="http://schemas.microsoft.com/office/drawing/2014/main" id="{C132EA6C-EA49-6F4B-B047-60DA9D6768E7}"/>
              </a:ext>
            </a:extLst>
          </p:cNvPr>
          <p:cNvSpPr txBox="1"/>
          <p:nvPr/>
        </p:nvSpPr>
        <p:spPr>
          <a:xfrm>
            <a:off x="9736742" y="2864587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Arial"/>
                <a:ea typeface="Times New Roman" charset="0"/>
                <a:cs typeface="Arial"/>
              </a:rPr>
              <a:t>*</a:t>
            </a:r>
            <a:endParaRPr lang="en-US" sz="1200" b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7B248898-A4BC-AF42-8D38-6705B22D91A1}"/>
              </a:ext>
            </a:extLst>
          </p:cNvPr>
          <p:cNvSpPr txBox="1"/>
          <p:nvPr/>
        </p:nvSpPr>
        <p:spPr>
          <a:xfrm>
            <a:off x="10662413" y="287661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Arial"/>
                <a:ea typeface="Times New Roman" charset="0"/>
                <a:cs typeface="Arial"/>
              </a:rPr>
              <a:t>**</a:t>
            </a:r>
            <a:endParaRPr lang="en-US" sz="1200" b="1" dirty="0">
              <a:latin typeface="Arial"/>
              <a:ea typeface="Times New Roman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017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A443FA1-28D0-9F46-9695-9CD5062410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1278654"/>
              </p:ext>
            </p:extLst>
          </p:nvPr>
        </p:nvGraphicFramePr>
        <p:xfrm>
          <a:off x="3146829" y="3428999"/>
          <a:ext cx="1186669" cy="1850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31F0198-EDF7-FB46-AD16-DC4104F76B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317234"/>
              </p:ext>
            </p:extLst>
          </p:nvPr>
        </p:nvGraphicFramePr>
        <p:xfrm>
          <a:off x="5082172" y="889662"/>
          <a:ext cx="1257747" cy="1737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7C9094D-7700-9A47-8843-E1FCFA4D4613}"/>
              </a:ext>
            </a:extLst>
          </p:cNvPr>
          <p:cNvSpPr txBox="1"/>
          <p:nvPr/>
        </p:nvSpPr>
        <p:spPr>
          <a:xfrm rot="16200000">
            <a:off x="3676611" y="1373557"/>
            <a:ext cx="2479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Arial"/>
              </a:rPr>
              <a:t>Liver Triglycerides (</a:t>
            </a:r>
            <a:r>
              <a:rPr lang="en-US" sz="1400" b="1" dirty="0">
                <a:solidFill>
                  <a:prstClr val="black"/>
                </a:solidFill>
                <a:latin typeface="Arial"/>
                <a:ea typeface="Times New Roman" charset="0"/>
                <a:cs typeface="Arial"/>
              </a:rPr>
              <a:t>μ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Arial"/>
              </a:rPr>
              <a:t>g/mg)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9D2EE-6DCC-0C44-85B0-37BAB7267802}"/>
              </a:ext>
            </a:extLst>
          </p:cNvPr>
          <p:cNvSpPr txBox="1"/>
          <p:nvPr/>
        </p:nvSpPr>
        <p:spPr>
          <a:xfrm rot="16200000">
            <a:off x="1626929" y="3970307"/>
            <a:ext cx="2609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Arial"/>
              </a:rPr>
              <a:t>Serum Triglycerides (mg/dL)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EA2B5C4-D14F-EE4E-90B4-489B77A969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2901038"/>
              </p:ext>
            </p:extLst>
          </p:nvPr>
        </p:nvGraphicFramePr>
        <p:xfrm>
          <a:off x="4967137" y="3489175"/>
          <a:ext cx="1257747" cy="1693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C4368FC-4BB7-6343-A650-8734AF7C8210}"/>
              </a:ext>
            </a:extLst>
          </p:cNvPr>
          <p:cNvSpPr txBox="1"/>
          <p:nvPr/>
        </p:nvSpPr>
        <p:spPr>
          <a:xfrm rot="16200000">
            <a:off x="3568789" y="3953678"/>
            <a:ext cx="2488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Arial"/>
              </a:rPr>
              <a:t>Serum Cholesterol (mg/dL)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75D0EC9-B519-8347-8C86-AB5C4E6EE4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7716067"/>
              </p:ext>
            </p:extLst>
          </p:nvPr>
        </p:nvGraphicFramePr>
        <p:xfrm>
          <a:off x="6811695" y="3400658"/>
          <a:ext cx="1243258" cy="1745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37CC848-D6C6-0647-8DCB-EB3B44AED529}"/>
              </a:ext>
            </a:extLst>
          </p:cNvPr>
          <p:cNvSpPr txBox="1"/>
          <p:nvPr/>
        </p:nvSpPr>
        <p:spPr>
          <a:xfrm rot="16200000">
            <a:off x="5891143" y="4043488"/>
            <a:ext cx="1630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Arial"/>
              </a:rPr>
              <a:t>Serum ALT (IU/L)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B1C8A0-3285-2F42-876E-189D5AEBB325}"/>
              </a:ext>
            </a:extLst>
          </p:cNvPr>
          <p:cNvSpPr txBox="1"/>
          <p:nvPr/>
        </p:nvSpPr>
        <p:spPr>
          <a:xfrm>
            <a:off x="1829645" y="5371141"/>
            <a:ext cx="8099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 6. Metabolic phenotype of </a:t>
            </a:r>
            <a:r>
              <a:rPr lang="en-US" sz="1600" b="1" i="1" dirty="0">
                <a:latin typeface="Arial"/>
                <a:cs typeface="Arial"/>
              </a:rPr>
              <a:t>E4bp4-LKO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i="1" dirty="0">
                <a:latin typeface="Arial"/>
                <a:cs typeface="Arial"/>
              </a:rPr>
              <a:t>vs</a:t>
            </a:r>
            <a:r>
              <a:rPr lang="en-US" sz="1600" b="1" dirty="0">
                <a:latin typeface="Arial"/>
                <a:cs typeface="Arial"/>
              </a:rPr>
              <a:t>. </a:t>
            </a:r>
            <a:r>
              <a:rPr lang="en-US" sz="1600" b="1" i="1" dirty="0">
                <a:latin typeface="Arial"/>
                <a:cs typeface="Arial"/>
              </a:rPr>
              <a:t>E4bp4</a:t>
            </a:r>
            <a:r>
              <a:rPr lang="en-US" sz="1600" b="1" i="1" baseline="30000" dirty="0">
                <a:latin typeface="Arial"/>
                <a:cs typeface="Arial"/>
              </a:rPr>
              <a:t>flox/</a:t>
            </a:r>
            <a:r>
              <a:rPr lang="en-US" sz="1600" b="1" i="1" baseline="30000" dirty="0" err="1">
                <a:latin typeface="Arial"/>
                <a:cs typeface="Arial"/>
              </a:rPr>
              <a:t>flox</a:t>
            </a:r>
            <a:r>
              <a:rPr lang="en-US" sz="1600" b="1" baseline="30000" dirty="0">
                <a:latin typeface="Arial"/>
                <a:cs typeface="Arial"/>
              </a:rPr>
              <a:t>  </a:t>
            </a:r>
            <a:r>
              <a:rPr lang="en-US" sz="1600" b="1" dirty="0">
                <a:latin typeface="Arial"/>
                <a:cs typeface="Arial"/>
              </a:rPr>
              <a:t>mice on regular chow. </a:t>
            </a:r>
            <a:r>
              <a:rPr lang="en-US" sz="1600" dirty="0">
                <a:latin typeface="Arial"/>
                <a:cs typeface="Arial"/>
              </a:rPr>
              <a:t>Two-month male mice on regular chow was dissected and metabolic assays were performed as follows:</a:t>
            </a:r>
            <a:r>
              <a:rPr lang="en-US" sz="1600" b="1" dirty="0">
                <a:latin typeface="Arial"/>
                <a:cs typeface="Arial"/>
              </a:rPr>
              <a:t> (A) </a:t>
            </a:r>
            <a:r>
              <a:rPr lang="en-US" sz="1600" dirty="0">
                <a:latin typeface="Arial"/>
                <a:cs typeface="Arial"/>
              </a:rPr>
              <a:t>body weight, </a:t>
            </a:r>
            <a:r>
              <a:rPr lang="en-US" sz="1600" b="1" dirty="0">
                <a:latin typeface="Arial"/>
                <a:cs typeface="Arial"/>
              </a:rPr>
              <a:t>(B) </a:t>
            </a:r>
            <a:r>
              <a:rPr lang="en-US" sz="1600" dirty="0">
                <a:latin typeface="Arial"/>
                <a:cs typeface="Arial"/>
              </a:rPr>
              <a:t>liver triglycerides and cholesterol, </a:t>
            </a:r>
            <a:r>
              <a:rPr lang="en-US" sz="1600" b="1" dirty="0">
                <a:latin typeface="Arial"/>
                <a:cs typeface="Arial"/>
              </a:rPr>
              <a:t>(C) </a:t>
            </a:r>
            <a:r>
              <a:rPr lang="en-US" sz="1600" dirty="0">
                <a:latin typeface="Arial"/>
                <a:cs typeface="Arial"/>
              </a:rPr>
              <a:t>serum triglycerides and cholesterol</a:t>
            </a:r>
            <a:r>
              <a:rPr lang="en-US" sz="1600" b="1" dirty="0">
                <a:latin typeface="Arial"/>
                <a:cs typeface="Arial"/>
              </a:rPr>
              <a:t>, </a:t>
            </a:r>
            <a:r>
              <a:rPr lang="en-US" sz="1600" dirty="0">
                <a:latin typeface="Arial"/>
                <a:cs typeface="Arial"/>
              </a:rPr>
              <a:t>and </a:t>
            </a:r>
            <a:r>
              <a:rPr lang="en-US" sz="1600" b="1" dirty="0">
                <a:latin typeface="Arial"/>
                <a:cs typeface="Arial"/>
              </a:rPr>
              <a:t>(D) </a:t>
            </a:r>
            <a:r>
              <a:rPr lang="en-US" sz="1600" dirty="0">
                <a:latin typeface="Arial"/>
                <a:cs typeface="Arial"/>
              </a:rPr>
              <a:t>serum ALT.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A16294-72FB-C942-A11B-68B18B082B41}"/>
              </a:ext>
            </a:extLst>
          </p:cNvPr>
          <p:cNvSpPr txBox="1"/>
          <p:nvPr/>
        </p:nvSpPr>
        <p:spPr>
          <a:xfrm>
            <a:off x="2341217" y="47360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3793FC-76C5-0E4B-98E2-897DAB9E48F4}"/>
              </a:ext>
            </a:extLst>
          </p:cNvPr>
          <p:cNvSpPr txBox="1"/>
          <p:nvPr/>
        </p:nvSpPr>
        <p:spPr>
          <a:xfrm flipH="1">
            <a:off x="4526525" y="451029"/>
            <a:ext cx="307777" cy="3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105CE9-6CCC-BC43-A791-853970BA5B4E}"/>
              </a:ext>
            </a:extLst>
          </p:cNvPr>
          <p:cNvSpPr txBox="1"/>
          <p:nvPr/>
        </p:nvSpPr>
        <p:spPr>
          <a:xfrm>
            <a:off x="2341217" y="2867359"/>
            <a:ext cx="74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C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632D3ADF-7E08-F04D-B157-CE381D3E06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1065376"/>
              </p:ext>
            </p:extLst>
          </p:nvPr>
        </p:nvGraphicFramePr>
        <p:xfrm>
          <a:off x="2914910" y="902083"/>
          <a:ext cx="1186668" cy="1733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E3C9733A-CF54-9141-B7E0-51AB17CBC6C1}"/>
              </a:ext>
            </a:extLst>
          </p:cNvPr>
          <p:cNvSpPr txBox="1"/>
          <p:nvPr/>
        </p:nvSpPr>
        <p:spPr>
          <a:xfrm rot="16200000">
            <a:off x="1786029" y="1445233"/>
            <a:ext cx="1933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Body Weight (g)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3CDDF70-784B-524B-802F-2FD1D0B70B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4122016"/>
              </p:ext>
            </p:extLst>
          </p:nvPr>
        </p:nvGraphicFramePr>
        <p:xfrm>
          <a:off x="6942421" y="775949"/>
          <a:ext cx="2986744" cy="1964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DEB2663-3D2E-3A41-83B1-37A30ED54F02}"/>
              </a:ext>
            </a:extLst>
          </p:cNvPr>
          <p:cNvSpPr txBox="1"/>
          <p:nvPr/>
        </p:nvSpPr>
        <p:spPr>
          <a:xfrm rot="16200000">
            <a:off x="5592091" y="1400190"/>
            <a:ext cx="2359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Arial"/>
              </a:rPr>
              <a:t>Liver Cholesterol (</a:t>
            </a:r>
            <a:r>
              <a:rPr lang="en-US" sz="1400" b="1" dirty="0">
                <a:solidFill>
                  <a:prstClr val="black"/>
                </a:solidFill>
                <a:latin typeface="Arial"/>
                <a:ea typeface="Times New Roman" charset="0"/>
                <a:cs typeface="Arial"/>
              </a:rPr>
              <a:t>μ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Arial"/>
              </a:rPr>
              <a:t>g/mg)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437A5A-C908-6E40-9D83-CEACE9D61180}"/>
              </a:ext>
            </a:extLst>
          </p:cNvPr>
          <p:cNvSpPr txBox="1"/>
          <p:nvPr/>
        </p:nvSpPr>
        <p:spPr>
          <a:xfrm>
            <a:off x="7300083" y="1068229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Arial"/>
              </a:rPr>
              <a:t>*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D8DEAF8-5DC7-7649-BEB1-15A3521936A5}"/>
              </a:ext>
            </a:extLst>
          </p:cNvPr>
          <p:cNvGrpSpPr/>
          <p:nvPr/>
        </p:nvGrpSpPr>
        <p:grpSpPr>
          <a:xfrm>
            <a:off x="7416172" y="818160"/>
            <a:ext cx="405055" cy="292711"/>
            <a:chOff x="9688286" y="2997121"/>
            <a:chExt cx="489857" cy="29271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BB5B87D-CC58-9847-9F00-589502EFA06A}"/>
                </a:ext>
              </a:extLst>
            </p:cNvPr>
            <p:cNvCxnSpPr/>
            <p:nvPr/>
          </p:nvCxnSpPr>
          <p:spPr>
            <a:xfrm>
              <a:off x="9688286" y="2997121"/>
              <a:ext cx="0" cy="29271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FF487BF-FF71-9E4C-98FE-C8D5C7B26C9B}"/>
                </a:ext>
              </a:extLst>
            </p:cNvPr>
            <p:cNvCxnSpPr/>
            <p:nvPr/>
          </p:nvCxnSpPr>
          <p:spPr>
            <a:xfrm>
              <a:off x="9688286" y="2997121"/>
              <a:ext cx="489857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AEDA975-A8CA-0143-981C-CC660F71F457}"/>
                </a:ext>
              </a:extLst>
            </p:cNvPr>
            <p:cNvCxnSpPr/>
            <p:nvPr/>
          </p:nvCxnSpPr>
          <p:spPr>
            <a:xfrm>
              <a:off x="10178142" y="2997121"/>
              <a:ext cx="0" cy="18466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A65A937-8C06-F447-ACCE-247604CF2073}"/>
              </a:ext>
            </a:extLst>
          </p:cNvPr>
          <p:cNvSpPr txBox="1"/>
          <p:nvPr/>
        </p:nvSpPr>
        <p:spPr>
          <a:xfrm>
            <a:off x="6286621" y="2873839"/>
            <a:ext cx="74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4303E9E-CE9D-B04F-9EEF-DFEEC4AA28E2}"/>
              </a:ext>
            </a:extLst>
          </p:cNvPr>
          <p:cNvSpPr/>
          <p:nvPr/>
        </p:nvSpPr>
        <p:spPr>
          <a:xfrm>
            <a:off x="3313115" y="467716"/>
            <a:ext cx="83143" cy="1905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latin typeface="Arial"/>
              <a:cs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38784DA-7478-A04F-9C27-52C122F02675}"/>
              </a:ext>
            </a:extLst>
          </p:cNvPr>
          <p:cNvSpPr/>
          <p:nvPr/>
        </p:nvSpPr>
        <p:spPr>
          <a:xfrm>
            <a:off x="3313115" y="780283"/>
            <a:ext cx="83144" cy="2129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latin typeface="Arial"/>
              <a:cs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E1E822-59FB-1943-BC5C-BC2F95231A7C}"/>
              </a:ext>
            </a:extLst>
          </p:cNvPr>
          <p:cNvSpPr txBox="1"/>
          <p:nvPr/>
        </p:nvSpPr>
        <p:spPr>
          <a:xfrm>
            <a:off x="3370859" y="394906"/>
            <a:ext cx="1208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cs typeface="Arial"/>
              </a:rPr>
              <a:t>E4bp4</a:t>
            </a:r>
            <a:r>
              <a:rPr lang="en-US" sz="1400" b="1" i="1" baseline="30000" dirty="0">
                <a:latin typeface="Arial"/>
                <a:cs typeface="Arial"/>
              </a:rPr>
              <a:t>flox/</a:t>
            </a:r>
            <a:r>
              <a:rPr lang="en-US" sz="1400" b="1" i="1" baseline="30000" dirty="0" err="1">
                <a:latin typeface="Arial"/>
                <a:cs typeface="Arial"/>
              </a:rPr>
              <a:t>flox</a:t>
            </a:r>
            <a:endParaRPr lang="en-US" sz="1400" b="1" i="1" baseline="30000" dirty="0">
              <a:latin typeface="Arial"/>
              <a:cs typeface="Arial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4334BE-E012-F045-95C9-CB7B888B17E1}"/>
              </a:ext>
            </a:extLst>
          </p:cNvPr>
          <p:cNvSpPr txBox="1"/>
          <p:nvPr/>
        </p:nvSpPr>
        <p:spPr>
          <a:xfrm>
            <a:off x="3370859" y="735773"/>
            <a:ext cx="1205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cs typeface="Arial"/>
              </a:rPr>
              <a:t>E4bp4-LKO</a:t>
            </a:r>
          </a:p>
        </p:txBody>
      </p:sp>
    </p:spTree>
    <p:extLst>
      <p:ext uri="{BB962C8B-B14F-4D97-AF65-F5344CB8AC3E}">
        <p14:creationId xmlns:p14="http://schemas.microsoft.com/office/powerpoint/2010/main" val="4006366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C19F312-DAA3-C041-9087-0D4807EE50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1960854"/>
              </p:ext>
            </p:extLst>
          </p:nvPr>
        </p:nvGraphicFramePr>
        <p:xfrm>
          <a:off x="1509840" y="413851"/>
          <a:ext cx="3488721" cy="2194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1F7833D0-EEDB-F942-B3FA-FFEACCEB04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8236278"/>
              </p:ext>
            </p:extLst>
          </p:nvPr>
        </p:nvGraphicFramePr>
        <p:xfrm>
          <a:off x="1073610" y="2832725"/>
          <a:ext cx="4942004" cy="2450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58C7A806-D7B5-9C4C-9706-E0CFDF4CA8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5419445"/>
              </p:ext>
            </p:extLst>
          </p:nvPr>
        </p:nvGraphicFramePr>
        <p:xfrm>
          <a:off x="6385367" y="3127324"/>
          <a:ext cx="2422911" cy="2135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C86309AC-2A48-0A43-9D95-CF2805B12E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1599057"/>
              </p:ext>
            </p:extLst>
          </p:nvPr>
        </p:nvGraphicFramePr>
        <p:xfrm>
          <a:off x="6212003" y="403976"/>
          <a:ext cx="4445289" cy="2267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9843470-FD17-F141-B83F-74854B9D8D8A}"/>
              </a:ext>
            </a:extLst>
          </p:cNvPr>
          <p:cNvSpPr txBox="1"/>
          <p:nvPr/>
        </p:nvSpPr>
        <p:spPr>
          <a:xfrm rot="16200000">
            <a:off x="386843" y="1318480"/>
            <a:ext cx="2123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</a:t>
            </a:r>
            <a:r>
              <a:rPr lang="zh-CN" altLang="en-US" sz="14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altLang="zh-CN" sz="1400" b="1" dirty="0">
                <a:latin typeface="Arial"/>
                <a:ea typeface="Times New Roman" charset="0"/>
                <a:cs typeface="Arial"/>
              </a:rPr>
              <a:t>mRNA  Levels</a:t>
            </a:r>
            <a:endParaRPr lang="en-US" sz="1400" b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B96DFC-2CF5-E54A-8996-33E835D1F4DD}"/>
              </a:ext>
            </a:extLst>
          </p:cNvPr>
          <p:cNvSpPr txBox="1"/>
          <p:nvPr/>
        </p:nvSpPr>
        <p:spPr>
          <a:xfrm>
            <a:off x="1222628" y="5567393"/>
            <a:ext cx="99384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 7. Gene expression analysis of lipid metabolism in the liver of HFLMCD-fed </a:t>
            </a:r>
            <a:r>
              <a:rPr lang="en-US" sz="1600" b="1" i="1" dirty="0">
                <a:latin typeface="Arial"/>
                <a:cs typeface="Arial"/>
              </a:rPr>
              <a:t>E4bp4-LKO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i="1" dirty="0">
                <a:latin typeface="Arial"/>
                <a:cs typeface="Arial"/>
              </a:rPr>
              <a:t>vs</a:t>
            </a:r>
            <a:r>
              <a:rPr lang="en-US" sz="1600" b="1" dirty="0">
                <a:latin typeface="Arial"/>
                <a:cs typeface="Arial"/>
              </a:rPr>
              <a:t>. </a:t>
            </a:r>
            <a:r>
              <a:rPr lang="en-US" sz="1600" b="1" i="1" dirty="0">
                <a:latin typeface="Arial"/>
                <a:cs typeface="Arial"/>
              </a:rPr>
              <a:t>E4bp4</a:t>
            </a:r>
            <a:r>
              <a:rPr lang="en-US" sz="1600" b="1" i="1" baseline="30000" dirty="0">
                <a:latin typeface="Arial"/>
                <a:cs typeface="Arial"/>
              </a:rPr>
              <a:t>flox/</a:t>
            </a:r>
            <a:r>
              <a:rPr lang="en-US" sz="1600" b="1" i="1" baseline="30000" dirty="0" err="1">
                <a:latin typeface="Arial"/>
                <a:cs typeface="Arial"/>
              </a:rPr>
              <a:t>flox</a:t>
            </a:r>
            <a:r>
              <a:rPr lang="en-US" sz="1600" b="1" baseline="30000" dirty="0">
                <a:latin typeface="Arial"/>
                <a:cs typeface="Arial"/>
              </a:rPr>
              <a:t>  </a:t>
            </a:r>
            <a:r>
              <a:rPr lang="en-US" sz="1600" b="1" dirty="0">
                <a:latin typeface="Arial"/>
                <a:cs typeface="Arial"/>
              </a:rPr>
              <a:t>mice: </a:t>
            </a:r>
            <a:r>
              <a:rPr lang="en-US" sz="1600" dirty="0">
                <a:latin typeface="Arial"/>
                <a:cs typeface="Arial"/>
              </a:rPr>
              <a:t>(</a:t>
            </a:r>
            <a:r>
              <a:rPr lang="en-US" sz="1600" b="1" dirty="0">
                <a:latin typeface="Arial"/>
                <a:cs typeface="Arial"/>
              </a:rPr>
              <a:t>A</a:t>
            </a:r>
            <a:r>
              <a:rPr lang="en-US" sz="1600" dirty="0">
                <a:latin typeface="Arial"/>
                <a:cs typeface="Arial"/>
              </a:rPr>
              <a:t>) lipolysis, (</a:t>
            </a:r>
            <a:r>
              <a:rPr lang="en-US" sz="1600" b="1" dirty="0">
                <a:latin typeface="Arial"/>
                <a:cs typeface="Arial"/>
              </a:rPr>
              <a:t>B</a:t>
            </a:r>
            <a:r>
              <a:rPr lang="en-US" sz="1600" dirty="0">
                <a:latin typeface="Arial"/>
                <a:cs typeface="Arial"/>
              </a:rPr>
              <a:t>) cholesterol biosynthesis, (</a:t>
            </a:r>
            <a:r>
              <a:rPr lang="en-US" sz="1600" b="1" dirty="0">
                <a:latin typeface="Arial"/>
                <a:cs typeface="Arial"/>
              </a:rPr>
              <a:t>C</a:t>
            </a:r>
            <a:r>
              <a:rPr lang="en-US" sz="1600" dirty="0">
                <a:latin typeface="Arial"/>
                <a:cs typeface="Arial"/>
              </a:rPr>
              <a:t>) fatty acid oxidation, and (</a:t>
            </a:r>
            <a:r>
              <a:rPr lang="en-US" sz="1600" b="1" dirty="0">
                <a:latin typeface="Arial"/>
                <a:cs typeface="Arial"/>
              </a:rPr>
              <a:t>D</a:t>
            </a:r>
            <a:r>
              <a:rPr lang="en-US" sz="1600" dirty="0">
                <a:latin typeface="Arial"/>
                <a:cs typeface="Arial"/>
              </a:rPr>
              <a:t>) fatty acid uptake.</a:t>
            </a:r>
          </a:p>
          <a:p>
            <a:endParaRPr lang="en-US" sz="1600" dirty="0">
              <a:latin typeface="Arial"/>
              <a:ea typeface="Times New Roman" charset="0"/>
              <a:cs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12AC8C-64D7-9D4C-892C-911FF99EDE11}"/>
              </a:ext>
            </a:extLst>
          </p:cNvPr>
          <p:cNvGrpSpPr/>
          <p:nvPr/>
        </p:nvGrpSpPr>
        <p:grpSpPr>
          <a:xfrm>
            <a:off x="2270538" y="307287"/>
            <a:ext cx="1308232" cy="599007"/>
            <a:chOff x="4669236" y="447512"/>
            <a:chExt cx="1308232" cy="599007"/>
          </a:xfrm>
        </p:grpSpPr>
        <p:sp>
          <p:nvSpPr>
            <p:cNvPr id="22" name="Diamond 21">
              <a:extLst>
                <a:ext uri="{FF2B5EF4-FFF2-40B4-BE49-F238E27FC236}">
                  <a16:creationId xmlns:a16="http://schemas.microsoft.com/office/drawing/2014/main" id="{CF738339-D1BD-AC4D-809A-889085BCBBB7}"/>
                </a:ext>
              </a:extLst>
            </p:cNvPr>
            <p:cNvSpPr/>
            <p:nvPr/>
          </p:nvSpPr>
          <p:spPr>
            <a:xfrm rot="18890874">
              <a:off x="4669033" y="551614"/>
              <a:ext cx="134111" cy="133705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i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23" name="Diamond 22">
              <a:extLst>
                <a:ext uri="{FF2B5EF4-FFF2-40B4-BE49-F238E27FC236}">
                  <a16:creationId xmlns:a16="http://schemas.microsoft.com/office/drawing/2014/main" id="{05589E42-2DB5-5E45-81C3-610B6337788F}"/>
                </a:ext>
              </a:extLst>
            </p:cNvPr>
            <p:cNvSpPr/>
            <p:nvPr/>
          </p:nvSpPr>
          <p:spPr>
            <a:xfrm rot="18890874">
              <a:off x="4669033" y="838614"/>
              <a:ext cx="134111" cy="133705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i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48C71CA-961A-8646-AFCC-ECC6EF203A55}"/>
                </a:ext>
              </a:extLst>
            </p:cNvPr>
            <p:cNvSpPr txBox="1"/>
            <p:nvPr/>
          </p:nvSpPr>
          <p:spPr>
            <a:xfrm>
              <a:off x="4736088" y="447512"/>
              <a:ext cx="12413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400" b="1" i="1" baseline="30000" dirty="0">
                  <a:latin typeface="Arial"/>
                  <a:ea typeface="Times New Roman" charset="0"/>
                  <a:cs typeface="Arial"/>
                </a:rPr>
                <a:t> </a:t>
              </a:r>
              <a:r>
                <a:rPr lang="en-US" sz="1400" b="1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r>
                <a:rPr lang="en-US" sz="1400" b="1" i="1" baseline="30000" dirty="0">
                  <a:latin typeface="Arial"/>
                  <a:ea typeface="Times New Roman" charset="0"/>
                  <a:cs typeface="Arial"/>
                </a:rPr>
                <a:t>/</a:t>
              </a:r>
              <a:r>
                <a:rPr lang="en-US" sz="1400" b="1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endParaRPr lang="en-US" sz="1400" b="1" i="1" baseline="30000" dirty="0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B1ACC0D-E142-2145-87FF-8A305DA922EE}"/>
                </a:ext>
              </a:extLst>
            </p:cNvPr>
            <p:cNvSpPr txBox="1"/>
            <p:nvPr/>
          </p:nvSpPr>
          <p:spPr>
            <a:xfrm>
              <a:off x="4743301" y="738742"/>
              <a:ext cx="1205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latin typeface="Arial"/>
                  <a:ea typeface="Times New Roman" charset="0"/>
                  <a:cs typeface="Arial"/>
                </a:rPr>
                <a:t>E4bp4-LKO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5825BB8-B572-D145-875E-94ACA0162BDF}"/>
              </a:ext>
            </a:extLst>
          </p:cNvPr>
          <p:cNvSpPr txBox="1"/>
          <p:nvPr/>
        </p:nvSpPr>
        <p:spPr>
          <a:xfrm>
            <a:off x="867500" y="518549"/>
            <a:ext cx="33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7E1906-4B52-E14A-89F6-FA3DCD6818A6}"/>
              </a:ext>
            </a:extLst>
          </p:cNvPr>
          <p:cNvSpPr txBox="1"/>
          <p:nvPr/>
        </p:nvSpPr>
        <p:spPr>
          <a:xfrm>
            <a:off x="5625908" y="413851"/>
            <a:ext cx="33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94F594-8894-7949-843B-E4E889D88D0E}"/>
              </a:ext>
            </a:extLst>
          </p:cNvPr>
          <p:cNvSpPr txBox="1"/>
          <p:nvPr/>
        </p:nvSpPr>
        <p:spPr>
          <a:xfrm>
            <a:off x="672092" y="3013355"/>
            <a:ext cx="33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49E329-F65B-384C-B0FC-F7A563848730}"/>
              </a:ext>
            </a:extLst>
          </p:cNvPr>
          <p:cNvSpPr txBox="1"/>
          <p:nvPr/>
        </p:nvSpPr>
        <p:spPr>
          <a:xfrm>
            <a:off x="5838964" y="3045350"/>
            <a:ext cx="33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843470-FD17-F141-B83F-74854B9D8D8A}"/>
              </a:ext>
            </a:extLst>
          </p:cNvPr>
          <p:cNvSpPr txBox="1"/>
          <p:nvPr/>
        </p:nvSpPr>
        <p:spPr>
          <a:xfrm rot="16200000">
            <a:off x="5010932" y="1330389"/>
            <a:ext cx="2123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</a:t>
            </a:r>
            <a:r>
              <a:rPr lang="zh-CN" altLang="en-US" sz="14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altLang="zh-CN" sz="1400" b="1" dirty="0">
                <a:latin typeface="Arial"/>
                <a:ea typeface="Times New Roman" charset="0"/>
                <a:cs typeface="Arial"/>
              </a:rPr>
              <a:t>mRNA  Levels</a:t>
            </a:r>
            <a:endParaRPr lang="en-US" sz="1400" b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843470-FD17-F141-B83F-74854B9D8D8A}"/>
              </a:ext>
            </a:extLst>
          </p:cNvPr>
          <p:cNvSpPr txBox="1"/>
          <p:nvPr/>
        </p:nvSpPr>
        <p:spPr>
          <a:xfrm rot="16200000">
            <a:off x="33042" y="3957711"/>
            <a:ext cx="207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</a:t>
            </a:r>
            <a:r>
              <a:rPr lang="zh-CN" altLang="en-US" sz="14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altLang="zh-CN" sz="1400" b="1" dirty="0">
                <a:latin typeface="Arial"/>
                <a:ea typeface="Times New Roman" charset="0"/>
                <a:cs typeface="Arial"/>
              </a:rPr>
              <a:t>mRNA Levels</a:t>
            </a:r>
            <a:endParaRPr lang="en-US" sz="1400" b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843470-FD17-F141-B83F-74854B9D8D8A}"/>
              </a:ext>
            </a:extLst>
          </p:cNvPr>
          <p:cNvSpPr txBox="1"/>
          <p:nvPr/>
        </p:nvSpPr>
        <p:spPr>
          <a:xfrm rot="16200000">
            <a:off x="5276608" y="4075377"/>
            <a:ext cx="2123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</a:t>
            </a:r>
            <a:r>
              <a:rPr lang="zh-CN" altLang="en-US" sz="14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altLang="zh-CN" sz="1400" b="1" dirty="0">
                <a:latin typeface="Arial"/>
                <a:ea typeface="Times New Roman" charset="0"/>
                <a:cs typeface="Arial"/>
              </a:rPr>
              <a:t>mRNA  Levels</a:t>
            </a:r>
            <a:endParaRPr lang="en-US" sz="1400" b="1" dirty="0">
              <a:latin typeface="Arial"/>
              <a:ea typeface="Times New Roman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8206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874808"/>
              </p:ext>
            </p:extLst>
          </p:nvPr>
        </p:nvGraphicFramePr>
        <p:xfrm>
          <a:off x="3184646" y="639025"/>
          <a:ext cx="2635000" cy="2568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0C41D37E-AE80-654A-98C0-414803E1CE7D}"/>
              </a:ext>
            </a:extLst>
          </p:cNvPr>
          <p:cNvSpPr txBox="1"/>
          <p:nvPr/>
        </p:nvSpPr>
        <p:spPr>
          <a:xfrm rot="16200000">
            <a:off x="2028061" y="1596265"/>
            <a:ext cx="2123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</a:t>
            </a:r>
            <a:r>
              <a:rPr lang="zh-CN" altLang="en-US" sz="14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altLang="zh-CN" sz="1400" b="1" dirty="0">
                <a:latin typeface="Arial"/>
                <a:ea typeface="Times New Roman" charset="0"/>
                <a:cs typeface="Arial"/>
              </a:rPr>
              <a:t>mRNA  Levels</a:t>
            </a:r>
            <a:endParaRPr lang="en-US" sz="1400" b="1" dirty="0">
              <a:latin typeface="Arial"/>
              <a:ea typeface="Times New Roman" charset="0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DBE7D4-1D25-1B4B-A085-BEFB1000498C}"/>
              </a:ext>
            </a:extLst>
          </p:cNvPr>
          <p:cNvSpPr txBox="1"/>
          <p:nvPr/>
        </p:nvSpPr>
        <p:spPr>
          <a:xfrm>
            <a:off x="2456385" y="799096"/>
            <a:ext cx="670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E83620-4B3B-AA4C-AB95-226D614FF20D}"/>
              </a:ext>
            </a:extLst>
          </p:cNvPr>
          <p:cNvSpPr txBox="1"/>
          <p:nvPr/>
        </p:nvSpPr>
        <p:spPr>
          <a:xfrm>
            <a:off x="2440482" y="3323401"/>
            <a:ext cx="670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5DFAC8-8A27-1E43-A67F-C33999F6AF1A}"/>
              </a:ext>
            </a:extLst>
          </p:cNvPr>
          <p:cNvSpPr txBox="1"/>
          <p:nvPr/>
        </p:nvSpPr>
        <p:spPr>
          <a:xfrm>
            <a:off x="1024738" y="5828803"/>
            <a:ext cx="107252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 8. Gene analysis of hepatic inflammation and fibrosis as well as fibrosis staining of the liver of HFLMCD-fed </a:t>
            </a:r>
            <a:r>
              <a:rPr lang="en-US" sz="1600" b="1" i="1" dirty="0">
                <a:latin typeface="Arial"/>
                <a:cs typeface="Arial"/>
              </a:rPr>
              <a:t>E4bp4</a:t>
            </a:r>
            <a:r>
              <a:rPr lang="en-US" sz="1600" b="1" i="1" baseline="30000" dirty="0">
                <a:latin typeface="Arial"/>
                <a:cs typeface="Arial"/>
              </a:rPr>
              <a:t>flox/</a:t>
            </a:r>
            <a:r>
              <a:rPr lang="en-US" sz="1600" b="1" i="1" baseline="30000" dirty="0" err="1">
                <a:latin typeface="Arial"/>
                <a:cs typeface="Arial"/>
              </a:rPr>
              <a:t>flox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i="1" dirty="0">
                <a:latin typeface="Arial"/>
                <a:cs typeface="Arial"/>
              </a:rPr>
              <a:t>vs</a:t>
            </a:r>
            <a:r>
              <a:rPr lang="en-US" sz="1600" b="1" dirty="0">
                <a:latin typeface="Arial"/>
                <a:cs typeface="Arial"/>
              </a:rPr>
              <a:t>. </a:t>
            </a:r>
            <a:r>
              <a:rPr lang="en-US" sz="1600" b="1" i="1" dirty="0">
                <a:latin typeface="Arial"/>
                <a:cs typeface="Arial"/>
              </a:rPr>
              <a:t>E4bp4-LKO</a:t>
            </a:r>
            <a:r>
              <a:rPr lang="en-US" sz="1600" b="1" dirty="0">
                <a:latin typeface="Arial"/>
                <a:cs typeface="Arial"/>
              </a:rPr>
              <a:t> mice. (A</a:t>
            </a:r>
            <a:r>
              <a:rPr lang="en-US" sz="1600" dirty="0">
                <a:latin typeface="Arial"/>
                <a:cs typeface="Arial"/>
              </a:rPr>
              <a:t>) mRNA levels of inflammatory genes, (</a:t>
            </a:r>
            <a:r>
              <a:rPr lang="en-US" sz="1600" b="1" dirty="0">
                <a:latin typeface="Arial"/>
                <a:cs typeface="Arial"/>
              </a:rPr>
              <a:t>B</a:t>
            </a:r>
            <a:r>
              <a:rPr lang="en-US" sz="1600" dirty="0">
                <a:latin typeface="Arial"/>
                <a:cs typeface="Arial"/>
              </a:rPr>
              <a:t>) mRNA levels of fibrotic genes, and</a:t>
            </a:r>
            <a:r>
              <a:rPr lang="en-US" sz="1600" b="1" dirty="0">
                <a:latin typeface="Arial"/>
                <a:cs typeface="Arial"/>
              </a:rPr>
              <a:t> (C) </a:t>
            </a:r>
            <a:r>
              <a:rPr lang="en-US" sz="1600" dirty="0">
                <a:latin typeface="Arial"/>
                <a:cs typeface="Arial"/>
              </a:rPr>
              <a:t>Masson’s </a:t>
            </a:r>
            <a:r>
              <a:rPr lang="en-US" sz="1600" dirty="0" err="1">
                <a:latin typeface="Arial"/>
                <a:cs typeface="Arial"/>
              </a:rPr>
              <a:t>Trichrome</a:t>
            </a:r>
            <a:r>
              <a:rPr lang="en-US" sz="1600" dirty="0">
                <a:latin typeface="Arial"/>
                <a:cs typeface="Arial"/>
              </a:rPr>
              <a:t> staining of liver section of </a:t>
            </a:r>
            <a:r>
              <a:rPr lang="en-US" sz="1600" i="1" dirty="0">
                <a:latin typeface="Arial"/>
                <a:cs typeface="Arial"/>
              </a:rPr>
              <a:t>E4bp4</a:t>
            </a:r>
            <a:r>
              <a:rPr lang="en-US" sz="1600" i="1" baseline="30000" dirty="0">
                <a:latin typeface="Arial"/>
                <a:cs typeface="Arial"/>
              </a:rPr>
              <a:t>flox/</a:t>
            </a:r>
            <a:r>
              <a:rPr lang="en-US" sz="1600" i="1" baseline="30000" dirty="0" err="1">
                <a:latin typeface="Arial"/>
                <a:cs typeface="Arial"/>
              </a:rPr>
              <a:t>flox</a:t>
            </a:r>
            <a:r>
              <a:rPr lang="en-US" sz="1600" i="1" baseline="30000" dirty="0">
                <a:latin typeface="Arial"/>
                <a:cs typeface="Arial"/>
              </a:rPr>
              <a:t> </a:t>
            </a:r>
            <a:r>
              <a:rPr lang="en-US" sz="1600" i="1" dirty="0">
                <a:latin typeface="Arial"/>
                <a:cs typeface="Arial"/>
              </a:rPr>
              <a:t>vs</a:t>
            </a:r>
            <a:r>
              <a:rPr lang="en-US" sz="1600" dirty="0">
                <a:latin typeface="Arial"/>
                <a:cs typeface="Arial"/>
              </a:rPr>
              <a:t>. </a:t>
            </a:r>
            <a:r>
              <a:rPr lang="en-US" sz="1600" i="1" dirty="0">
                <a:latin typeface="Arial"/>
                <a:cs typeface="Arial"/>
              </a:rPr>
              <a:t>E4bp4-LKO</a:t>
            </a:r>
            <a:r>
              <a:rPr lang="en-US" sz="1600" dirty="0">
                <a:latin typeface="Arial"/>
                <a:cs typeface="Arial"/>
              </a:rPr>
              <a:t> mice.</a:t>
            </a:r>
            <a:r>
              <a:rPr lang="en-US" sz="1600" b="1" dirty="0">
                <a:latin typeface="Arial"/>
                <a:cs typeface="Arial"/>
              </a:rPr>
              <a:t> </a:t>
            </a:r>
            <a:endParaRPr lang="en-US" sz="1600" dirty="0">
              <a:latin typeface="Arial"/>
              <a:cs typeface="Arial"/>
            </a:endParaRPr>
          </a:p>
          <a:p>
            <a:endParaRPr lang="en-US" sz="1600" dirty="0">
              <a:latin typeface="Arial"/>
              <a:ea typeface="Times New Roman" charset="0"/>
              <a:cs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51594CE-6C83-F842-BD97-28649D585555}"/>
              </a:ext>
            </a:extLst>
          </p:cNvPr>
          <p:cNvGrpSpPr/>
          <p:nvPr/>
        </p:nvGrpSpPr>
        <p:grpSpPr>
          <a:xfrm>
            <a:off x="4162105" y="496414"/>
            <a:ext cx="1309202" cy="605364"/>
            <a:chOff x="4669236" y="448896"/>
            <a:chExt cx="1309202" cy="605364"/>
          </a:xfrm>
        </p:grpSpPr>
        <p:sp>
          <p:nvSpPr>
            <p:cNvPr id="12" name="Diamond 11">
              <a:extLst>
                <a:ext uri="{FF2B5EF4-FFF2-40B4-BE49-F238E27FC236}">
                  <a16:creationId xmlns:a16="http://schemas.microsoft.com/office/drawing/2014/main" id="{0F1047E2-710E-D34B-8DDE-081D014CA797}"/>
                </a:ext>
              </a:extLst>
            </p:cNvPr>
            <p:cNvSpPr/>
            <p:nvPr/>
          </p:nvSpPr>
          <p:spPr>
            <a:xfrm rot="18890874">
              <a:off x="4669033" y="551614"/>
              <a:ext cx="134111" cy="133705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3" name="Diamond 12">
              <a:extLst>
                <a:ext uri="{FF2B5EF4-FFF2-40B4-BE49-F238E27FC236}">
                  <a16:creationId xmlns:a16="http://schemas.microsoft.com/office/drawing/2014/main" id="{1D396AFF-C5EE-A840-9AC9-6E9E89AACD8C}"/>
                </a:ext>
              </a:extLst>
            </p:cNvPr>
            <p:cNvSpPr/>
            <p:nvPr/>
          </p:nvSpPr>
          <p:spPr>
            <a:xfrm rot="18890874">
              <a:off x="4669033" y="838614"/>
              <a:ext cx="134111" cy="133705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52231A8-A9AA-3D40-9E23-3A8605701A08}"/>
                </a:ext>
              </a:extLst>
            </p:cNvPr>
            <p:cNvSpPr txBox="1"/>
            <p:nvPr/>
          </p:nvSpPr>
          <p:spPr>
            <a:xfrm>
              <a:off x="4770312" y="448896"/>
              <a:ext cx="12081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latin typeface="Arial"/>
                  <a:ea typeface="Times New Roman" charset="0"/>
                  <a:cs typeface="Arial"/>
                </a:rPr>
                <a:t>E4bp4</a:t>
              </a:r>
              <a:r>
                <a:rPr lang="en-US" sz="1400" b="1" i="1" baseline="30000" dirty="0">
                  <a:latin typeface="Arial"/>
                  <a:ea typeface="Times New Roman" charset="0"/>
                  <a:cs typeface="Arial"/>
                </a:rPr>
                <a:t>flox/</a:t>
              </a:r>
              <a:r>
                <a:rPr lang="en-US" sz="1400" b="1" i="1" baseline="30000" dirty="0" err="1">
                  <a:latin typeface="Arial"/>
                  <a:ea typeface="Times New Roman" charset="0"/>
                  <a:cs typeface="Arial"/>
                </a:rPr>
                <a:t>flox</a:t>
              </a:r>
              <a:endParaRPr lang="en-US" sz="1400" b="1" i="1" baseline="30000" dirty="0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6D855AA-BA2D-9449-A36D-2B7D8463F308}"/>
                </a:ext>
              </a:extLst>
            </p:cNvPr>
            <p:cNvSpPr txBox="1"/>
            <p:nvPr/>
          </p:nvSpPr>
          <p:spPr>
            <a:xfrm>
              <a:off x="4754282" y="746483"/>
              <a:ext cx="1205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latin typeface="Arial"/>
                  <a:ea typeface="Times New Roman" charset="0"/>
                  <a:cs typeface="Arial"/>
                </a:rPr>
                <a:t>E4bp4-LKO</a:t>
              </a:r>
            </a:p>
          </p:txBody>
        </p:sp>
      </p:grpSp>
      <p:sp>
        <p:nvSpPr>
          <p:cNvPr id="26" name="TextBox 72">
            <a:extLst>
              <a:ext uri="{FF2B5EF4-FFF2-40B4-BE49-F238E27FC236}">
                <a16:creationId xmlns:a16="http://schemas.microsoft.com/office/drawing/2014/main" id="{EBAB56F7-455E-9E46-934F-7F419AAC63EE}"/>
              </a:ext>
            </a:extLst>
          </p:cNvPr>
          <p:cNvSpPr txBox="1"/>
          <p:nvPr/>
        </p:nvSpPr>
        <p:spPr>
          <a:xfrm>
            <a:off x="9841786" y="2352732"/>
            <a:ext cx="1208126" cy="3077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 i="1" dirty="0">
                <a:latin typeface="Arial"/>
                <a:ea typeface="Times New Roman" charset="0"/>
                <a:cs typeface="Arial"/>
              </a:rPr>
              <a:t>E4bp4</a:t>
            </a:r>
            <a:r>
              <a:rPr lang="en-US" altLang="zh-CN" sz="1400" b="1" i="1" baseline="30000" dirty="0">
                <a:latin typeface="Arial"/>
                <a:ea typeface="Times New Roman" charset="0"/>
                <a:cs typeface="Arial"/>
              </a:rPr>
              <a:t>flox/flox</a:t>
            </a:r>
          </a:p>
        </p:txBody>
      </p:sp>
      <p:sp>
        <p:nvSpPr>
          <p:cNvPr id="27" name="TextBox 71">
            <a:extLst>
              <a:ext uri="{FF2B5EF4-FFF2-40B4-BE49-F238E27FC236}">
                <a16:creationId xmlns:a16="http://schemas.microsoft.com/office/drawing/2014/main" id="{17EE8495-B934-0C46-9EC0-480E01D7A3FF}"/>
              </a:ext>
            </a:extLst>
          </p:cNvPr>
          <p:cNvSpPr txBox="1"/>
          <p:nvPr/>
        </p:nvSpPr>
        <p:spPr>
          <a:xfrm>
            <a:off x="9841786" y="3817532"/>
            <a:ext cx="1205733" cy="3077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 i="1" dirty="0">
                <a:latin typeface="Arial"/>
                <a:ea typeface="Times New Roman" charset="0"/>
                <a:cs typeface="Arial"/>
              </a:rPr>
              <a:t>E4bp4-LKO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C66C84A-2CDB-DA4E-8CF0-1C35FA7B3A12}"/>
              </a:ext>
            </a:extLst>
          </p:cNvPr>
          <p:cNvSpPr txBox="1"/>
          <p:nvPr/>
        </p:nvSpPr>
        <p:spPr>
          <a:xfrm>
            <a:off x="7653457" y="1836921"/>
            <a:ext cx="670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C</a:t>
            </a:r>
          </a:p>
        </p:txBody>
      </p:sp>
      <p:pic>
        <p:nvPicPr>
          <p:cNvPr id="25" name="Picture 24" descr="A picture containing green, people, fabric, red&#10;&#10;Description automatically generated">
            <a:extLst>
              <a:ext uri="{FF2B5EF4-FFF2-40B4-BE49-F238E27FC236}">
                <a16:creationId xmlns:a16="http://schemas.microsoft.com/office/drawing/2014/main" id="{7E26ECFC-9332-B34F-A219-FD2C274B6E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9" t="35648" r="51340" b="16389"/>
          <a:stretch/>
        </p:blipFill>
        <p:spPr>
          <a:xfrm>
            <a:off x="8095447" y="3229155"/>
            <a:ext cx="1746339" cy="1317335"/>
          </a:xfrm>
          <a:prstGeom prst="rect">
            <a:avLst/>
          </a:prstGeom>
        </p:spPr>
      </p:pic>
      <p:pic>
        <p:nvPicPr>
          <p:cNvPr id="29" name="Picture 28" descr="A picture containing group, fabric, girl, standing&#10;&#10;Description automatically generated">
            <a:extLst>
              <a:ext uri="{FF2B5EF4-FFF2-40B4-BE49-F238E27FC236}">
                <a16:creationId xmlns:a16="http://schemas.microsoft.com/office/drawing/2014/main" id="{32A3ED6C-9FF0-DB47-BF5B-32A9AC207D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359" t="52037"/>
          <a:stretch/>
        </p:blipFill>
        <p:spPr>
          <a:xfrm>
            <a:off x="8095448" y="1857670"/>
            <a:ext cx="1746338" cy="131733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319612D-6E87-804C-BCA4-AECC978CCC31}"/>
              </a:ext>
            </a:extLst>
          </p:cNvPr>
          <p:cNvSpPr txBox="1"/>
          <p:nvPr/>
        </p:nvSpPr>
        <p:spPr>
          <a:xfrm rot="16200000">
            <a:off x="1784824" y="4492664"/>
            <a:ext cx="2123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</a:t>
            </a:r>
            <a:r>
              <a:rPr lang="zh-CN" altLang="en-US" sz="1400" b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altLang="zh-CN" sz="1400" b="1" dirty="0">
                <a:latin typeface="Arial"/>
                <a:ea typeface="Times New Roman" charset="0"/>
                <a:cs typeface="Arial"/>
              </a:rPr>
              <a:t>mRNA  Levels</a:t>
            </a:r>
            <a:endParaRPr lang="en-US" sz="1400" b="1" dirty="0">
              <a:latin typeface="Arial"/>
              <a:ea typeface="Times New Roman" charset="0"/>
              <a:cs typeface="Arial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5C882D0-B1B3-1D4B-8BE8-51AFED0A6A7F}"/>
              </a:ext>
            </a:extLst>
          </p:cNvPr>
          <p:cNvGrpSpPr/>
          <p:nvPr/>
        </p:nvGrpSpPr>
        <p:grpSpPr>
          <a:xfrm flipH="1">
            <a:off x="5943168" y="3887823"/>
            <a:ext cx="199537" cy="225019"/>
            <a:chOff x="3564659" y="652766"/>
            <a:chExt cx="259173" cy="636029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D7F19DA-6DB1-9440-9187-B1E1FAFAFE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8845" y="652766"/>
              <a:ext cx="0" cy="6360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570C7F5-E4BC-9745-BDA4-B5532986D81A}"/>
                </a:ext>
              </a:extLst>
            </p:cNvPr>
            <p:cNvCxnSpPr>
              <a:cxnSpLocks/>
            </p:cNvCxnSpPr>
            <p:nvPr/>
          </p:nvCxnSpPr>
          <p:spPr>
            <a:xfrm>
              <a:off x="3564659" y="652766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0164D87-B74F-BD48-A3CF-08AAB058A7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20372" y="652766"/>
              <a:ext cx="3460" cy="2223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34060CFD-389B-C243-94A0-FFBF491D0AAB}"/>
              </a:ext>
            </a:extLst>
          </p:cNvPr>
          <p:cNvSpPr txBox="1"/>
          <p:nvPr/>
        </p:nvSpPr>
        <p:spPr>
          <a:xfrm>
            <a:off x="5986988" y="4045474"/>
            <a:ext cx="27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*</a:t>
            </a: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3B162861-85C6-C244-9B52-839B06BB1D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3354580"/>
              </p:ext>
            </p:extLst>
          </p:nvPr>
        </p:nvGraphicFramePr>
        <p:xfrm>
          <a:off x="2846724" y="3427773"/>
          <a:ext cx="3747029" cy="2655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91760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13"/>
          <p:cNvSpPr txBox="1"/>
          <p:nvPr/>
        </p:nvSpPr>
        <p:spPr>
          <a:xfrm>
            <a:off x="7512341" y="533303"/>
            <a:ext cx="1208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cs typeface="Arial"/>
              </a:rPr>
              <a:t>E4bp4</a:t>
            </a:r>
            <a:r>
              <a:rPr lang="en-US" sz="1400" b="1" i="1" baseline="30000" dirty="0">
                <a:latin typeface="Arial"/>
                <a:cs typeface="Arial"/>
              </a:rPr>
              <a:t>flox/</a:t>
            </a:r>
            <a:r>
              <a:rPr lang="en-US" sz="1400" b="1" i="1" baseline="30000" dirty="0" err="1">
                <a:latin typeface="Arial"/>
                <a:cs typeface="Arial"/>
              </a:rPr>
              <a:t>flox</a:t>
            </a:r>
            <a:r>
              <a:rPr lang="en-US" sz="1400" b="1" i="1" baseline="30000" dirty="0">
                <a:latin typeface="Arial"/>
                <a:cs typeface="Arial"/>
              </a:rPr>
              <a:t>  </a:t>
            </a:r>
          </a:p>
        </p:txBody>
      </p:sp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788" y="2021714"/>
            <a:ext cx="2035908" cy="3084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552" y="1232630"/>
            <a:ext cx="2053144" cy="3105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" name="TextBox 19"/>
          <p:cNvSpPr txBox="1"/>
          <p:nvPr/>
        </p:nvSpPr>
        <p:spPr>
          <a:xfrm>
            <a:off x="6738261" y="1242969"/>
            <a:ext cx="922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AMPKβ1</a:t>
            </a:r>
          </a:p>
        </p:txBody>
      </p:sp>
      <p:sp>
        <p:nvSpPr>
          <p:cNvPr id="73" name="TextBox 21"/>
          <p:cNvSpPr txBox="1"/>
          <p:nvPr/>
        </p:nvSpPr>
        <p:spPr>
          <a:xfrm>
            <a:off x="6902731" y="2011224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HSP90</a:t>
            </a:r>
          </a:p>
        </p:txBody>
      </p:sp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901" y="847755"/>
            <a:ext cx="2049795" cy="3123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5" name="TextBox 32"/>
          <p:cNvSpPr txBox="1"/>
          <p:nvPr/>
        </p:nvSpPr>
        <p:spPr>
          <a:xfrm>
            <a:off x="6435911" y="852288"/>
            <a:ext cx="1183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AMPKα1/α2</a:t>
            </a:r>
          </a:p>
        </p:txBody>
      </p:sp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901" y="1622410"/>
            <a:ext cx="2049795" cy="3224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7" name="TextBox 35"/>
          <p:cNvSpPr txBox="1"/>
          <p:nvPr/>
        </p:nvSpPr>
        <p:spPr>
          <a:xfrm>
            <a:off x="6713589" y="1642225"/>
            <a:ext cx="912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AMPKγ1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F046FE-0496-8D48-B01D-B8A43965851D}"/>
              </a:ext>
            </a:extLst>
          </p:cNvPr>
          <p:cNvSpPr txBox="1"/>
          <p:nvPr/>
        </p:nvSpPr>
        <p:spPr>
          <a:xfrm>
            <a:off x="106911" y="5456917"/>
            <a:ext cx="11966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 9. The protein and mRNA expression of AMPK subunits in liver tissues from both </a:t>
            </a:r>
            <a:r>
              <a:rPr lang="en-US" sz="1600" b="1" i="1" dirty="0">
                <a:latin typeface="Arial"/>
                <a:cs typeface="Arial"/>
              </a:rPr>
              <a:t>E4bp4 </a:t>
            </a:r>
            <a:r>
              <a:rPr lang="en-US" sz="1600" b="1" i="1" baseline="30000" dirty="0" err="1">
                <a:latin typeface="Arial"/>
                <a:cs typeface="Arial"/>
              </a:rPr>
              <a:t>flox</a:t>
            </a:r>
            <a:r>
              <a:rPr lang="en-US" sz="1600" b="1" i="1" baseline="30000" dirty="0">
                <a:latin typeface="Arial"/>
                <a:cs typeface="Arial"/>
              </a:rPr>
              <a:t>/</a:t>
            </a:r>
            <a:r>
              <a:rPr lang="en-US" sz="1600" b="1" i="1" baseline="30000" dirty="0" err="1">
                <a:latin typeface="Arial"/>
                <a:cs typeface="Arial"/>
              </a:rPr>
              <a:t>flox</a:t>
            </a:r>
            <a:r>
              <a:rPr lang="en-US" sz="1600" b="1" i="1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and </a:t>
            </a:r>
            <a:r>
              <a:rPr lang="en-US" sz="1600" b="1" i="1" dirty="0">
                <a:latin typeface="Arial"/>
                <a:cs typeface="Arial"/>
              </a:rPr>
              <a:t>E4bp4-LKO</a:t>
            </a:r>
            <a:r>
              <a:rPr lang="en-US" sz="1600" b="1" dirty="0">
                <a:latin typeface="Arial"/>
                <a:cs typeface="Arial"/>
              </a:rPr>
              <a:t> mice (A&amp;B)</a:t>
            </a:r>
            <a:r>
              <a:rPr lang="en-US" sz="1600" dirty="0">
                <a:latin typeface="Arial"/>
                <a:cs typeface="Arial"/>
              </a:rPr>
              <a:t>.  The liver tissues isolated from either </a:t>
            </a:r>
            <a:r>
              <a:rPr lang="en-US" sz="1600" i="1" dirty="0">
                <a:latin typeface="Arial"/>
                <a:cs typeface="Arial"/>
              </a:rPr>
              <a:t>E4bp4</a:t>
            </a:r>
            <a:r>
              <a:rPr lang="en-US" sz="1600" i="1" baseline="30000" dirty="0">
                <a:latin typeface="Arial"/>
                <a:cs typeface="Arial"/>
              </a:rPr>
              <a:t>flox/</a:t>
            </a:r>
            <a:r>
              <a:rPr lang="en-US" sz="1600" i="1" baseline="30000" dirty="0" err="1">
                <a:latin typeface="Arial"/>
                <a:cs typeface="Arial"/>
              </a:rPr>
              <a:t>flox</a:t>
            </a:r>
            <a:r>
              <a:rPr lang="en-US" sz="1600" i="1" baseline="30000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mice (n=10) or </a:t>
            </a:r>
            <a:r>
              <a:rPr lang="en-US" sz="1600" i="1" dirty="0">
                <a:latin typeface="Arial"/>
                <a:cs typeface="Arial"/>
              </a:rPr>
              <a:t>E4bp4-LKO</a:t>
            </a:r>
            <a:r>
              <a:rPr lang="en-US" sz="1600" dirty="0">
                <a:latin typeface="Arial"/>
                <a:cs typeface="Arial"/>
              </a:rPr>
              <a:t> (n=8) mice on regular chow were used to examine the mRNA (</a:t>
            </a:r>
            <a:r>
              <a:rPr lang="en-US" sz="1600" b="1" dirty="0">
                <a:latin typeface="Arial"/>
                <a:cs typeface="Arial"/>
              </a:rPr>
              <a:t>A</a:t>
            </a:r>
            <a:r>
              <a:rPr lang="en-US" sz="1600" dirty="0">
                <a:latin typeface="Arial"/>
                <a:cs typeface="Arial"/>
              </a:rPr>
              <a:t>) and protein (</a:t>
            </a:r>
            <a:r>
              <a:rPr lang="en-US" sz="1600" b="1" dirty="0">
                <a:latin typeface="Arial"/>
                <a:cs typeface="Arial"/>
              </a:rPr>
              <a:t>B</a:t>
            </a:r>
            <a:r>
              <a:rPr lang="en-US" sz="1600" dirty="0">
                <a:latin typeface="Arial"/>
                <a:cs typeface="Arial"/>
              </a:rPr>
              <a:t>) expression of AMPK subunits. </a:t>
            </a:r>
            <a:r>
              <a:rPr lang="en-US" sz="1600" b="1" dirty="0">
                <a:latin typeface="Arial"/>
                <a:cs typeface="Arial"/>
              </a:rPr>
              <a:t>The protein and mRNA expression of AMPK subunits in </a:t>
            </a:r>
            <a:r>
              <a:rPr lang="en-US" sz="1600" b="1" dirty="0" err="1">
                <a:latin typeface="Arial"/>
                <a:cs typeface="Arial"/>
              </a:rPr>
              <a:t>tunicamycin</a:t>
            </a:r>
            <a:r>
              <a:rPr lang="en-US" sz="1600" b="1" dirty="0">
                <a:latin typeface="Arial"/>
                <a:cs typeface="Arial"/>
              </a:rPr>
              <a:t>-treated PMHs (C&amp;D).  </a:t>
            </a:r>
            <a:r>
              <a:rPr lang="en-US" sz="1600" dirty="0">
                <a:latin typeface="Arial"/>
                <a:cs typeface="Arial"/>
              </a:rPr>
              <a:t>PMHs were treated with either DMSO or </a:t>
            </a:r>
            <a:r>
              <a:rPr lang="en-US" sz="1600" dirty="0" err="1">
                <a:latin typeface="Arial"/>
                <a:cs typeface="Arial"/>
              </a:rPr>
              <a:t>tunicamycin</a:t>
            </a:r>
            <a:r>
              <a:rPr lang="en-US" sz="1600" dirty="0">
                <a:latin typeface="Arial"/>
                <a:cs typeface="Arial"/>
              </a:rPr>
              <a:t> (2.5 μg/ml) overnight. (</a:t>
            </a:r>
            <a:r>
              <a:rPr lang="en-US" sz="1600" b="1" dirty="0">
                <a:latin typeface="Arial"/>
                <a:cs typeface="Arial"/>
              </a:rPr>
              <a:t>C</a:t>
            </a:r>
            <a:r>
              <a:rPr lang="en-US" sz="1600" dirty="0">
                <a:latin typeface="Arial"/>
                <a:cs typeface="Arial"/>
              </a:rPr>
              <a:t>) The mRNA levels of </a:t>
            </a:r>
            <a:r>
              <a:rPr lang="en-US" sz="1600" i="1" dirty="0" err="1">
                <a:latin typeface="Arial"/>
                <a:cs typeface="Arial"/>
              </a:rPr>
              <a:t>Ampk</a:t>
            </a:r>
            <a:r>
              <a:rPr lang="en-US" sz="1600" dirty="0">
                <a:latin typeface="Arial"/>
                <a:cs typeface="Arial"/>
              </a:rPr>
              <a:t> subunits; (</a:t>
            </a:r>
            <a:r>
              <a:rPr lang="en-US" sz="1600" b="1" dirty="0">
                <a:latin typeface="Arial"/>
                <a:cs typeface="Arial"/>
              </a:rPr>
              <a:t>D</a:t>
            </a:r>
            <a:r>
              <a:rPr lang="en-US" sz="1600" dirty="0">
                <a:latin typeface="Arial"/>
                <a:cs typeface="Arial"/>
              </a:rPr>
              <a:t>) The protein levels of AMPK subunits. </a:t>
            </a:r>
          </a:p>
          <a:p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5D906966-8A16-4746-8F4A-A8491B9B52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6142018"/>
              </p:ext>
            </p:extLst>
          </p:nvPr>
        </p:nvGraphicFramePr>
        <p:xfrm>
          <a:off x="1314733" y="186988"/>
          <a:ext cx="3494110" cy="2334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6A4AE85A-37C6-7F41-ACDC-80FB040DE0E4}"/>
              </a:ext>
            </a:extLst>
          </p:cNvPr>
          <p:cNvSpPr txBox="1"/>
          <p:nvPr/>
        </p:nvSpPr>
        <p:spPr>
          <a:xfrm rot="16200000">
            <a:off x="138788" y="1152056"/>
            <a:ext cx="207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Relative mRNA Levels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903030" y="66829"/>
            <a:ext cx="2606657" cy="313789"/>
            <a:chOff x="2038057" y="144935"/>
            <a:chExt cx="2606657" cy="3137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DC92BF2-4F5C-6041-816D-E45D5ADACC94}"/>
                </a:ext>
              </a:extLst>
            </p:cNvPr>
            <p:cNvSpPr/>
            <p:nvPr/>
          </p:nvSpPr>
          <p:spPr>
            <a:xfrm>
              <a:off x="2038057" y="211730"/>
              <a:ext cx="121744" cy="2249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/>
                <a:cs typeface="Arial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BDCE405-FEAE-2141-B4EE-7CC244EC05B8}"/>
                </a:ext>
              </a:extLst>
            </p:cNvPr>
            <p:cNvSpPr/>
            <p:nvPr/>
          </p:nvSpPr>
          <p:spPr>
            <a:xfrm>
              <a:off x="3317237" y="195240"/>
              <a:ext cx="121744" cy="224988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/>
                <a:cs typeface="Arial"/>
              </a:endParaRPr>
            </a:p>
          </p:txBody>
        </p:sp>
        <p:sp>
          <p:nvSpPr>
            <p:cNvPr id="30" name="TextBox 13">
              <a:extLst>
                <a:ext uri="{FF2B5EF4-FFF2-40B4-BE49-F238E27FC236}">
                  <a16:creationId xmlns:a16="http://schemas.microsoft.com/office/drawing/2014/main" id="{DB7B353D-E5FB-3B43-B71D-0EA37B7FD401}"/>
                </a:ext>
              </a:extLst>
            </p:cNvPr>
            <p:cNvSpPr txBox="1"/>
            <p:nvPr/>
          </p:nvSpPr>
          <p:spPr>
            <a:xfrm>
              <a:off x="2105826" y="144935"/>
              <a:ext cx="1213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>
                  <a:latin typeface="Arial"/>
                  <a:cs typeface="Arial"/>
                </a:rPr>
                <a:t>E4bp4</a:t>
              </a:r>
              <a:r>
                <a:rPr lang="en-US" sz="1400" b="1" i="1" baseline="30000" dirty="0">
                  <a:latin typeface="Arial"/>
                  <a:cs typeface="Arial"/>
                </a:rPr>
                <a:t>flox/</a:t>
              </a:r>
              <a:r>
                <a:rPr lang="en-US" sz="1400" b="1" i="1" baseline="30000" dirty="0" err="1">
                  <a:latin typeface="Arial"/>
                  <a:cs typeface="Arial"/>
                </a:rPr>
                <a:t>flox</a:t>
              </a:r>
              <a:r>
                <a:rPr lang="en-US" sz="1400" b="1" i="1" baseline="30000" dirty="0">
                  <a:latin typeface="Arial"/>
                  <a:cs typeface="Arial"/>
                </a:rPr>
                <a:t>    </a:t>
              </a:r>
              <a:endParaRPr lang="en-US" sz="1400" b="1" i="1" dirty="0">
                <a:latin typeface="Arial"/>
                <a:cs typeface="Arial"/>
              </a:endParaRPr>
            </a:p>
          </p:txBody>
        </p:sp>
        <p:sp>
          <p:nvSpPr>
            <p:cNvPr id="34" name="TextBox 13">
              <a:extLst>
                <a:ext uri="{FF2B5EF4-FFF2-40B4-BE49-F238E27FC236}">
                  <a16:creationId xmlns:a16="http://schemas.microsoft.com/office/drawing/2014/main" id="{1F96F46E-023C-EF42-AE87-24DCF666D137}"/>
                </a:ext>
              </a:extLst>
            </p:cNvPr>
            <p:cNvSpPr txBox="1"/>
            <p:nvPr/>
          </p:nvSpPr>
          <p:spPr>
            <a:xfrm>
              <a:off x="3438981" y="150947"/>
              <a:ext cx="1205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latin typeface="Arial"/>
                  <a:cs typeface="Arial"/>
                </a:rPr>
                <a:t>E4bp4-LKO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CB4731C-DBC0-6B40-B038-6BA8A94543B1}"/>
              </a:ext>
            </a:extLst>
          </p:cNvPr>
          <p:cNvSpPr txBox="1"/>
          <p:nvPr/>
        </p:nvSpPr>
        <p:spPr>
          <a:xfrm>
            <a:off x="415150" y="193976"/>
            <a:ext cx="606708" cy="37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23E51C-BB3D-A740-ABEE-B6957F632239}"/>
              </a:ext>
            </a:extLst>
          </p:cNvPr>
          <p:cNvSpPr txBox="1"/>
          <p:nvPr/>
        </p:nvSpPr>
        <p:spPr>
          <a:xfrm>
            <a:off x="7104145" y="261424"/>
            <a:ext cx="606708" cy="37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sp>
        <p:nvSpPr>
          <p:cNvPr id="37" name="TextBox 19">
            <a:extLst>
              <a:ext uri="{FF2B5EF4-FFF2-40B4-BE49-F238E27FC236}">
                <a16:creationId xmlns:a16="http://schemas.microsoft.com/office/drawing/2014/main" id="{0DA58591-61E8-ED44-8A34-D05610C32AE1}"/>
              </a:ext>
            </a:extLst>
          </p:cNvPr>
          <p:cNvSpPr txBox="1"/>
          <p:nvPr/>
        </p:nvSpPr>
        <p:spPr>
          <a:xfrm>
            <a:off x="2659532" y="2257556"/>
            <a:ext cx="439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β1</a:t>
            </a:r>
          </a:p>
        </p:txBody>
      </p:sp>
      <p:sp>
        <p:nvSpPr>
          <p:cNvPr id="38" name="TextBox 19">
            <a:extLst>
              <a:ext uri="{FF2B5EF4-FFF2-40B4-BE49-F238E27FC236}">
                <a16:creationId xmlns:a16="http://schemas.microsoft.com/office/drawing/2014/main" id="{3479AAE6-D14F-504E-AC10-FA2B09210283}"/>
              </a:ext>
            </a:extLst>
          </p:cNvPr>
          <p:cNvSpPr txBox="1"/>
          <p:nvPr/>
        </p:nvSpPr>
        <p:spPr>
          <a:xfrm>
            <a:off x="3206359" y="2257556"/>
            <a:ext cx="439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β2</a:t>
            </a:r>
          </a:p>
        </p:txBody>
      </p:sp>
      <p:sp>
        <p:nvSpPr>
          <p:cNvPr id="39" name="TextBox 19">
            <a:extLst>
              <a:ext uri="{FF2B5EF4-FFF2-40B4-BE49-F238E27FC236}">
                <a16:creationId xmlns:a16="http://schemas.microsoft.com/office/drawing/2014/main" id="{E8FF7EAA-CFCF-4340-946A-7722A55C15ED}"/>
              </a:ext>
            </a:extLst>
          </p:cNvPr>
          <p:cNvSpPr txBox="1"/>
          <p:nvPr/>
        </p:nvSpPr>
        <p:spPr>
          <a:xfrm>
            <a:off x="1778687" y="2257556"/>
            <a:ext cx="439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α1</a:t>
            </a:r>
          </a:p>
        </p:txBody>
      </p:sp>
      <p:sp>
        <p:nvSpPr>
          <p:cNvPr id="40" name="TextBox 19">
            <a:extLst>
              <a:ext uri="{FF2B5EF4-FFF2-40B4-BE49-F238E27FC236}">
                <a16:creationId xmlns:a16="http://schemas.microsoft.com/office/drawing/2014/main" id="{912F795B-1BFB-B346-AA91-934F410343FE}"/>
              </a:ext>
            </a:extLst>
          </p:cNvPr>
          <p:cNvSpPr txBox="1"/>
          <p:nvPr/>
        </p:nvSpPr>
        <p:spPr>
          <a:xfrm>
            <a:off x="2257736" y="2257556"/>
            <a:ext cx="439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α2</a:t>
            </a:r>
          </a:p>
        </p:txBody>
      </p:sp>
      <p:sp>
        <p:nvSpPr>
          <p:cNvPr id="41" name="TextBox 19">
            <a:extLst>
              <a:ext uri="{FF2B5EF4-FFF2-40B4-BE49-F238E27FC236}">
                <a16:creationId xmlns:a16="http://schemas.microsoft.com/office/drawing/2014/main" id="{F593E0A7-B323-DD4A-92B4-6B969D35246D}"/>
              </a:ext>
            </a:extLst>
          </p:cNvPr>
          <p:cNvSpPr txBox="1"/>
          <p:nvPr/>
        </p:nvSpPr>
        <p:spPr>
          <a:xfrm>
            <a:off x="3665975" y="2257556"/>
            <a:ext cx="427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γ1</a:t>
            </a:r>
          </a:p>
        </p:txBody>
      </p:sp>
      <p:sp>
        <p:nvSpPr>
          <p:cNvPr id="42" name="TextBox 19">
            <a:extLst>
              <a:ext uri="{FF2B5EF4-FFF2-40B4-BE49-F238E27FC236}">
                <a16:creationId xmlns:a16="http://schemas.microsoft.com/office/drawing/2014/main" id="{EC832711-8944-0E42-946A-861FEE4793A0}"/>
              </a:ext>
            </a:extLst>
          </p:cNvPr>
          <p:cNvSpPr txBox="1"/>
          <p:nvPr/>
        </p:nvSpPr>
        <p:spPr>
          <a:xfrm>
            <a:off x="4101545" y="2257556"/>
            <a:ext cx="427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γ2</a:t>
            </a:r>
          </a:p>
        </p:txBody>
      </p:sp>
      <p:sp>
        <p:nvSpPr>
          <p:cNvPr id="43" name="TextBox 13">
            <a:extLst>
              <a:ext uri="{FF2B5EF4-FFF2-40B4-BE49-F238E27FC236}">
                <a16:creationId xmlns:a16="http://schemas.microsoft.com/office/drawing/2014/main" id="{CF4A5491-D8F8-9440-AA2C-7B59E0126894}"/>
              </a:ext>
            </a:extLst>
          </p:cNvPr>
          <p:cNvSpPr txBox="1"/>
          <p:nvPr/>
        </p:nvSpPr>
        <p:spPr>
          <a:xfrm>
            <a:off x="332616" y="2253094"/>
            <a:ext cx="1489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>
                <a:latin typeface="Arial"/>
                <a:ea typeface="Times New Roman" charset="0"/>
                <a:cs typeface="Arial"/>
              </a:rPr>
              <a:t>Ampk</a:t>
            </a:r>
            <a:r>
              <a:rPr lang="en-US" sz="1400" b="1" i="1" dirty="0">
                <a:latin typeface="Arial"/>
                <a:ea typeface="Times New Roman" charset="0"/>
                <a:cs typeface="Arial"/>
              </a:rPr>
              <a:t> </a:t>
            </a:r>
            <a:r>
              <a:rPr lang="en-US" sz="1400" b="1" dirty="0">
                <a:latin typeface="Arial"/>
                <a:ea typeface="Times New Roman" charset="0"/>
                <a:cs typeface="Arial"/>
              </a:rPr>
              <a:t>subunit:</a:t>
            </a:r>
          </a:p>
        </p:txBody>
      </p:sp>
      <p:sp>
        <p:nvSpPr>
          <p:cNvPr id="44" name="TextBox 13">
            <a:extLst>
              <a:ext uri="{FF2B5EF4-FFF2-40B4-BE49-F238E27FC236}">
                <a16:creationId xmlns:a16="http://schemas.microsoft.com/office/drawing/2014/main" id="{7C2CA82C-8570-5847-A43E-62D54666BF76}"/>
              </a:ext>
            </a:extLst>
          </p:cNvPr>
          <p:cNvSpPr txBox="1"/>
          <p:nvPr/>
        </p:nvSpPr>
        <p:spPr>
          <a:xfrm>
            <a:off x="8626997" y="525232"/>
            <a:ext cx="1205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cs typeface="Arial"/>
              </a:rPr>
              <a:t>E4bp4-LKO</a:t>
            </a:r>
          </a:p>
        </p:txBody>
      </p:sp>
      <p:cxnSp>
        <p:nvCxnSpPr>
          <p:cNvPr id="32" name="Straight Connector 44">
            <a:extLst>
              <a:ext uri="{FF2B5EF4-FFF2-40B4-BE49-F238E27FC236}">
                <a16:creationId xmlns:a16="http://schemas.microsoft.com/office/drawing/2014/main" id="{99045134-8B87-8E45-8BA8-70B3617B970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639252" y="484562"/>
            <a:ext cx="2053144" cy="9721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635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" name="Straight Connector 7"/>
          <p:cNvCxnSpPr/>
          <p:nvPr/>
        </p:nvCxnSpPr>
        <p:spPr>
          <a:xfrm flipH="1">
            <a:off x="8647148" y="484562"/>
            <a:ext cx="5976" cy="3568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Chart 156">
            <a:extLst>
              <a:ext uri="{FF2B5EF4-FFF2-40B4-BE49-F238E27FC236}">
                <a16:creationId xmlns:a16="http://schemas.microsoft.com/office/drawing/2014/main" id="{1044F7C0-A883-1345-B3AB-1210980182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5334470"/>
              </p:ext>
            </p:extLst>
          </p:nvPr>
        </p:nvGraphicFramePr>
        <p:xfrm>
          <a:off x="1322300" y="2987909"/>
          <a:ext cx="3322636" cy="233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8" name="TextBox 157">
            <a:extLst>
              <a:ext uri="{FF2B5EF4-FFF2-40B4-BE49-F238E27FC236}">
                <a16:creationId xmlns:a16="http://schemas.microsoft.com/office/drawing/2014/main" id="{090E9C1D-71E8-2A49-B30E-680BFCC8D9ED}"/>
              </a:ext>
            </a:extLst>
          </p:cNvPr>
          <p:cNvSpPr txBox="1"/>
          <p:nvPr/>
        </p:nvSpPr>
        <p:spPr>
          <a:xfrm rot="16200000">
            <a:off x="158218" y="4002492"/>
            <a:ext cx="207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Relative mRNA Levels</a:t>
            </a:r>
          </a:p>
        </p:txBody>
      </p:sp>
      <p:sp>
        <p:nvSpPr>
          <p:cNvPr id="159" name="TextBox 19">
            <a:extLst>
              <a:ext uri="{FF2B5EF4-FFF2-40B4-BE49-F238E27FC236}">
                <a16:creationId xmlns:a16="http://schemas.microsoft.com/office/drawing/2014/main" id="{FBD961CE-1A66-EA49-94F7-D6FA33D94A88}"/>
              </a:ext>
            </a:extLst>
          </p:cNvPr>
          <p:cNvSpPr txBox="1"/>
          <p:nvPr/>
        </p:nvSpPr>
        <p:spPr>
          <a:xfrm>
            <a:off x="2727042" y="5146842"/>
            <a:ext cx="439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β1</a:t>
            </a:r>
          </a:p>
        </p:txBody>
      </p:sp>
      <p:sp>
        <p:nvSpPr>
          <p:cNvPr id="160" name="TextBox 19">
            <a:extLst>
              <a:ext uri="{FF2B5EF4-FFF2-40B4-BE49-F238E27FC236}">
                <a16:creationId xmlns:a16="http://schemas.microsoft.com/office/drawing/2014/main" id="{515AFCE1-CFB6-B64D-9833-5E8E98EDF248}"/>
              </a:ext>
            </a:extLst>
          </p:cNvPr>
          <p:cNvSpPr txBox="1"/>
          <p:nvPr/>
        </p:nvSpPr>
        <p:spPr>
          <a:xfrm>
            <a:off x="3159569" y="5146842"/>
            <a:ext cx="439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β2</a:t>
            </a:r>
          </a:p>
        </p:txBody>
      </p:sp>
      <p:sp>
        <p:nvSpPr>
          <p:cNvPr id="161" name="TextBox 19">
            <a:extLst>
              <a:ext uri="{FF2B5EF4-FFF2-40B4-BE49-F238E27FC236}">
                <a16:creationId xmlns:a16="http://schemas.microsoft.com/office/drawing/2014/main" id="{4992A984-BC14-504A-8A97-6E3AF2C97D47}"/>
              </a:ext>
            </a:extLst>
          </p:cNvPr>
          <p:cNvSpPr txBox="1"/>
          <p:nvPr/>
        </p:nvSpPr>
        <p:spPr>
          <a:xfrm>
            <a:off x="1719197" y="5146842"/>
            <a:ext cx="439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α1</a:t>
            </a:r>
          </a:p>
        </p:txBody>
      </p:sp>
      <p:sp>
        <p:nvSpPr>
          <p:cNvPr id="162" name="TextBox 19">
            <a:extLst>
              <a:ext uri="{FF2B5EF4-FFF2-40B4-BE49-F238E27FC236}">
                <a16:creationId xmlns:a16="http://schemas.microsoft.com/office/drawing/2014/main" id="{444543B4-C59A-9749-B0C8-3B2579CA284A}"/>
              </a:ext>
            </a:extLst>
          </p:cNvPr>
          <p:cNvSpPr txBox="1"/>
          <p:nvPr/>
        </p:nvSpPr>
        <p:spPr>
          <a:xfrm>
            <a:off x="2229996" y="5146842"/>
            <a:ext cx="427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a2</a:t>
            </a:r>
          </a:p>
        </p:txBody>
      </p:sp>
      <p:sp>
        <p:nvSpPr>
          <p:cNvPr id="163" name="TextBox 19">
            <a:extLst>
              <a:ext uri="{FF2B5EF4-FFF2-40B4-BE49-F238E27FC236}">
                <a16:creationId xmlns:a16="http://schemas.microsoft.com/office/drawing/2014/main" id="{4786ABA0-E3C1-F24A-A2CB-5BBD29A58C9A}"/>
              </a:ext>
            </a:extLst>
          </p:cNvPr>
          <p:cNvSpPr txBox="1"/>
          <p:nvPr/>
        </p:nvSpPr>
        <p:spPr>
          <a:xfrm>
            <a:off x="3644585" y="5146842"/>
            <a:ext cx="427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γ1</a:t>
            </a:r>
          </a:p>
        </p:txBody>
      </p:sp>
      <p:sp>
        <p:nvSpPr>
          <p:cNvPr id="164" name="TextBox 19">
            <a:extLst>
              <a:ext uri="{FF2B5EF4-FFF2-40B4-BE49-F238E27FC236}">
                <a16:creationId xmlns:a16="http://schemas.microsoft.com/office/drawing/2014/main" id="{EA93B760-A1C7-A142-97F1-13B8BC347028}"/>
              </a:ext>
            </a:extLst>
          </p:cNvPr>
          <p:cNvSpPr txBox="1"/>
          <p:nvPr/>
        </p:nvSpPr>
        <p:spPr>
          <a:xfrm>
            <a:off x="4092855" y="5146842"/>
            <a:ext cx="427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latin typeface="Arial"/>
                <a:ea typeface="Times New Roman" charset="0"/>
                <a:cs typeface="Arial"/>
              </a:rPr>
              <a:t>γ2</a:t>
            </a:r>
          </a:p>
        </p:txBody>
      </p:sp>
      <p:sp>
        <p:nvSpPr>
          <p:cNvPr id="166" name="TextBox 13">
            <a:extLst>
              <a:ext uri="{FF2B5EF4-FFF2-40B4-BE49-F238E27FC236}">
                <a16:creationId xmlns:a16="http://schemas.microsoft.com/office/drawing/2014/main" id="{3D49A66C-9542-7447-92C7-9C17E69EF4DF}"/>
              </a:ext>
            </a:extLst>
          </p:cNvPr>
          <p:cNvSpPr txBox="1"/>
          <p:nvPr/>
        </p:nvSpPr>
        <p:spPr>
          <a:xfrm>
            <a:off x="339290" y="5149140"/>
            <a:ext cx="1454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>
                <a:latin typeface="Arial"/>
                <a:ea typeface="Times New Roman" charset="0"/>
                <a:cs typeface="Arial"/>
              </a:rPr>
              <a:t>Ampk</a:t>
            </a:r>
            <a:r>
              <a:rPr lang="en-US" sz="1400" b="1" dirty="0">
                <a:latin typeface="Arial"/>
                <a:ea typeface="Times New Roman" charset="0"/>
                <a:cs typeface="Arial"/>
              </a:rPr>
              <a:t> subunit: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103854A7-5F29-D442-9DD9-560BC9347285}"/>
              </a:ext>
            </a:extLst>
          </p:cNvPr>
          <p:cNvSpPr txBox="1"/>
          <p:nvPr/>
        </p:nvSpPr>
        <p:spPr>
          <a:xfrm>
            <a:off x="1960611" y="3663269"/>
            <a:ext cx="488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*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051981" y="2924257"/>
            <a:ext cx="2275442" cy="318336"/>
            <a:chOff x="7731451" y="2834021"/>
            <a:chExt cx="2275442" cy="318336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31B5D51F-D671-4B40-85BE-0D0C8A75CAE3}"/>
                </a:ext>
              </a:extLst>
            </p:cNvPr>
            <p:cNvSpPr/>
            <p:nvPr/>
          </p:nvSpPr>
          <p:spPr>
            <a:xfrm>
              <a:off x="7731451" y="2895468"/>
              <a:ext cx="130617" cy="2249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7316B018-8011-CA4B-BB4A-3D605B30EF1B}"/>
                </a:ext>
              </a:extLst>
            </p:cNvPr>
            <p:cNvSpPr/>
            <p:nvPr/>
          </p:nvSpPr>
          <p:spPr>
            <a:xfrm>
              <a:off x="8607467" y="2895468"/>
              <a:ext cx="130617" cy="224988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71" name="TextBox 13">
              <a:extLst>
                <a:ext uri="{FF2B5EF4-FFF2-40B4-BE49-F238E27FC236}">
                  <a16:creationId xmlns:a16="http://schemas.microsoft.com/office/drawing/2014/main" id="{29726DE0-F029-034C-AA2C-E602A5C5E626}"/>
                </a:ext>
              </a:extLst>
            </p:cNvPr>
            <p:cNvSpPr txBox="1"/>
            <p:nvPr/>
          </p:nvSpPr>
          <p:spPr>
            <a:xfrm>
              <a:off x="7878134" y="2834021"/>
              <a:ext cx="1213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/>
                  <a:ea typeface="Times New Roman" charset="0"/>
                  <a:cs typeface="Arial"/>
                </a:rPr>
                <a:t>DMSO</a:t>
              </a:r>
              <a:r>
                <a:rPr lang="en-US" sz="1400" b="1" i="1" baseline="30000" dirty="0">
                  <a:latin typeface="Arial"/>
                  <a:ea typeface="Times New Roman" charset="0"/>
                  <a:cs typeface="Arial"/>
                </a:rPr>
                <a:t>    </a:t>
              </a:r>
              <a:endParaRPr lang="en-US" sz="1400" b="1" i="1" dirty="0">
                <a:latin typeface="Arial"/>
                <a:ea typeface="Times New Roman" charset="0"/>
                <a:cs typeface="Arial"/>
              </a:endParaRPr>
            </a:p>
          </p:txBody>
        </p:sp>
        <p:sp>
          <p:nvSpPr>
            <p:cNvPr id="172" name="TextBox 13">
              <a:extLst>
                <a:ext uri="{FF2B5EF4-FFF2-40B4-BE49-F238E27FC236}">
                  <a16:creationId xmlns:a16="http://schemas.microsoft.com/office/drawing/2014/main" id="{ED2F386A-BFC8-674D-9BD4-880A443557B3}"/>
                </a:ext>
              </a:extLst>
            </p:cNvPr>
            <p:cNvSpPr txBox="1"/>
            <p:nvPr/>
          </p:nvSpPr>
          <p:spPr>
            <a:xfrm>
              <a:off x="8738084" y="2844580"/>
              <a:ext cx="12688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>
                  <a:latin typeface="Arial"/>
                  <a:ea typeface="Times New Roman" charset="0"/>
                  <a:cs typeface="Arial"/>
                </a:rPr>
                <a:t>Tunicamycin</a:t>
              </a:r>
              <a:endParaRPr lang="en-US" sz="1400" b="1" dirty="0">
                <a:latin typeface="Arial"/>
                <a:ea typeface="Times New Roman" charset="0"/>
                <a:cs typeface="Arial"/>
              </a:endParaRPr>
            </a:p>
          </p:txBody>
        </p: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62EA5B1F-929B-E240-B152-73C52457A621}"/>
              </a:ext>
            </a:extLst>
          </p:cNvPr>
          <p:cNvSpPr txBox="1"/>
          <p:nvPr/>
        </p:nvSpPr>
        <p:spPr>
          <a:xfrm>
            <a:off x="488246" y="2801267"/>
            <a:ext cx="606708" cy="37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C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25FDF2B-2780-1F47-A771-0DA34D814D67}"/>
              </a:ext>
            </a:extLst>
          </p:cNvPr>
          <p:cNvSpPr txBox="1"/>
          <p:nvPr/>
        </p:nvSpPr>
        <p:spPr>
          <a:xfrm>
            <a:off x="7062795" y="2737615"/>
            <a:ext cx="606708" cy="37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ea typeface="Times New Roman" charset="0"/>
                <a:cs typeface="Arial"/>
              </a:rPr>
              <a:t>D</a:t>
            </a:r>
          </a:p>
        </p:txBody>
      </p:sp>
      <p:pic>
        <p:nvPicPr>
          <p:cNvPr id="175" name="Picture 7">
            <a:extLst>
              <a:ext uri="{FF2B5EF4-FFF2-40B4-BE49-F238E27FC236}">
                <a16:creationId xmlns:a16="http://schemas.microsoft.com/office/drawing/2014/main" id="{74D3C521-952C-D944-BEF1-5313D0BDE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756" y="3335614"/>
            <a:ext cx="1686554" cy="326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76" name="Picture 8">
            <a:extLst>
              <a:ext uri="{FF2B5EF4-FFF2-40B4-BE49-F238E27FC236}">
                <a16:creationId xmlns:a16="http://schemas.microsoft.com/office/drawing/2014/main" id="{AF3E48C5-0BEC-FA4D-ACBB-F28BE7995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757" y="3736933"/>
            <a:ext cx="1686553" cy="3284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77" name="Picture 10">
            <a:extLst>
              <a:ext uri="{FF2B5EF4-FFF2-40B4-BE49-F238E27FC236}">
                <a16:creationId xmlns:a16="http://schemas.microsoft.com/office/drawing/2014/main" id="{EF22BCA1-FDC9-084B-B509-AC4F614F5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758" y="4144873"/>
            <a:ext cx="1686553" cy="3245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78" name="Picture 11">
            <a:extLst>
              <a:ext uri="{FF2B5EF4-FFF2-40B4-BE49-F238E27FC236}">
                <a16:creationId xmlns:a16="http://schemas.microsoft.com/office/drawing/2014/main" id="{338597F3-B80F-6644-8217-3A26A8F26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759" y="5012342"/>
            <a:ext cx="1686552" cy="3112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79" name="TextBox 178">
            <a:extLst>
              <a:ext uri="{FF2B5EF4-FFF2-40B4-BE49-F238E27FC236}">
                <a16:creationId xmlns:a16="http://schemas.microsoft.com/office/drawing/2014/main" id="{D259551E-ED09-B64E-B646-53CF356AF901}"/>
              </a:ext>
            </a:extLst>
          </p:cNvPr>
          <p:cNvSpPr txBox="1"/>
          <p:nvPr/>
        </p:nvSpPr>
        <p:spPr>
          <a:xfrm>
            <a:off x="6719991" y="3735825"/>
            <a:ext cx="1369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AMPKα1/α2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EE7437AC-1ACE-7C47-8B4B-0D34F493483B}"/>
              </a:ext>
            </a:extLst>
          </p:cNvPr>
          <p:cNvSpPr txBox="1"/>
          <p:nvPr/>
        </p:nvSpPr>
        <p:spPr>
          <a:xfrm>
            <a:off x="6998136" y="4148104"/>
            <a:ext cx="1243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AMPK</a:t>
            </a:r>
            <a:r>
              <a:rPr lang="en-US" sz="1400" b="1" dirty="0">
                <a:solidFill>
                  <a:srgbClr val="000000"/>
                </a:solidFill>
                <a:latin typeface="Arial"/>
                <a:ea typeface="Times New Roman" charset="0"/>
                <a:cs typeface="Arial"/>
              </a:rPr>
              <a:t>β</a:t>
            </a:r>
            <a:r>
              <a:rPr lang="en-US" sz="1400" b="1" dirty="0">
                <a:latin typeface="Arial"/>
                <a:ea typeface="Times New Roman" charset="0"/>
                <a:cs typeface="Arial"/>
              </a:rPr>
              <a:t>1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763DD3D3-D84B-714C-9FEC-174D2A8D8A73}"/>
              </a:ext>
            </a:extLst>
          </p:cNvPr>
          <p:cNvSpPr txBox="1"/>
          <p:nvPr/>
        </p:nvSpPr>
        <p:spPr>
          <a:xfrm>
            <a:off x="7193276" y="334831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E4BP4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75717064-DD61-A546-93C5-6DA5FF58F772}"/>
              </a:ext>
            </a:extLst>
          </p:cNvPr>
          <p:cNvSpPr txBox="1"/>
          <p:nvPr/>
        </p:nvSpPr>
        <p:spPr>
          <a:xfrm>
            <a:off x="7174761" y="5015816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HSP90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41828E16-E0AA-EF40-B610-3B378FDA178B}"/>
              </a:ext>
            </a:extLst>
          </p:cNvPr>
          <p:cNvSpPr txBox="1"/>
          <p:nvPr/>
        </p:nvSpPr>
        <p:spPr>
          <a:xfrm>
            <a:off x="8012034" y="2936138"/>
            <a:ext cx="1989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DMSO    </a:t>
            </a:r>
            <a:r>
              <a:rPr lang="en-US" sz="1400" b="1" dirty="0" err="1">
                <a:latin typeface="Arial"/>
                <a:ea typeface="Times New Roman" charset="0"/>
                <a:cs typeface="Arial"/>
              </a:rPr>
              <a:t>Tunicamycin</a:t>
            </a:r>
            <a:endParaRPr lang="en-US" sz="1400" b="1" dirty="0">
              <a:latin typeface="Arial"/>
              <a:ea typeface="Times New Roman" charset="0"/>
              <a:cs typeface="Arial"/>
            </a:endParaRPr>
          </a:p>
        </p:txBody>
      </p:sp>
      <p:pic>
        <p:nvPicPr>
          <p:cNvPr id="184" name="Picture 2">
            <a:extLst>
              <a:ext uri="{FF2B5EF4-FFF2-40B4-BE49-F238E27FC236}">
                <a16:creationId xmlns:a16="http://schemas.microsoft.com/office/drawing/2014/main" id="{455A8ACC-443F-E440-8140-DABFBB6FD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758" y="4583857"/>
            <a:ext cx="1686553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85" name="TextBox 184">
            <a:extLst>
              <a:ext uri="{FF2B5EF4-FFF2-40B4-BE49-F238E27FC236}">
                <a16:creationId xmlns:a16="http://schemas.microsoft.com/office/drawing/2014/main" id="{E2AC97A0-2A38-AA4B-9FC1-A761AE54ED22}"/>
              </a:ext>
            </a:extLst>
          </p:cNvPr>
          <p:cNvSpPr txBox="1"/>
          <p:nvPr/>
        </p:nvSpPr>
        <p:spPr>
          <a:xfrm>
            <a:off x="6998136" y="4583857"/>
            <a:ext cx="1111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ea typeface="Times New Roman" charset="0"/>
                <a:cs typeface="Arial"/>
              </a:rPr>
              <a:t>AMPKγ1</a:t>
            </a:r>
          </a:p>
        </p:txBody>
      </p:sp>
      <p:cxnSp>
        <p:nvCxnSpPr>
          <p:cNvPr id="186" name="Straight Connector 185"/>
          <p:cNvCxnSpPr/>
          <p:nvPr/>
        </p:nvCxnSpPr>
        <p:spPr>
          <a:xfrm>
            <a:off x="7924759" y="3243915"/>
            <a:ext cx="79585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>
            <a:off x="8815451" y="3243915"/>
            <a:ext cx="79585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BE148086-1058-DE4B-9EED-5C72B5EEB659}"/>
              </a:ext>
            </a:extLst>
          </p:cNvPr>
          <p:cNvGrpSpPr/>
          <p:nvPr/>
        </p:nvGrpSpPr>
        <p:grpSpPr>
          <a:xfrm flipH="1">
            <a:off x="1893620" y="3332348"/>
            <a:ext cx="256413" cy="356198"/>
            <a:chOff x="5430674" y="-6246649"/>
            <a:chExt cx="257648" cy="1080242"/>
          </a:xfrm>
        </p:grpSpPr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09BE0DCD-41EA-BA40-9DFA-771DA761FB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0674" y="-6246649"/>
              <a:ext cx="0" cy="10802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2214B63-0E5D-6D48-9C7E-DA6AC0DC44FF}"/>
                </a:ext>
              </a:extLst>
            </p:cNvPr>
            <p:cNvCxnSpPr/>
            <p:nvPr/>
          </p:nvCxnSpPr>
          <p:spPr>
            <a:xfrm>
              <a:off x="5430675" y="-6246649"/>
              <a:ext cx="25764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F4F7D9DF-4A0D-504B-9FB8-4BC6951ABAE7}"/>
                </a:ext>
              </a:extLst>
            </p:cNvPr>
            <p:cNvCxnSpPr/>
            <p:nvPr/>
          </p:nvCxnSpPr>
          <p:spPr>
            <a:xfrm>
              <a:off x="5685661" y="-6246649"/>
              <a:ext cx="0" cy="1395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14188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31140</TotalTime>
  <Words>1420</Words>
  <Application>Microsoft Office PowerPoint</Application>
  <PresentationFormat>Widescreen</PresentationFormat>
  <Paragraphs>276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Yang, Meichan</dc:creator>
  <cp:lastModifiedBy>Hisel, Lisa (NIH/NLM/NCBI) [C]</cp:lastModifiedBy>
  <cp:revision>440</cp:revision>
  <cp:lastPrinted>2020-07-08T05:31:59Z</cp:lastPrinted>
  <dcterms:created xsi:type="dcterms:W3CDTF">2019-09-02T20:37:13Z</dcterms:created>
  <dcterms:modified xsi:type="dcterms:W3CDTF">2021-03-24T13:40:21Z</dcterms:modified>
</cp:coreProperties>
</file>