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08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538B5C-94BD-4C5D-8B63-2305FDDE2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63295D-6FB1-4B9C-A06E-C9CC3089BE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FB58D-BBDB-4E05-8A8A-D4D3647B7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2D59F9-FE89-42FC-BF71-F4F9A184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39B96-8E79-4FC4-B57F-69B1BA428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A9262-A824-481A-9937-854737219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F1EDF6-F7E9-4558-B0DA-BDCEC05CFA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CDCB86-C8FD-455D-AB18-387E0CE19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475DD5-7FB6-405F-92C6-1125928DE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314E4-2FB9-4835-A64D-537A784B4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049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370CEC-3C95-4B77-B9A4-DBD15946A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A9C7D8-00D8-404F-A023-7964575D41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56255-9D63-4D95-84F4-5375BBE89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8AEEA-7191-43F1-82E9-8B9C1400E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07341-1EE8-4216-BED3-2E1F74117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24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DE205-1119-473B-B0C3-FD8DBC0E6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AADFAE-0D98-4381-97B5-0D7CF6F0EB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CF4CB-576E-46A9-8461-E8BC88376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9D63F-5DE7-497B-925F-61CED072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834E4A-0272-45AA-B264-9BFCEB97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09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9D986-F23B-4BC3-8F92-03FBE12D3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1F365-87C4-44C6-9337-A787E27957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BA44F-A0C4-4C83-A401-AB73F0C65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9492C-4315-4D5C-AB3E-B98C68DD2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D61B27-CB46-4E6D-97EB-9CF572E0B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189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A4B4D6-EC36-4F0E-8E01-928C42985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F7A831-2593-48DE-B70F-1162E1FB82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2C51DC-F819-4EE3-83DA-C255A63984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C0969A-0C51-440B-9779-35674FD7A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639650-BA49-4945-A370-38F8DDE3A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26D2BF-418A-4001-A69C-3CBF8A591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66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8AD762-E664-4AE7-AA60-7B2D184A8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B2BF33-F288-4EA1-9095-66C6EC4F8F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65F9C1-4D9B-4B72-B239-CE68EC019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E5E9D6-644D-4109-9F70-6BB012BBB8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DFE2BB-EAFA-42D6-9B51-9402D07396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AB2B5F-E0A8-4369-A50F-375CF4EA7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06DBC7-2314-4C43-BBC7-1C8988953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45DDA3-CA90-4C75-BEB9-396E4E50B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708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1029A-541E-40C2-B94A-38A1B4DD1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1B7556-872D-4A80-948F-6BCFB9B77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121C79-4542-42F9-80B5-76EB068D7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C3555C-E413-483A-AF0F-63732F44C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35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51A5F0-E69C-4855-A55C-EC4598DE0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67A7B1-6CEA-48D5-A3CF-6E52B614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B848EB-CA8E-452B-A2A5-54212129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866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A41A5-94ED-43D7-A2F7-BA0BCE752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A2B4B8-801C-4F24-8590-012909A8E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2C4351-0707-4CE0-92B5-CE809F05FF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2CA82B-1E8A-41C3-B73A-5DEF61A329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4A7686-CF60-4462-9FC5-59D6C89A9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E7C9D-43E9-4DD4-B991-4F7FDCC19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498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001C59-2F7D-4CBA-B623-2A5F11E2A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00AB10-97FC-4A35-9852-5547393C20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FF9F72-81FA-4A56-B374-7B7BFD4915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AC41DA-D3B4-44B5-8289-CDDF4BC7C0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2D694D-EDFC-461C-92DF-47A0B22DF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8FA638-3BC8-410D-B674-AF1A95A4E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28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A90982-0CB8-4CA1-91D4-8E80A97B6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8BF90B-93DB-4555-B02B-321F01AD27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9B5FA-392D-4289-9704-DE1FFC18ED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D51B3-7B7B-4F54-9C76-18BE096DEE42}" type="datetimeFigureOut">
              <a:rPr lang="en-US" smtClean="0"/>
              <a:t>7/29/2020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C839A3-3527-43D4-B769-96E84E923B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00AFF-6B1B-4200-96C2-EA79390B0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343AE-78A7-456B-B2AD-105413886F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641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nannap\Desktop\016.BL, mod, 20X,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8136" y="775849"/>
            <a:ext cx="2057400" cy="1794559"/>
          </a:xfrm>
          <a:prstGeom prst="rect">
            <a:avLst/>
          </a:prstGeom>
          <a:noFill/>
        </p:spPr>
      </p:pic>
      <p:pic>
        <p:nvPicPr>
          <p:cNvPr id="1027" name="Picture 3" descr="C:\Documents and Settings\snannap\Desktop\pERK, 016.BL, mod, 20X,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4008" y="625760"/>
            <a:ext cx="2057400" cy="1949120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6262" y="738904"/>
            <a:ext cx="2057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6141378" y="838200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24000" y="152400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72084" y="320529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6-M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62761" y="436375"/>
            <a:ext cx="15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Mod Dysplasia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49094" y="4111711"/>
            <a:ext cx="15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Mild Dysplasia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02546" y="440967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pERK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659946" y="436375"/>
            <a:ext cx="879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pS6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933148" y="436375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KI67</a:t>
            </a:r>
          </a:p>
        </p:txBody>
      </p:sp>
      <p:pic>
        <p:nvPicPr>
          <p:cNvPr id="19" name="Picture 2" descr="C:\Documents and Settings\snannap\Desktop\016.6M, mild, 20X, 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2618436"/>
            <a:ext cx="2057400" cy="1543050"/>
          </a:xfrm>
          <a:prstGeom prst="rect">
            <a:avLst/>
          </a:prstGeom>
          <a:noFill/>
        </p:spPr>
      </p:pic>
      <p:pic>
        <p:nvPicPr>
          <p:cNvPr id="20" name="Picture 5" descr="C:\Documents and Settings\snannap\Desktop\pS6, 016.6M, mild, 20X, 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1652" y="2618436"/>
            <a:ext cx="2057400" cy="1543050"/>
          </a:xfrm>
          <a:prstGeom prst="rect">
            <a:avLst/>
          </a:prstGeom>
          <a:noFill/>
        </p:spPr>
      </p:pic>
      <p:pic>
        <p:nvPicPr>
          <p:cNvPr id="21" name="Picture 9" descr="C:\Documents and Settings\snannap\Desktop\KI67, 016.6M, mild, 20X, 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10800000">
            <a:off x="8228798" y="2618436"/>
            <a:ext cx="2057400" cy="1543050"/>
          </a:xfrm>
          <a:prstGeom prst="rect">
            <a:avLst/>
          </a:prstGeom>
          <a:noFill/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66308" y="2618437"/>
            <a:ext cx="2057400" cy="154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094A92-1D00-4867-8D8F-F4803697F841}"/>
              </a:ext>
            </a:extLst>
          </p:cNvPr>
          <p:cNvSpPr txBox="1"/>
          <p:nvPr/>
        </p:nvSpPr>
        <p:spPr>
          <a:xfrm>
            <a:off x="1931484" y="4800600"/>
            <a:ext cx="836245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S1A</a:t>
            </a:r>
            <a:r>
              <a:rPr lang="en-US" sz="1400" b="1" smtClean="0"/>
              <a:t>:  </a:t>
            </a:r>
            <a:r>
              <a:rPr lang="en-US" sz="1200" smtClean="0"/>
              <a:t>Biomarker </a:t>
            </a:r>
            <a:r>
              <a:rPr lang="en-US" sz="1200" dirty="0"/>
              <a:t>modulation of case #16 (moderate dysplasia at </a:t>
            </a:r>
            <a:r>
              <a:rPr lang="en-US" sz="1200" dirty="0" smtClean="0"/>
              <a:t>baseline </a:t>
            </a:r>
            <a:r>
              <a:rPr lang="en-US" sz="1200" dirty="0"/>
              <a:t>(Pre-Tx) became mild dysplasia post treatment at 6 </a:t>
            </a:r>
            <a:r>
              <a:rPr lang="en-US" sz="1200" dirty="0" smtClean="0"/>
              <a:t>months (6-M)). </a:t>
            </a:r>
            <a:r>
              <a:rPr lang="en-US" sz="1200" dirty="0" err="1"/>
              <a:t>pERK</a:t>
            </a:r>
            <a:r>
              <a:rPr lang="en-US" sz="1200" dirty="0"/>
              <a:t> </a:t>
            </a:r>
            <a:r>
              <a:rPr lang="en-US" sz="1200" dirty="0" smtClean="0"/>
              <a:t>was highly </a:t>
            </a:r>
            <a:r>
              <a:rPr lang="en-US" sz="1200" dirty="0"/>
              <a:t>expressed </a:t>
            </a:r>
            <a:r>
              <a:rPr lang="en-US" sz="1200" dirty="0" smtClean="0"/>
              <a:t>in </a:t>
            </a:r>
            <a:r>
              <a:rPr lang="en-US" sz="1200" dirty="0"/>
              <a:t>the baseline (BL) tissue which was downregulated after </a:t>
            </a:r>
            <a:r>
              <a:rPr lang="en-US" sz="1200" dirty="0" smtClean="0"/>
              <a:t>6 months </a:t>
            </a:r>
            <a:r>
              <a:rPr lang="en-US" sz="1200" dirty="0"/>
              <a:t>of treatment (</a:t>
            </a:r>
            <a:r>
              <a:rPr lang="en-US" sz="1200" dirty="0" smtClean="0"/>
              <a:t>6-M</a:t>
            </a:r>
            <a:r>
              <a:rPr lang="en-US" sz="1200" dirty="0"/>
              <a:t>). PS6 and Ki-67 were also </a:t>
            </a:r>
            <a:r>
              <a:rPr lang="en-US" sz="1200" dirty="0" smtClean="0"/>
              <a:t>highly expressed </a:t>
            </a:r>
            <a:r>
              <a:rPr lang="en-US" sz="1200" dirty="0"/>
              <a:t>at </a:t>
            </a:r>
            <a:r>
              <a:rPr lang="en-US" sz="1200" dirty="0" smtClean="0"/>
              <a:t>baseline </a:t>
            </a:r>
            <a:r>
              <a:rPr lang="en-US" sz="1200" dirty="0"/>
              <a:t>and </a:t>
            </a:r>
            <a:r>
              <a:rPr lang="en-US" sz="1200" dirty="0" smtClean="0"/>
              <a:t>slightly downregulated </a:t>
            </a:r>
            <a:r>
              <a:rPr lang="en-US" sz="1200" dirty="0"/>
              <a:t>after treatment </a:t>
            </a:r>
            <a:r>
              <a:rPr lang="en-US" sz="1200" dirty="0" smtClean="0"/>
              <a:t>for 6 months </a:t>
            </a:r>
            <a:r>
              <a:rPr lang="en-US" sz="1200" dirty="0"/>
              <a:t>(</a:t>
            </a:r>
            <a:r>
              <a:rPr lang="en-US" sz="1200" dirty="0" smtClean="0"/>
              <a:t>6-M</a:t>
            </a:r>
            <a:r>
              <a:rPr lang="en-US" sz="1200" dirty="0"/>
              <a:t>). </a:t>
            </a:r>
            <a:r>
              <a:rPr lang="en-US" sz="1200" dirty="0" smtClean="0"/>
              <a:t>Statistically </a:t>
            </a:r>
            <a:r>
              <a:rPr lang="en-US" sz="1200" dirty="0"/>
              <a:t>significant </a:t>
            </a:r>
            <a:r>
              <a:rPr lang="en-US" sz="1200" dirty="0" smtClean="0"/>
              <a:t>downregulation </a:t>
            </a:r>
            <a:r>
              <a:rPr lang="en-US" sz="1200" dirty="0"/>
              <a:t>was only observed </a:t>
            </a:r>
            <a:r>
              <a:rPr lang="en-US" sz="1200" dirty="0" smtClean="0"/>
              <a:t>for </a:t>
            </a:r>
            <a:r>
              <a:rPr lang="en-US" sz="1200" dirty="0" err="1"/>
              <a:t>pERK</a:t>
            </a:r>
            <a:r>
              <a:rPr lang="en-US" sz="1200" dirty="0"/>
              <a:t> </a:t>
            </a:r>
            <a:r>
              <a:rPr lang="en-US" sz="1200" dirty="0" smtClean="0"/>
              <a:t>expression. (200X magnification).</a:t>
            </a:r>
            <a:endParaRPr lang="en-US" sz="1200" dirty="0"/>
          </a:p>
          <a:p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9B2F6A8-EBC2-4B5E-BF10-97605AD4420C}"/>
              </a:ext>
            </a:extLst>
          </p:cNvPr>
          <p:cNvSpPr txBox="1"/>
          <p:nvPr/>
        </p:nvSpPr>
        <p:spPr>
          <a:xfrm>
            <a:off x="1666525" y="0"/>
            <a:ext cx="3205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Supplementary    S1A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snannap\Desktop\003.6M, NODYP, 20X,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2131300" y="2341356"/>
            <a:ext cx="2057400" cy="1543050"/>
          </a:xfrm>
          <a:prstGeom prst="rect">
            <a:avLst/>
          </a:prstGeom>
          <a:noFill/>
        </p:spPr>
      </p:pic>
      <p:pic>
        <p:nvPicPr>
          <p:cNvPr id="7" name="Picture 3" descr="C:\Documents and Settings\snannap\Desktop\pERK, nodyp 003-6M, 20X,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4218720" y="2348280"/>
            <a:ext cx="2057400" cy="1543050"/>
          </a:xfrm>
          <a:prstGeom prst="rect">
            <a:avLst/>
          </a:prstGeom>
          <a:noFill/>
        </p:spPr>
      </p:pic>
      <p:pic>
        <p:nvPicPr>
          <p:cNvPr id="8" name="Picture 4" descr="C:\Documents and Settings\snannap\Desktop\pS6, 003-6M nodyp, 20X,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6301516" y="2341356"/>
            <a:ext cx="2057400" cy="1543050"/>
          </a:xfrm>
          <a:prstGeom prst="rect">
            <a:avLst/>
          </a:prstGeom>
          <a:noFill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8379700" y="2332121"/>
            <a:ext cx="2057400" cy="154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24000" y="1524000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24001" y="320040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6-M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1" y="457200"/>
            <a:ext cx="1535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Mild Dysplasia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38401" y="4038600"/>
            <a:ext cx="1360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</a:t>
            </a:r>
            <a:r>
              <a:rPr lang="en-US" dirty="0" smtClean="0"/>
              <a:t>dysplasia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724400" y="457200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pERK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10400" y="457200"/>
            <a:ext cx="529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pS6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067800" y="457200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KI67</a:t>
            </a:r>
          </a:p>
        </p:txBody>
      </p:sp>
      <p:pic>
        <p:nvPicPr>
          <p:cNvPr id="3" name="Picture 2" descr="A picture containing cake, chocolate, piece, table&#10;&#10;Description automatically generated">
            <a:extLst>
              <a:ext uri="{FF2B5EF4-FFF2-40B4-BE49-F238E27FC236}">
                <a16:creationId xmlns:a16="http://schemas.microsoft.com/office/drawing/2014/main" id="{FDD16250-087B-4C6E-AB76-CC10ABE2973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300" y="762000"/>
            <a:ext cx="2057400" cy="1543050"/>
          </a:xfrm>
          <a:prstGeom prst="rect">
            <a:avLst/>
          </a:prstGeom>
        </p:spPr>
      </p:pic>
      <p:pic>
        <p:nvPicPr>
          <p:cNvPr id="5" name="Picture 4" descr="A picture containing woman, food, standing, white&#10;&#10;Description automatically generated">
            <a:extLst>
              <a:ext uri="{FF2B5EF4-FFF2-40B4-BE49-F238E27FC236}">
                <a16:creationId xmlns:a16="http://schemas.microsoft.com/office/drawing/2014/main" id="{9F25B752-3CBF-4738-A93B-D9752077D99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187" y="762000"/>
            <a:ext cx="2057400" cy="1543050"/>
          </a:xfrm>
          <a:prstGeom prst="rect">
            <a:avLst/>
          </a:prstGeom>
        </p:spPr>
      </p:pic>
      <p:pic>
        <p:nvPicPr>
          <p:cNvPr id="19" name="Picture 18" descr="A picture containing food, bread, cake, table&#10;&#10;Description automatically generated">
            <a:extLst>
              <a:ext uri="{FF2B5EF4-FFF2-40B4-BE49-F238E27FC236}">
                <a16:creationId xmlns:a16="http://schemas.microsoft.com/office/drawing/2014/main" id="{D5EDC806-850C-42F7-A323-B8CA50197CE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1515" y="752475"/>
            <a:ext cx="2057400" cy="1543050"/>
          </a:xfrm>
          <a:prstGeom prst="rect">
            <a:avLst/>
          </a:prstGeom>
        </p:spPr>
      </p:pic>
      <p:pic>
        <p:nvPicPr>
          <p:cNvPr id="21" name="Picture 20" descr="A picture containing shawl, clothing, cake, walking&#10;&#10;Description automatically generated">
            <a:extLst>
              <a:ext uri="{FF2B5EF4-FFF2-40B4-BE49-F238E27FC236}">
                <a16:creationId xmlns:a16="http://schemas.microsoft.com/office/drawing/2014/main" id="{00D9F22E-30DB-473F-9184-6071F6EE47F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7843" y="762000"/>
            <a:ext cx="2057400" cy="1543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4F4986-8C8D-4216-BB24-542AB08601F2}"/>
              </a:ext>
            </a:extLst>
          </p:cNvPr>
          <p:cNvSpPr txBox="1"/>
          <p:nvPr/>
        </p:nvSpPr>
        <p:spPr>
          <a:xfrm>
            <a:off x="1666525" y="0"/>
            <a:ext cx="22906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S1B</a:t>
            </a:r>
            <a:endParaRPr lang="en-US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4636766-1542-4049-AC2F-31E96523429E}"/>
              </a:ext>
            </a:extLst>
          </p:cNvPr>
          <p:cNvSpPr txBox="1"/>
          <p:nvPr/>
        </p:nvSpPr>
        <p:spPr>
          <a:xfrm>
            <a:off x="1931484" y="4800601"/>
            <a:ext cx="836245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Figure S1B</a:t>
            </a:r>
            <a:r>
              <a:rPr lang="en-US" sz="1200" b="1" dirty="0"/>
              <a:t>: </a:t>
            </a:r>
            <a:r>
              <a:rPr lang="en-US" sz="1200" b="1" dirty="0" smtClean="0"/>
              <a:t> </a:t>
            </a:r>
            <a:r>
              <a:rPr lang="en-US" sz="1200" dirty="0" smtClean="0"/>
              <a:t>Biomarker </a:t>
            </a:r>
            <a:r>
              <a:rPr lang="en-US" sz="1200" dirty="0"/>
              <a:t>modulation of case #3 (mild dysplasia at </a:t>
            </a:r>
            <a:r>
              <a:rPr lang="en-US" sz="1200" dirty="0" smtClean="0"/>
              <a:t>baseline </a:t>
            </a:r>
            <a:r>
              <a:rPr lang="en-US" sz="1200" dirty="0"/>
              <a:t>(Pre-Tx) became </a:t>
            </a:r>
            <a:r>
              <a:rPr lang="en-US" sz="1200" dirty="0" smtClean="0"/>
              <a:t>normal epithelium in post treated tissue  </a:t>
            </a:r>
            <a:r>
              <a:rPr lang="en-US" sz="1200" dirty="0"/>
              <a:t>at 6 </a:t>
            </a:r>
            <a:r>
              <a:rPr lang="en-US" sz="1200" dirty="0" smtClean="0"/>
              <a:t>months (6-M)). </a:t>
            </a:r>
            <a:r>
              <a:rPr lang="en-US" sz="1200" dirty="0" err="1"/>
              <a:t>pERK</a:t>
            </a:r>
            <a:r>
              <a:rPr lang="en-US" sz="1200" dirty="0"/>
              <a:t>, pS6 &amp; KI67 expression in baseline (BL) tissue as well as </a:t>
            </a:r>
            <a:r>
              <a:rPr lang="en-US" sz="1200" dirty="0" smtClean="0"/>
              <a:t>6 months </a:t>
            </a:r>
            <a:r>
              <a:rPr lang="en-US" sz="1200" dirty="0"/>
              <a:t>of treatment (</a:t>
            </a:r>
            <a:r>
              <a:rPr lang="en-US" sz="1200" dirty="0" smtClean="0"/>
              <a:t>6-M</a:t>
            </a:r>
            <a:r>
              <a:rPr lang="en-US" sz="1200" dirty="0"/>
              <a:t>). </a:t>
            </a:r>
            <a:r>
              <a:rPr lang="en-US" sz="1200" dirty="0" err="1"/>
              <a:t>pERK</a:t>
            </a:r>
            <a:r>
              <a:rPr lang="en-US" sz="1200" dirty="0"/>
              <a:t> was expressed </a:t>
            </a:r>
            <a:r>
              <a:rPr lang="en-US" sz="1200" dirty="0" smtClean="0"/>
              <a:t>at a very </a:t>
            </a:r>
            <a:r>
              <a:rPr lang="en-US" sz="1200" dirty="0"/>
              <a:t>low </a:t>
            </a:r>
            <a:r>
              <a:rPr lang="en-US" sz="1200" dirty="0" smtClean="0"/>
              <a:t>level in both BL </a:t>
            </a:r>
            <a:r>
              <a:rPr lang="en-US" sz="1200" dirty="0"/>
              <a:t>and </a:t>
            </a:r>
            <a:r>
              <a:rPr lang="en-US" sz="1200" dirty="0" smtClean="0"/>
              <a:t>6-M treatment samples. </a:t>
            </a:r>
            <a:r>
              <a:rPr lang="en-US" sz="1200" dirty="0"/>
              <a:t>pS6 &amp; KI67 </a:t>
            </a:r>
            <a:r>
              <a:rPr lang="en-US" sz="1200" dirty="0" smtClean="0"/>
              <a:t>were </a:t>
            </a:r>
            <a:r>
              <a:rPr lang="en-US" sz="1200" dirty="0"/>
              <a:t>expressed </a:t>
            </a:r>
            <a:r>
              <a:rPr lang="en-US" sz="1200" dirty="0" smtClean="0"/>
              <a:t>at both </a:t>
            </a:r>
            <a:r>
              <a:rPr lang="en-US" sz="1200" dirty="0"/>
              <a:t>BL &amp; </a:t>
            </a:r>
            <a:r>
              <a:rPr lang="en-US" sz="1200" dirty="0" smtClean="0"/>
              <a:t>6-M </a:t>
            </a:r>
            <a:r>
              <a:rPr lang="en-US" sz="1200" dirty="0"/>
              <a:t>post treatment, however, this case </a:t>
            </a:r>
            <a:r>
              <a:rPr lang="en-US" sz="1200" dirty="0" smtClean="0"/>
              <a:t>did not show </a:t>
            </a:r>
            <a:r>
              <a:rPr lang="en-US" sz="1200" dirty="0"/>
              <a:t>any difference in expression of </a:t>
            </a:r>
            <a:r>
              <a:rPr lang="en-US" sz="1200" dirty="0" smtClean="0"/>
              <a:t>these biomarkers </a:t>
            </a:r>
            <a:r>
              <a:rPr lang="en-US" sz="1200" dirty="0"/>
              <a:t>post </a:t>
            </a:r>
            <a:r>
              <a:rPr lang="en-US" sz="1200" dirty="0" smtClean="0"/>
              <a:t>treatment (6-M). </a:t>
            </a:r>
            <a:r>
              <a:rPr lang="en-US" sz="1200" dirty="0"/>
              <a:t>There was no statistical significance observed for </a:t>
            </a:r>
            <a:r>
              <a:rPr lang="en-US" sz="1200" dirty="0" smtClean="0"/>
              <a:t>these particular markers (which may be related to small sample size). </a:t>
            </a:r>
            <a:r>
              <a:rPr lang="en-US" sz="1200" dirty="0"/>
              <a:t>200X </a:t>
            </a:r>
            <a:r>
              <a:rPr lang="en-US" sz="1200" dirty="0" smtClean="0"/>
              <a:t>magnification</a:t>
            </a:r>
            <a:r>
              <a:rPr lang="en-US" sz="1200" dirty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230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Sreenivas Nannapaneni</dc:creator>
  <cp:lastModifiedBy>Shin, Dong M</cp:lastModifiedBy>
  <cp:revision>16</cp:revision>
  <dcterms:created xsi:type="dcterms:W3CDTF">2020-05-14T16:32:32Z</dcterms:created>
  <dcterms:modified xsi:type="dcterms:W3CDTF">2020-07-29T16:36:20Z</dcterms:modified>
</cp:coreProperties>
</file>