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0" d="100"/>
          <a:sy n="90" d="100"/>
        </p:scale>
        <p:origin x="5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%20ALTE_SIDS\trasfezioni%20rs114290493+20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PER%20ALTE_SIDS\trasfezioni%20rs114290493+20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media!$C$185:$C$188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38.1</c:v>
                  </c:pt>
                  <c:pt idx="2">
                    <c:v>0</c:v>
                  </c:pt>
                  <c:pt idx="3">
                    <c:v>1.68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media!$A$185:$A$188</c:f>
              <c:strCache>
                <c:ptCount val="4"/>
                <c:pt idx="0">
                  <c:v>rs114290493-G + miR(C-)</c:v>
                </c:pt>
                <c:pt idx="1">
                  <c:v>rs114290493-G + miR204</c:v>
                </c:pt>
                <c:pt idx="2">
                  <c:v>rs114290493-A + miR(C-)</c:v>
                </c:pt>
                <c:pt idx="3">
                  <c:v>rs114290493-A + miR204</c:v>
                </c:pt>
              </c:strCache>
            </c:strRef>
          </c:cat>
          <c:val>
            <c:numRef>
              <c:f>media!$B$185:$B$188</c:f>
              <c:numCache>
                <c:formatCode>General</c:formatCode>
                <c:ptCount val="4"/>
                <c:pt idx="0">
                  <c:v>100</c:v>
                </c:pt>
                <c:pt idx="1">
                  <c:v>81.566666666666663</c:v>
                </c:pt>
                <c:pt idx="2">
                  <c:v>100</c:v>
                </c:pt>
                <c:pt idx="3">
                  <c:v>70.399999999999991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E1-4B7C-94BF-8693689E4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6349888"/>
        <c:axId val="436344640"/>
      </c:barChart>
      <c:catAx>
        <c:axId val="436349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6344640"/>
        <c:crosses val="autoZero"/>
        <c:auto val="1"/>
        <c:lblAlgn val="ctr"/>
        <c:lblOffset val="100"/>
        <c:noMultiLvlLbl val="0"/>
      </c:catAx>
      <c:valAx>
        <c:axId val="436344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36349888"/>
        <c:crosses val="autoZero"/>
        <c:crossBetween val="between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622313076198612E-2"/>
          <c:y val="2.5905331064968885E-2"/>
          <c:w val="0.89030074317193031"/>
          <c:h val="0.7433442926383254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media!$F$206:$F$208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8.8388347648318444</c:v>
                  </c:pt>
                  <c:pt idx="2">
                    <c:v>0.42426406871192951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media!$A$211:$A$213</c:f>
              <c:strCache>
                <c:ptCount val="3"/>
                <c:pt idx="0">
                  <c:v>pmiRGloempty + miR204</c:v>
                </c:pt>
                <c:pt idx="1">
                  <c:v>rs114290493-G + miR204</c:v>
                </c:pt>
                <c:pt idx="2">
                  <c:v>rs114290493-A + miR204</c:v>
                </c:pt>
              </c:strCache>
            </c:strRef>
          </c:cat>
          <c:val>
            <c:numRef>
              <c:f>media!$B$211:$B$213</c:f>
              <c:numCache>
                <c:formatCode>General</c:formatCode>
                <c:ptCount val="3"/>
                <c:pt idx="0">
                  <c:v>100</c:v>
                </c:pt>
                <c:pt idx="1">
                  <c:v>55.75</c:v>
                </c:pt>
                <c:pt idx="2">
                  <c:v>40.599999999999994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41-4BB0-BF76-0F383A0EA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4797136"/>
        <c:axId val="614797792"/>
      </c:barChart>
      <c:catAx>
        <c:axId val="6147971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4797792"/>
        <c:crosses val="autoZero"/>
        <c:auto val="1"/>
        <c:lblAlgn val="ctr"/>
        <c:lblOffset val="100"/>
        <c:noMultiLvlLbl val="0"/>
      </c:catAx>
      <c:valAx>
        <c:axId val="61479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4797136"/>
        <c:crosses val="autoZero"/>
        <c:crossBetween val="between"/>
      </c:valAx>
      <c:spPr>
        <a:noFill/>
        <a:ln>
          <a:solidFill>
            <a:schemeClr val="bg1">
              <a:lumMod val="6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940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969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97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273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754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7204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061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906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66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05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2045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CF14E-60C8-4A32-A4EB-5CA2E2312465}" type="datetimeFigureOut">
              <a:rPr lang="it-IT" smtClean="0"/>
              <a:t>04/12/2020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10587-3892-4305-895F-894923DC2F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644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AAB46554-C0DC-444E-9A86-089E36006C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937133"/>
              </p:ext>
            </p:extLst>
          </p:nvPr>
        </p:nvGraphicFramePr>
        <p:xfrm>
          <a:off x="1434728" y="3429000"/>
          <a:ext cx="5491589" cy="3071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5847D5E6-FE56-4D44-AD55-0342FC4EEF33}"/>
              </a:ext>
            </a:extLst>
          </p:cNvPr>
          <p:cNvSpPr txBox="1"/>
          <p:nvPr/>
        </p:nvSpPr>
        <p:spPr>
          <a:xfrm rot="16200000">
            <a:off x="501324" y="4594852"/>
            <a:ext cx="1405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/>
              <a:t>Luciferase</a:t>
            </a:r>
            <a:r>
              <a:rPr lang="it-IT" sz="1200" dirty="0"/>
              <a:t> activity (%)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D7D7FBEA-977B-4B2D-AC35-4642BBABA88F}"/>
              </a:ext>
            </a:extLst>
          </p:cNvPr>
          <p:cNvCxnSpPr/>
          <p:nvPr/>
        </p:nvCxnSpPr>
        <p:spPr>
          <a:xfrm>
            <a:off x="4859878" y="4053818"/>
            <a:ext cx="135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46930437-51CF-4696-8EEA-593C5AB09A3D}"/>
              </a:ext>
            </a:extLst>
          </p:cNvPr>
          <p:cNvCxnSpPr/>
          <p:nvPr/>
        </p:nvCxnSpPr>
        <p:spPr>
          <a:xfrm>
            <a:off x="2404731" y="3789212"/>
            <a:ext cx="1351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7ACC2D8-4659-47B2-9957-9A84644228CA}"/>
              </a:ext>
            </a:extLst>
          </p:cNvPr>
          <p:cNvSpPr txBox="1"/>
          <p:nvPr/>
        </p:nvSpPr>
        <p:spPr>
          <a:xfrm>
            <a:off x="2849650" y="3556425"/>
            <a:ext cx="461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7851208-1FAD-46E5-B055-E03F31605510}"/>
              </a:ext>
            </a:extLst>
          </p:cNvPr>
          <p:cNvSpPr txBox="1"/>
          <p:nvPr/>
        </p:nvSpPr>
        <p:spPr>
          <a:xfrm>
            <a:off x="5518884" y="3861855"/>
            <a:ext cx="46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*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725BEC6-4A5A-45F5-9DA6-52E6F55205A0}"/>
              </a:ext>
            </a:extLst>
          </p:cNvPr>
          <p:cNvSpPr txBox="1"/>
          <p:nvPr/>
        </p:nvSpPr>
        <p:spPr>
          <a:xfrm>
            <a:off x="777407" y="233719"/>
            <a:ext cx="765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A</a:t>
            </a:r>
          </a:p>
        </p:txBody>
      </p:sp>
      <p:graphicFrame>
        <p:nvGraphicFramePr>
          <p:cNvPr id="32" name="Grafico 31">
            <a:extLst>
              <a:ext uri="{FF2B5EF4-FFF2-40B4-BE49-F238E27FC236}">
                <a16:creationId xmlns:a16="http://schemas.microsoft.com/office/drawing/2014/main" id="{D8784AA6-7E9C-443C-8741-D5533F32AC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2096133"/>
              </p:ext>
            </p:extLst>
          </p:nvPr>
        </p:nvGraphicFramePr>
        <p:xfrm>
          <a:off x="1404220" y="600649"/>
          <a:ext cx="4576330" cy="2692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8AB7B7FA-0664-4808-854F-0A2BF5E30F74}"/>
              </a:ext>
            </a:extLst>
          </p:cNvPr>
          <p:cNvCxnSpPr/>
          <p:nvPr/>
        </p:nvCxnSpPr>
        <p:spPr>
          <a:xfrm>
            <a:off x="2387094" y="922447"/>
            <a:ext cx="14113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B4D0742C-E90D-46E6-809F-1F15B210ACA5}"/>
              </a:ext>
            </a:extLst>
          </p:cNvPr>
          <p:cNvCxnSpPr>
            <a:cxnSpLocks/>
          </p:cNvCxnSpPr>
          <p:nvPr/>
        </p:nvCxnSpPr>
        <p:spPr>
          <a:xfrm>
            <a:off x="2333209" y="794882"/>
            <a:ext cx="28029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EA37FF6D-7CF9-4526-9058-91D30E2FCA82}"/>
              </a:ext>
            </a:extLst>
          </p:cNvPr>
          <p:cNvSpPr txBox="1"/>
          <p:nvPr/>
        </p:nvSpPr>
        <p:spPr>
          <a:xfrm>
            <a:off x="3632380" y="597256"/>
            <a:ext cx="535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*</a:t>
            </a: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9872254C-B2DF-4E58-9A56-84E621FDB003}"/>
              </a:ext>
            </a:extLst>
          </p:cNvPr>
          <p:cNvCxnSpPr>
            <a:cxnSpLocks/>
          </p:cNvCxnSpPr>
          <p:nvPr/>
        </p:nvCxnSpPr>
        <p:spPr>
          <a:xfrm>
            <a:off x="3847256" y="1370937"/>
            <a:ext cx="11773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D32C08F-53ED-4320-B243-2F776FC3E95D}"/>
              </a:ext>
            </a:extLst>
          </p:cNvPr>
          <p:cNvSpPr txBox="1"/>
          <p:nvPr/>
        </p:nvSpPr>
        <p:spPr>
          <a:xfrm>
            <a:off x="2977076" y="717876"/>
            <a:ext cx="535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*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8DE4BC37-1834-470E-BC79-8EBEB9A413CC}"/>
              </a:ext>
            </a:extLst>
          </p:cNvPr>
          <p:cNvSpPr txBox="1"/>
          <p:nvPr/>
        </p:nvSpPr>
        <p:spPr>
          <a:xfrm>
            <a:off x="4291799" y="1109265"/>
            <a:ext cx="535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*</a:t>
            </a:r>
          </a:p>
        </p:txBody>
      </p: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D842C6D8-C19F-4505-9DB7-8D610433292A}"/>
              </a:ext>
            </a:extLst>
          </p:cNvPr>
          <p:cNvCxnSpPr>
            <a:cxnSpLocks/>
          </p:cNvCxnSpPr>
          <p:nvPr/>
        </p:nvCxnSpPr>
        <p:spPr>
          <a:xfrm>
            <a:off x="2333209" y="794882"/>
            <a:ext cx="0" cy="215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BD8A0E39-2F2B-4FB0-8209-B212146E7A9B}"/>
              </a:ext>
            </a:extLst>
          </p:cNvPr>
          <p:cNvCxnSpPr>
            <a:cxnSpLocks/>
          </p:cNvCxnSpPr>
          <p:nvPr/>
        </p:nvCxnSpPr>
        <p:spPr>
          <a:xfrm>
            <a:off x="2387094" y="922447"/>
            <a:ext cx="0" cy="877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0AEC9C1C-9A28-4782-8A1D-C012AEE86A9B}"/>
              </a:ext>
            </a:extLst>
          </p:cNvPr>
          <p:cNvCxnSpPr>
            <a:cxnSpLocks/>
          </p:cNvCxnSpPr>
          <p:nvPr/>
        </p:nvCxnSpPr>
        <p:spPr>
          <a:xfrm>
            <a:off x="5136174" y="794882"/>
            <a:ext cx="0" cy="1152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C1E60B2D-2022-4092-93FE-96CCB88CA679}"/>
              </a:ext>
            </a:extLst>
          </p:cNvPr>
          <p:cNvCxnSpPr>
            <a:cxnSpLocks/>
          </p:cNvCxnSpPr>
          <p:nvPr/>
        </p:nvCxnSpPr>
        <p:spPr>
          <a:xfrm>
            <a:off x="5031583" y="1370937"/>
            <a:ext cx="0" cy="576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ED94131E-DC0D-4E53-ABCC-018D70487EEE}"/>
              </a:ext>
            </a:extLst>
          </p:cNvPr>
          <p:cNvCxnSpPr>
            <a:cxnSpLocks/>
          </p:cNvCxnSpPr>
          <p:nvPr/>
        </p:nvCxnSpPr>
        <p:spPr>
          <a:xfrm>
            <a:off x="3793982" y="922447"/>
            <a:ext cx="0" cy="6073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60CD9861-DF72-43A5-BCCA-FD7731E9A96B}"/>
              </a:ext>
            </a:extLst>
          </p:cNvPr>
          <p:cNvCxnSpPr>
            <a:cxnSpLocks/>
          </p:cNvCxnSpPr>
          <p:nvPr/>
        </p:nvCxnSpPr>
        <p:spPr>
          <a:xfrm>
            <a:off x="3847256" y="1370937"/>
            <a:ext cx="0" cy="215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B2407978-9478-47CF-8A5E-74164E864AC1}"/>
              </a:ext>
            </a:extLst>
          </p:cNvPr>
          <p:cNvSpPr txBox="1"/>
          <p:nvPr/>
        </p:nvSpPr>
        <p:spPr>
          <a:xfrm>
            <a:off x="1852103" y="2637296"/>
            <a:ext cx="1098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/>
              <a:t>pmiRGlo-empty</a:t>
            </a:r>
            <a:r>
              <a:rPr lang="it-IT" sz="1200" dirty="0"/>
              <a:t> + miR204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C81C16B3-E011-4228-BF0A-BA0D3E4F69C2}"/>
              </a:ext>
            </a:extLst>
          </p:cNvPr>
          <p:cNvSpPr txBox="1"/>
          <p:nvPr/>
        </p:nvSpPr>
        <p:spPr>
          <a:xfrm>
            <a:off x="3244813" y="2639281"/>
            <a:ext cx="109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rs114290493</a:t>
            </a:r>
          </a:p>
          <a:p>
            <a:pPr algn="ctr"/>
            <a:r>
              <a:rPr lang="it-IT" sz="1200" dirty="0"/>
              <a:t>G + miR204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9CB627AB-8224-4C6D-9687-F34A2B4AF4AE}"/>
              </a:ext>
            </a:extLst>
          </p:cNvPr>
          <p:cNvSpPr txBox="1"/>
          <p:nvPr/>
        </p:nvSpPr>
        <p:spPr>
          <a:xfrm>
            <a:off x="4639583" y="2633499"/>
            <a:ext cx="1098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rs114290493</a:t>
            </a:r>
          </a:p>
          <a:p>
            <a:pPr algn="ctr"/>
            <a:r>
              <a:rPr lang="it-IT" sz="1200" dirty="0"/>
              <a:t>A + miR204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C7E2A5DE-349E-4D2B-A758-7D1CE8871152}"/>
              </a:ext>
            </a:extLst>
          </p:cNvPr>
          <p:cNvSpPr txBox="1"/>
          <p:nvPr/>
        </p:nvSpPr>
        <p:spPr>
          <a:xfrm rot="16200000">
            <a:off x="609315" y="1407549"/>
            <a:ext cx="1405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/>
              <a:t>Luciferase</a:t>
            </a:r>
            <a:r>
              <a:rPr lang="it-IT" sz="1200" dirty="0"/>
              <a:t> activity (%)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EA3C0AE6-0FE9-49F0-9A2D-B77F71DB69F4}"/>
              </a:ext>
            </a:extLst>
          </p:cNvPr>
          <p:cNvSpPr txBox="1"/>
          <p:nvPr/>
        </p:nvSpPr>
        <p:spPr>
          <a:xfrm>
            <a:off x="777407" y="3222059"/>
            <a:ext cx="765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797474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24</Words>
  <Application>Microsoft Office PowerPoint</Application>
  <PresentationFormat>A4 (21x29,7 cm)</PresentationFormat>
  <Paragraphs>14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Candiani</dc:creator>
  <cp:lastModifiedBy>Tiziana Bachetti</cp:lastModifiedBy>
  <cp:revision>4</cp:revision>
  <dcterms:created xsi:type="dcterms:W3CDTF">2020-11-06T10:01:24Z</dcterms:created>
  <dcterms:modified xsi:type="dcterms:W3CDTF">2020-12-04T10:04:16Z</dcterms:modified>
</cp:coreProperties>
</file>