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BB744-BE7F-4A72-B406-0520F63C1568}" type="datetimeFigureOut">
              <a:rPr lang="it-IT" smtClean="0"/>
              <a:pPr/>
              <a:t>24/03/2021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EFBC1-02B5-4F95-A94A-F7556EF58286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614774" y="54334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A</a:t>
            </a:r>
            <a:endParaRPr lang="it-IT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13676" y="349171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B</a:t>
            </a:r>
            <a:endParaRPr lang="it-IT" b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436096" y="2060848"/>
            <a:ext cx="32403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Figure 1S.</a:t>
            </a:r>
            <a:r>
              <a:rPr lang="en-GB" sz="1200" i="1" dirty="0" smtClean="0"/>
              <a:t> VEGF </a:t>
            </a:r>
            <a:r>
              <a:rPr lang="en-GB" sz="1200" dirty="0" smtClean="0"/>
              <a:t>(</a:t>
            </a:r>
            <a:r>
              <a:rPr lang="en-GB" sz="1200" b="1" dirty="0" smtClean="0"/>
              <a:t>A</a:t>
            </a:r>
            <a:r>
              <a:rPr lang="en-GB" sz="1200" dirty="0" smtClean="0"/>
              <a:t>) and</a:t>
            </a:r>
            <a:r>
              <a:rPr lang="en-GB" sz="1200" i="1" dirty="0" smtClean="0"/>
              <a:t> CSF-1</a:t>
            </a:r>
            <a:r>
              <a:rPr lang="en-GB" sz="1200" dirty="0" smtClean="0"/>
              <a:t> (</a:t>
            </a:r>
            <a:r>
              <a:rPr lang="en-GB" sz="1200" b="1" dirty="0" smtClean="0"/>
              <a:t>B</a:t>
            </a:r>
            <a:r>
              <a:rPr lang="en-GB" sz="1200" dirty="0" smtClean="0"/>
              <a:t>) gene expression (2</a:t>
            </a:r>
            <a:r>
              <a:rPr lang="en-GB" sz="1200" baseline="30000" dirty="0" smtClean="0"/>
              <a:t>-ΔΔCt</a:t>
            </a:r>
            <a:r>
              <a:rPr lang="en-GB" sz="1200" dirty="0" smtClean="0"/>
              <a:t>) in 8305C and FB3 cells exposed to </a:t>
            </a:r>
            <a:r>
              <a:rPr lang="en-GB" sz="1200" dirty="0" err="1" smtClean="0"/>
              <a:t>sunitinib</a:t>
            </a:r>
            <a:r>
              <a:rPr lang="en-GB" sz="1200" dirty="0" smtClean="0"/>
              <a:t> (SU) and SN-38 in a sequential, reverse combination and treated with vehicle alone for 72h. Columns and bars, mean </a:t>
            </a:r>
            <a:r>
              <a:rPr lang="en-GB" sz="1200" dirty="0" err="1" smtClean="0"/>
              <a:t>values±S.D</a:t>
            </a:r>
            <a:r>
              <a:rPr lang="en-GB" sz="1200" dirty="0" smtClean="0"/>
              <a:t>., respectively. *</a:t>
            </a:r>
            <a:r>
              <a:rPr lang="en-GB" sz="1200" i="1" dirty="0" smtClean="0"/>
              <a:t>P</a:t>
            </a:r>
            <a:r>
              <a:rPr lang="en-GB" sz="1200" dirty="0" smtClean="0"/>
              <a:t>&lt;0.05 </a:t>
            </a:r>
            <a:r>
              <a:rPr lang="en-GB" sz="1200" i="1" dirty="0" smtClean="0"/>
              <a:t>vs.</a:t>
            </a:r>
            <a:r>
              <a:rPr lang="en-GB" sz="1200" dirty="0" smtClean="0"/>
              <a:t> vehicle-treated controls. Amplifications were normalized to </a:t>
            </a:r>
            <a:r>
              <a:rPr lang="en-GB" sz="1200" dirty="0" err="1" smtClean="0"/>
              <a:t>glyceraldehyde</a:t>
            </a:r>
            <a:r>
              <a:rPr lang="en-GB" sz="1200" dirty="0" smtClean="0"/>
              <a:t> 3-phosphate </a:t>
            </a:r>
            <a:r>
              <a:rPr lang="en-GB" sz="1200" dirty="0" err="1" smtClean="0"/>
              <a:t>dehydrogenase</a:t>
            </a:r>
            <a:r>
              <a:rPr lang="en-GB" sz="1200" dirty="0" smtClean="0"/>
              <a:t>, and the </a:t>
            </a:r>
            <a:r>
              <a:rPr lang="en-GB" sz="1200" dirty="0" err="1" smtClean="0"/>
              <a:t>quantitation</a:t>
            </a:r>
            <a:r>
              <a:rPr lang="en-GB" sz="1200" dirty="0" smtClean="0"/>
              <a:t> of gene expression was performed using the </a:t>
            </a:r>
            <a:r>
              <a:rPr lang="en-GB" sz="1200" dirty="0" err="1" smtClean="0"/>
              <a:t>ΔΔCt</a:t>
            </a:r>
            <a:r>
              <a:rPr lang="en-GB" sz="1200" dirty="0" smtClean="0"/>
              <a:t> calculation, where Ct is the threshold cycle; the amount of target, normalised to the endogenous control and relative to the calibrator (vehicle-treated control cells), is given as 2</a:t>
            </a:r>
            <a:r>
              <a:rPr lang="en-GB" sz="1200" baseline="30000" dirty="0" smtClean="0"/>
              <a:t>-ΔΔCt</a:t>
            </a:r>
            <a:r>
              <a:rPr lang="en-GB" sz="1200" dirty="0" smtClean="0"/>
              <a:t>.</a:t>
            </a:r>
            <a:endParaRPr lang="it-IT" sz="12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372200" y="188640"/>
            <a:ext cx="2508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Supplementary</a:t>
            </a:r>
            <a:r>
              <a:rPr lang="it-IT" dirty="0" smtClean="0"/>
              <a:t> figure 1S</a:t>
            </a:r>
            <a:endParaRPr lang="it-IT" dirty="0"/>
          </a:p>
        </p:txBody>
      </p:sp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378142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774901"/>
            <a:ext cx="37338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6372200" y="188640"/>
            <a:ext cx="2508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Supplementary</a:t>
            </a:r>
            <a:r>
              <a:rPr lang="it-IT" dirty="0" smtClean="0"/>
              <a:t> figure 2S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580112" y="2132856"/>
            <a:ext cx="3024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Figure 2. </a:t>
            </a:r>
            <a:r>
              <a:rPr lang="en-GB" sz="1200" dirty="0" err="1" smtClean="0"/>
              <a:t>Tumor</a:t>
            </a:r>
            <a:r>
              <a:rPr lang="en-GB" sz="1200" dirty="0" smtClean="0"/>
              <a:t> weights of 8305C </a:t>
            </a:r>
            <a:r>
              <a:rPr lang="en-GB" sz="1200" dirty="0" err="1" smtClean="0"/>
              <a:t>tumors</a:t>
            </a:r>
            <a:r>
              <a:rPr lang="en-GB" sz="1200" dirty="0" smtClean="0"/>
              <a:t> </a:t>
            </a:r>
            <a:r>
              <a:rPr lang="en-GB" sz="1200" dirty="0" err="1" smtClean="0"/>
              <a:t>xenotransplanted</a:t>
            </a:r>
            <a:r>
              <a:rPr lang="en-GB" sz="1200" dirty="0" smtClean="0"/>
              <a:t> in CD </a:t>
            </a:r>
            <a:r>
              <a:rPr lang="en-GB" sz="1200" i="1" dirty="0" smtClean="0"/>
              <a:t>nu/nu</a:t>
            </a:r>
            <a:r>
              <a:rPr lang="en-GB" sz="1200" dirty="0" smtClean="0"/>
              <a:t> mice calculated at day 14 from </a:t>
            </a:r>
            <a:r>
              <a:rPr lang="en-US" sz="1200" dirty="0" smtClean="0"/>
              <a:t>after the beginning of therapy (because of the presence of all the groups) accordingly to the method of </a:t>
            </a:r>
            <a:r>
              <a:rPr lang="en-US" sz="1200" dirty="0" err="1" smtClean="0"/>
              <a:t>Geran</a:t>
            </a:r>
            <a:r>
              <a:rPr lang="en-US" sz="1200" dirty="0" smtClean="0"/>
              <a:t> and colleagues </a:t>
            </a:r>
            <a:r>
              <a:rPr lang="en-GB" sz="1200" dirty="0" smtClean="0"/>
              <a:t>[</a:t>
            </a:r>
            <a:r>
              <a:rPr lang="en-GB" sz="1200" dirty="0" err="1" smtClean="0"/>
              <a:t>Geran</a:t>
            </a:r>
            <a:r>
              <a:rPr lang="en-GB" sz="1200" dirty="0" smtClean="0"/>
              <a:t> RI </a:t>
            </a:r>
            <a:r>
              <a:rPr lang="en-GB" sz="1200" i="1" dirty="0" smtClean="0"/>
              <a:t>et al</a:t>
            </a:r>
            <a:r>
              <a:rPr lang="en-GB" sz="1200" dirty="0" smtClean="0"/>
              <a:t>., Cancer  </a:t>
            </a:r>
            <a:r>
              <a:rPr lang="en-GB" sz="1200" dirty="0" err="1" smtClean="0"/>
              <a:t>Chemother</a:t>
            </a:r>
            <a:r>
              <a:rPr lang="en-GB" sz="1200" dirty="0" smtClean="0"/>
              <a:t>. Rep., 3: 51-61, 1972] from linear measurements using the formula: </a:t>
            </a:r>
            <a:r>
              <a:rPr lang="en-GB" sz="1200" dirty="0" err="1" smtClean="0"/>
              <a:t>tumor</a:t>
            </a:r>
            <a:r>
              <a:rPr lang="en-GB" sz="1200" dirty="0" smtClean="0"/>
              <a:t> weight (mg) = length (mm) × [width (mm)]</a:t>
            </a:r>
            <a:r>
              <a:rPr lang="en-GB" sz="1200" baseline="30000" dirty="0" smtClean="0"/>
              <a:t>2</a:t>
            </a:r>
            <a:r>
              <a:rPr lang="en-GB" sz="1200" dirty="0" smtClean="0"/>
              <a:t>/2. Columns and bars, Mean ± SE. *, </a:t>
            </a:r>
            <a:r>
              <a:rPr lang="en-GB" sz="1200" i="1" dirty="0" smtClean="0"/>
              <a:t>P </a:t>
            </a:r>
            <a:r>
              <a:rPr lang="en-GB" sz="1200" dirty="0" smtClean="0"/>
              <a:t>&lt; 0.05 </a:t>
            </a:r>
            <a:r>
              <a:rPr lang="en-GB" sz="1200" i="1" dirty="0" err="1" smtClean="0"/>
              <a:t>vs</a:t>
            </a:r>
            <a:r>
              <a:rPr lang="en-GB" sz="1200" dirty="0" smtClean="0"/>
              <a:t> vehicle-treated controls.</a:t>
            </a:r>
            <a:endParaRPr lang="it-IT" sz="1200" dirty="0" smtClean="0"/>
          </a:p>
          <a:p>
            <a:endParaRPr lang="it-IT" sz="12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9559"/>
            <a:ext cx="38862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220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di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Me</dc:creator>
  <cp:lastModifiedBy>Francia, Giulio</cp:lastModifiedBy>
  <cp:revision>15</cp:revision>
  <dcterms:created xsi:type="dcterms:W3CDTF">2017-09-13T13:10:47Z</dcterms:created>
  <dcterms:modified xsi:type="dcterms:W3CDTF">2021-03-24T18:24:43Z</dcterms:modified>
</cp:coreProperties>
</file>