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78" y="21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9331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407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1" y="304800"/>
            <a:ext cx="1543050" cy="6502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1" y="304800"/>
            <a:ext cx="4514850" cy="6502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200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048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6"/>
            <a:ext cx="5829300" cy="200025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271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1" y="1778000"/>
            <a:ext cx="302895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1" y="1778000"/>
            <a:ext cx="302895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79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2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2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4184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6159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7001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2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521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5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2661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0346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83E1C-FFAF-4F7B-AF82-FC77679355BF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B7EF1-D1CD-49EB-9E8A-1DD14F26DE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644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57200" y="609600"/>
            <a:ext cx="5867400" cy="55165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sz="1200" b="1" dirty="0" err="1">
                <a:latin typeface="Arial" pitchFamily="34" charset="0"/>
                <a:cs typeface="Arial" pitchFamily="34" charset="0"/>
              </a:rPr>
              <a:t>Linkage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disequilibrium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patterns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population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structure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and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diversity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analysis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in a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worldwide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durum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wheat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collection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including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Argentinian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genotypes</a:t>
            </a:r>
            <a:endParaRPr lang="es-ES" sz="12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Pablo Federico Roncallo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Adelina Olga Larsen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Ana Laura Achilli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Carolina Saint </a:t>
            </a:r>
            <a:r>
              <a:rPr lang="es-ES" sz="1200" dirty="0" smtClean="0">
                <a:latin typeface="Arial" pitchFamily="34" charset="0"/>
                <a:cs typeface="Arial" pitchFamily="34" charset="0"/>
              </a:rPr>
              <a:t>Pierre</a:t>
            </a:r>
            <a:r>
              <a:rPr lang="es-ES" sz="12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Cristian Andrés Gallo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Susanne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Dreisigacker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Viviana Echenique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*</a:t>
            </a:r>
          </a:p>
          <a:p>
            <a:pPr marL="0" indent="0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sz="12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s-ES" sz="1200" dirty="0" smtClean="0">
                <a:latin typeface="Arial" pitchFamily="34" charset="0"/>
                <a:cs typeface="Arial" pitchFamily="34" charset="0"/>
              </a:rPr>
              <a:t> Centro 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de Recursos Naturales Renovables de la Zona Semiárida (CERZOS), Departamento de Agronomía, Universidad Nacional del Sur (UNS)-CONICET, Bahía Blanca, Argentina.</a:t>
            </a:r>
          </a:p>
          <a:p>
            <a:pPr marL="0" indent="0">
              <a:buNone/>
            </a:pPr>
            <a:r>
              <a:rPr lang="es-ES" sz="12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CEI Barrow, Instituto Nacional de Tecnología Agropecuaria (INTA), Tres Arroyos, Buenos Aires, Argentina. </a:t>
            </a:r>
          </a:p>
          <a:p>
            <a:pPr marL="0" indent="0">
              <a:buNone/>
            </a:pPr>
            <a:r>
              <a:rPr lang="es-ES" sz="12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s-E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International 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Maize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and 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Wheat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Improvement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Center (CIMMYT), El Batán, Edo. de México, México.</a:t>
            </a:r>
          </a:p>
          <a:p>
            <a:pPr marL="0" indent="0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*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Corresponding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author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: </a:t>
            </a:r>
          </a:p>
          <a:p>
            <a:pPr marL="0" indent="0">
              <a:buNone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E-mail: echeniq@criba.edu.ar</a:t>
            </a:r>
          </a:p>
          <a:p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337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ablo\Documents\LABORAL\INVESTIGACION\PUBLICACIONES\Publicaciones en curso\2016 GENETIC STRUCTURE USING SNPs\ANALISIS\TASSEL\LD decay\LD plots by chr\Chr 1A LD plot.png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6" t="2021" r="10138" b="6623"/>
          <a:stretch/>
        </p:blipFill>
        <p:spPr bwMode="auto">
          <a:xfrm>
            <a:off x="212210" y="104016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Pablo\Documents\LABORAL\INVESTIGACION\PUBLICACIONES\Publicaciones en curso\2016 GENETIC STRUCTURE USING SNPs\ANALISIS\TASSEL\LD decay\LD plots by chr\Chr 1B LD plot.png"/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6" t="2858" r="11181" b="6623"/>
          <a:stretch/>
        </p:blipFill>
        <p:spPr bwMode="auto">
          <a:xfrm>
            <a:off x="212210" y="1842624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Pablo\Documents\LABORAL\INVESTIGACION\PUBLICACIONES\Publicaciones en curso\2016 GENETIC STRUCTURE USING SNPs\ANALISIS\TASSEL\LD decay\LD plots by chr\Chr 2A LD plot.png"/>
          <p:cNvPicPr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7" t="2568" r="10412" b="6629"/>
          <a:stretch/>
        </p:blipFill>
        <p:spPr bwMode="auto">
          <a:xfrm>
            <a:off x="221584" y="3592312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Pablo\Documents\LABORAL\INVESTIGACION\PUBLICACIONES\Publicaciones en curso\2016 GENETIC STRUCTURE USING SNPs\ANALISIS\TASSEL\LD decay\LD plots by chr\Chr 2B LD plot.png"/>
          <p:cNvPicPr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3" t="1887" r="11000" b="6654"/>
          <a:stretch/>
        </p:blipFill>
        <p:spPr bwMode="auto">
          <a:xfrm>
            <a:off x="228118" y="5334000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Pablo\Documents\LABORAL\INVESTIGACION\PUBLICACIONES\Publicaciones en curso\2016 GENETIC STRUCTURE USING SNPs\ANALISIS\TASSEL\LD decay\LD plots by chr\Chr 3A LD plot.png"/>
          <p:cNvPicPr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5" t="2823" r="11024" b="6640"/>
          <a:stretch/>
        </p:blipFill>
        <p:spPr bwMode="auto">
          <a:xfrm>
            <a:off x="215002" y="7110875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Pablo\Documents\LABORAL\INVESTIGACION\PUBLICACIONES\Publicaciones en curso\2016 GENETIC STRUCTURE USING SNPs\ANALISIS\TASSEL\LD decay\LD plots by chr\Chr 3B LD plot.png"/>
          <p:cNvPicPr>
            <a:picLocks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3" t="3052" r="11177" b="6411"/>
          <a:stretch/>
        </p:blipFill>
        <p:spPr bwMode="auto">
          <a:xfrm>
            <a:off x="2297869" y="106680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:\Users\Pablo\Documents\LABORAL\INVESTIGACION\PUBLICACIONES\Publicaciones en curso\2016 GENETIC STRUCTURE USING SNPs\ANALISIS\TASSEL\LD decay\LD plots by chr\Chr 4A LD plot.png"/>
          <p:cNvPicPr>
            <a:picLocks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6" t="3128" r="11559" b="6946"/>
          <a:stretch/>
        </p:blipFill>
        <p:spPr bwMode="auto">
          <a:xfrm>
            <a:off x="2298143" y="1840072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Pablo\Documents\LABORAL\INVESTIGACION\PUBLICACIONES\Publicaciones en curso\2016 GENETIC STRUCTURE USING SNPs\ANALISIS\TASSEL\LD decay\LD plots by chr\Chr 4B LD plot.png"/>
          <p:cNvPicPr>
            <a:picLocks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6" t="2380" r="11712" b="6640"/>
          <a:stretch/>
        </p:blipFill>
        <p:spPr bwMode="auto">
          <a:xfrm>
            <a:off x="2312167" y="3590068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Pablo\Documents\LABORAL\INVESTIGACION\PUBLICACIONES\Publicaciones en curso\2016 GENETIC STRUCTURE USING SNPs\ANALISIS\TASSEL\LD decay\LD plots by chr\Chr 5A LD plot.png"/>
          <p:cNvPicPr>
            <a:picLocks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5" t="2380" r="10642" b="6487"/>
          <a:stretch/>
        </p:blipFill>
        <p:spPr bwMode="auto">
          <a:xfrm>
            <a:off x="2321771" y="5334000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Pablo\Documents\LABORAL\INVESTIGACION\PUBLICACIONES\Publicaciones en curso\2016 GENETIC STRUCTURE USING SNPs\ANALISIS\TASSEL\LD decay\LD plots by chr\Chr 5B LD plot.png"/>
          <p:cNvPicPr>
            <a:picLocks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1" t="3204" r="11101" b="6564"/>
          <a:stretch/>
        </p:blipFill>
        <p:spPr bwMode="auto">
          <a:xfrm>
            <a:off x="2328798" y="7110875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Pablo\Documents\LABORAL\INVESTIGACION\PUBLICACIONES\Publicaciones en curso\2016 GENETIC STRUCTURE USING SNPs\ANALISIS\TASSEL\LD decay\LD plots by chr\Chr 6A LD plot.png"/>
          <p:cNvPicPr>
            <a:picLocks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9" t="3060" r="10990" b="6502"/>
          <a:stretch/>
        </p:blipFill>
        <p:spPr bwMode="auto">
          <a:xfrm>
            <a:off x="4406603" y="101523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Pablo\Documents\LABORAL\INVESTIGACION\PUBLICACIONES\Publicaciones en curso\2016 GENETIC STRUCTURE USING SNPs\ANALISIS\TASSEL\LD decay\LD plots by chr\Chr 6B LD plot.png"/>
          <p:cNvPicPr>
            <a:picLocks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3" t="3127" r="11330" b="6641"/>
          <a:stretch/>
        </p:blipFill>
        <p:spPr bwMode="auto">
          <a:xfrm>
            <a:off x="4406603" y="1840004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Pablo\Documents\LABORAL\INVESTIGACION\PUBLICACIONES\Publicaciones en curso\2016 GENETIC STRUCTURE USING SNPs\ANALISIS\TASSEL\LD decay\LD plots by chr\Chr 7A LD plot.png"/>
          <p:cNvPicPr>
            <a:picLocks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5" t="3204" r="11330" b="6564"/>
          <a:stretch/>
        </p:blipFill>
        <p:spPr bwMode="auto">
          <a:xfrm>
            <a:off x="4404455" y="3594329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C:\Users\Pablo\Documents\LABORAL\INVESTIGACION\PUBLICACIONES\Publicaciones en curso\2016 GENETIC STRUCTURE USING SNPs\ANALISIS\TASSEL\LD decay\LD plots by chr\Chr 7B LD plot.png"/>
          <p:cNvPicPr>
            <a:picLocks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7" t="2977" r="10948" b="6639"/>
          <a:stretch/>
        </p:blipFill>
        <p:spPr bwMode="auto">
          <a:xfrm>
            <a:off x="4410684" y="5342231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C:\Users\Pablo\Documents\LABORAL\INVESTIGACION\PUBLICACIONES\Publicaciones en curso\2016 GENETIC STRUCTURE USING SNPs\ANALISIS\TASSEL\LD decay\LD plots by chr\Chr Unk LD plot.png"/>
          <p:cNvPicPr>
            <a:picLocks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2334" r="10738" b="6497"/>
          <a:stretch/>
        </p:blipFill>
        <p:spPr bwMode="auto">
          <a:xfrm>
            <a:off x="4428762" y="7108995"/>
            <a:ext cx="1645920" cy="1645920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CuadroTexto"/>
          <p:cNvSpPr txBox="1"/>
          <p:nvPr/>
        </p:nvSpPr>
        <p:spPr>
          <a:xfrm>
            <a:off x="1535431" y="106680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smtClean="0">
                <a:latin typeface="Arial" pitchFamily="34" charset="0"/>
                <a:cs typeface="Arial" pitchFamily="34" charset="0"/>
              </a:rPr>
              <a:t>1A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3592831" y="113968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smtClean="0">
                <a:latin typeface="Arial" pitchFamily="34" charset="0"/>
                <a:cs typeface="Arial" pitchFamily="34" charset="0"/>
              </a:rPr>
              <a:t>3B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5725210" y="113968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smtClean="0">
                <a:latin typeface="Arial" pitchFamily="34" charset="0"/>
                <a:cs typeface="Arial" pitchFamily="34" charset="0"/>
              </a:rPr>
              <a:t>6A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1535431" y="1828800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smtClean="0">
                <a:latin typeface="Arial" pitchFamily="34" charset="0"/>
                <a:cs typeface="Arial" pitchFamily="34" charset="0"/>
              </a:rPr>
              <a:t>1B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3592831" y="1836088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smtClean="0">
                <a:latin typeface="Arial" pitchFamily="34" charset="0"/>
                <a:cs typeface="Arial" pitchFamily="34" charset="0"/>
              </a:rPr>
              <a:t>4A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5725210" y="1836088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smtClean="0">
                <a:latin typeface="Arial" pitchFamily="34" charset="0"/>
                <a:cs typeface="Arial" pitchFamily="34" charset="0"/>
              </a:rPr>
              <a:t>6B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1524001" y="3581400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smtClean="0">
                <a:latin typeface="Arial" pitchFamily="34" charset="0"/>
                <a:cs typeface="Arial" pitchFamily="34" charset="0"/>
              </a:rPr>
              <a:t>2A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3581401" y="3588688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smtClean="0">
                <a:latin typeface="Arial" pitchFamily="34" charset="0"/>
                <a:cs typeface="Arial" pitchFamily="34" charset="0"/>
              </a:rPr>
              <a:t>4B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5713780" y="3588688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>
                <a:latin typeface="Arial" pitchFamily="34" charset="0"/>
                <a:cs typeface="Arial" pitchFamily="34" charset="0"/>
              </a:rPr>
              <a:t>7</a:t>
            </a:r>
            <a:r>
              <a:rPr lang="es-AR" sz="1100" b="1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535431" y="5344758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smtClean="0">
                <a:latin typeface="Arial" pitchFamily="34" charset="0"/>
                <a:cs typeface="Arial" pitchFamily="34" charset="0"/>
              </a:rPr>
              <a:t>2B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3592831" y="5352046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smtClean="0">
                <a:latin typeface="Arial" pitchFamily="34" charset="0"/>
                <a:cs typeface="Arial" pitchFamily="34" charset="0"/>
              </a:rPr>
              <a:t>5A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5725210" y="5352046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smtClean="0">
                <a:latin typeface="Arial" pitchFamily="34" charset="0"/>
                <a:cs typeface="Arial" pitchFamily="34" charset="0"/>
              </a:rPr>
              <a:t>7B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1535431" y="7086600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>
                <a:latin typeface="Arial" pitchFamily="34" charset="0"/>
                <a:cs typeface="Arial" pitchFamily="34" charset="0"/>
              </a:rPr>
              <a:t>3</a:t>
            </a:r>
            <a:r>
              <a:rPr lang="es-AR" sz="1100" b="1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3592831" y="7093888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>
                <a:latin typeface="Arial" pitchFamily="34" charset="0"/>
                <a:cs typeface="Arial" pitchFamily="34" charset="0"/>
              </a:rPr>
              <a:t>5</a:t>
            </a:r>
            <a:r>
              <a:rPr lang="es-AR" sz="1100" b="1" dirty="0" smtClean="0">
                <a:latin typeface="Arial" pitchFamily="34" charset="0"/>
                <a:cs typeface="Arial" pitchFamily="34" charset="0"/>
              </a:rPr>
              <a:t>B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5638801" y="7093888"/>
            <a:ext cx="57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b="1" dirty="0" err="1" smtClean="0">
                <a:latin typeface="Arial" pitchFamily="34" charset="0"/>
                <a:cs typeface="Arial" pitchFamily="34" charset="0"/>
              </a:rPr>
              <a:t>Unk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"/>
          <a:stretch/>
        </p:blipFill>
        <p:spPr bwMode="auto">
          <a:xfrm>
            <a:off x="6248400" y="2514601"/>
            <a:ext cx="448714" cy="3880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12170" y="8763000"/>
            <a:ext cx="1716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latin typeface="Arial" pitchFamily="34" charset="0"/>
                <a:cs typeface="Arial" pitchFamily="34" charset="0"/>
              </a:rPr>
              <a:t>Fig. S3a</a:t>
            </a:r>
          </a:p>
        </p:txBody>
      </p:sp>
    </p:spTree>
    <p:extLst>
      <p:ext uri="{BB962C8B-B14F-4D97-AF65-F5344CB8AC3E}">
        <p14:creationId xmlns:p14="http://schemas.microsoft.com/office/powerpoint/2010/main" val="2897065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12170" y="8763000"/>
            <a:ext cx="1716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latin typeface="Arial" pitchFamily="34" charset="0"/>
                <a:cs typeface="Arial" pitchFamily="34" charset="0"/>
              </a:rPr>
              <a:t>Fig. S3b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578299" y="1219201"/>
            <a:ext cx="5610726" cy="5985619"/>
            <a:chOff x="578299" y="1219200"/>
            <a:chExt cx="5610726" cy="5985619"/>
          </a:xfrm>
        </p:grpSpPr>
        <p:pic>
          <p:nvPicPr>
            <p:cNvPr id="1026" name="Picture 2" descr="C:\Users\Pablo\Documents\LABORAL\INVESTIGACION\PUBLICACIONES\Publicaciones en curso\2016 GENETIC STRUCTURE USING SNPs\ANALISIS\DESEQ LIGAMIENTO\TASSEL\LD\LD ALL 4854 TASSEL5.png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674" y="1718419"/>
              <a:ext cx="5486400" cy="548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5 CuadroTexto"/>
            <p:cNvSpPr txBox="1"/>
            <p:nvPr/>
          </p:nvSpPr>
          <p:spPr>
            <a:xfrm>
              <a:off x="578299" y="1219200"/>
              <a:ext cx="56107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2400" dirty="0" err="1" smtClean="0">
                  <a:latin typeface="Arial" pitchFamily="34" charset="0"/>
                  <a:cs typeface="Arial" pitchFamily="34" charset="0"/>
                </a:rPr>
                <a:t>Whole</a:t>
              </a:r>
              <a:r>
                <a:rPr lang="es-AR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AR" sz="2400" dirty="0" err="1" smtClean="0">
                  <a:latin typeface="Arial" pitchFamily="34" charset="0"/>
                  <a:cs typeface="Arial" pitchFamily="34" charset="0"/>
                </a:rPr>
                <a:t>genome</a:t>
              </a:r>
              <a:r>
                <a:rPr lang="es-AR" sz="2400" dirty="0" smtClean="0">
                  <a:latin typeface="Arial" pitchFamily="34" charset="0"/>
                  <a:cs typeface="Arial" pitchFamily="34" charset="0"/>
                </a:rPr>
                <a:t> LD</a:t>
              </a:r>
              <a:endParaRPr lang="es-ES" sz="24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16565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5432</TotalTime>
  <Words>146</Words>
  <Application>Microsoft Office PowerPoint</Application>
  <PresentationFormat>Presentación en pantalla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Pablo Roncallo</dc:creator>
  <cp:lastModifiedBy>Pablo Roncallo</cp:lastModifiedBy>
  <cp:revision>12</cp:revision>
  <dcterms:created xsi:type="dcterms:W3CDTF">2020-08-17T17:37:03Z</dcterms:created>
  <dcterms:modified xsi:type="dcterms:W3CDTF">2021-01-06T10:56:53Z</dcterms:modified>
</cp:coreProperties>
</file>