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56" r:id="rId3"/>
    <p:sldId id="257" r:id="rId4"/>
  </p:sldIdLst>
  <p:sldSz cx="6858000" cy="9144000" type="letter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441" autoAdjust="0"/>
  </p:normalViewPr>
  <p:slideViewPr>
    <p:cSldViewPr>
      <p:cViewPr>
        <p:scale>
          <a:sx n="50" d="100"/>
          <a:sy n="50" d="100"/>
        </p:scale>
        <p:origin x="-2232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395955-007F-4C46-B747-8610C7D4917B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A0B983-FC91-4F33-BA54-485F14831AB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8124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A0B983-FC91-4F33-BA54-485F14831ABB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2849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1" y="2840568"/>
            <a:ext cx="5829300" cy="1960034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92E9-5DB3-41F0-BBB3-86462816E51D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0DC1E-AC25-4D2D-AF2F-513A8122B9C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9554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92E9-5DB3-41F0-BBB3-86462816E51D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0DC1E-AC25-4D2D-AF2F-513A8122B9C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2639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49" y="275166"/>
            <a:ext cx="1543051" cy="585046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75166"/>
            <a:ext cx="4514851" cy="585046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92E9-5DB3-41F0-BBB3-86462816E51D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0DC1E-AC25-4D2D-AF2F-513A8122B9C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66188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92E9-5DB3-41F0-BBB3-86462816E51D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0DC1E-AC25-4D2D-AF2F-513A8122B9C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0176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9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92E9-5DB3-41F0-BBB3-86462816E51D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0DC1E-AC25-4D2D-AF2F-513A8122B9C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1435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1" y="1600202"/>
            <a:ext cx="3028951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86150" y="1600202"/>
            <a:ext cx="3028951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92E9-5DB3-41F0-BBB3-86462816E51D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0DC1E-AC25-4D2D-AF2F-513A8122B9C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0323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5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9"/>
            <a:ext cx="3030141" cy="8530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71" y="2046819"/>
            <a:ext cx="3031331" cy="85301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92E9-5DB3-41F0-BBB3-86462816E51D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0DC1E-AC25-4D2D-AF2F-513A8122B9C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48279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92E9-5DB3-41F0-BBB3-86462816E51D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0DC1E-AC25-4D2D-AF2F-513A8122B9C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41169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92E9-5DB3-41F0-BBB3-86462816E51D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0DC1E-AC25-4D2D-AF2F-513A8122B9C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5422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2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92E9-5DB3-41F0-BBB3-86462816E51D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0DC1E-AC25-4D2D-AF2F-513A8122B9C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6510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C92E9-5DB3-41F0-BBB3-86462816E51D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0DC1E-AC25-4D2D-AF2F-513A8122B9C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2955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5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3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C92E9-5DB3-41F0-BBB3-86462816E51D}" type="datetimeFigureOut">
              <a:rPr lang="es-ES" smtClean="0"/>
              <a:t>06/01/2021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1" y="8475134"/>
            <a:ext cx="2171700" cy="4868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0DC1E-AC25-4D2D-AF2F-513A8122B9C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0571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>
            <a:spLocks noGrp="1"/>
          </p:cNvSpPr>
          <p:nvPr>
            <p:ph idx="1"/>
          </p:nvPr>
        </p:nvSpPr>
        <p:spPr>
          <a:xfrm>
            <a:off x="457200" y="609600"/>
            <a:ext cx="5943600" cy="55165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ES" sz="1200" b="1" dirty="0" err="1">
                <a:latin typeface="Arial" pitchFamily="34" charset="0"/>
                <a:cs typeface="Arial" pitchFamily="34" charset="0"/>
              </a:rPr>
              <a:t>Linkage</a:t>
            </a:r>
            <a:r>
              <a:rPr lang="es-ES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200" b="1" dirty="0" err="1">
                <a:latin typeface="Arial" pitchFamily="34" charset="0"/>
                <a:cs typeface="Arial" pitchFamily="34" charset="0"/>
              </a:rPr>
              <a:t>disequilibrium</a:t>
            </a:r>
            <a:r>
              <a:rPr lang="es-ES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200" b="1" dirty="0" err="1">
                <a:latin typeface="Arial" pitchFamily="34" charset="0"/>
                <a:cs typeface="Arial" pitchFamily="34" charset="0"/>
              </a:rPr>
              <a:t>patterns</a:t>
            </a:r>
            <a:r>
              <a:rPr lang="es-ES" sz="1200" b="1" dirty="0">
                <a:latin typeface="Arial" pitchFamily="34" charset="0"/>
                <a:cs typeface="Arial" pitchFamily="34" charset="0"/>
              </a:rPr>
              <a:t>, </a:t>
            </a:r>
            <a:r>
              <a:rPr lang="es-ES" sz="1200" b="1" dirty="0" err="1">
                <a:latin typeface="Arial" pitchFamily="34" charset="0"/>
                <a:cs typeface="Arial" pitchFamily="34" charset="0"/>
              </a:rPr>
              <a:t>population</a:t>
            </a:r>
            <a:r>
              <a:rPr lang="es-ES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200" b="1" dirty="0" err="1">
                <a:latin typeface="Arial" pitchFamily="34" charset="0"/>
                <a:cs typeface="Arial" pitchFamily="34" charset="0"/>
              </a:rPr>
              <a:t>structure</a:t>
            </a:r>
            <a:r>
              <a:rPr lang="es-ES" sz="1200" b="1" dirty="0">
                <a:latin typeface="Arial" pitchFamily="34" charset="0"/>
                <a:cs typeface="Arial" pitchFamily="34" charset="0"/>
              </a:rPr>
              <a:t> and </a:t>
            </a:r>
            <a:r>
              <a:rPr lang="es-ES" sz="1200" b="1" dirty="0" err="1">
                <a:latin typeface="Arial" pitchFamily="34" charset="0"/>
                <a:cs typeface="Arial" pitchFamily="34" charset="0"/>
              </a:rPr>
              <a:t>diversity</a:t>
            </a:r>
            <a:r>
              <a:rPr lang="es-ES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200" b="1" dirty="0" err="1">
                <a:latin typeface="Arial" pitchFamily="34" charset="0"/>
                <a:cs typeface="Arial" pitchFamily="34" charset="0"/>
              </a:rPr>
              <a:t>analysis</a:t>
            </a:r>
            <a:r>
              <a:rPr lang="es-ES" sz="1200" b="1" dirty="0">
                <a:latin typeface="Arial" pitchFamily="34" charset="0"/>
                <a:cs typeface="Arial" pitchFamily="34" charset="0"/>
              </a:rPr>
              <a:t> in a </a:t>
            </a:r>
            <a:r>
              <a:rPr lang="es-ES" sz="1200" b="1" dirty="0" err="1">
                <a:latin typeface="Arial" pitchFamily="34" charset="0"/>
                <a:cs typeface="Arial" pitchFamily="34" charset="0"/>
              </a:rPr>
              <a:t>worldwide</a:t>
            </a:r>
            <a:r>
              <a:rPr lang="es-ES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200" b="1" dirty="0" err="1">
                <a:latin typeface="Arial" pitchFamily="34" charset="0"/>
                <a:cs typeface="Arial" pitchFamily="34" charset="0"/>
              </a:rPr>
              <a:t>durum</a:t>
            </a:r>
            <a:r>
              <a:rPr lang="es-ES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200" b="1" dirty="0" err="1">
                <a:latin typeface="Arial" pitchFamily="34" charset="0"/>
                <a:cs typeface="Arial" pitchFamily="34" charset="0"/>
              </a:rPr>
              <a:t>wheat</a:t>
            </a:r>
            <a:r>
              <a:rPr lang="es-ES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200" b="1" dirty="0" err="1">
                <a:latin typeface="Arial" pitchFamily="34" charset="0"/>
                <a:cs typeface="Arial" pitchFamily="34" charset="0"/>
              </a:rPr>
              <a:t>collection</a:t>
            </a:r>
            <a:r>
              <a:rPr lang="es-ES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200" b="1" dirty="0" err="1">
                <a:latin typeface="Arial" pitchFamily="34" charset="0"/>
                <a:cs typeface="Arial" pitchFamily="34" charset="0"/>
              </a:rPr>
              <a:t>including</a:t>
            </a:r>
            <a:r>
              <a:rPr lang="es-ES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200" b="1" dirty="0" err="1">
                <a:latin typeface="Arial" pitchFamily="34" charset="0"/>
                <a:cs typeface="Arial" pitchFamily="34" charset="0"/>
              </a:rPr>
              <a:t>Argentinian</a:t>
            </a:r>
            <a:r>
              <a:rPr lang="es-ES" sz="1200" b="1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200" b="1" dirty="0" err="1">
                <a:latin typeface="Arial" pitchFamily="34" charset="0"/>
                <a:cs typeface="Arial" pitchFamily="34" charset="0"/>
              </a:rPr>
              <a:t>genotypes</a:t>
            </a:r>
            <a:endParaRPr lang="es-ES" sz="1200" b="1" dirty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endParaRPr lang="es-ES" sz="1200" dirty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es-ES" sz="1200" dirty="0">
                <a:latin typeface="Arial" pitchFamily="34" charset="0"/>
                <a:cs typeface="Arial" pitchFamily="34" charset="0"/>
              </a:rPr>
              <a:t>Pablo Federico Roncallo</a:t>
            </a:r>
            <a:r>
              <a:rPr lang="es-ES" sz="1200" baseline="30000" dirty="0">
                <a:latin typeface="Arial" pitchFamily="34" charset="0"/>
                <a:cs typeface="Arial" pitchFamily="34" charset="0"/>
              </a:rPr>
              <a:t>1</a:t>
            </a:r>
            <a:r>
              <a:rPr lang="es-ES" sz="1200" dirty="0">
                <a:latin typeface="Arial" pitchFamily="34" charset="0"/>
                <a:cs typeface="Arial" pitchFamily="34" charset="0"/>
              </a:rPr>
              <a:t>, Adelina Olga Larsen</a:t>
            </a:r>
            <a:r>
              <a:rPr lang="es-ES" sz="1200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s-ES" sz="1200" dirty="0">
                <a:latin typeface="Arial" pitchFamily="34" charset="0"/>
                <a:cs typeface="Arial" pitchFamily="34" charset="0"/>
              </a:rPr>
              <a:t>, Ana Laura Achilli</a:t>
            </a:r>
            <a:r>
              <a:rPr lang="es-ES" sz="1200" baseline="30000" dirty="0">
                <a:latin typeface="Arial" pitchFamily="34" charset="0"/>
                <a:cs typeface="Arial" pitchFamily="34" charset="0"/>
              </a:rPr>
              <a:t>1</a:t>
            </a:r>
            <a:r>
              <a:rPr lang="es-ES" sz="1200" dirty="0">
                <a:latin typeface="Arial" pitchFamily="34" charset="0"/>
                <a:cs typeface="Arial" pitchFamily="34" charset="0"/>
              </a:rPr>
              <a:t>, Carolina Saint </a:t>
            </a:r>
            <a:r>
              <a:rPr lang="es-ES" sz="1200" dirty="0" smtClean="0">
                <a:latin typeface="Arial" pitchFamily="34" charset="0"/>
                <a:cs typeface="Arial" pitchFamily="34" charset="0"/>
              </a:rPr>
              <a:t>Pierre</a:t>
            </a:r>
            <a:r>
              <a:rPr lang="es-ES" sz="1200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s-ES" sz="1200" dirty="0">
                <a:latin typeface="Arial" pitchFamily="34" charset="0"/>
                <a:cs typeface="Arial" pitchFamily="34" charset="0"/>
              </a:rPr>
              <a:t>, Cristian Andrés Gallo</a:t>
            </a:r>
            <a:r>
              <a:rPr lang="es-ES" sz="1200" baseline="30000" dirty="0">
                <a:latin typeface="Arial" pitchFamily="34" charset="0"/>
                <a:cs typeface="Arial" pitchFamily="34" charset="0"/>
              </a:rPr>
              <a:t>1</a:t>
            </a:r>
            <a:r>
              <a:rPr lang="es-ES" sz="1200" dirty="0">
                <a:latin typeface="Arial" pitchFamily="34" charset="0"/>
                <a:cs typeface="Arial" pitchFamily="34" charset="0"/>
              </a:rPr>
              <a:t>, </a:t>
            </a:r>
            <a:r>
              <a:rPr lang="es-ES" sz="1200" dirty="0" err="1">
                <a:latin typeface="Arial" pitchFamily="34" charset="0"/>
                <a:cs typeface="Arial" pitchFamily="34" charset="0"/>
              </a:rPr>
              <a:t>Susanne</a:t>
            </a:r>
            <a:r>
              <a:rPr lang="es-ES" sz="1200" dirty="0">
                <a:latin typeface="Arial" pitchFamily="34" charset="0"/>
                <a:cs typeface="Arial" pitchFamily="34" charset="0"/>
              </a:rPr>
              <a:t> Dreisigacker</a:t>
            </a:r>
            <a:r>
              <a:rPr lang="es-ES" sz="1200" baseline="30000" dirty="0">
                <a:latin typeface="Arial" pitchFamily="34" charset="0"/>
                <a:cs typeface="Arial" pitchFamily="34" charset="0"/>
              </a:rPr>
              <a:t>3</a:t>
            </a:r>
            <a:r>
              <a:rPr lang="es-ES" sz="1200" dirty="0">
                <a:latin typeface="Arial" pitchFamily="34" charset="0"/>
                <a:cs typeface="Arial" pitchFamily="34" charset="0"/>
              </a:rPr>
              <a:t>, Viviana Echenique</a:t>
            </a:r>
            <a:r>
              <a:rPr lang="es-ES" sz="1200" baseline="30000" dirty="0">
                <a:latin typeface="Arial" pitchFamily="34" charset="0"/>
                <a:cs typeface="Arial" pitchFamily="34" charset="0"/>
              </a:rPr>
              <a:t>1</a:t>
            </a:r>
            <a:r>
              <a:rPr lang="es-ES" sz="1200" dirty="0">
                <a:latin typeface="Arial" pitchFamily="34" charset="0"/>
                <a:cs typeface="Arial" pitchFamily="34" charset="0"/>
              </a:rPr>
              <a:t>*</a:t>
            </a:r>
          </a:p>
          <a:p>
            <a:pPr marL="0" indent="0">
              <a:buNone/>
            </a:pPr>
            <a:endParaRPr lang="es-ES" sz="12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s-ES" sz="1200" baseline="30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s-ES" sz="1200" dirty="0" smtClean="0">
                <a:latin typeface="Arial" pitchFamily="34" charset="0"/>
                <a:cs typeface="Arial" pitchFamily="34" charset="0"/>
              </a:rPr>
              <a:t> Centro </a:t>
            </a:r>
            <a:r>
              <a:rPr lang="es-ES" sz="1200" dirty="0">
                <a:latin typeface="Arial" pitchFamily="34" charset="0"/>
                <a:cs typeface="Arial" pitchFamily="34" charset="0"/>
              </a:rPr>
              <a:t>de Recursos Naturales Renovables de la Zona Semiárida (CERZOS), Departamento de Agronomía, Universidad Nacional del Sur (UNS)-CONICET, Bahía Blanca, Argentina.</a:t>
            </a:r>
          </a:p>
          <a:p>
            <a:pPr marL="0" indent="0">
              <a:buNone/>
            </a:pPr>
            <a:r>
              <a:rPr lang="es-ES" sz="1200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es-ES" sz="1200" dirty="0">
                <a:latin typeface="Arial" pitchFamily="34" charset="0"/>
                <a:cs typeface="Arial" pitchFamily="34" charset="0"/>
              </a:rPr>
              <a:t> CEI Barrow, Instituto Nacional de Tecnología Agropecuaria (INTA), Tres Arroyos, Buenos Aires, Argentina. </a:t>
            </a:r>
          </a:p>
          <a:p>
            <a:pPr marL="0" indent="0">
              <a:buNone/>
            </a:pPr>
            <a:r>
              <a:rPr lang="es-ES" sz="1200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s-ES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" sz="1200" dirty="0">
                <a:latin typeface="Arial" pitchFamily="34" charset="0"/>
                <a:cs typeface="Arial" pitchFamily="34" charset="0"/>
              </a:rPr>
              <a:t>International </a:t>
            </a:r>
            <a:r>
              <a:rPr lang="es-ES" sz="1200" dirty="0" err="1">
                <a:latin typeface="Arial" pitchFamily="34" charset="0"/>
                <a:cs typeface="Arial" pitchFamily="34" charset="0"/>
              </a:rPr>
              <a:t>Maize</a:t>
            </a:r>
            <a:r>
              <a:rPr lang="es-ES" sz="1200" dirty="0">
                <a:latin typeface="Arial" pitchFamily="34" charset="0"/>
                <a:cs typeface="Arial" pitchFamily="34" charset="0"/>
              </a:rPr>
              <a:t> and </a:t>
            </a:r>
            <a:r>
              <a:rPr lang="es-ES" sz="1200" dirty="0" err="1">
                <a:latin typeface="Arial" pitchFamily="34" charset="0"/>
                <a:cs typeface="Arial" pitchFamily="34" charset="0"/>
              </a:rPr>
              <a:t>Wheat</a:t>
            </a:r>
            <a:r>
              <a:rPr lang="es-ES" sz="1200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200" dirty="0" err="1">
                <a:latin typeface="Arial" pitchFamily="34" charset="0"/>
                <a:cs typeface="Arial" pitchFamily="34" charset="0"/>
              </a:rPr>
              <a:t>Improvement</a:t>
            </a:r>
            <a:r>
              <a:rPr lang="es-ES" sz="1200" dirty="0">
                <a:latin typeface="Arial" pitchFamily="34" charset="0"/>
                <a:cs typeface="Arial" pitchFamily="34" charset="0"/>
              </a:rPr>
              <a:t> Center (CIMMYT), El Batán, Edo. de México, México.</a:t>
            </a:r>
          </a:p>
          <a:p>
            <a:pPr marL="0" indent="0">
              <a:buNone/>
            </a:pPr>
            <a:endParaRPr lang="es-ES" sz="12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s-ES" sz="12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s-ES" sz="12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s-ES" sz="12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es-ES" sz="1200" dirty="0">
                <a:latin typeface="Arial" pitchFamily="34" charset="0"/>
                <a:cs typeface="Arial" pitchFamily="34" charset="0"/>
              </a:rPr>
              <a:t>*</a:t>
            </a:r>
            <a:r>
              <a:rPr lang="es-ES" sz="1200" dirty="0" err="1">
                <a:latin typeface="Arial" pitchFamily="34" charset="0"/>
                <a:cs typeface="Arial" pitchFamily="34" charset="0"/>
              </a:rPr>
              <a:t>Corresponding</a:t>
            </a:r>
            <a:r>
              <a:rPr lang="es-ES" sz="1200" dirty="0">
                <a:latin typeface="Arial" pitchFamily="34" charset="0"/>
                <a:cs typeface="Arial" pitchFamily="34" charset="0"/>
              </a:rPr>
              <a:t> </a:t>
            </a:r>
            <a:r>
              <a:rPr lang="es-ES" sz="1200" dirty="0" err="1">
                <a:latin typeface="Arial" pitchFamily="34" charset="0"/>
                <a:cs typeface="Arial" pitchFamily="34" charset="0"/>
              </a:rPr>
              <a:t>author</a:t>
            </a:r>
            <a:r>
              <a:rPr lang="es-ES" sz="1200" dirty="0">
                <a:latin typeface="Arial" pitchFamily="34" charset="0"/>
                <a:cs typeface="Arial" pitchFamily="34" charset="0"/>
              </a:rPr>
              <a:t>: </a:t>
            </a:r>
          </a:p>
          <a:p>
            <a:pPr marL="0" indent="0">
              <a:buNone/>
            </a:pPr>
            <a:r>
              <a:rPr lang="es-ES" sz="1200" dirty="0">
                <a:latin typeface="Arial" pitchFamily="34" charset="0"/>
                <a:cs typeface="Arial" pitchFamily="34" charset="0"/>
              </a:rPr>
              <a:t>E-mail: echeniq@criba.edu.ar</a:t>
            </a:r>
          </a:p>
          <a:p>
            <a:endParaRPr lang="es-ES" sz="12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014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046" y="5617877"/>
            <a:ext cx="5056632" cy="1159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703" y="4509695"/>
            <a:ext cx="5056632" cy="1088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929" y="3370351"/>
            <a:ext cx="5065776" cy="1119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443" y="2265575"/>
            <a:ext cx="5052412" cy="1088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" name="53 CuadroTexto"/>
          <p:cNvSpPr txBox="1"/>
          <p:nvPr/>
        </p:nvSpPr>
        <p:spPr>
          <a:xfrm>
            <a:off x="108736" y="8534400"/>
            <a:ext cx="1082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b="1" dirty="0" smtClean="0">
                <a:latin typeface="Arial" pitchFamily="34" charset="0"/>
                <a:cs typeface="Arial" pitchFamily="34" charset="0"/>
              </a:rPr>
              <a:t>Fig. S5a</a:t>
            </a:r>
            <a:endParaRPr lang="es-E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7" name="Picture 2" descr="C:\Users\Pablo\Documents\LABORAL\INVESTIGACION\PUBLICACIONES\Publicaciones en curso\2016 GENETIC STRUCTURE USING SNPs\ANALISIS\ESTRUCTURA POBLACIONAL\DARWIN\ANALISIS\675 SNP\DARWIN 675MSDOS_WARD_L1.5.png"/>
          <p:cNvPicPr>
            <a:picLocks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758" b="4511"/>
          <a:stretch/>
        </p:blipFill>
        <p:spPr bwMode="auto">
          <a:xfrm rot="5400000">
            <a:off x="2969647" y="-720576"/>
            <a:ext cx="937888" cy="4965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27 Abrir corchete"/>
          <p:cNvSpPr/>
          <p:nvPr/>
        </p:nvSpPr>
        <p:spPr>
          <a:xfrm rot="16200000">
            <a:off x="3445928" y="6597103"/>
            <a:ext cx="45720" cy="502920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28 Abrir corchete"/>
          <p:cNvSpPr/>
          <p:nvPr/>
        </p:nvSpPr>
        <p:spPr>
          <a:xfrm rot="16200000">
            <a:off x="5700232" y="6693115"/>
            <a:ext cx="45720" cy="310896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0" name="29 Conector recto"/>
          <p:cNvCxnSpPr/>
          <p:nvPr/>
        </p:nvCxnSpPr>
        <p:spPr>
          <a:xfrm flipH="1">
            <a:off x="5562156" y="2275675"/>
            <a:ext cx="14390" cy="450799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30 Abrir corchete"/>
          <p:cNvSpPr/>
          <p:nvPr/>
        </p:nvSpPr>
        <p:spPr>
          <a:xfrm rot="16200000">
            <a:off x="5094456" y="6405079"/>
            <a:ext cx="45720" cy="886968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31 Abrir corchete"/>
          <p:cNvSpPr/>
          <p:nvPr/>
        </p:nvSpPr>
        <p:spPr>
          <a:xfrm rot="16200000">
            <a:off x="4174658" y="6382219"/>
            <a:ext cx="45720" cy="932688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32 CuadroTexto"/>
          <p:cNvSpPr txBox="1"/>
          <p:nvPr/>
        </p:nvSpPr>
        <p:spPr>
          <a:xfrm>
            <a:off x="5541413" y="6933911"/>
            <a:ext cx="389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800" dirty="0" smtClean="0">
                <a:latin typeface="Arial" pitchFamily="34" charset="0"/>
                <a:cs typeface="Arial" pitchFamily="34" charset="0"/>
              </a:rPr>
              <a:t>Q2b</a:t>
            </a:r>
            <a:endParaRPr lang="es-E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CuadroTexto"/>
          <p:cNvSpPr txBox="1"/>
          <p:nvPr/>
        </p:nvSpPr>
        <p:spPr>
          <a:xfrm>
            <a:off x="5039086" y="6934894"/>
            <a:ext cx="3345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800" dirty="0" smtClean="0">
                <a:latin typeface="Arial" pitchFamily="34" charset="0"/>
                <a:cs typeface="Arial" pitchFamily="34" charset="0"/>
              </a:rPr>
              <a:t>Q5</a:t>
            </a:r>
            <a:endParaRPr lang="es-E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34 CuadroTexto"/>
          <p:cNvSpPr txBox="1"/>
          <p:nvPr/>
        </p:nvSpPr>
        <p:spPr>
          <a:xfrm>
            <a:off x="4062625" y="6934894"/>
            <a:ext cx="3345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800" dirty="0" smtClean="0">
                <a:latin typeface="Arial" pitchFamily="34" charset="0"/>
                <a:cs typeface="Arial" pitchFamily="34" charset="0"/>
              </a:rPr>
              <a:t>Q3</a:t>
            </a:r>
            <a:endParaRPr lang="es-E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35 CuadroTexto"/>
          <p:cNvSpPr txBox="1"/>
          <p:nvPr/>
        </p:nvSpPr>
        <p:spPr>
          <a:xfrm>
            <a:off x="3306822" y="6934894"/>
            <a:ext cx="3345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800" dirty="0" smtClean="0">
                <a:latin typeface="Arial" pitchFamily="34" charset="0"/>
                <a:cs typeface="Arial" pitchFamily="34" charset="0"/>
              </a:rPr>
              <a:t>Q4</a:t>
            </a:r>
            <a:endParaRPr lang="es-E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36 CuadroTexto"/>
          <p:cNvSpPr txBox="1"/>
          <p:nvPr/>
        </p:nvSpPr>
        <p:spPr>
          <a:xfrm>
            <a:off x="1744326" y="6933911"/>
            <a:ext cx="3345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800" dirty="0" smtClean="0">
                <a:latin typeface="Arial" pitchFamily="34" charset="0"/>
                <a:cs typeface="Arial" pitchFamily="34" charset="0"/>
              </a:rPr>
              <a:t>Q1</a:t>
            </a:r>
            <a:endParaRPr lang="es-E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37 Abrir corchete"/>
          <p:cNvSpPr/>
          <p:nvPr/>
        </p:nvSpPr>
        <p:spPr>
          <a:xfrm rot="16200000">
            <a:off x="1890630" y="5902159"/>
            <a:ext cx="45720" cy="1892808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38 Abrir corchete"/>
          <p:cNvSpPr/>
          <p:nvPr/>
        </p:nvSpPr>
        <p:spPr>
          <a:xfrm rot="16200000">
            <a:off x="3014778" y="6679399"/>
            <a:ext cx="45720" cy="338328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39 CuadroTexto"/>
          <p:cNvSpPr txBox="1"/>
          <p:nvPr/>
        </p:nvSpPr>
        <p:spPr>
          <a:xfrm>
            <a:off x="2837986" y="6934894"/>
            <a:ext cx="4114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800" dirty="0" smtClean="0">
                <a:latin typeface="Arial" pitchFamily="34" charset="0"/>
                <a:cs typeface="Arial" pitchFamily="34" charset="0"/>
              </a:rPr>
              <a:t>Q2a</a:t>
            </a:r>
            <a:endParaRPr lang="es-E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40 CuadroTexto"/>
          <p:cNvSpPr txBox="1"/>
          <p:nvPr/>
        </p:nvSpPr>
        <p:spPr>
          <a:xfrm>
            <a:off x="281885" y="6963945"/>
            <a:ext cx="6818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1100" dirty="0" smtClean="0">
                <a:latin typeface="Arial" pitchFamily="34" charset="0"/>
                <a:cs typeface="Arial" pitchFamily="34" charset="0"/>
              </a:rPr>
              <a:t>DAPC</a:t>
            </a:r>
            <a:endParaRPr lang="es-ES" sz="7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2" name="41 Conector recto"/>
          <p:cNvCxnSpPr/>
          <p:nvPr/>
        </p:nvCxnSpPr>
        <p:spPr>
          <a:xfrm flipH="1">
            <a:off x="4657322" y="2276709"/>
            <a:ext cx="22366" cy="450799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recto"/>
          <p:cNvCxnSpPr/>
          <p:nvPr/>
        </p:nvCxnSpPr>
        <p:spPr>
          <a:xfrm>
            <a:off x="3719727" y="2275675"/>
            <a:ext cx="0" cy="450799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43 Conector recto"/>
          <p:cNvCxnSpPr/>
          <p:nvPr/>
        </p:nvCxnSpPr>
        <p:spPr>
          <a:xfrm flipH="1">
            <a:off x="3209207" y="2275675"/>
            <a:ext cx="7196" cy="450799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Conector recto"/>
          <p:cNvCxnSpPr/>
          <p:nvPr/>
        </p:nvCxnSpPr>
        <p:spPr>
          <a:xfrm>
            <a:off x="2859807" y="2275675"/>
            <a:ext cx="0" cy="450799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45 CuadroTexto"/>
          <p:cNvSpPr txBox="1"/>
          <p:nvPr/>
        </p:nvSpPr>
        <p:spPr>
          <a:xfrm rot="5400000">
            <a:off x="5769115" y="1566760"/>
            <a:ext cx="1219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100" dirty="0" smtClean="0">
                <a:latin typeface="Arial" pitchFamily="34" charset="0"/>
                <a:cs typeface="Arial" pitchFamily="34" charset="0"/>
              </a:rPr>
              <a:t>Ward 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clustering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46 CuadroTexto"/>
          <p:cNvSpPr txBox="1"/>
          <p:nvPr/>
        </p:nvSpPr>
        <p:spPr>
          <a:xfrm rot="5400000">
            <a:off x="5866581" y="4351549"/>
            <a:ext cx="12192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1100" dirty="0" smtClean="0">
                <a:latin typeface="Arial" pitchFamily="34" charset="0"/>
                <a:cs typeface="Arial" pitchFamily="34" charset="0"/>
              </a:rPr>
              <a:t>STRUCTURE</a:t>
            </a:r>
            <a:endParaRPr lang="es-ES" sz="11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8" name="47 Conector recto"/>
          <p:cNvCxnSpPr/>
          <p:nvPr/>
        </p:nvCxnSpPr>
        <p:spPr>
          <a:xfrm>
            <a:off x="5879577" y="2272963"/>
            <a:ext cx="0" cy="450471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recto"/>
          <p:cNvCxnSpPr/>
          <p:nvPr/>
        </p:nvCxnSpPr>
        <p:spPr>
          <a:xfrm flipH="1">
            <a:off x="961467" y="2273965"/>
            <a:ext cx="5296" cy="450799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CuadroTexto"/>
          <p:cNvSpPr txBox="1"/>
          <p:nvPr/>
        </p:nvSpPr>
        <p:spPr>
          <a:xfrm rot="5400000">
            <a:off x="5913039" y="6074800"/>
            <a:ext cx="440993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AR" sz="1000" dirty="0" smtClean="0">
                <a:latin typeface="Arial" pitchFamily="34" charset="0"/>
                <a:cs typeface="Arial" pitchFamily="34" charset="0"/>
              </a:rPr>
              <a:t>K=5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58 CuadroTexto"/>
          <p:cNvSpPr txBox="1"/>
          <p:nvPr/>
        </p:nvSpPr>
        <p:spPr>
          <a:xfrm rot="5400000">
            <a:off x="5920019" y="4931800"/>
            <a:ext cx="440993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AR" sz="1000" dirty="0" smtClean="0">
                <a:latin typeface="Arial" pitchFamily="34" charset="0"/>
                <a:cs typeface="Arial" pitchFamily="34" charset="0"/>
              </a:rPr>
              <a:t>K=4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59 CuadroTexto"/>
          <p:cNvSpPr txBox="1"/>
          <p:nvPr/>
        </p:nvSpPr>
        <p:spPr>
          <a:xfrm rot="5400000">
            <a:off x="5933979" y="3800803"/>
            <a:ext cx="440993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AR" sz="1000" dirty="0" smtClean="0">
                <a:latin typeface="Arial" pitchFamily="34" charset="0"/>
                <a:cs typeface="Arial" pitchFamily="34" charset="0"/>
              </a:rPr>
              <a:t>K=3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60 CuadroTexto"/>
          <p:cNvSpPr txBox="1"/>
          <p:nvPr/>
        </p:nvSpPr>
        <p:spPr>
          <a:xfrm rot="5400000">
            <a:off x="5933979" y="2685143"/>
            <a:ext cx="440993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AR" sz="1000" dirty="0" smtClean="0">
                <a:latin typeface="Arial" pitchFamily="34" charset="0"/>
                <a:cs typeface="Arial" pitchFamily="34" charset="0"/>
              </a:rPr>
              <a:t>K=2</a:t>
            </a:r>
            <a:endParaRPr lang="es-ES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84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69 CuadroTexto"/>
          <p:cNvSpPr txBox="1"/>
          <p:nvPr/>
        </p:nvSpPr>
        <p:spPr>
          <a:xfrm>
            <a:off x="128172" y="8547136"/>
            <a:ext cx="1082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AR" b="1" dirty="0" smtClean="0">
                <a:latin typeface="Arial" pitchFamily="34" charset="0"/>
                <a:cs typeface="Arial" pitchFamily="34" charset="0"/>
              </a:rPr>
              <a:t>Fig. S5b</a:t>
            </a:r>
            <a:endParaRPr lang="es-E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Abrir corchete"/>
          <p:cNvSpPr/>
          <p:nvPr/>
        </p:nvSpPr>
        <p:spPr>
          <a:xfrm rot="16200000">
            <a:off x="3445717" y="7182993"/>
            <a:ext cx="45720" cy="594360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CuadroTexto"/>
          <p:cNvSpPr txBox="1"/>
          <p:nvPr/>
        </p:nvSpPr>
        <p:spPr>
          <a:xfrm rot="5400000">
            <a:off x="2742685" y="8142344"/>
            <a:ext cx="14522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00" dirty="0" err="1" smtClean="0">
                <a:latin typeface="Arial" pitchFamily="34" charset="0"/>
                <a:cs typeface="Arial" pitchFamily="34" charset="0"/>
              </a:rPr>
              <a:t>Argentinian</a:t>
            </a:r>
            <a:r>
              <a:rPr lang="es-AR" sz="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AR" sz="500" dirty="0" err="1" smtClean="0">
                <a:latin typeface="Arial" pitchFamily="34" charset="0"/>
                <a:cs typeface="Arial" pitchFamily="34" charset="0"/>
              </a:rPr>
              <a:t>modern</a:t>
            </a:r>
            <a:r>
              <a:rPr lang="es-AR" sz="500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r>
              <a:rPr lang="es-AR" sz="5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s-AR" sz="500" dirty="0" err="1" smtClean="0">
                <a:latin typeface="Arial" pitchFamily="34" charset="0"/>
                <a:cs typeface="Arial" pitchFamily="34" charset="0"/>
              </a:rPr>
              <a:t>Buck</a:t>
            </a:r>
            <a:r>
              <a:rPr lang="es-AR" sz="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AR" sz="500" dirty="0" err="1" smtClean="0">
                <a:latin typeface="Arial" pitchFamily="34" charset="0"/>
                <a:cs typeface="Arial" pitchFamily="34" charset="0"/>
              </a:rPr>
              <a:t>Ambar</a:t>
            </a:r>
            <a:r>
              <a:rPr lang="es-AR" sz="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AR" sz="500" dirty="0" err="1" smtClean="0">
                <a:latin typeface="Arial" pitchFamily="34" charset="0"/>
                <a:cs typeface="Arial" pitchFamily="34" charset="0"/>
              </a:rPr>
              <a:t>derivatives</a:t>
            </a:r>
            <a:r>
              <a:rPr lang="es-AR" sz="500" dirty="0" smtClean="0">
                <a:latin typeface="Arial" pitchFamily="34" charset="0"/>
                <a:cs typeface="Arial" pitchFamily="34" charset="0"/>
              </a:rPr>
              <a:t>)</a:t>
            </a:r>
            <a:endParaRPr lang="es-ES" sz="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0 Abrir corchete"/>
          <p:cNvSpPr/>
          <p:nvPr/>
        </p:nvSpPr>
        <p:spPr>
          <a:xfrm rot="16200000">
            <a:off x="3079474" y="7416165"/>
            <a:ext cx="45720" cy="128016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21 CuadroTexto"/>
          <p:cNvSpPr txBox="1"/>
          <p:nvPr/>
        </p:nvSpPr>
        <p:spPr>
          <a:xfrm rot="5400000">
            <a:off x="2378272" y="8162369"/>
            <a:ext cx="143770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00" dirty="0" err="1" smtClean="0">
                <a:latin typeface="Arial" pitchFamily="34" charset="0"/>
                <a:cs typeface="Arial" pitchFamily="34" charset="0"/>
              </a:rPr>
              <a:t>Om</a:t>
            </a:r>
            <a:r>
              <a:rPr lang="es-AR" sz="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AR" sz="500" dirty="0" err="1" smtClean="0">
                <a:latin typeface="Arial" pitchFamily="34" charset="0"/>
                <a:cs typeface="Arial" pitchFamily="34" charset="0"/>
              </a:rPr>
              <a:t>Rabi</a:t>
            </a:r>
            <a:r>
              <a:rPr lang="es-AR" sz="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AR" sz="500" dirty="0" err="1" smtClean="0">
                <a:latin typeface="Arial" pitchFamily="34" charset="0"/>
                <a:cs typeface="Arial" pitchFamily="34" charset="0"/>
              </a:rPr>
              <a:t>group</a:t>
            </a:r>
            <a:endParaRPr lang="es-ES" sz="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22 Abrir corchete"/>
          <p:cNvSpPr/>
          <p:nvPr/>
        </p:nvSpPr>
        <p:spPr>
          <a:xfrm rot="16200000">
            <a:off x="4309664" y="6922389"/>
            <a:ext cx="45720" cy="1115568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23 CuadroTexto"/>
          <p:cNvSpPr txBox="1"/>
          <p:nvPr/>
        </p:nvSpPr>
        <p:spPr>
          <a:xfrm rot="5400000">
            <a:off x="3862465" y="7890612"/>
            <a:ext cx="9545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00" dirty="0" smtClean="0">
                <a:latin typeface="Arial" pitchFamily="34" charset="0"/>
                <a:cs typeface="Arial" pitchFamily="34" charset="0"/>
              </a:rPr>
              <a:t>Old and </a:t>
            </a:r>
            <a:r>
              <a:rPr lang="es-AR" sz="500" dirty="0" err="1" smtClean="0">
                <a:latin typeface="Arial" pitchFamily="34" charset="0"/>
                <a:cs typeface="Arial" pitchFamily="34" charset="0"/>
              </a:rPr>
              <a:t>modern</a:t>
            </a:r>
            <a:r>
              <a:rPr lang="es-AR" sz="5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s-AR" sz="500" dirty="0" err="1" smtClean="0">
                <a:latin typeface="Arial" pitchFamily="34" charset="0"/>
                <a:cs typeface="Arial" pitchFamily="34" charset="0"/>
              </a:rPr>
              <a:t>Italiann</a:t>
            </a:r>
            <a:r>
              <a:rPr lang="es-AR" sz="5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s-AR" sz="500" dirty="0" smtClean="0">
                <a:latin typeface="Arial" pitchFamily="34" charset="0"/>
                <a:cs typeface="Arial" pitchFamily="34" charset="0"/>
              </a:rPr>
              <a:t>+ Old </a:t>
            </a:r>
            <a:r>
              <a:rPr lang="es-AR" sz="500" dirty="0" err="1" smtClean="0">
                <a:latin typeface="Arial" pitchFamily="34" charset="0"/>
                <a:cs typeface="Arial" pitchFamily="34" charset="0"/>
              </a:rPr>
              <a:t>Argentinian</a:t>
            </a:r>
            <a:endParaRPr lang="es-ES" sz="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24 Abrir corchete"/>
          <p:cNvSpPr/>
          <p:nvPr/>
        </p:nvSpPr>
        <p:spPr>
          <a:xfrm rot="16200000">
            <a:off x="5403144" y="6954394"/>
            <a:ext cx="45720" cy="1051560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25 Abrir corchete"/>
          <p:cNvSpPr/>
          <p:nvPr/>
        </p:nvSpPr>
        <p:spPr>
          <a:xfrm rot="16200000">
            <a:off x="1061604" y="7218809"/>
            <a:ext cx="47240" cy="521208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26 CuadroTexto"/>
          <p:cNvSpPr txBox="1"/>
          <p:nvPr/>
        </p:nvSpPr>
        <p:spPr>
          <a:xfrm rot="5400000">
            <a:off x="465906" y="8176161"/>
            <a:ext cx="143770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00" dirty="0" smtClean="0">
                <a:latin typeface="Arial" pitchFamily="34" charset="0"/>
                <a:cs typeface="Arial" pitchFamily="34" charset="0"/>
              </a:rPr>
              <a:t>French + WANA </a:t>
            </a:r>
            <a:r>
              <a:rPr lang="es-AR" sz="500" dirty="0" err="1" smtClean="0">
                <a:latin typeface="Arial" pitchFamily="34" charset="0"/>
                <a:cs typeface="Arial" pitchFamily="34" charset="0"/>
              </a:rPr>
              <a:t>region</a:t>
            </a:r>
            <a:endParaRPr lang="es-ES" sz="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27 CuadroTexto"/>
          <p:cNvSpPr txBox="1"/>
          <p:nvPr/>
        </p:nvSpPr>
        <p:spPr>
          <a:xfrm rot="5400000">
            <a:off x="4727081" y="8140014"/>
            <a:ext cx="14522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00" dirty="0" err="1" smtClean="0">
                <a:latin typeface="Arial" pitchFamily="34" charset="0"/>
                <a:cs typeface="Arial" pitchFamily="34" charset="0"/>
              </a:rPr>
              <a:t>Chilean</a:t>
            </a:r>
            <a:r>
              <a:rPr lang="es-AR" sz="5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s-AR" sz="500" dirty="0" err="1" smtClean="0">
                <a:latin typeface="Arial" pitchFamily="34" charset="0"/>
                <a:cs typeface="Arial" pitchFamily="34" charset="0"/>
              </a:rPr>
              <a:t>Argentinian</a:t>
            </a:r>
            <a:r>
              <a:rPr lang="es-AR" sz="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AR" sz="500" dirty="0" err="1" smtClean="0">
                <a:latin typeface="Arial" pitchFamily="34" charset="0"/>
                <a:cs typeface="Arial" pitchFamily="34" charset="0"/>
              </a:rPr>
              <a:t>breeding</a:t>
            </a:r>
            <a:r>
              <a:rPr lang="es-AR" sz="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AR" sz="500" dirty="0" err="1" smtClean="0">
                <a:latin typeface="Arial" pitchFamily="34" charset="0"/>
                <a:cs typeface="Arial" pitchFamily="34" charset="0"/>
              </a:rPr>
              <a:t>lines</a:t>
            </a:r>
            <a:r>
              <a:rPr lang="es-AR" sz="500" dirty="0" smtClean="0">
                <a:latin typeface="Arial" pitchFamily="34" charset="0"/>
                <a:cs typeface="Arial" pitchFamily="34" charset="0"/>
              </a:rPr>
              <a:t> +</a:t>
            </a:r>
          </a:p>
          <a:p>
            <a:r>
              <a:rPr lang="es-AR" sz="500" dirty="0" smtClean="0">
                <a:latin typeface="Arial" pitchFamily="34" charset="0"/>
                <a:cs typeface="Arial" pitchFamily="34" charset="0"/>
              </a:rPr>
              <a:t>CIMMYT </a:t>
            </a:r>
            <a:r>
              <a:rPr lang="es-AR" sz="500" dirty="0" err="1" smtClean="0">
                <a:latin typeface="Arial" pitchFamily="34" charset="0"/>
                <a:cs typeface="Arial" pitchFamily="34" charset="0"/>
              </a:rPr>
              <a:t>germplasm</a:t>
            </a:r>
            <a:endParaRPr lang="es-ES" sz="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28 Abrir corchete"/>
          <p:cNvSpPr/>
          <p:nvPr/>
        </p:nvSpPr>
        <p:spPr>
          <a:xfrm rot="16200000">
            <a:off x="6103501" y="7311010"/>
            <a:ext cx="45720" cy="338328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29 CuadroTexto"/>
          <p:cNvSpPr txBox="1"/>
          <p:nvPr/>
        </p:nvSpPr>
        <p:spPr>
          <a:xfrm rot="5400000">
            <a:off x="5432050" y="8133067"/>
            <a:ext cx="14377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00" dirty="0" smtClean="0">
                <a:latin typeface="Arial" pitchFamily="34" charset="0"/>
                <a:cs typeface="Arial" pitchFamily="34" charset="0"/>
              </a:rPr>
              <a:t>Altar 84 + </a:t>
            </a:r>
            <a:r>
              <a:rPr lang="es-AR" sz="500" dirty="0" err="1" smtClean="0">
                <a:latin typeface="Arial" pitchFamily="34" charset="0"/>
                <a:cs typeface="Arial" pitchFamily="34" charset="0"/>
              </a:rPr>
              <a:t>Yavaros</a:t>
            </a:r>
            <a:r>
              <a:rPr lang="es-AR" sz="500" dirty="0" smtClean="0">
                <a:latin typeface="Arial" pitchFamily="34" charset="0"/>
                <a:cs typeface="Arial" pitchFamily="34" charset="0"/>
              </a:rPr>
              <a:t> 79</a:t>
            </a:r>
          </a:p>
          <a:p>
            <a:r>
              <a:rPr lang="es-AR" sz="500" dirty="0" smtClean="0">
                <a:latin typeface="Arial" pitchFamily="34" charset="0"/>
                <a:cs typeface="Arial" pitchFamily="34" charset="0"/>
              </a:rPr>
              <a:t>CIMMYT </a:t>
            </a:r>
            <a:r>
              <a:rPr lang="es-AR" sz="500" dirty="0" err="1" smtClean="0">
                <a:latin typeface="Arial" pitchFamily="34" charset="0"/>
                <a:cs typeface="Arial" pitchFamily="34" charset="0"/>
              </a:rPr>
              <a:t>derivatives</a:t>
            </a:r>
            <a:endParaRPr lang="es-ES" sz="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30 Abrir corchete"/>
          <p:cNvSpPr/>
          <p:nvPr/>
        </p:nvSpPr>
        <p:spPr>
          <a:xfrm rot="16200000">
            <a:off x="663229" y="7350812"/>
            <a:ext cx="42945" cy="265176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31 CuadroTexto"/>
          <p:cNvSpPr txBox="1"/>
          <p:nvPr/>
        </p:nvSpPr>
        <p:spPr>
          <a:xfrm rot="5400000">
            <a:off x="-24614" y="8184973"/>
            <a:ext cx="143770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00" dirty="0" err="1" smtClean="0">
                <a:latin typeface="Arial" pitchFamily="34" charset="0"/>
                <a:cs typeface="Arial" pitchFamily="34" charset="0"/>
              </a:rPr>
              <a:t>Argentinian</a:t>
            </a:r>
            <a:r>
              <a:rPr lang="es-AR" sz="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AR" sz="500" dirty="0" err="1" smtClean="0">
                <a:latin typeface="Arial" pitchFamily="34" charset="0"/>
                <a:cs typeface="Arial" pitchFamily="34" charset="0"/>
              </a:rPr>
              <a:t>modern</a:t>
            </a:r>
            <a:r>
              <a:rPr lang="es-AR" sz="500" dirty="0" smtClean="0">
                <a:latin typeface="Arial" pitchFamily="34" charset="0"/>
                <a:cs typeface="Arial" pitchFamily="34" charset="0"/>
              </a:rPr>
              <a:t> </a:t>
            </a:r>
            <a:endParaRPr lang="es-ES" sz="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32 CuadroTexto"/>
          <p:cNvSpPr txBox="1"/>
          <p:nvPr/>
        </p:nvSpPr>
        <p:spPr>
          <a:xfrm rot="5400000">
            <a:off x="940674" y="8182141"/>
            <a:ext cx="143770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00" dirty="0" err="1" smtClean="0">
                <a:latin typeface="Arial" pitchFamily="34" charset="0"/>
                <a:cs typeface="Arial" pitchFamily="34" charset="0"/>
              </a:rPr>
              <a:t>Argentinian</a:t>
            </a:r>
            <a:r>
              <a:rPr lang="es-AR" sz="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AR" sz="500" dirty="0" err="1" smtClean="0">
                <a:latin typeface="Arial" pitchFamily="34" charset="0"/>
                <a:cs typeface="Arial" pitchFamily="34" charset="0"/>
              </a:rPr>
              <a:t>modern</a:t>
            </a:r>
            <a:r>
              <a:rPr lang="es-AR" sz="500" dirty="0" smtClean="0">
                <a:latin typeface="Arial" pitchFamily="34" charset="0"/>
                <a:cs typeface="Arial" pitchFamily="34" charset="0"/>
              </a:rPr>
              <a:t> </a:t>
            </a:r>
            <a:endParaRPr lang="es-ES" sz="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Abrir corchete"/>
          <p:cNvSpPr/>
          <p:nvPr/>
        </p:nvSpPr>
        <p:spPr>
          <a:xfrm rot="16200000">
            <a:off x="1637001" y="7158967"/>
            <a:ext cx="48052" cy="640080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34 Abrir corchete"/>
          <p:cNvSpPr/>
          <p:nvPr/>
        </p:nvSpPr>
        <p:spPr>
          <a:xfrm rot="16200000">
            <a:off x="2203536" y="7236702"/>
            <a:ext cx="48052" cy="481957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35 Abrir corchete"/>
          <p:cNvSpPr/>
          <p:nvPr/>
        </p:nvSpPr>
        <p:spPr>
          <a:xfrm rot="16200000">
            <a:off x="2729129" y="7200521"/>
            <a:ext cx="47240" cy="557784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36 CuadroTexto"/>
          <p:cNvSpPr txBox="1"/>
          <p:nvPr/>
        </p:nvSpPr>
        <p:spPr>
          <a:xfrm rot="5400000">
            <a:off x="1487272" y="8133178"/>
            <a:ext cx="14377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00" dirty="0" smtClean="0">
                <a:latin typeface="Arial" pitchFamily="34" charset="0"/>
                <a:cs typeface="Arial" pitchFamily="34" charset="0"/>
              </a:rPr>
              <a:t>French, </a:t>
            </a:r>
            <a:r>
              <a:rPr lang="es-AR" sz="500" dirty="0" err="1" smtClean="0">
                <a:latin typeface="Arial" pitchFamily="34" charset="0"/>
                <a:cs typeface="Arial" pitchFamily="34" charset="0"/>
              </a:rPr>
              <a:t>Chilean</a:t>
            </a:r>
            <a:r>
              <a:rPr lang="es-AR" sz="500" dirty="0" smtClean="0">
                <a:latin typeface="Arial" pitchFamily="34" charset="0"/>
                <a:cs typeface="Arial" pitchFamily="34" charset="0"/>
              </a:rPr>
              <a:t> and </a:t>
            </a:r>
          </a:p>
          <a:p>
            <a:r>
              <a:rPr lang="es-AR" sz="500" dirty="0" smtClean="0">
                <a:latin typeface="Arial" pitchFamily="34" charset="0"/>
                <a:cs typeface="Arial" pitchFamily="34" charset="0"/>
              </a:rPr>
              <a:t>WANA </a:t>
            </a:r>
            <a:r>
              <a:rPr lang="es-AR" sz="500" dirty="0" err="1" smtClean="0">
                <a:latin typeface="Arial" pitchFamily="34" charset="0"/>
                <a:cs typeface="Arial" pitchFamily="34" charset="0"/>
              </a:rPr>
              <a:t>region</a:t>
            </a:r>
            <a:endParaRPr lang="es-ES" sz="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37 CuadroTexto"/>
          <p:cNvSpPr txBox="1"/>
          <p:nvPr/>
        </p:nvSpPr>
        <p:spPr>
          <a:xfrm rot="5400000">
            <a:off x="2032786" y="8172417"/>
            <a:ext cx="1437706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500" dirty="0" err="1" smtClean="0">
                <a:latin typeface="Arial" pitchFamily="34" charset="0"/>
                <a:cs typeface="Arial" pitchFamily="34" charset="0"/>
              </a:rPr>
              <a:t>Argentinian</a:t>
            </a:r>
            <a:r>
              <a:rPr lang="es-AR" sz="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AR" sz="500" dirty="0" err="1" smtClean="0">
                <a:latin typeface="Arial" pitchFamily="34" charset="0"/>
                <a:cs typeface="Arial" pitchFamily="34" charset="0"/>
              </a:rPr>
              <a:t>modern</a:t>
            </a:r>
            <a:r>
              <a:rPr lang="es-AR" sz="500" dirty="0" smtClean="0">
                <a:latin typeface="Arial" pitchFamily="34" charset="0"/>
                <a:cs typeface="Arial" pitchFamily="34" charset="0"/>
              </a:rPr>
              <a:t> + French </a:t>
            </a:r>
            <a:endParaRPr lang="es-ES" sz="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40 CuadroTexto"/>
          <p:cNvSpPr txBox="1"/>
          <p:nvPr/>
        </p:nvSpPr>
        <p:spPr>
          <a:xfrm rot="5400000">
            <a:off x="6247135" y="5261898"/>
            <a:ext cx="593393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A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K=5</a:t>
            </a:r>
            <a:endParaRPr lang="es-ES" sz="14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42 CuadroTexto"/>
          <p:cNvSpPr txBox="1"/>
          <p:nvPr/>
        </p:nvSpPr>
        <p:spPr>
          <a:xfrm rot="5400000">
            <a:off x="6213003" y="6663228"/>
            <a:ext cx="669593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AR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K=10</a:t>
            </a:r>
            <a:endParaRPr lang="es-ES" sz="1400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4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312" y="4736956"/>
            <a:ext cx="5925312" cy="1359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61" y="6152357"/>
            <a:ext cx="5925312" cy="1309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Pablo\Documents\LABORAL\INVESTIGACION\PUBLICACIONES\Publicaciones en curso\2016 GENETIC STRUCTURE USING SNPs\ANALISIS\ESTRUCTURA POBLACIONAL\DARWIN\ANALISIS\675 SNP\DARWIN 675MSDOS_WARD1.5V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72169" y="-627198"/>
            <a:ext cx="4745736" cy="599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13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5773</TotalTime>
  <Words>195</Words>
  <Application>Microsoft Office PowerPoint</Application>
  <PresentationFormat>Carta (216 x 279 mm)</PresentationFormat>
  <Paragraphs>46</Paragraphs>
  <Slides>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Presentación de PowerPoint</vt:lpstr>
      <vt:lpstr>Presentación de PowerPoint</vt:lpstr>
      <vt:lpstr>Presentación de PowerPoint</vt:lpstr>
    </vt:vector>
  </TitlesOfParts>
  <Company>Luffi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Pablo Roncallo</dc:creator>
  <cp:lastModifiedBy>Pablo Roncallo</cp:lastModifiedBy>
  <cp:revision>46</cp:revision>
  <dcterms:created xsi:type="dcterms:W3CDTF">2020-10-19T20:05:05Z</dcterms:created>
  <dcterms:modified xsi:type="dcterms:W3CDTF">2021-01-06T10:58:00Z</dcterms:modified>
</cp:coreProperties>
</file>