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13"/>
  </p:notesMasterIdLst>
  <p:sldIdLst>
    <p:sldId id="257" r:id="rId5"/>
    <p:sldId id="258" r:id="rId6"/>
    <p:sldId id="260" r:id="rId7"/>
    <p:sldId id="264" r:id="rId8"/>
    <p:sldId id="265" r:id="rId9"/>
    <p:sldId id="263" r:id="rId10"/>
    <p:sldId id="259" r:id="rId11"/>
    <p:sldId id="26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04" autoAdjust="0"/>
    <p:restoredTop sz="84658" autoAdjust="0"/>
  </p:normalViewPr>
  <p:slideViewPr>
    <p:cSldViewPr snapToGrid="0">
      <p:cViewPr varScale="1">
        <p:scale>
          <a:sx n="57" d="100"/>
          <a:sy n="57" d="100"/>
        </p:scale>
        <p:origin x="1170"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88960E-FC99-4573-B13A-CE5A05BE12B4}" type="datetimeFigureOut">
              <a:rPr lang="en-US" smtClean="0"/>
              <a:t>3/31/2021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AD9F40-FA58-42AD-A168-A445E5DDF579}" type="slidenum">
              <a:rPr lang="en-US" smtClean="0"/>
              <a:t>‹#›</a:t>
            </a:fld>
            <a:endParaRPr lang="en-US"/>
          </a:p>
        </p:txBody>
      </p:sp>
    </p:spTree>
    <p:extLst>
      <p:ext uri="{BB962C8B-B14F-4D97-AF65-F5344CB8AC3E}">
        <p14:creationId xmlns:p14="http://schemas.microsoft.com/office/powerpoint/2010/main" val="1626537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AD9F40-FA58-42AD-A168-A445E5DDF579}" type="slidenum">
              <a:rPr lang="en-US" smtClean="0"/>
              <a:t>0</a:t>
            </a:fld>
            <a:endParaRPr lang="en-US"/>
          </a:p>
        </p:txBody>
      </p:sp>
    </p:spTree>
    <p:extLst>
      <p:ext uri="{BB962C8B-B14F-4D97-AF65-F5344CB8AC3E}">
        <p14:creationId xmlns:p14="http://schemas.microsoft.com/office/powerpoint/2010/main" val="2185470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AD9F40-FA58-42AD-A168-A445E5DDF579}" type="slidenum">
              <a:rPr lang="en-US" smtClean="0"/>
              <a:t>1</a:t>
            </a:fld>
            <a:endParaRPr lang="en-US"/>
          </a:p>
        </p:txBody>
      </p:sp>
    </p:spTree>
    <p:extLst>
      <p:ext uri="{BB962C8B-B14F-4D97-AF65-F5344CB8AC3E}">
        <p14:creationId xmlns:p14="http://schemas.microsoft.com/office/powerpoint/2010/main" val="53003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AD9F40-FA58-42AD-A168-A445E5DDF579}" type="slidenum">
              <a:rPr lang="en-US" smtClean="0"/>
              <a:t>2</a:t>
            </a:fld>
            <a:endParaRPr lang="en-US"/>
          </a:p>
        </p:txBody>
      </p:sp>
    </p:spTree>
    <p:extLst>
      <p:ext uri="{BB962C8B-B14F-4D97-AF65-F5344CB8AC3E}">
        <p14:creationId xmlns:p14="http://schemas.microsoft.com/office/powerpoint/2010/main" val="3564890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AD9F40-FA58-42AD-A168-A445E5DDF579}" type="slidenum">
              <a:rPr lang="en-US" smtClean="0"/>
              <a:t>3</a:t>
            </a:fld>
            <a:endParaRPr lang="en-US"/>
          </a:p>
        </p:txBody>
      </p:sp>
    </p:spTree>
    <p:extLst>
      <p:ext uri="{BB962C8B-B14F-4D97-AF65-F5344CB8AC3E}">
        <p14:creationId xmlns:p14="http://schemas.microsoft.com/office/powerpoint/2010/main" val="2358189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AD9F40-FA58-42AD-A168-A445E5DDF579}" type="slidenum">
              <a:rPr lang="en-US" smtClean="0"/>
              <a:t>4</a:t>
            </a:fld>
            <a:endParaRPr lang="en-US"/>
          </a:p>
        </p:txBody>
      </p:sp>
    </p:spTree>
    <p:extLst>
      <p:ext uri="{BB962C8B-B14F-4D97-AF65-F5344CB8AC3E}">
        <p14:creationId xmlns:p14="http://schemas.microsoft.com/office/powerpoint/2010/main" val="1776350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AD9F40-FA58-42AD-A168-A445E5DDF579}" type="slidenum">
              <a:rPr lang="en-US" smtClean="0"/>
              <a:t>5</a:t>
            </a:fld>
            <a:endParaRPr lang="en-US"/>
          </a:p>
        </p:txBody>
      </p:sp>
    </p:spTree>
    <p:extLst>
      <p:ext uri="{BB962C8B-B14F-4D97-AF65-F5344CB8AC3E}">
        <p14:creationId xmlns:p14="http://schemas.microsoft.com/office/powerpoint/2010/main" val="3749133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2DAD9F40-FA58-42AD-A168-A445E5DDF579}" type="slidenum">
              <a:rPr lang="en-US" smtClean="0"/>
              <a:t>6</a:t>
            </a:fld>
            <a:endParaRPr lang="en-US"/>
          </a:p>
        </p:txBody>
      </p:sp>
    </p:spTree>
    <p:extLst>
      <p:ext uri="{BB962C8B-B14F-4D97-AF65-F5344CB8AC3E}">
        <p14:creationId xmlns:p14="http://schemas.microsoft.com/office/powerpoint/2010/main" val="3347357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AD9F40-FA58-42AD-A168-A445E5DDF579}" type="slidenum">
              <a:rPr lang="en-US" smtClean="0"/>
              <a:t>7</a:t>
            </a:fld>
            <a:endParaRPr lang="en-US"/>
          </a:p>
        </p:txBody>
      </p:sp>
    </p:spTree>
    <p:extLst>
      <p:ext uri="{BB962C8B-B14F-4D97-AF65-F5344CB8AC3E}">
        <p14:creationId xmlns:p14="http://schemas.microsoft.com/office/powerpoint/2010/main" val="982244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920D2F2-6497-4C9E-B11F-5D7A81F2A02B}" type="datetime1">
              <a:rPr lang="en-US" smtClean="0"/>
              <a:t>3/31/2021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lvl1pPr>
          </a:lstStyle>
          <a:p>
            <a:fld id="{836961EF-8985-4937-A9D1-C4C4B96BADF6}" type="slidenum">
              <a:rPr lang="en-US" smtClean="0"/>
              <a:pPr/>
              <a:t>‹#›</a:t>
            </a:fld>
            <a:endParaRPr lang="en-US" dirty="0"/>
          </a:p>
        </p:txBody>
      </p:sp>
      <p:sp>
        <p:nvSpPr>
          <p:cNvPr id="7" name="TextBox 6"/>
          <p:cNvSpPr txBox="1"/>
          <p:nvPr userDrawn="1"/>
        </p:nvSpPr>
        <p:spPr>
          <a:xfrm>
            <a:off x="238539" y="31405"/>
            <a:ext cx="11701670" cy="338554"/>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Framework for Reporting Adaptations and Modifications to Evidence-based Implementation Strategies (FRAME-IS)</a:t>
            </a:r>
            <a:endParaRPr lang="en-US" sz="16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p:txBody>
      </p:sp>
    </p:spTree>
    <p:extLst>
      <p:ext uri="{BB962C8B-B14F-4D97-AF65-F5344CB8AC3E}">
        <p14:creationId xmlns:p14="http://schemas.microsoft.com/office/powerpoint/2010/main" val="1112292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10CD8E3-21D0-4E51-B3C0-2A95042F634D}" type="datetime1">
              <a:rPr lang="en-US" smtClean="0"/>
              <a:t>3/31/2021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2906620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5F33487-E9E2-401A-97CF-056ECF946577}" type="datetime1">
              <a:rPr lang="en-US" smtClean="0"/>
              <a:t>3/31/2021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1256407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8DD9E7-D865-4377-B734-7C0B1BE100B3}" type="datetime1">
              <a:rPr lang="en-US" smtClean="0"/>
              <a:t>3/31/2021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792650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6C4652-B906-4802-8C12-87CB290B0469}" type="datetime1">
              <a:rPr lang="en-US" smtClean="0"/>
              <a:t>3/31/2021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369873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BEF5DF6-459B-4021-9A70-D2D5635B6838}" type="datetime1">
              <a:rPr lang="en-US" smtClean="0"/>
              <a:t>3/31/2021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4226915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46BD247-09F7-4EC1-9D5E-C99CCBDF5FA7}" type="datetime1">
              <a:rPr lang="en-US" smtClean="0"/>
              <a:t>3/31/2021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418875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324E6FD-86A6-47FE-8EC4-B147CC65B9CA}" type="datetime1">
              <a:rPr lang="en-US" smtClean="0"/>
              <a:t>3/31/2021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277367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771147-E6CD-4321-885C-3FB435B7BF2A}" type="datetime1">
              <a:rPr lang="en-US" smtClean="0"/>
              <a:t>3/31/2021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3983919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39BA94D-4F74-4C0A-9F96-3C49181DC3C7}" type="datetime1">
              <a:rPr lang="en-US" smtClean="0"/>
              <a:t>3/31/2021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2375492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0A1060-658D-4E6D-9D65-4590BBD87251}" type="datetime1">
              <a:rPr lang="en-US" smtClean="0"/>
              <a:t>3/31/2021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D4AF13-6566-48DB-B594-E4CC95A8B73D}" type="slidenum">
              <a:rPr lang="en-US" smtClean="0"/>
              <a:t>‹#›</a:t>
            </a:fld>
            <a:endParaRPr lang="en-US"/>
          </a:p>
        </p:txBody>
      </p:sp>
    </p:spTree>
    <p:extLst>
      <p:ext uri="{BB962C8B-B14F-4D97-AF65-F5344CB8AC3E}">
        <p14:creationId xmlns:p14="http://schemas.microsoft.com/office/powerpoint/2010/main" val="3929451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14D742-EA48-4654-B67E-C50F6EE8F4E8}" type="datetime1">
              <a:rPr lang="en-US" smtClean="0"/>
              <a:t>3/31/2021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4AF13-6566-48DB-B594-E4CC95A8B73D}" type="slidenum">
              <a:rPr lang="en-US" smtClean="0"/>
              <a:t>‹#›</a:t>
            </a:fld>
            <a:endParaRPr lang="en-US"/>
          </a:p>
        </p:txBody>
      </p:sp>
    </p:spTree>
    <p:extLst>
      <p:ext uri="{BB962C8B-B14F-4D97-AF65-F5344CB8AC3E}">
        <p14:creationId xmlns:p14="http://schemas.microsoft.com/office/powerpoint/2010/main" val="463926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4AF13-6566-48DB-B594-E4CC95A8B73D}" type="slidenum">
              <a:rPr lang="en-US" smtClean="0"/>
              <a:t>0</a:t>
            </a:fld>
            <a:endParaRPr lang="en-US" dirty="0"/>
          </a:p>
        </p:txBody>
      </p:sp>
      <p:sp>
        <p:nvSpPr>
          <p:cNvPr id="5" name="TextBox 4"/>
          <p:cNvSpPr txBox="1"/>
          <p:nvPr/>
        </p:nvSpPr>
        <p:spPr>
          <a:xfrm>
            <a:off x="334482" y="634001"/>
            <a:ext cx="8377718" cy="5386090"/>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Contents and Roadmap</a:t>
            </a:r>
          </a:p>
          <a:p>
            <a:endParaRPr lang="en-US" sz="12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Background: </a:t>
            </a:r>
            <a:r>
              <a:rPr lang="en-US" sz="1400" dirty="0">
                <a:latin typeface="Arial" panose="020B0604020202020204" pitchFamily="34" charset="0"/>
                <a:ea typeface="ＭＳ 明朝"/>
                <a:cs typeface="Arial" panose="020B0604020202020204" pitchFamily="34" charset="0"/>
              </a:rPr>
              <a:t>The FRAME-IS is intended to help implementation scientists and practitioners track modifications to implementation strategies. It is modular, and includes the following options, described in more detail on the following slides. Completing the FRAME-IS assumes that you already have an evidence-based practice (EBP) that is being implemented, and a specific implementation strategy that is being modified. To complete the FRAME-IS, you will need to have a reasonable knowledge of what that implementation strategy looks like in the “base case” (i.e. you will need to be able to describe the unmodified implementation strategy in enough detail to document modifications).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As indicated by the asterisks below, streamlined completion of the FRAME-IS would at a minimum include completion of Modules 1, 2, and 4 along with Module 3 for Content modifications. To capture additional detail on modifications, consider completing the other Modules as well. </a:t>
            </a:r>
          </a:p>
          <a:p>
            <a:endParaRPr lang="en-US" sz="1400" dirty="0">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MODULES</a:t>
            </a:r>
            <a:r>
              <a:rPr lang="en-US" sz="1400" dirty="0">
                <a:latin typeface="Arial" panose="020B0604020202020204" pitchFamily="34" charset="0"/>
                <a:ea typeface="ＭＳ 明朝"/>
                <a:cs typeface="Arial" panose="020B0604020202020204" pitchFamily="34" charset="0"/>
              </a:rPr>
              <a:t> (* Asterisks indicate Core Modules we highly recommend *)</a:t>
            </a:r>
          </a:p>
          <a:p>
            <a:endParaRPr lang="en-US" sz="1400" dirty="0">
              <a:latin typeface="Arial" panose="020B0604020202020204" pitchFamily="34" charset="0"/>
              <a:ea typeface="ＭＳ 明朝"/>
              <a:cs typeface="Arial" panose="020B0604020202020204" pitchFamily="34" charset="0"/>
            </a:endParaRPr>
          </a:p>
          <a:p>
            <a:pPr marL="171450" indent="-171450">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Module 1: Brief description of the EBP, implementation strategy, and modification(s) *</a:t>
            </a:r>
          </a:p>
          <a:p>
            <a:pPr marL="171450" indent="-171450">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Module 2: WHAT is modified? *</a:t>
            </a:r>
          </a:p>
          <a:p>
            <a:pPr marL="171450" indent="-171450">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Module 3: What is the NATURE of the content modification? (* for content modifications only)</a:t>
            </a:r>
          </a:p>
          <a:p>
            <a:pPr marL="346075" lvl="1" indent="-173038">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Includes optional module: Does modification retain FIDELITY to core elements/functions?</a:t>
            </a:r>
          </a:p>
          <a:p>
            <a:pPr marL="171450" indent="-171450">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Module 4: What is the RATIONALE for the modification? * </a:t>
            </a:r>
          </a:p>
          <a:p>
            <a:pPr marL="171450" indent="-171450">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Module 5: WHEN is the modification initiated, and is it PLANNED?</a:t>
            </a:r>
          </a:p>
          <a:p>
            <a:pPr marL="171450" indent="-171450">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Module 6: WHO participates in the decision to modify?</a:t>
            </a:r>
          </a:p>
          <a:p>
            <a:pPr marL="171450" indent="-171450">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Module 7: How WIDESPREAD is the modification? </a:t>
            </a:r>
          </a:p>
          <a:p>
            <a:endParaRPr lang="en-US" sz="8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p:txBody>
      </p:sp>
    </p:spTree>
    <p:extLst>
      <p:ext uri="{BB962C8B-B14F-4D97-AF65-F5344CB8AC3E}">
        <p14:creationId xmlns:p14="http://schemas.microsoft.com/office/powerpoint/2010/main" val="221136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4AF13-6566-48DB-B594-E4CC95A8B73D}" type="slidenum">
              <a:rPr lang="en-US" smtClean="0"/>
              <a:t>1</a:t>
            </a:fld>
            <a:endParaRPr lang="en-US"/>
          </a:p>
        </p:txBody>
      </p:sp>
      <p:sp>
        <p:nvSpPr>
          <p:cNvPr id="5" name="TextBox 4"/>
          <p:cNvSpPr txBox="1"/>
          <p:nvPr/>
        </p:nvSpPr>
        <p:spPr>
          <a:xfrm>
            <a:off x="334483" y="634001"/>
            <a:ext cx="6728926" cy="4124206"/>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Module 1: </a:t>
            </a:r>
            <a:r>
              <a:rPr lang="en-US" sz="1600" b="1" dirty="0">
                <a:latin typeface="Arial" panose="020B0604020202020204" pitchFamily="34" charset="0"/>
                <a:ea typeface="ＭＳ 明朝"/>
                <a:cs typeface="Arial" panose="020B0604020202020204" pitchFamily="34" charset="0"/>
              </a:rPr>
              <a:t>Brief description of the EBP, implementation strategy, and modification(s) </a:t>
            </a:r>
            <a:endParaRPr lang="en-US" sz="16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a:p>
            <a:endParaRPr lang="en-US" sz="1200" b="1" dirty="0">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Background: </a:t>
            </a:r>
            <a:r>
              <a:rPr lang="en-US" sz="1400" dirty="0">
                <a:latin typeface="Arial" panose="020B0604020202020204" pitchFamily="34" charset="0"/>
                <a:ea typeface="ＭＳ 明朝"/>
                <a:cs typeface="Arial" panose="020B0604020202020204" pitchFamily="34" charset="0"/>
              </a:rPr>
              <a:t>to make it easier to track modifications and to complete the remainder of the FRAME-IS, we recommend briefly describing the EBP in question, the initially defined implementation strategy being modified, and the modification(s) themselves.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We note that the ERIC compilation (Powell et al., 2015, Imp. Sci. vol. 10 p. 21) may be useful for describing the  implementation strategy being used. We also note that many modifications may actually be “bundled” – i.e. may involve changes to multiple aspects of the implementation strategy. For example, the content and the length of a provider training may be modified simultaneously. In those cases, it is up to you whether you want to complete the FRAME-IS separately for each modification, or to complete it once (documenting all of the separate modifications at once). </a:t>
            </a:r>
          </a:p>
          <a:p>
            <a:endParaRPr lang="en-US" sz="1400" dirty="0">
              <a:latin typeface="Arial" panose="020B0604020202020204" pitchFamily="34" charset="0"/>
              <a:ea typeface="ＭＳ 明朝"/>
              <a:cs typeface="Arial" panose="020B0604020202020204" pitchFamily="34" charset="0"/>
            </a:endParaRPr>
          </a:p>
          <a:p>
            <a:r>
              <a:rPr lang="en-US" sz="1400" b="1" i="1" dirty="0">
                <a:latin typeface="Arial" panose="020B0604020202020204" pitchFamily="34" charset="0"/>
                <a:ea typeface="ＭＳ 明朝"/>
                <a:cs typeface="Arial" panose="020B0604020202020204" pitchFamily="34" charset="0"/>
              </a:rPr>
              <a:t>Example:  </a:t>
            </a:r>
          </a:p>
          <a:p>
            <a:endParaRPr lang="en-US" sz="8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p:txBody>
      </p:sp>
      <p:sp>
        <p:nvSpPr>
          <p:cNvPr id="6" name="Text Box 5"/>
          <p:cNvSpPr txBox="1"/>
          <p:nvPr/>
        </p:nvSpPr>
        <p:spPr>
          <a:xfrm>
            <a:off x="7075070" y="728870"/>
            <a:ext cx="4494078" cy="5704726"/>
          </a:xfrm>
          <a:prstGeom prst="rect">
            <a:avLst/>
          </a:prstGeom>
          <a:ln w="6350" cmpd="sng">
            <a:solidFill>
              <a:schemeClr val="dk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BRIEFLY DESCRIBE the EBP, implementation strategy, and modification(s)</a:t>
            </a:r>
          </a:p>
          <a:p>
            <a:pPr algn="ctr"/>
            <a:endParaRPr lang="en-US" sz="1400" b="1" dirty="0">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The EBP being implemented is: </a:t>
            </a:r>
          </a:p>
          <a:p>
            <a:endParaRPr lang="en-US" sz="1400" b="1"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________________________________________</a:t>
            </a:r>
          </a:p>
          <a:p>
            <a:endParaRPr lang="en-US" sz="1400" b="1" dirty="0">
              <a:latin typeface="Arial" panose="020B0604020202020204" pitchFamily="34" charset="0"/>
              <a:ea typeface="ＭＳ 明朝"/>
              <a:cs typeface="Arial" panose="020B0604020202020204" pitchFamily="34" charset="0"/>
            </a:endParaRPr>
          </a:p>
          <a:p>
            <a:endParaRPr lang="en-US" sz="1400" b="1" dirty="0">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The implementation strategy being modified is: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________________________________________</a:t>
            </a:r>
          </a:p>
          <a:p>
            <a:endParaRPr lang="en-US" sz="1400" dirty="0">
              <a:latin typeface="Arial" panose="020B0604020202020204" pitchFamily="34" charset="0"/>
              <a:ea typeface="ＭＳ 明朝"/>
              <a:cs typeface="Arial" panose="020B0604020202020204" pitchFamily="34" charset="0"/>
            </a:endParaRPr>
          </a:p>
          <a:p>
            <a:endParaRPr lang="en-US" sz="1400" dirty="0">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The modification(s) being made is/are: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________________________________________</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________________________________________</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________________________________________</a:t>
            </a:r>
          </a:p>
          <a:p>
            <a:endParaRPr lang="en-US" sz="1400" dirty="0">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The reason(s) for the modification(s) is/are: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________________________________________</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________________________________________</a:t>
            </a:r>
          </a:p>
          <a:p>
            <a:endParaRPr lang="en-US" sz="1400" dirty="0">
              <a:latin typeface="Arial" panose="020B0604020202020204" pitchFamily="34" charset="0"/>
              <a:ea typeface="ＭＳ 明朝"/>
              <a:cs typeface="Arial" panose="020B0604020202020204" pitchFamily="34" charset="0"/>
            </a:endParaRPr>
          </a:p>
          <a:p>
            <a:endParaRPr lang="en-US" sz="1400" dirty="0">
              <a:latin typeface="Arial" panose="020B0604020202020204" pitchFamily="34" charset="0"/>
              <a:ea typeface="ＭＳ 明朝"/>
              <a:cs typeface="Arial" panose="020B0604020202020204" pitchFamily="34" charset="0"/>
            </a:endParaRPr>
          </a:p>
          <a:p>
            <a:pPr algn="ctr"/>
            <a:endParaRPr lang="en-US" sz="1000" b="1" dirty="0">
              <a:latin typeface="Avenir Book"/>
              <a:ea typeface="ＭＳ 明朝"/>
              <a:cs typeface="Times New Roman"/>
            </a:endParaRPr>
          </a:p>
          <a:p>
            <a:pPr algn="ctr"/>
            <a:endParaRPr lang="en-US" sz="1000" dirty="0">
              <a:ea typeface="ＭＳ 明朝"/>
              <a:cs typeface="Times New Roman"/>
            </a:endParaRPr>
          </a:p>
        </p:txBody>
      </p:sp>
      <p:sp>
        <p:nvSpPr>
          <p:cNvPr id="7" name="Text Box 5"/>
          <p:cNvSpPr txBox="1"/>
          <p:nvPr/>
        </p:nvSpPr>
        <p:spPr>
          <a:xfrm>
            <a:off x="1578595" y="4179346"/>
            <a:ext cx="5281127" cy="2254250"/>
          </a:xfrm>
          <a:prstGeom prst="rect">
            <a:avLst/>
          </a:prstGeom>
          <a:ln w="6350" cmpd="sng">
            <a:solidFill>
              <a:schemeClr val="dk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r>
              <a:rPr lang="en-US" sz="1100" b="1" dirty="0">
                <a:latin typeface="Arial" panose="020B0604020202020204" pitchFamily="34" charset="0"/>
                <a:ea typeface="ＭＳ 明朝"/>
                <a:cs typeface="Arial" panose="020B0604020202020204" pitchFamily="34" charset="0"/>
              </a:rPr>
              <a:t>The EBP being implemented is: </a:t>
            </a:r>
          </a:p>
          <a:p>
            <a:endParaRPr lang="en-US" sz="400" b="1" dirty="0">
              <a:latin typeface="Arial" panose="020B0604020202020204" pitchFamily="34" charset="0"/>
              <a:ea typeface="ＭＳ 明朝"/>
              <a:cs typeface="Arial" panose="020B0604020202020204" pitchFamily="34" charset="0"/>
            </a:endParaRPr>
          </a:p>
          <a:p>
            <a:pPr marL="171450" indent="-171450">
              <a:buFont typeface="Arial" panose="020B0604020202020204" pitchFamily="34" charset="0"/>
              <a:buChar char="•"/>
            </a:pPr>
            <a:r>
              <a:rPr lang="en-US" sz="1100" i="1" dirty="0">
                <a:latin typeface="Arial" panose="020B0604020202020204" pitchFamily="34" charset="0"/>
                <a:ea typeface="ＭＳ 明朝"/>
                <a:cs typeface="Arial" panose="020B0604020202020204" pitchFamily="34" charset="0"/>
              </a:rPr>
              <a:t>Blood serum monitoring for patients being prescribed lithium</a:t>
            </a:r>
          </a:p>
          <a:p>
            <a:endParaRPr lang="en-US" sz="800" b="1" dirty="0">
              <a:latin typeface="Arial" panose="020B0604020202020204" pitchFamily="34" charset="0"/>
              <a:ea typeface="ＭＳ 明朝"/>
              <a:cs typeface="Arial" panose="020B0604020202020204" pitchFamily="34" charset="0"/>
            </a:endParaRPr>
          </a:p>
          <a:p>
            <a:r>
              <a:rPr lang="en-US" sz="1100" b="1" dirty="0">
                <a:latin typeface="Arial" panose="020B0604020202020204" pitchFamily="34" charset="0"/>
                <a:ea typeface="ＭＳ 明朝"/>
                <a:cs typeface="Arial" panose="020B0604020202020204" pitchFamily="34" charset="0"/>
              </a:rPr>
              <a:t>The implementation strategy being modified is: </a:t>
            </a:r>
          </a:p>
          <a:p>
            <a:endParaRPr lang="en-US" sz="400" dirty="0">
              <a:latin typeface="Arial" panose="020B0604020202020204" pitchFamily="34" charset="0"/>
              <a:ea typeface="ＭＳ 明朝"/>
              <a:cs typeface="Arial" panose="020B0604020202020204" pitchFamily="34" charset="0"/>
            </a:endParaRPr>
          </a:p>
          <a:p>
            <a:pPr marL="171450" indent="-171450">
              <a:buFont typeface="Arial" panose="020B0604020202020204" pitchFamily="34" charset="0"/>
              <a:buChar char="•"/>
            </a:pPr>
            <a:r>
              <a:rPr lang="en-US" sz="1100" i="1" dirty="0">
                <a:latin typeface="Arial" panose="020B0604020202020204" pitchFamily="34" charset="0"/>
                <a:ea typeface="ＭＳ 明朝"/>
                <a:cs typeface="Arial" panose="020B0604020202020204" pitchFamily="34" charset="0"/>
              </a:rPr>
              <a:t>Audit and feedback</a:t>
            </a:r>
          </a:p>
          <a:p>
            <a:endParaRPr lang="en-US" sz="800" dirty="0">
              <a:latin typeface="Arial" panose="020B0604020202020204" pitchFamily="34" charset="0"/>
              <a:ea typeface="ＭＳ 明朝"/>
              <a:cs typeface="Arial" panose="020B0604020202020204" pitchFamily="34" charset="0"/>
            </a:endParaRPr>
          </a:p>
          <a:p>
            <a:r>
              <a:rPr lang="en-US" sz="1100" b="1" dirty="0">
                <a:latin typeface="Arial" panose="020B0604020202020204" pitchFamily="34" charset="0"/>
                <a:ea typeface="ＭＳ 明朝"/>
                <a:cs typeface="Arial" panose="020B0604020202020204" pitchFamily="34" charset="0"/>
              </a:rPr>
              <a:t>The modification(s) being made is/are: </a:t>
            </a:r>
          </a:p>
          <a:p>
            <a:endParaRPr lang="en-US" sz="400" dirty="0">
              <a:latin typeface="Arial" panose="020B0604020202020204" pitchFamily="34" charset="0"/>
              <a:ea typeface="ＭＳ 明朝"/>
              <a:cs typeface="Arial" panose="020B0604020202020204" pitchFamily="34" charset="0"/>
            </a:endParaRPr>
          </a:p>
          <a:p>
            <a:pPr marL="171450" indent="-171450">
              <a:buFont typeface="Arial" panose="020B0604020202020204" pitchFamily="34" charset="0"/>
              <a:buChar char="•"/>
            </a:pPr>
            <a:r>
              <a:rPr lang="en-US" sz="1100" i="1" dirty="0">
                <a:latin typeface="Arial" panose="020B0604020202020204" pitchFamily="34" charset="0"/>
                <a:ea typeface="ＭＳ 明朝"/>
                <a:cs typeface="Arial" panose="020B0604020202020204" pitchFamily="34" charset="0"/>
              </a:rPr>
              <a:t>Feedback to providers on their adherence to lithium serum monitoring is being provided less frequently than originally planned</a:t>
            </a:r>
          </a:p>
          <a:p>
            <a:endParaRPr lang="en-US" sz="800" dirty="0">
              <a:latin typeface="Arial" panose="020B0604020202020204" pitchFamily="34" charset="0"/>
              <a:ea typeface="ＭＳ 明朝"/>
              <a:cs typeface="Arial" panose="020B0604020202020204" pitchFamily="34" charset="0"/>
            </a:endParaRPr>
          </a:p>
          <a:p>
            <a:r>
              <a:rPr lang="en-US" sz="1100" b="1" dirty="0">
                <a:latin typeface="Arial" panose="020B0604020202020204" pitchFamily="34" charset="0"/>
                <a:ea typeface="ＭＳ 明朝"/>
                <a:cs typeface="Arial" panose="020B0604020202020204" pitchFamily="34" charset="0"/>
              </a:rPr>
              <a:t>The reason(s) for the modification(s) is/are:</a:t>
            </a:r>
          </a:p>
          <a:p>
            <a:endParaRPr lang="en-US" sz="400" dirty="0">
              <a:latin typeface="Arial" panose="020B0604020202020204" pitchFamily="34" charset="0"/>
              <a:ea typeface="ＭＳ 明朝"/>
              <a:cs typeface="Arial" panose="020B0604020202020204" pitchFamily="34" charset="0"/>
            </a:endParaRPr>
          </a:p>
          <a:p>
            <a:pPr marL="171450" indent="-171450">
              <a:buFont typeface="Arial" panose="020B0604020202020204" pitchFamily="34" charset="0"/>
              <a:buChar char="•"/>
            </a:pPr>
            <a:r>
              <a:rPr lang="en-US" sz="1100" i="1" dirty="0">
                <a:latin typeface="Arial" panose="020B0604020202020204" pitchFamily="34" charset="0"/>
                <a:ea typeface="ＭＳ 明朝"/>
                <a:cs typeface="Arial" panose="020B0604020202020204" pitchFamily="34" charset="0"/>
              </a:rPr>
              <a:t>Clinicians reported feeling overwhelmed by original timing of feedback</a:t>
            </a:r>
          </a:p>
          <a:p>
            <a:endParaRPr lang="en-US" sz="1100" dirty="0">
              <a:latin typeface="Arial" panose="020B0604020202020204" pitchFamily="34" charset="0"/>
              <a:ea typeface="ＭＳ 明朝"/>
              <a:cs typeface="Arial" panose="020B0604020202020204" pitchFamily="34" charset="0"/>
            </a:endParaRPr>
          </a:p>
          <a:p>
            <a:endParaRPr lang="en-US" sz="1400" dirty="0">
              <a:latin typeface="Arial" panose="020B0604020202020204" pitchFamily="34" charset="0"/>
              <a:ea typeface="ＭＳ 明朝"/>
              <a:cs typeface="Arial" panose="020B0604020202020204" pitchFamily="34" charset="0"/>
            </a:endParaRPr>
          </a:p>
          <a:p>
            <a:endParaRPr lang="en-US" sz="1400" dirty="0">
              <a:latin typeface="Arial" panose="020B0604020202020204" pitchFamily="34" charset="0"/>
              <a:ea typeface="ＭＳ 明朝"/>
              <a:cs typeface="Arial" panose="020B0604020202020204" pitchFamily="34" charset="0"/>
            </a:endParaRPr>
          </a:p>
          <a:p>
            <a:pPr algn="ctr"/>
            <a:endParaRPr lang="en-US" sz="1000" b="1" dirty="0">
              <a:latin typeface="Avenir Book"/>
              <a:ea typeface="ＭＳ 明朝"/>
              <a:cs typeface="Times New Roman"/>
            </a:endParaRPr>
          </a:p>
          <a:p>
            <a:pPr algn="ctr"/>
            <a:endParaRPr lang="en-US" sz="1000" dirty="0">
              <a:ea typeface="ＭＳ 明朝"/>
              <a:cs typeface="Times New Roman"/>
            </a:endParaRPr>
          </a:p>
        </p:txBody>
      </p:sp>
    </p:spTree>
    <p:extLst>
      <p:ext uri="{BB962C8B-B14F-4D97-AF65-F5344CB8AC3E}">
        <p14:creationId xmlns:p14="http://schemas.microsoft.com/office/powerpoint/2010/main" val="1120851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4AF13-6566-48DB-B594-E4CC95A8B73D}" type="slidenum">
              <a:rPr lang="en-US" smtClean="0"/>
              <a:t>2</a:t>
            </a:fld>
            <a:endParaRPr lang="en-US"/>
          </a:p>
        </p:txBody>
      </p:sp>
      <p:sp>
        <p:nvSpPr>
          <p:cNvPr id="5" name="TextBox 4"/>
          <p:cNvSpPr txBox="1"/>
          <p:nvPr/>
        </p:nvSpPr>
        <p:spPr>
          <a:xfrm>
            <a:off x="334483" y="634001"/>
            <a:ext cx="5136677" cy="5386090"/>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Module 2: WHAT is modified?</a:t>
            </a:r>
          </a:p>
          <a:p>
            <a:endParaRPr lang="en-US" sz="12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Background: </a:t>
            </a:r>
            <a:r>
              <a:rPr lang="en-US" sz="1400" dirty="0">
                <a:latin typeface="Arial" panose="020B0604020202020204" pitchFamily="34" charset="0"/>
                <a:ea typeface="ＭＳ 明朝"/>
                <a:cs typeface="Arial" panose="020B0604020202020204" pitchFamily="34" charset="0"/>
              </a:rPr>
              <a:t>We note four types of modifications to implementation strategies: Content, Evaluation, Training, and Context.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We note that the distinction between Content and Training may be particularly difficult to disentangle for modifications to implementation strategies. For example, if the implementation strategy in question is a clinician training workshop, then modifications to the content of the workshop itself would qualify as a </a:t>
            </a:r>
            <a:r>
              <a:rPr lang="en-US" sz="1400" b="1" dirty="0">
                <a:latin typeface="Arial" panose="020B0604020202020204" pitchFamily="34" charset="0"/>
                <a:ea typeface="ＭＳ 明朝"/>
                <a:cs typeface="Arial" panose="020B0604020202020204" pitchFamily="34" charset="0"/>
              </a:rPr>
              <a:t>Content</a:t>
            </a:r>
            <a:r>
              <a:rPr lang="en-US" sz="1400" dirty="0">
                <a:latin typeface="Arial" panose="020B0604020202020204" pitchFamily="34" charset="0"/>
                <a:ea typeface="ＭＳ 明朝"/>
                <a:cs typeface="Arial" panose="020B0604020202020204" pitchFamily="34" charset="0"/>
              </a:rPr>
              <a:t> modification. In contrast, changes to how </a:t>
            </a:r>
            <a:r>
              <a:rPr lang="en-US" sz="1400" i="1" dirty="0">
                <a:latin typeface="Arial" panose="020B0604020202020204" pitchFamily="34" charset="0"/>
                <a:ea typeface="ＭＳ 明朝"/>
                <a:cs typeface="Arial" panose="020B0604020202020204" pitchFamily="34" charset="0"/>
              </a:rPr>
              <a:t>implementers</a:t>
            </a:r>
            <a:r>
              <a:rPr lang="en-US" sz="1400" dirty="0">
                <a:latin typeface="Arial" panose="020B0604020202020204" pitchFamily="34" charset="0"/>
                <a:ea typeface="ＭＳ 明朝"/>
                <a:cs typeface="Arial" panose="020B0604020202020204" pitchFamily="34" charset="0"/>
              </a:rPr>
              <a:t> are trained—e.g. by modifying the ways that external facilitators are trained in the context of implementation facilitation–would qualify as a </a:t>
            </a:r>
            <a:r>
              <a:rPr lang="en-US" sz="1400" b="1" dirty="0">
                <a:latin typeface="Arial" panose="020B0604020202020204" pitchFamily="34" charset="0"/>
                <a:ea typeface="ＭＳ 明朝"/>
                <a:cs typeface="Arial" panose="020B0604020202020204" pitchFamily="34" charset="0"/>
              </a:rPr>
              <a:t>Training</a:t>
            </a:r>
            <a:r>
              <a:rPr lang="en-US" sz="1400" dirty="0">
                <a:latin typeface="Arial" panose="020B0604020202020204" pitchFamily="34" charset="0"/>
                <a:ea typeface="ＭＳ 明朝"/>
                <a:cs typeface="Arial" panose="020B0604020202020204" pitchFamily="34" charset="0"/>
              </a:rPr>
              <a:t> modification.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Also note that completing this Core Module presents our first decision point: </a:t>
            </a:r>
          </a:p>
          <a:p>
            <a:endParaRPr lang="en-US" sz="1400" dirty="0">
              <a:latin typeface="Arial" panose="020B0604020202020204" pitchFamily="34" charset="0"/>
              <a:ea typeface="ＭＳ 明朝"/>
              <a:cs typeface="Arial" panose="020B0604020202020204" pitchFamily="34" charset="0"/>
            </a:endParaRPr>
          </a:p>
          <a:p>
            <a:pPr marL="285750" indent="-285750">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If modifications are made to </a:t>
            </a:r>
            <a:r>
              <a:rPr lang="en-US" sz="1400" b="1" dirty="0">
                <a:latin typeface="Arial" panose="020B0604020202020204" pitchFamily="34" charset="0"/>
                <a:ea typeface="ＭＳ 明朝"/>
                <a:cs typeface="Arial" panose="020B0604020202020204" pitchFamily="34" charset="0"/>
              </a:rPr>
              <a:t>Content, Evaluation, or Training</a:t>
            </a:r>
            <a:r>
              <a:rPr lang="en-US" sz="1400" dirty="0">
                <a:latin typeface="Arial" panose="020B0604020202020204" pitchFamily="34" charset="0"/>
                <a:ea typeface="ＭＳ 明朝"/>
                <a:cs typeface="Arial" panose="020B0604020202020204" pitchFamily="34" charset="0"/>
              </a:rPr>
              <a:t>, then proceed to Module 3. </a:t>
            </a:r>
          </a:p>
          <a:p>
            <a:pPr marL="285750" indent="-285750">
              <a:buFont typeface="Arial" panose="020B0604020202020204" pitchFamily="34" charset="0"/>
              <a:buChar char="•"/>
            </a:pPr>
            <a:r>
              <a:rPr lang="en-US" sz="1400" dirty="0">
                <a:latin typeface="Arial" panose="020B0604020202020204" pitchFamily="34" charset="0"/>
                <a:ea typeface="ＭＳ 明朝"/>
                <a:cs typeface="Arial" panose="020B0604020202020204" pitchFamily="34" charset="0"/>
              </a:rPr>
              <a:t>If modifications are made to </a:t>
            </a:r>
            <a:r>
              <a:rPr lang="en-US" sz="1400" b="1" dirty="0">
                <a:latin typeface="Arial" panose="020B0604020202020204" pitchFamily="34" charset="0"/>
                <a:ea typeface="ＭＳ 明朝"/>
                <a:cs typeface="Arial" panose="020B0604020202020204" pitchFamily="34" charset="0"/>
              </a:rPr>
              <a:t>Context</a:t>
            </a:r>
            <a:r>
              <a:rPr lang="en-US" sz="1400" dirty="0">
                <a:latin typeface="Arial" panose="020B0604020202020204" pitchFamily="34" charset="0"/>
                <a:ea typeface="ＭＳ 明朝"/>
                <a:cs typeface="Arial" panose="020B0604020202020204" pitchFamily="34" charset="0"/>
              </a:rPr>
              <a:t>, then complete the sub-checkboxes and skip to Module 4.</a:t>
            </a:r>
            <a:endParaRPr lang="en-US" sz="1400" u="sng" dirty="0">
              <a:latin typeface="Arial" panose="020B0604020202020204" pitchFamily="34" charset="0"/>
              <a:ea typeface="ＭＳ 明朝"/>
              <a:cs typeface="Arial" panose="020B0604020202020204" pitchFamily="34" charset="0"/>
            </a:endParaRPr>
          </a:p>
          <a:p>
            <a:pPr marL="285750" indent="-285750">
              <a:buFont typeface="Arial" panose="020B0604020202020204" pitchFamily="34" charset="0"/>
              <a:buChar char="•"/>
            </a:pPr>
            <a:endParaRPr lang="en-US" sz="1400" u="sng" dirty="0">
              <a:latin typeface="Arial" panose="020B0604020202020204" pitchFamily="34" charset="0"/>
              <a:ea typeface="ＭＳ 明朝"/>
              <a:cs typeface="Arial" panose="020B0604020202020204" pitchFamily="34" charset="0"/>
            </a:endParaRPr>
          </a:p>
          <a:p>
            <a:endParaRPr lang="en-US" sz="8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p:txBody>
      </p:sp>
      <p:sp>
        <p:nvSpPr>
          <p:cNvPr id="6" name="Text Box 2"/>
          <p:cNvSpPr txBox="1"/>
          <p:nvPr/>
        </p:nvSpPr>
        <p:spPr>
          <a:xfrm>
            <a:off x="5593080" y="634001"/>
            <a:ext cx="6294121" cy="5734616"/>
          </a:xfrm>
          <a:prstGeom prst="rect">
            <a:avLst/>
          </a:prstGeom>
          <a:ln w="6350" cmpd="sng">
            <a:solidFill>
              <a:schemeClr val="tx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WHAT is modified?</a:t>
            </a:r>
            <a:r>
              <a:rPr lang="en-US" sz="1400" dirty="0">
                <a:latin typeface="Arial" panose="020B0604020202020204" pitchFamily="34" charset="0"/>
                <a:ea typeface="ＭＳ 明朝"/>
                <a:cs typeface="Arial" panose="020B0604020202020204" pitchFamily="34" charset="0"/>
              </a:rPr>
              <a:t> </a:t>
            </a:r>
          </a:p>
          <a:p>
            <a:pPr marL="171450" indent="-171450">
              <a:buFont typeface="Wingdings" panose="05000000000000000000" pitchFamily="2" charset="2"/>
              <a:buChar char="q"/>
            </a:pPr>
            <a:r>
              <a:rPr lang="en-US" sz="1400" b="1" i="1" dirty="0">
                <a:latin typeface="Arial" panose="020B0604020202020204" pitchFamily="34" charset="0"/>
                <a:ea typeface="ＭＳ 明朝"/>
                <a:cs typeface="Arial" panose="020B0604020202020204" pitchFamily="34" charset="0"/>
              </a:rPr>
              <a:t>Content</a:t>
            </a:r>
          </a:p>
          <a:p>
            <a:r>
              <a:rPr lang="en-US" sz="1400" dirty="0">
                <a:latin typeface="Arial" panose="020B0604020202020204" pitchFamily="34" charset="0"/>
                <a:ea typeface="ＭＳ 明朝"/>
                <a:cs typeface="Arial" panose="020B0604020202020204" pitchFamily="34" charset="0"/>
              </a:rPr>
              <a:t>Modifications made to content of the implementation strategy itself, or that impact how aspects of the implementation strategy are delivered</a:t>
            </a:r>
          </a:p>
          <a:p>
            <a:pPr marL="571500" indent="-171450">
              <a:buFont typeface="Wingdings" panose="05000000000000000000" pitchFamily="2" charset="2"/>
              <a:buChar char="q"/>
            </a:pPr>
            <a:endParaRPr lang="en-US" sz="1400"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b="1" i="1" dirty="0">
                <a:latin typeface="Arial" panose="020B0604020202020204" pitchFamily="34" charset="0"/>
                <a:ea typeface="ＭＳ 明朝"/>
                <a:cs typeface="Arial" panose="020B0604020202020204" pitchFamily="34" charset="0"/>
              </a:rPr>
              <a:t>Evaluation</a:t>
            </a:r>
          </a:p>
          <a:p>
            <a:r>
              <a:rPr lang="en-US" sz="1400" dirty="0">
                <a:latin typeface="Arial" panose="020B0604020202020204" pitchFamily="34" charset="0"/>
                <a:ea typeface="ＭＳ 明朝"/>
                <a:cs typeface="Arial" panose="020B0604020202020204" pitchFamily="34" charset="0"/>
              </a:rPr>
              <a:t>Modifications made to the way that the implementation strategy is evaluated</a:t>
            </a:r>
          </a:p>
          <a:p>
            <a:pPr marL="285750" indent="-285750">
              <a:buFont typeface="Wingdings" panose="05000000000000000000" pitchFamily="2" charset="2"/>
              <a:buChar char="q"/>
            </a:pPr>
            <a:endParaRPr lang="en-US" sz="1400"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b="1" i="1" dirty="0">
                <a:latin typeface="Arial" panose="020B0604020202020204" pitchFamily="34" charset="0"/>
                <a:ea typeface="ＭＳ 明朝"/>
                <a:cs typeface="Arial" panose="020B0604020202020204" pitchFamily="34" charset="0"/>
              </a:rPr>
              <a:t>Training</a:t>
            </a:r>
          </a:p>
          <a:p>
            <a:r>
              <a:rPr lang="en-US" sz="1400" dirty="0">
                <a:latin typeface="Arial" panose="020B0604020202020204" pitchFamily="34" charset="0"/>
                <a:ea typeface="ＭＳ 明朝"/>
                <a:cs typeface="Arial" panose="020B0604020202020204" pitchFamily="34" charset="0"/>
              </a:rPr>
              <a:t>Modifications to the ways that implementers are trained</a:t>
            </a:r>
          </a:p>
          <a:p>
            <a:endParaRPr lang="en-US" sz="1400" b="1"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b="1" i="1" dirty="0">
                <a:latin typeface="Arial" panose="020B0604020202020204" pitchFamily="34" charset="0"/>
                <a:ea typeface="ＭＳ 明朝"/>
                <a:cs typeface="Arial" panose="020B0604020202020204" pitchFamily="34" charset="0"/>
              </a:rPr>
              <a:t>Context</a:t>
            </a:r>
          </a:p>
          <a:p>
            <a:r>
              <a:rPr lang="en-US" sz="1400" dirty="0">
                <a:latin typeface="Arial" panose="020B0604020202020204" pitchFamily="34" charset="0"/>
                <a:ea typeface="ＭＳ 明朝"/>
                <a:cs typeface="Arial" panose="020B0604020202020204" pitchFamily="34" charset="0"/>
              </a:rPr>
              <a:t>Modifications made to the way the overall implementation strategy is delivered. For Context modifications, specify which of the following was modified:</a:t>
            </a:r>
          </a:p>
          <a:p>
            <a:pPr marL="457200" indent="-228600">
              <a:buFont typeface="Wingdings" panose="05000000000000000000" pitchFamily="2" charset="2"/>
              <a:buChar char="q"/>
            </a:pPr>
            <a:r>
              <a:rPr lang="en-US" sz="1400" b="1" i="1" dirty="0">
                <a:latin typeface="Arial" panose="020B0604020202020204" pitchFamily="34" charset="0"/>
                <a:ea typeface="ＭＳ 明朝"/>
                <a:cs typeface="Arial" panose="020B0604020202020204" pitchFamily="34" charset="0"/>
              </a:rPr>
              <a:t>Format</a:t>
            </a:r>
            <a:r>
              <a:rPr lang="en-US" sz="1400" dirty="0">
                <a:latin typeface="Arial" panose="020B0604020202020204" pitchFamily="34" charset="0"/>
                <a:ea typeface="ＭＳ 明朝"/>
                <a:cs typeface="Arial" panose="020B0604020202020204" pitchFamily="34" charset="0"/>
              </a:rPr>
              <a:t> (e.g. group vs. individual format for delivering the implementation strategy) </a:t>
            </a:r>
          </a:p>
          <a:p>
            <a:pPr marL="457200" indent="-228600">
              <a:buFont typeface="Wingdings" panose="05000000000000000000" pitchFamily="2" charset="2"/>
              <a:buChar char="q"/>
            </a:pPr>
            <a:r>
              <a:rPr lang="en-US" sz="1400" b="1" i="1" dirty="0">
                <a:latin typeface="Arial" panose="020B0604020202020204" pitchFamily="34" charset="0"/>
                <a:ea typeface="ＭＳ 明朝"/>
                <a:cs typeface="Arial" panose="020B0604020202020204" pitchFamily="34" charset="0"/>
              </a:rPr>
              <a:t>Setting</a:t>
            </a:r>
            <a:r>
              <a:rPr lang="en-US" sz="1400" dirty="0">
                <a:latin typeface="Arial" panose="020B0604020202020204" pitchFamily="34" charset="0"/>
                <a:ea typeface="ＭＳ 明朝"/>
                <a:cs typeface="Arial" panose="020B0604020202020204" pitchFamily="34" charset="0"/>
              </a:rPr>
              <a:t> (e.g. delivering the implementation strategy in a new clinical or training setting than was originally planned)</a:t>
            </a:r>
          </a:p>
          <a:p>
            <a:pPr marL="457200" indent="-228600">
              <a:buFont typeface="Wingdings" panose="05000000000000000000" pitchFamily="2" charset="2"/>
              <a:buChar char="q"/>
            </a:pPr>
            <a:r>
              <a:rPr lang="en-US" sz="1400" b="1" i="1" dirty="0">
                <a:latin typeface="Arial" panose="020B0604020202020204" pitchFamily="34" charset="0"/>
                <a:ea typeface="ＭＳ 明朝"/>
                <a:cs typeface="Arial" panose="020B0604020202020204" pitchFamily="34" charset="0"/>
              </a:rPr>
              <a:t>Personnel</a:t>
            </a:r>
            <a:r>
              <a:rPr lang="en-US" sz="1400" dirty="0">
                <a:latin typeface="Arial" panose="020B0604020202020204" pitchFamily="34" charset="0"/>
                <a:ea typeface="ＭＳ 明朝"/>
                <a:cs typeface="Arial" panose="020B0604020202020204" pitchFamily="34" charset="0"/>
              </a:rPr>
              <a:t> (e.g. having the implementation strategy be delivered by a systems engineer rather than a clinician facilitator) </a:t>
            </a:r>
          </a:p>
          <a:p>
            <a:pPr marL="457200" indent="-228600">
              <a:buFont typeface="Wingdings" panose="05000000000000000000" pitchFamily="2" charset="2"/>
              <a:buChar char="q"/>
            </a:pPr>
            <a:r>
              <a:rPr lang="en-US" sz="1400" b="1" i="1" dirty="0">
                <a:latin typeface="Arial" panose="020B0604020202020204" pitchFamily="34" charset="0"/>
                <a:ea typeface="ＭＳ 明朝"/>
                <a:cs typeface="Arial" panose="020B0604020202020204" pitchFamily="34" charset="0"/>
              </a:rPr>
              <a:t>Population</a:t>
            </a:r>
            <a:r>
              <a:rPr lang="en-US" sz="1400" dirty="0">
                <a:latin typeface="Arial" panose="020B0604020202020204" pitchFamily="34" charset="0"/>
                <a:ea typeface="ＭＳ 明朝"/>
                <a:cs typeface="Arial" panose="020B0604020202020204" pitchFamily="34" charset="0"/>
              </a:rPr>
              <a:t> (e.g. delivering the implementation strategy to middle managers instead of frontline clinicians)</a:t>
            </a:r>
          </a:p>
          <a:p>
            <a:pPr marL="457200" indent="-228600">
              <a:buFont typeface="Wingdings" panose="05000000000000000000" pitchFamily="2" charset="2"/>
              <a:buChar char="q"/>
            </a:pPr>
            <a:r>
              <a:rPr lang="en-US" sz="1400" b="1" i="1" dirty="0">
                <a:latin typeface="Arial" panose="020B0604020202020204" pitchFamily="34" charset="0"/>
                <a:ea typeface="ＭＳ 明朝"/>
                <a:cs typeface="Arial" panose="020B0604020202020204" pitchFamily="34" charset="0"/>
              </a:rPr>
              <a:t>Other </a:t>
            </a:r>
            <a:r>
              <a:rPr lang="en-US" sz="1400" dirty="0">
                <a:latin typeface="Arial" panose="020B0604020202020204" pitchFamily="34" charset="0"/>
                <a:ea typeface="ＭＳ 明朝"/>
                <a:cs typeface="Arial" panose="020B0604020202020204" pitchFamily="34" charset="0"/>
              </a:rPr>
              <a:t>context modification: write in here: _______________________</a:t>
            </a:r>
          </a:p>
          <a:p>
            <a:r>
              <a:rPr lang="en-US" sz="1400" dirty="0">
                <a:latin typeface="Arial" panose="020B0604020202020204" pitchFamily="34" charset="0"/>
                <a:ea typeface="ＭＳ 明朝"/>
                <a:cs typeface="Arial" panose="020B0604020202020204" pitchFamily="34" charset="0"/>
              </a:rPr>
              <a:t> </a:t>
            </a:r>
            <a:endParaRPr lang="en-US" sz="1400" b="1" i="1" dirty="0">
              <a:latin typeface="Arial" panose="020B0604020202020204" pitchFamily="34" charset="0"/>
              <a:ea typeface="ＭＳ 明朝"/>
              <a:cs typeface="Arial" panose="020B0604020202020204" pitchFamily="34" charset="0"/>
            </a:endParaRPr>
          </a:p>
          <a:p>
            <a:endParaRPr lang="en-US" sz="1400" dirty="0">
              <a:latin typeface="Arial" panose="020B0604020202020204" pitchFamily="34" charset="0"/>
              <a:ea typeface="ＭＳ 明朝"/>
              <a:cs typeface="Arial" panose="020B0604020202020204" pitchFamily="34" charset="0"/>
            </a:endParaRPr>
          </a:p>
          <a:p>
            <a:pPr marL="285750" indent="-285750">
              <a:buFont typeface="Arial" panose="020B0604020202020204" pitchFamily="34" charset="0"/>
              <a:buChar char="•"/>
            </a:pPr>
            <a:endParaRPr lang="en-US" sz="1400"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endParaRPr lang="en-US" sz="1000" b="1" dirty="0">
              <a:ea typeface="ＭＳ 明朝"/>
              <a:cs typeface="Times New Roman"/>
            </a:endParaRPr>
          </a:p>
        </p:txBody>
      </p:sp>
    </p:spTree>
    <p:extLst>
      <p:ext uri="{BB962C8B-B14F-4D97-AF65-F5344CB8AC3E}">
        <p14:creationId xmlns:p14="http://schemas.microsoft.com/office/powerpoint/2010/main" val="1130096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4AF13-6566-48DB-B594-E4CC95A8B73D}" type="slidenum">
              <a:rPr lang="en-US" smtClean="0"/>
              <a:t>3</a:t>
            </a:fld>
            <a:endParaRPr lang="en-US"/>
          </a:p>
        </p:txBody>
      </p:sp>
      <p:sp>
        <p:nvSpPr>
          <p:cNvPr id="5" name="TextBox 4"/>
          <p:cNvSpPr txBox="1"/>
          <p:nvPr/>
        </p:nvSpPr>
        <p:spPr>
          <a:xfrm>
            <a:off x="299313" y="625014"/>
            <a:ext cx="5520627" cy="5755422"/>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Module 3: What is the NATURE of the content, evaluation, or training modification? </a:t>
            </a:r>
          </a:p>
          <a:p>
            <a:endParaRPr lang="en-US" sz="12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Background:</a:t>
            </a:r>
            <a:r>
              <a:rPr lang="en-US" sz="1400" dirty="0">
                <a:latin typeface="Arial" panose="020B0604020202020204" pitchFamily="34" charset="0"/>
                <a:ea typeface="ＭＳ 明朝"/>
                <a:cs typeface="Arial" panose="020B0604020202020204" pitchFamily="34" charset="0"/>
              </a:rPr>
              <a:t> For </a:t>
            </a:r>
            <a:r>
              <a:rPr lang="en-US" sz="1400" b="1" dirty="0">
                <a:latin typeface="Arial" panose="020B0604020202020204" pitchFamily="34" charset="0"/>
                <a:ea typeface="ＭＳ 明朝"/>
                <a:cs typeface="Arial" panose="020B0604020202020204" pitchFamily="34" charset="0"/>
              </a:rPr>
              <a:t>Content, Evaluation, </a:t>
            </a:r>
            <a:r>
              <a:rPr lang="en-US" sz="1400" dirty="0">
                <a:latin typeface="Arial" panose="020B0604020202020204" pitchFamily="34" charset="0"/>
                <a:ea typeface="ＭＳ 明朝"/>
                <a:cs typeface="Arial" panose="020B0604020202020204" pitchFamily="34" charset="0"/>
              </a:rPr>
              <a:t>and </a:t>
            </a:r>
            <a:r>
              <a:rPr lang="en-US" sz="1400" b="1" dirty="0">
                <a:latin typeface="Arial" panose="020B0604020202020204" pitchFamily="34" charset="0"/>
                <a:ea typeface="ＭＳ 明朝"/>
                <a:cs typeface="Arial" panose="020B0604020202020204" pitchFamily="34" charset="0"/>
              </a:rPr>
              <a:t>Training</a:t>
            </a:r>
            <a:r>
              <a:rPr lang="en-US" sz="1400" dirty="0">
                <a:latin typeface="Arial" panose="020B0604020202020204" pitchFamily="34" charset="0"/>
                <a:ea typeface="ＭＳ 明朝"/>
                <a:cs typeface="Arial" panose="020B0604020202020204" pitchFamily="34" charset="0"/>
              </a:rPr>
              <a:t> modifications, it is important to track the nature of the modification itself. These modifications can range from relatively small tweaks or more sweeping changes to the implementation strategy. </a:t>
            </a:r>
          </a:p>
          <a:p>
            <a:endParaRPr lang="en-US" sz="1050" dirty="0">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OPTIONAL: Does modification retain FIDELITY to core elements/functions?</a:t>
            </a:r>
          </a:p>
          <a:p>
            <a:endParaRPr lang="en-US" sz="105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As an optional module, practitioners or implementation scientists may also be interested in documenting the extent to which the modification is consistent with the core elements or functions of the implementation strategy. Fidelity-consistent modifications may be expected to have better outcomes than fidelity-inconsistent ones. </a:t>
            </a:r>
          </a:p>
          <a:p>
            <a:endParaRPr lang="en-US" sz="9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Core elements or functions, in this context, refer to components or topics considered essential to that implementation strategy. For example, removing the feedback component from an audit and feedback implementation strategy would likely represent a fidelity-inconsistent modification. We acknowledge, though, that core elements or functions of many implementation strategies may be poorly understood, and so completion of this module may not be straightforward in all cases. If theory suggests it is essential to producing change, an element or function would be considered to be core or essential to fidelity. </a:t>
            </a:r>
          </a:p>
        </p:txBody>
      </p:sp>
      <p:sp>
        <p:nvSpPr>
          <p:cNvPr id="7" name="Text Box 7"/>
          <p:cNvSpPr txBox="1"/>
          <p:nvPr/>
        </p:nvSpPr>
        <p:spPr>
          <a:xfrm>
            <a:off x="5819940" y="453490"/>
            <a:ext cx="6207937" cy="5003416"/>
          </a:xfrm>
          <a:prstGeom prst="rect">
            <a:avLst/>
          </a:prstGeom>
          <a:ln w="6350" cmpd="sng">
            <a:solidFill>
              <a:schemeClr val="tx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What is the NATURE of the content, evaluation, or training modification?</a:t>
            </a:r>
            <a:r>
              <a:rPr lang="en-US" sz="1400" dirty="0">
                <a:latin typeface="Arial" panose="020B0604020202020204" pitchFamily="34" charset="0"/>
                <a:ea typeface="ＭＳ 明朝"/>
                <a:cs typeface="Arial" panose="020B0604020202020204" pitchFamily="34" charset="0"/>
              </a:rPr>
              <a:t> </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Tailoring/tweaking/refining</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Changes in packaging or materials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Adding elements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Removing/skipping elements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Shortening/condensing (pacing/timing)</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Lengthening/ extending (pacing/timing)</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Substituting </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Reordering of implementation modules or segments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Spreading (breaking up implementation content over multiple sessions)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Integrating parts of the implementation strategy into another strategy (e.g., selecting elements)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Integrating another strategy into the implementation strategy in primary use (e.g. adding an audit/feedback component to an implementation facilitation strategy that did not originally include audit/feedback)</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Repeating elements or modules of the implementation strategy</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Loosening structure</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Departing from the implementation strategy (“drift”) followed by a return to strategy within the implementation encounter </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Drift from the implementation strategy without returning (e.g., stopped providing consultation, stopped sending feedback reports)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Other (write in here): __________________________________</a:t>
            </a:r>
          </a:p>
        </p:txBody>
      </p:sp>
      <p:sp>
        <p:nvSpPr>
          <p:cNvPr id="8" name="Text Box 5"/>
          <p:cNvSpPr txBox="1"/>
          <p:nvPr/>
        </p:nvSpPr>
        <p:spPr>
          <a:xfrm>
            <a:off x="5819940" y="5610358"/>
            <a:ext cx="5139581" cy="985521"/>
          </a:xfrm>
          <a:prstGeom prst="rect">
            <a:avLst/>
          </a:prstGeom>
          <a:ln w="6350" cmpd="sng">
            <a:solidFill>
              <a:schemeClr val="tx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OPTIONAL: Relationship to fidelity/core elements?</a:t>
            </a:r>
          </a:p>
          <a:p>
            <a:pPr algn="ctr"/>
            <a:endParaRPr lang="en-US" sz="500"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Fidelity Consistent/Core elements or functions preserved</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Fidelity Inconsistent/Core elements or functions changed</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Unknown</a:t>
            </a:r>
          </a:p>
        </p:txBody>
      </p:sp>
    </p:spTree>
    <p:extLst>
      <p:ext uri="{BB962C8B-B14F-4D97-AF65-F5344CB8AC3E}">
        <p14:creationId xmlns:p14="http://schemas.microsoft.com/office/powerpoint/2010/main" val="574178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4AF13-6566-48DB-B594-E4CC95A8B73D}" type="slidenum">
              <a:rPr lang="en-US" smtClean="0"/>
              <a:t>4</a:t>
            </a:fld>
            <a:endParaRPr lang="en-US"/>
          </a:p>
        </p:txBody>
      </p:sp>
      <p:sp>
        <p:nvSpPr>
          <p:cNvPr id="5" name="TextBox 4"/>
          <p:cNvSpPr txBox="1"/>
          <p:nvPr/>
        </p:nvSpPr>
        <p:spPr>
          <a:xfrm>
            <a:off x="315234" y="612434"/>
            <a:ext cx="5103433" cy="6124754"/>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Module 4: What is the RATIONALE for the modification?</a:t>
            </a:r>
          </a:p>
          <a:p>
            <a:endParaRPr lang="en-US" sz="1400" b="1" dirty="0">
              <a:latin typeface="Arial" panose="020B0604020202020204" pitchFamily="34" charset="0"/>
              <a:cs typeface="Arial" panose="020B0604020202020204" pitchFamily="34" charset="0"/>
            </a:endParaRPr>
          </a:p>
          <a:p>
            <a:r>
              <a:rPr lang="en-US" sz="1400" b="1" dirty="0">
                <a:latin typeface="Arial" panose="020B0604020202020204" pitchFamily="34" charset="0"/>
                <a:cs typeface="Arial" panose="020B0604020202020204" pitchFamily="34" charset="0"/>
              </a:rPr>
              <a:t>Background:</a:t>
            </a:r>
            <a:r>
              <a:rPr lang="en-US" sz="1400" dirty="0">
                <a:latin typeface="Arial" panose="020B0604020202020204" pitchFamily="34" charset="0"/>
                <a:cs typeface="Arial" panose="020B0604020202020204" pitchFamily="34" charset="0"/>
              </a:rPr>
              <a:t> In some situations it may be useful to know WHY a given modification was made to a given implementation strategy. This may allow interested parties to determine what rationales are associated with more or less successful modifications.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We break the rationale into two components. First, what is the </a:t>
            </a:r>
            <a:r>
              <a:rPr lang="en-US" sz="1400" b="1" dirty="0">
                <a:latin typeface="Arial" panose="020B0604020202020204" pitchFamily="34" charset="0"/>
                <a:ea typeface="ＭＳ 明朝"/>
                <a:cs typeface="Arial" panose="020B0604020202020204" pitchFamily="34" charset="0"/>
              </a:rPr>
              <a:t>GOAL</a:t>
            </a:r>
            <a:r>
              <a:rPr lang="en-US" sz="1400" dirty="0">
                <a:latin typeface="Arial" panose="020B0604020202020204" pitchFamily="34" charset="0"/>
                <a:ea typeface="ＭＳ 明朝"/>
                <a:cs typeface="Arial" panose="020B0604020202020204" pitchFamily="34" charset="0"/>
              </a:rPr>
              <a:t> of the modification? We have derived these in part from the RE-AIM Framework (Glasgow et al., 1999, AJPH vol. 89 pages 1322-1327) and Proctor’s implementation outcomes (Proctor et al., 2011, APMH vol. 38 pages 65-76). We note that some goals may be related to the implementation effort itself, while others may be more directly related to the EBP being implemented. We also note that many modifications may aim to achieve multiple goals. For example, shortening an EBP training may simultaneously reduce costs, increase adoption, and increase reach. In completing this Module, however, we recommend selecting the box corresponding to the </a:t>
            </a:r>
            <a:r>
              <a:rPr lang="en-US" sz="1400" i="1" dirty="0">
                <a:latin typeface="Arial" panose="020B0604020202020204" pitchFamily="34" charset="0"/>
                <a:ea typeface="ＭＳ 明朝"/>
                <a:cs typeface="Arial" panose="020B0604020202020204" pitchFamily="34" charset="0"/>
              </a:rPr>
              <a:t>primary</a:t>
            </a:r>
            <a:r>
              <a:rPr lang="en-US" sz="1400" dirty="0">
                <a:latin typeface="Arial" panose="020B0604020202020204" pitchFamily="34" charset="0"/>
                <a:ea typeface="ＭＳ 明朝"/>
                <a:cs typeface="Arial" panose="020B0604020202020204" pitchFamily="34" charset="0"/>
              </a:rPr>
              <a:t> goal of the modification.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Second, from what </a:t>
            </a:r>
            <a:r>
              <a:rPr lang="en-US" sz="1400" b="1" dirty="0">
                <a:latin typeface="Arial" panose="020B0604020202020204" pitchFamily="34" charset="0"/>
                <a:ea typeface="ＭＳ 明朝"/>
                <a:cs typeface="Arial" panose="020B0604020202020204" pitchFamily="34" charset="0"/>
              </a:rPr>
              <a:t>LEVEL</a:t>
            </a:r>
            <a:r>
              <a:rPr lang="en-US" sz="1400" dirty="0">
                <a:latin typeface="Arial" panose="020B0604020202020204" pitchFamily="34" charset="0"/>
                <a:ea typeface="ＭＳ 明朝"/>
                <a:cs typeface="Arial" panose="020B0604020202020204" pitchFamily="34" charset="0"/>
              </a:rPr>
              <a:t> of the organization does the rationale stem? For example, modifications made to accommodate available staffing at a clinic would qualify as the </a:t>
            </a:r>
            <a:r>
              <a:rPr lang="en-US" sz="1400" i="1" dirty="0">
                <a:latin typeface="Arial" panose="020B0604020202020204" pitchFamily="34" charset="0"/>
                <a:ea typeface="ＭＳ 明朝"/>
                <a:cs typeface="Arial" panose="020B0604020202020204" pitchFamily="34" charset="0"/>
              </a:rPr>
              <a:t>Organizational</a:t>
            </a:r>
            <a:r>
              <a:rPr lang="en-US" sz="1400" dirty="0">
                <a:latin typeface="Arial" panose="020B0604020202020204" pitchFamily="34" charset="0"/>
                <a:ea typeface="ＭＳ 明朝"/>
                <a:cs typeface="Arial" panose="020B0604020202020204" pitchFamily="34" charset="0"/>
              </a:rPr>
              <a:t> level, while modifications made to fit with the professional or cultural values of frontline staff delivering the EBP would qualify as the </a:t>
            </a:r>
            <a:r>
              <a:rPr lang="en-US" sz="1400" i="1" dirty="0">
                <a:latin typeface="Arial" panose="020B0604020202020204" pitchFamily="34" charset="0"/>
                <a:ea typeface="ＭＳ 明朝"/>
                <a:cs typeface="Arial" panose="020B0604020202020204" pitchFamily="34" charset="0"/>
              </a:rPr>
              <a:t>Practitioner </a:t>
            </a:r>
            <a:r>
              <a:rPr lang="en-US" sz="1400" dirty="0">
                <a:latin typeface="Arial" panose="020B0604020202020204" pitchFamily="34" charset="0"/>
                <a:ea typeface="ＭＳ 明朝"/>
                <a:cs typeface="Arial" panose="020B0604020202020204" pitchFamily="34" charset="0"/>
              </a:rPr>
              <a:t>level. </a:t>
            </a:r>
          </a:p>
        </p:txBody>
      </p:sp>
      <p:sp>
        <p:nvSpPr>
          <p:cNvPr id="6" name="Text Box 5"/>
          <p:cNvSpPr txBox="1"/>
          <p:nvPr/>
        </p:nvSpPr>
        <p:spPr>
          <a:xfrm>
            <a:off x="5571068" y="523651"/>
            <a:ext cx="6189134" cy="3625016"/>
          </a:xfrm>
          <a:prstGeom prst="rect">
            <a:avLst/>
          </a:prstGeom>
          <a:ln w="6350" cmpd="sng">
            <a:solidFill>
              <a:schemeClr val="dk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What is the GOAL?</a:t>
            </a:r>
          </a:p>
          <a:p>
            <a:pPr algn="ctr"/>
            <a:endParaRPr lang="en-US" sz="600" b="1" dirty="0">
              <a:latin typeface="Arial" panose="020B0604020202020204" pitchFamily="34" charset="0"/>
              <a:ea typeface="ＭＳ 明朝"/>
              <a:cs typeface="Arial" panose="020B0604020202020204" pitchFamily="34" charset="0"/>
            </a:endParaRPr>
          </a:p>
          <a:p>
            <a:pPr marL="171450" indent="-171450" defTabSz="768350">
              <a:buFont typeface="Wingdings" panose="05000000000000000000" pitchFamily="2" charset="2"/>
              <a:buChar char="q"/>
              <a:tabLst>
                <a:tab pos="114300" algn="l"/>
              </a:tabLst>
            </a:pPr>
            <a:r>
              <a:rPr lang="en-US" sz="1400" dirty="0">
                <a:latin typeface="Arial" panose="020B0604020202020204" pitchFamily="34" charset="0"/>
                <a:ea typeface="ＭＳ 明朝"/>
                <a:cs typeface="Arial" panose="020B0604020202020204" pitchFamily="34" charset="0"/>
              </a:rPr>
              <a:t>Increase reach of the EBP (i.e. the number of patients receiving the EBP)</a:t>
            </a:r>
          </a:p>
          <a:p>
            <a:pPr marL="171450" indent="-171450" defTabSz="768350">
              <a:buFont typeface="Wingdings" panose="05000000000000000000" pitchFamily="2" charset="2"/>
              <a:buChar char="q"/>
              <a:tabLst>
                <a:tab pos="114300" algn="l"/>
              </a:tabLst>
            </a:pPr>
            <a:r>
              <a:rPr lang="en-US" sz="1400" dirty="0">
                <a:latin typeface="Arial" panose="020B0604020202020204" pitchFamily="34" charset="0"/>
                <a:ea typeface="ＭＳ 明朝"/>
                <a:cs typeface="Arial" panose="020B0604020202020204" pitchFamily="34" charset="0"/>
              </a:rPr>
              <a:t>Increase the clinical effectiveness of the EBP (i.e. the clinical outcomes of the patients or others receiving the EBP)</a:t>
            </a:r>
          </a:p>
          <a:p>
            <a:pPr marL="171450" indent="-171450" defTabSz="768350">
              <a:buFont typeface="Wingdings" panose="05000000000000000000" pitchFamily="2" charset="2"/>
              <a:buChar char="q"/>
              <a:tabLst>
                <a:tab pos="114300" algn="l"/>
              </a:tabLst>
            </a:pPr>
            <a:r>
              <a:rPr lang="en-US" sz="1400" dirty="0">
                <a:latin typeface="Arial" panose="020B0604020202020204" pitchFamily="34" charset="0"/>
                <a:ea typeface="ＭＳ 明朝"/>
                <a:cs typeface="Arial" panose="020B0604020202020204" pitchFamily="34" charset="0"/>
              </a:rPr>
              <a:t>Increase adoption of the EBP (i.e. the number of clinicians or teachers using the EBP)</a:t>
            </a:r>
          </a:p>
          <a:p>
            <a:pPr marL="171450" indent="-171450" defTabSz="768350">
              <a:buFont typeface="Wingdings" panose="05000000000000000000" pitchFamily="2" charset="2"/>
              <a:buChar char="q"/>
              <a:tabLst>
                <a:tab pos="114300" algn="l"/>
              </a:tabLst>
            </a:pPr>
            <a:r>
              <a:rPr lang="en-US" sz="1400" dirty="0">
                <a:latin typeface="Arial" panose="020B0604020202020204" pitchFamily="34" charset="0"/>
                <a:ea typeface="ＭＳ 明朝"/>
                <a:cs typeface="Arial" panose="020B0604020202020204" pitchFamily="34" charset="0"/>
              </a:rPr>
              <a:t>Increase the acceptability, appropriateness, or feasibility of the implementation effort (i.e. improve the fit between the implementation effort and the needs of those delivering the EBP)</a:t>
            </a:r>
          </a:p>
          <a:p>
            <a:pPr marL="171450" indent="-171450" defTabSz="768350">
              <a:buFont typeface="Wingdings" panose="05000000000000000000" pitchFamily="2" charset="2"/>
              <a:buChar char="q"/>
              <a:tabLst>
                <a:tab pos="114300" algn="l"/>
              </a:tabLst>
            </a:pPr>
            <a:r>
              <a:rPr lang="en-US" sz="1400" dirty="0">
                <a:latin typeface="Arial" panose="020B0604020202020204" pitchFamily="34" charset="0"/>
                <a:ea typeface="ＭＳ 明朝"/>
                <a:cs typeface="Arial" panose="020B0604020202020204" pitchFamily="34" charset="0"/>
              </a:rPr>
              <a:t>Decrease costs of the implementation effort</a:t>
            </a:r>
          </a:p>
          <a:p>
            <a:pPr marL="171450" indent="-171450" defTabSz="768350">
              <a:buFont typeface="Wingdings" panose="05000000000000000000" pitchFamily="2" charset="2"/>
              <a:buChar char="q"/>
              <a:tabLst>
                <a:tab pos="114300" algn="l"/>
              </a:tabLst>
            </a:pPr>
            <a:r>
              <a:rPr lang="en-US" sz="1400" dirty="0">
                <a:latin typeface="Arial" panose="020B0604020202020204" pitchFamily="34" charset="0"/>
                <a:ea typeface="ＭＳ 明朝"/>
                <a:cs typeface="Arial" panose="020B0604020202020204" pitchFamily="34" charset="0"/>
              </a:rPr>
              <a:t>Improve fidelity to the EBP (i.e. improve the extent to which the EBP is delivered as intended)</a:t>
            </a:r>
          </a:p>
          <a:p>
            <a:pPr marL="171450" indent="-171450" defTabSz="768350">
              <a:buFont typeface="Wingdings" panose="05000000000000000000" pitchFamily="2" charset="2"/>
              <a:buChar char="q"/>
              <a:tabLst>
                <a:tab pos="114300" algn="l"/>
              </a:tabLst>
            </a:pPr>
            <a:r>
              <a:rPr lang="en-US" sz="1400" dirty="0">
                <a:latin typeface="Arial" panose="020B0604020202020204" pitchFamily="34" charset="0"/>
                <a:ea typeface="ＭＳ 明朝"/>
                <a:cs typeface="Arial" panose="020B0604020202020204" pitchFamily="34" charset="0"/>
              </a:rPr>
              <a:t>Improve sustainability of the EBP (i.e. increase the chances that the EBP remains in practice after the implementation effort ends)</a:t>
            </a:r>
          </a:p>
          <a:p>
            <a:pPr marL="171450" indent="-171450" defTabSz="768350">
              <a:buFont typeface="Wingdings" panose="05000000000000000000" pitchFamily="2" charset="2"/>
              <a:buChar char="q"/>
              <a:tabLst>
                <a:tab pos="114300" algn="l"/>
              </a:tabLst>
            </a:pPr>
            <a:r>
              <a:rPr lang="en-US" sz="1400" dirty="0">
                <a:latin typeface="Arial" panose="020B0604020202020204" pitchFamily="34" charset="0"/>
                <a:ea typeface="ＭＳ 明朝"/>
                <a:cs typeface="Arial" panose="020B0604020202020204" pitchFamily="34" charset="0"/>
              </a:rPr>
              <a:t>Increase health equity or decrease disparities in EBP delivery</a:t>
            </a:r>
          </a:p>
          <a:p>
            <a:pPr marL="171450" indent="-171450" defTabSz="768350">
              <a:buFont typeface="Wingdings" panose="05000000000000000000" pitchFamily="2" charset="2"/>
              <a:buChar char="q"/>
              <a:tabLst>
                <a:tab pos="114300" algn="l"/>
              </a:tabLst>
            </a:pPr>
            <a:r>
              <a:rPr lang="en-US" sz="1400" dirty="0">
                <a:latin typeface="Arial" panose="020B0604020202020204" pitchFamily="34" charset="0"/>
                <a:ea typeface="ＭＳ 明朝"/>
                <a:cs typeface="Arial" panose="020B0604020202020204" pitchFamily="34" charset="0"/>
              </a:rPr>
              <a:t>Other (write in here): ___________________________________</a:t>
            </a:r>
          </a:p>
        </p:txBody>
      </p:sp>
      <p:sp>
        <p:nvSpPr>
          <p:cNvPr id="7" name="Text Box 5"/>
          <p:cNvSpPr txBox="1"/>
          <p:nvPr/>
        </p:nvSpPr>
        <p:spPr>
          <a:xfrm>
            <a:off x="5571068" y="4297886"/>
            <a:ext cx="6189134" cy="2108412"/>
          </a:xfrm>
          <a:prstGeom prst="rect">
            <a:avLst/>
          </a:prstGeom>
          <a:ln w="6350" cmpd="sng">
            <a:solidFill>
              <a:schemeClr val="tx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What is the LEVEL of the rationale for modification?</a:t>
            </a:r>
          </a:p>
          <a:p>
            <a:pPr algn="ctr"/>
            <a:endParaRPr lang="en-US" sz="500"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Sociopolitical level (i.e. existing national mandates)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Organizational level (i.e. available staffing or materials)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Implementer level (i.e. those charged with leading the implementation effort)</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Practitioner level (i.e. those implementing the EBP)</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Patient or Other Recipient level (i.e. those who will ideally benefit from the EBP)</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Other (write in here):__________________________________</a:t>
            </a:r>
          </a:p>
        </p:txBody>
      </p:sp>
    </p:spTree>
    <p:extLst>
      <p:ext uri="{BB962C8B-B14F-4D97-AF65-F5344CB8AC3E}">
        <p14:creationId xmlns:p14="http://schemas.microsoft.com/office/powerpoint/2010/main" val="227902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4AF13-6566-48DB-B594-E4CC95A8B73D}" type="slidenum">
              <a:rPr lang="en-US" smtClean="0"/>
              <a:t>5</a:t>
            </a:fld>
            <a:endParaRPr lang="en-US"/>
          </a:p>
        </p:txBody>
      </p:sp>
      <p:sp>
        <p:nvSpPr>
          <p:cNvPr id="5" name="TextBox 4"/>
          <p:cNvSpPr txBox="1"/>
          <p:nvPr/>
        </p:nvSpPr>
        <p:spPr>
          <a:xfrm>
            <a:off x="334483" y="634001"/>
            <a:ext cx="6728926" cy="387798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Module 5: WHEN is the modification initiated, and is it PLANNED?</a:t>
            </a:r>
          </a:p>
          <a:p>
            <a:endParaRPr lang="en-US" sz="12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Background: </a:t>
            </a:r>
            <a:r>
              <a:rPr lang="en-US" sz="1400" dirty="0">
                <a:latin typeface="Arial" panose="020B0604020202020204" pitchFamily="34" charset="0"/>
                <a:ea typeface="ＭＳ 明朝"/>
                <a:cs typeface="Arial" panose="020B0604020202020204" pitchFamily="34" charset="0"/>
              </a:rPr>
              <a:t>It is likely that the timing of a modification may affect its ultimate success. Modifications made early in the implementation process, for example, may leave more time for implementers and clinicians to adjust to the change. Thus, we recommend documenting WHEN the modification occurred, if known.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Similarly, it is likely that modifications made in a </a:t>
            </a:r>
            <a:r>
              <a:rPr lang="en-US" sz="1400" dirty="0" err="1">
                <a:latin typeface="Arial" panose="020B0604020202020204" pitchFamily="34" charset="0"/>
                <a:ea typeface="ＭＳ 明朝"/>
                <a:cs typeface="Arial" panose="020B0604020202020204" pitchFamily="34" charset="0"/>
              </a:rPr>
              <a:t>planful</a:t>
            </a:r>
            <a:r>
              <a:rPr lang="en-US" sz="1400" dirty="0">
                <a:latin typeface="Arial" panose="020B0604020202020204" pitchFamily="34" charset="0"/>
                <a:ea typeface="ＭＳ 明朝"/>
                <a:cs typeface="Arial" panose="020B0604020202020204" pitchFamily="34" charset="0"/>
              </a:rPr>
              <a:t> manner (i.e. adaptations) may be more successful in some circumstances than those made “on the fly” (i.e. unplanned modifications). </a:t>
            </a:r>
          </a:p>
          <a:p>
            <a:endParaRPr lang="en-US" sz="1400" b="1" i="1"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Note that the “WHEN” box is referring to when a modification is </a:t>
            </a:r>
            <a:r>
              <a:rPr lang="en-US" sz="1400" i="1" dirty="0">
                <a:latin typeface="Arial" panose="020B0604020202020204" pitchFamily="34" charset="0"/>
                <a:ea typeface="ＭＳ 明朝"/>
                <a:cs typeface="Arial" panose="020B0604020202020204" pitchFamily="34" charset="0"/>
              </a:rPr>
              <a:t>initiated</a:t>
            </a:r>
            <a:r>
              <a:rPr lang="en-US" sz="1400" dirty="0">
                <a:latin typeface="Arial" panose="020B0604020202020204" pitchFamily="34" charset="0"/>
                <a:ea typeface="ＭＳ 明朝"/>
                <a:cs typeface="Arial" panose="020B0604020202020204" pitchFamily="34" charset="0"/>
              </a:rPr>
              <a:t>, rather when it </a:t>
            </a:r>
            <a:r>
              <a:rPr lang="en-US" sz="1400" i="1" dirty="0">
                <a:latin typeface="Arial" panose="020B0604020202020204" pitchFamily="34" charset="0"/>
                <a:ea typeface="ＭＳ 明朝"/>
                <a:cs typeface="Arial" panose="020B0604020202020204" pitchFamily="34" charset="0"/>
              </a:rPr>
              <a:t>occurs</a:t>
            </a:r>
            <a:r>
              <a:rPr lang="en-US" sz="1400" dirty="0">
                <a:latin typeface="Arial" panose="020B0604020202020204" pitchFamily="34" charset="0"/>
                <a:ea typeface="ＭＳ 明朝"/>
                <a:cs typeface="Arial" panose="020B0604020202020204" pitchFamily="34" charset="0"/>
              </a:rPr>
              <a:t>. For example, consider an implementation strategy of provider training to increase uptake of an evidence-based psychotherapy. If the timing of those trainings is modified, the important question for this section is </a:t>
            </a:r>
            <a:r>
              <a:rPr lang="en-US" sz="1400" i="1" dirty="0">
                <a:latin typeface="Arial" panose="020B0604020202020204" pitchFamily="34" charset="0"/>
                <a:ea typeface="ＭＳ 明朝"/>
                <a:cs typeface="Arial" panose="020B0604020202020204" pitchFamily="34" charset="0"/>
              </a:rPr>
              <a:t>when the decision was made to change the timing </a:t>
            </a:r>
            <a:r>
              <a:rPr lang="en-US" sz="1400" dirty="0">
                <a:latin typeface="Arial" panose="020B0604020202020204" pitchFamily="34" charset="0"/>
                <a:ea typeface="ＭＳ 明朝"/>
                <a:cs typeface="Arial" panose="020B0604020202020204" pitchFamily="34" charset="0"/>
              </a:rPr>
              <a:t>rather than when the (modified) trainings were offered. </a:t>
            </a:r>
            <a:endParaRPr lang="en-US" sz="1400" i="1" dirty="0">
              <a:latin typeface="Arial" panose="020B0604020202020204" pitchFamily="34" charset="0"/>
              <a:ea typeface="ＭＳ 明朝"/>
              <a:cs typeface="Arial" panose="020B0604020202020204" pitchFamily="34" charset="0"/>
            </a:endParaRPr>
          </a:p>
          <a:p>
            <a:endParaRPr lang="en-US" sz="8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p:txBody>
      </p:sp>
      <p:sp>
        <p:nvSpPr>
          <p:cNvPr id="6" name="Text Box 5"/>
          <p:cNvSpPr txBox="1"/>
          <p:nvPr/>
        </p:nvSpPr>
        <p:spPr>
          <a:xfrm>
            <a:off x="7261169" y="3152513"/>
            <a:ext cx="4427248" cy="1989330"/>
          </a:xfrm>
          <a:prstGeom prst="rect">
            <a:avLst/>
          </a:prstGeom>
          <a:ln w="6350" cmpd="sng">
            <a:solidFill>
              <a:schemeClr val="tx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Is modification PLANNED?</a:t>
            </a:r>
          </a:p>
          <a:p>
            <a:pPr algn="ctr"/>
            <a:endParaRPr lang="en-US" sz="1400"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Planned/Proactive (proactive adaptation)</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Planned/Reactive (reactive adaptation)</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Unplanned/Reactive (modification)</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Other (write in here): _______________________</a:t>
            </a:r>
          </a:p>
        </p:txBody>
      </p:sp>
      <p:sp>
        <p:nvSpPr>
          <p:cNvPr id="7" name="Text Box 5"/>
          <p:cNvSpPr txBox="1"/>
          <p:nvPr/>
        </p:nvSpPr>
        <p:spPr>
          <a:xfrm>
            <a:off x="7261169" y="879543"/>
            <a:ext cx="4427248" cy="2128699"/>
          </a:xfrm>
          <a:prstGeom prst="rect">
            <a:avLst/>
          </a:prstGeom>
          <a:ln w="6350" cmpd="sng">
            <a:solidFill>
              <a:schemeClr val="dk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WHEN is the modification initiated?</a:t>
            </a:r>
          </a:p>
          <a:p>
            <a:pPr algn="ctr"/>
            <a:endParaRPr lang="en-US" sz="1400"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Pre-implementation/planning/pilot phase</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Implementation phase</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Scale up (i.e. when the EBP is being spread to additional clinics/settings within your system)</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Maintenance/Sustainment</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Other (write in here): ______________________</a:t>
            </a:r>
          </a:p>
        </p:txBody>
      </p:sp>
    </p:spTree>
    <p:extLst>
      <p:ext uri="{BB962C8B-B14F-4D97-AF65-F5344CB8AC3E}">
        <p14:creationId xmlns:p14="http://schemas.microsoft.com/office/powerpoint/2010/main" val="761043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4AF13-6566-48DB-B594-E4CC95A8B73D}" type="slidenum">
              <a:rPr lang="en-US" smtClean="0"/>
              <a:t>6</a:t>
            </a:fld>
            <a:endParaRPr lang="en-US" dirty="0"/>
          </a:p>
        </p:txBody>
      </p:sp>
      <p:sp>
        <p:nvSpPr>
          <p:cNvPr id="5" name="TextBox 4"/>
          <p:cNvSpPr txBox="1"/>
          <p:nvPr/>
        </p:nvSpPr>
        <p:spPr>
          <a:xfrm>
            <a:off x="334483" y="634001"/>
            <a:ext cx="6728926" cy="617861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Module 6: WHO participates in the decision to modify?</a:t>
            </a:r>
          </a:p>
          <a:p>
            <a:endParaRPr lang="en-US" sz="105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Background: </a:t>
            </a:r>
            <a:r>
              <a:rPr lang="en-US" sz="1400" dirty="0">
                <a:latin typeface="Arial" panose="020B0604020202020204" pitchFamily="34" charset="0"/>
                <a:ea typeface="ＭＳ 明朝"/>
                <a:cs typeface="Arial" panose="020B0604020202020204" pitchFamily="34" charset="0"/>
              </a:rPr>
              <a:t>Modifications that are made with broad stakeholder input and buy-in may be more successful than those that are made unilaterally by just one or two stakeholders. We therefore recommend documenting who participated in the decision to modify a given implementation strategy, along with documenting the decision-maker who had the “final say” if one can be identified. </a:t>
            </a:r>
          </a:p>
          <a:p>
            <a:endParaRPr lang="en-US" sz="1100" i="1"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We emphasize here that it is important to delineate the “recipients” of an EBP for the FRAME-IS (who may also participate in the decision to modify the implementation strategy). Specifically, </a:t>
            </a:r>
            <a:r>
              <a:rPr lang="en-US" sz="1400" i="1" dirty="0">
                <a:latin typeface="Arial" panose="020B0604020202020204" pitchFamily="34" charset="0"/>
                <a:ea typeface="ＭＳ 明朝"/>
                <a:cs typeface="Arial" panose="020B0604020202020204" pitchFamily="34" charset="0"/>
              </a:rPr>
              <a:t>implementers</a:t>
            </a:r>
            <a:r>
              <a:rPr lang="en-US" sz="1400" dirty="0">
                <a:latin typeface="Arial" panose="020B0604020202020204" pitchFamily="34" charset="0"/>
                <a:ea typeface="ＭＳ 明朝"/>
                <a:cs typeface="Arial" panose="020B0604020202020204" pitchFamily="34" charset="0"/>
              </a:rPr>
              <a:t> here refers to staff tasked with getting an EBP implemented (e.g. internal or external facilitators, program managers, EBP champions, and the like). </a:t>
            </a:r>
            <a:r>
              <a:rPr lang="en-US" sz="1400" i="1" dirty="0">
                <a:latin typeface="Arial" panose="020B0604020202020204" pitchFamily="34" charset="0"/>
                <a:ea typeface="ＭＳ 明朝"/>
                <a:cs typeface="Arial" panose="020B0604020202020204" pitchFamily="34" charset="0"/>
              </a:rPr>
              <a:t>Practitioners </a:t>
            </a:r>
            <a:r>
              <a:rPr lang="en-US" sz="1400" dirty="0">
                <a:latin typeface="Arial" panose="020B0604020202020204" pitchFamily="34" charset="0"/>
                <a:ea typeface="ＭＳ 明朝"/>
                <a:cs typeface="Arial" panose="020B0604020202020204" pitchFamily="34" charset="0"/>
              </a:rPr>
              <a:t>(e.g. clinicians, teachers) may be asked to use the EBP in the course of their teaching or clinical work, and are typically provided with instruction, guidance, or feedback from implementers. </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Having said that, there may be overlap between these two categories, as when an EBP Champion is also a frontline clinician using that EBP. If such a person participated in the decision to modify the implementation strategy, we recommend checking both applicable boxes in the FRAME-IS. Other changes to implementation strategies may be made to accommodate the needs of the </a:t>
            </a:r>
            <a:r>
              <a:rPr lang="en-US" sz="1400" i="1" dirty="0">
                <a:latin typeface="Arial" panose="020B0604020202020204" pitchFamily="34" charset="0"/>
                <a:ea typeface="ＭＳ 明朝"/>
                <a:cs typeface="Arial" panose="020B0604020202020204" pitchFamily="34" charset="0"/>
              </a:rPr>
              <a:t>patient or other recipient </a:t>
            </a:r>
            <a:r>
              <a:rPr lang="en-US" sz="1400" dirty="0">
                <a:latin typeface="Arial" panose="020B0604020202020204" pitchFamily="34" charset="0"/>
                <a:ea typeface="ＭＳ 明朝"/>
                <a:cs typeface="Arial" panose="020B0604020202020204" pitchFamily="34" charset="0"/>
              </a:rPr>
              <a:t>population ultimately hoping to benefit from the EBP being implemented. For example, direct-to-consumer outreach may be used as an implementation strategy to increase adherence to an effective medication. In that context, soliciting patient feedback to modify the direct-to-consumer outreach would qualify as patients participating in the decision to modify the implementation strategy. </a:t>
            </a:r>
          </a:p>
          <a:p>
            <a:endParaRPr lang="en-US" sz="8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p:txBody>
      </p:sp>
      <p:sp>
        <p:nvSpPr>
          <p:cNvPr id="6" name="Text Box 1"/>
          <p:cNvSpPr txBox="1"/>
          <p:nvPr/>
        </p:nvSpPr>
        <p:spPr>
          <a:xfrm>
            <a:off x="7441095" y="879543"/>
            <a:ext cx="4128053" cy="4567099"/>
          </a:xfrm>
          <a:prstGeom prst="rect">
            <a:avLst/>
          </a:prstGeom>
          <a:ln w="6350" cmpd="sng">
            <a:solidFill>
              <a:schemeClr val="tx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WHO participates in the decision to modify?</a:t>
            </a:r>
          </a:p>
          <a:p>
            <a:pPr algn="ctr"/>
            <a:endParaRPr lang="en-US" sz="1400"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Political leader(s)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Program Leader, Manager, or Administrator</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Funder</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Implementer or implementation strategy expert</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Researcher</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Practitioners (e.g. clinicians, teachers) who are being asked to use the EBP being implemented</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Community members</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Patients or other recipients who will be the ultimate target of the EBP being implemented</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Other: write in here: </a:t>
            </a:r>
          </a:p>
          <a:p>
            <a:r>
              <a:rPr lang="en-US" sz="1400" b="1" dirty="0">
                <a:latin typeface="Arial" panose="020B0604020202020204" pitchFamily="34" charset="0"/>
                <a:ea typeface="ＭＳ 明朝"/>
                <a:cs typeface="Arial" panose="020B0604020202020204" pitchFamily="34" charset="0"/>
              </a:rPr>
              <a:t>    </a:t>
            </a:r>
          </a:p>
          <a:p>
            <a:r>
              <a:rPr lang="en-US" sz="1400" b="1" dirty="0">
                <a:latin typeface="Arial" panose="020B0604020202020204" pitchFamily="34" charset="0"/>
                <a:ea typeface="ＭＳ 明朝"/>
                <a:cs typeface="Arial" panose="020B0604020202020204" pitchFamily="34" charset="0"/>
              </a:rPr>
              <a:t>   ____________________________________</a:t>
            </a:r>
          </a:p>
          <a:p>
            <a:pPr marL="171450" indent="-171450">
              <a:buFont typeface="Wingdings" panose="05000000000000000000" pitchFamily="2" charset="2"/>
              <a:buChar char="q"/>
            </a:pPr>
            <a:endParaRPr lang="en-US" sz="1400" b="1"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b="1" dirty="0">
                <a:latin typeface="Arial" panose="020B0604020202020204" pitchFamily="34" charset="0"/>
                <a:ea typeface="ＭＳ 明朝"/>
                <a:cs typeface="Arial" panose="020B0604020202020204" pitchFamily="34" charset="0"/>
              </a:rPr>
              <a:t>Optional: Indicate who makes the ultimate decision: ____________________________________</a:t>
            </a:r>
          </a:p>
        </p:txBody>
      </p:sp>
    </p:spTree>
    <p:extLst>
      <p:ext uri="{BB962C8B-B14F-4D97-AF65-F5344CB8AC3E}">
        <p14:creationId xmlns:p14="http://schemas.microsoft.com/office/powerpoint/2010/main" val="4081813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4AF13-6566-48DB-B594-E4CC95A8B73D}" type="slidenum">
              <a:rPr lang="en-US" smtClean="0"/>
              <a:t>7</a:t>
            </a:fld>
            <a:endParaRPr lang="en-US"/>
          </a:p>
        </p:txBody>
      </p:sp>
      <p:sp>
        <p:nvSpPr>
          <p:cNvPr id="5" name="TextBox 4"/>
          <p:cNvSpPr txBox="1"/>
          <p:nvPr/>
        </p:nvSpPr>
        <p:spPr>
          <a:xfrm>
            <a:off x="334483" y="634001"/>
            <a:ext cx="6890776" cy="61247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Module 7: How WIDESPREAD is the modification? </a:t>
            </a:r>
          </a:p>
          <a:p>
            <a:endParaRPr lang="en-US" sz="1200" b="1" i="1" dirty="0">
              <a:solidFill>
                <a:schemeClr val="tx1">
                  <a:lumMod val="65000"/>
                  <a:lumOff val="35000"/>
                </a:schemeClr>
              </a:solidFill>
              <a:latin typeface="Arial" panose="020B0604020202020204" pitchFamily="34" charset="0"/>
              <a:ea typeface="ＭＳ 明朝"/>
              <a:cs typeface="Arial" panose="020B0604020202020204" pitchFamily="34" charset="0"/>
            </a:endParaRPr>
          </a:p>
          <a:p>
            <a:r>
              <a:rPr lang="en-US" sz="1400" b="1" dirty="0">
                <a:latin typeface="Arial" panose="020B0604020202020204" pitchFamily="34" charset="0"/>
                <a:ea typeface="ＭＳ 明朝"/>
                <a:cs typeface="Arial" panose="020B0604020202020204" pitchFamily="34" charset="0"/>
              </a:rPr>
              <a:t>Background: </a:t>
            </a:r>
            <a:r>
              <a:rPr lang="en-US" sz="1400" dirty="0">
                <a:latin typeface="Arial" panose="020B0604020202020204" pitchFamily="34" charset="0"/>
                <a:ea typeface="ＭＳ 明朝"/>
                <a:cs typeface="Arial" panose="020B0604020202020204" pitchFamily="34" charset="0"/>
              </a:rPr>
              <a:t>For </a:t>
            </a:r>
            <a:r>
              <a:rPr lang="en-US" sz="1400" b="1" dirty="0">
                <a:latin typeface="Arial" panose="020B0604020202020204" pitchFamily="34" charset="0"/>
                <a:ea typeface="ＭＳ 明朝"/>
                <a:cs typeface="Arial" panose="020B0604020202020204" pitchFamily="34" charset="0"/>
              </a:rPr>
              <a:t>Content, Training, and Evaluation </a:t>
            </a:r>
            <a:r>
              <a:rPr lang="en-US" sz="1400" dirty="0">
                <a:latin typeface="Arial" panose="020B0604020202020204" pitchFamily="34" charset="0"/>
                <a:ea typeface="ＭＳ 明朝"/>
                <a:cs typeface="Arial" panose="020B0604020202020204" pitchFamily="34" charset="0"/>
              </a:rPr>
              <a:t>modifications, it may be important to document the breadth or scope of the modification to the implementation  strategy. Specifically, we conceptualize this as how </a:t>
            </a:r>
            <a:r>
              <a:rPr lang="en-US" sz="1400" i="1" dirty="0">
                <a:latin typeface="Arial" panose="020B0604020202020204" pitchFamily="34" charset="0"/>
                <a:ea typeface="ＭＳ 明朝"/>
                <a:cs typeface="Arial" panose="020B0604020202020204" pitchFamily="34" charset="0"/>
              </a:rPr>
              <a:t>widespread</a:t>
            </a:r>
            <a:r>
              <a:rPr lang="en-US" sz="1400" dirty="0">
                <a:latin typeface="Arial" panose="020B0604020202020204" pitchFamily="34" charset="0"/>
                <a:ea typeface="ＭＳ 明朝"/>
                <a:cs typeface="Arial" panose="020B0604020202020204" pitchFamily="34" charset="0"/>
              </a:rPr>
              <a:t> the modification is, ranging from relatively narrow modifications (e.g. in the context of an individual consultation call for a clinician who missed a day of group consultation) to broad-based ones (e.g. modifications made by an entire health system that is using an implementation strategy to roll out an EBP). </a:t>
            </a:r>
            <a:endParaRPr lang="en-US" sz="1400" i="1" dirty="0">
              <a:solidFill>
                <a:schemeClr val="tx1">
                  <a:lumMod val="65000"/>
                  <a:lumOff val="35000"/>
                </a:schemeClr>
              </a:solidFill>
              <a:latin typeface="Arial" panose="020B0604020202020204" pitchFamily="34" charset="0"/>
              <a:ea typeface="ＭＳ 明朝"/>
              <a:cs typeface="Arial" panose="020B0604020202020204" pitchFamily="34" charset="0"/>
            </a:endParaRPr>
          </a:p>
          <a:p>
            <a:endParaRPr lang="en-US" sz="1400" i="1" dirty="0">
              <a:solidFill>
                <a:schemeClr val="tx1">
                  <a:lumMod val="65000"/>
                  <a:lumOff val="35000"/>
                </a:schemeClr>
              </a:solidFill>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Note that some of the answer options refer to the patients or others receiving the EBP; while others refer to the clinicians, clinics, or teachers using the EBP; and yet others refer to the implementers tasked with implementing the EBP. It is possible that boxes within all three of these categories could be checked. For example, if a single implementation facilitator adds an audit and feedback component to an implementation facilitation strategy within one clinic (and no other facilitators are using the </a:t>
            </a:r>
            <a:r>
              <a:rPr lang="en-US" sz="1400" dirty="0" err="1">
                <a:latin typeface="Arial" panose="020B0604020202020204" pitchFamily="34" charset="0"/>
                <a:ea typeface="ＭＳ 明朝"/>
                <a:cs typeface="Arial" panose="020B0604020202020204" pitchFamily="34" charset="0"/>
              </a:rPr>
              <a:t>unadapted</a:t>
            </a:r>
            <a:r>
              <a:rPr lang="en-US" sz="1400" dirty="0">
                <a:latin typeface="Arial" panose="020B0604020202020204" pitchFamily="34" charset="0"/>
                <a:ea typeface="ＭＳ 明朝"/>
                <a:cs typeface="Arial" panose="020B0604020202020204" pitchFamily="34" charset="0"/>
              </a:rPr>
              <a:t> strategy within the clinic</a:t>
            </a:r>
            <a:r>
              <a:rPr lang="en-US" sz="1400" dirty="0">
                <a:solidFill>
                  <a:srgbClr val="FF0000"/>
                </a:solidFill>
                <a:latin typeface="Arial" panose="020B0604020202020204" pitchFamily="34" charset="0"/>
                <a:ea typeface="ＭＳ 明朝"/>
                <a:cs typeface="Arial" panose="020B0604020202020204" pitchFamily="34" charset="0"/>
              </a:rPr>
              <a:t>s they oversee</a:t>
            </a:r>
            <a:r>
              <a:rPr lang="en-US" sz="1400" dirty="0">
                <a:latin typeface="Arial" panose="020B0604020202020204" pitchFamily="34" charset="0"/>
                <a:ea typeface="ＭＳ 明朝"/>
                <a:cs typeface="Arial" panose="020B0604020202020204" pitchFamily="34" charset="0"/>
              </a:rPr>
              <a:t>), then that would qualify as a modification occurring for both of the following:</a:t>
            </a:r>
          </a:p>
          <a:p>
            <a:pPr marL="285750" indent="-285750">
              <a:buFontTx/>
              <a:buChar char="-"/>
            </a:pPr>
            <a:r>
              <a:rPr lang="en-US" sz="1400" dirty="0">
                <a:latin typeface="Arial" panose="020B0604020202020204" pitchFamily="34" charset="0"/>
                <a:ea typeface="ＭＳ 明朝"/>
                <a:cs typeface="Arial" panose="020B0604020202020204" pitchFamily="34" charset="0"/>
              </a:rPr>
              <a:t>Clinic/unit </a:t>
            </a:r>
          </a:p>
          <a:p>
            <a:pPr marL="285750" indent="-285750">
              <a:buFontTx/>
              <a:buChar char="-"/>
            </a:pPr>
            <a:r>
              <a:rPr lang="en-US" sz="1400" dirty="0">
                <a:latin typeface="Arial" panose="020B0604020202020204" pitchFamily="34" charset="0"/>
                <a:ea typeface="ＭＳ 明朝"/>
                <a:cs typeface="Arial" panose="020B0604020202020204" pitchFamily="34" charset="0"/>
              </a:rPr>
              <a:t>Specific implementer/facilitator</a:t>
            </a:r>
          </a:p>
          <a:p>
            <a:endParaRPr lang="en-US" sz="1400" dirty="0">
              <a:latin typeface="Arial" panose="020B0604020202020204" pitchFamily="34" charset="0"/>
              <a:ea typeface="ＭＳ 明朝"/>
              <a:cs typeface="Arial" panose="020B0604020202020204" pitchFamily="34" charset="0"/>
            </a:endParaRPr>
          </a:p>
          <a:p>
            <a:r>
              <a:rPr lang="en-US" sz="1400" dirty="0">
                <a:latin typeface="Arial" panose="020B0604020202020204" pitchFamily="34" charset="0"/>
                <a:ea typeface="ＭＳ 明朝"/>
                <a:cs typeface="Arial" panose="020B0604020202020204" pitchFamily="34" charset="0"/>
              </a:rPr>
              <a:t>If they added the component to all 6 clinics they oversaw, and no other facilitators did, it would qualify for “facilitator” but not “clinic/unit” modification, because the facilitator is the common element across the different clinics. Finally, if all of the clinics that the  facilitator oversaw were within a single network, and no other clinics within the network were overseen by a different facilitator who did not add the component, it would qualify as a “facilitator” and “network” modification.</a:t>
            </a:r>
          </a:p>
          <a:p>
            <a:pPr marL="285750" indent="-285750">
              <a:buFontTx/>
              <a:buChar char="-"/>
            </a:pPr>
            <a:endParaRPr lang="en-US" sz="1400" dirty="0">
              <a:latin typeface="Arial" panose="020B0604020202020204" pitchFamily="34" charset="0"/>
              <a:ea typeface="ＭＳ 明朝"/>
              <a:cs typeface="Arial" panose="020B0604020202020204" pitchFamily="34" charset="0"/>
            </a:endParaRPr>
          </a:p>
        </p:txBody>
      </p:sp>
      <p:sp>
        <p:nvSpPr>
          <p:cNvPr id="6" name="Text Box 3"/>
          <p:cNvSpPr txBox="1"/>
          <p:nvPr/>
        </p:nvSpPr>
        <p:spPr>
          <a:xfrm>
            <a:off x="7382934" y="752907"/>
            <a:ext cx="4260426" cy="3758133"/>
          </a:xfrm>
          <a:prstGeom prst="rect">
            <a:avLst/>
          </a:prstGeom>
          <a:ln w="6350" cmpd="sng">
            <a:solidFill>
              <a:schemeClr val="tx1"/>
            </a:solidFill>
          </a:ln>
          <a:effectLst>
            <a:outerShdw blurRad="50800" dist="38100" dir="8100000" algn="tr" rotWithShape="0">
              <a:prstClr val="black">
                <a:alpha val="40000"/>
              </a:prstClr>
            </a:outerShdw>
          </a:effectLst>
          <a:extLst>
            <a:ext uri="{C572A759-6A51-4108-AA02-DFA0A04FC94B}">
              <ma14:wrappingTextBoxFlag xmlns="" xmlns:ma14="http://schemas.microsoft.com/office/mac/drawingml/2011/main"/>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latin typeface="Arial" panose="020B0604020202020204" pitchFamily="34" charset="0"/>
                <a:ea typeface="ＭＳ 明朝"/>
                <a:cs typeface="Arial" panose="020B0604020202020204" pitchFamily="34" charset="0"/>
              </a:rPr>
              <a:t>How WIDESPREAD is the modification? </a:t>
            </a:r>
          </a:p>
          <a:p>
            <a:pPr algn="ctr"/>
            <a:r>
              <a:rPr lang="en-US" sz="1400" b="1" dirty="0">
                <a:latin typeface="Arial" panose="020B0604020202020204" pitchFamily="34" charset="0"/>
                <a:ea typeface="ＭＳ 明朝"/>
                <a:cs typeface="Arial" panose="020B0604020202020204" pitchFamily="34" charset="0"/>
              </a:rPr>
              <a:t>(i.e. for whom/what is the modification made?)</a:t>
            </a:r>
          </a:p>
          <a:p>
            <a:pPr algn="ctr"/>
            <a:endParaRPr lang="en-US" sz="1400" dirty="0">
              <a:latin typeface="Arial" panose="020B0604020202020204" pitchFamily="34" charset="0"/>
              <a:ea typeface="ＭＳ 明朝"/>
              <a:cs typeface="Arial" panose="020B0604020202020204" pitchFamily="34" charset="0"/>
            </a:endParaRP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Individual patient or other recipient for whom the EBP is being implemented</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Group of patients or other recipients for whom the EBP is being implemented</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Patients or other recipients that share a particular characteristic (e.g. all patients from a specific language background) </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Individual practitioner (e.g. clinician or teacher) charged with implementing the EBP</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Clinic/unit </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Organization </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Network system/community</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Specific implementer/facilitator</a:t>
            </a:r>
          </a:p>
          <a:p>
            <a:pPr marL="171450" indent="-171450">
              <a:buFont typeface="Wingdings" panose="05000000000000000000" pitchFamily="2" charset="2"/>
              <a:buChar char="q"/>
            </a:pPr>
            <a:r>
              <a:rPr lang="en-US" sz="1400" dirty="0">
                <a:latin typeface="Arial" panose="020B0604020202020204" pitchFamily="34" charset="0"/>
                <a:ea typeface="ＭＳ 明朝"/>
                <a:cs typeface="Arial" panose="020B0604020202020204" pitchFamily="34" charset="0"/>
              </a:rPr>
              <a:t>Implementation/facilitation team </a:t>
            </a:r>
            <a:r>
              <a:rPr lang="en-US" sz="1000" dirty="0">
                <a:ea typeface="ＭＳ 明朝"/>
                <a:cs typeface="Times New Roman"/>
              </a:rPr>
              <a:t> </a:t>
            </a:r>
          </a:p>
        </p:txBody>
      </p:sp>
    </p:spTree>
    <p:extLst>
      <p:ext uri="{BB962C8B-B14F-4D97-AF65-F5344CB8AC3E}">
        <p14:creationId xmlns:p14="http://schemas.microsoft.com/office/powerpoint/2010/main" val="1629631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6E3B209BCFB943835F5220FCFB95BA" ma:contentTypeVersion="12" ma:contentTypeDescription="Create a new document." ma:contentTypeScope="" ma:versionID="b6d02ea4f6c93edb08fdf5c252ab1d7c">
  <xsd:schema xmlns:xsd="http://www.w3.org/2001/XMLSchema" xmlns:xs="http://www.w3.org/2001/XMLSchema" xmlns:p="http://schemas.microsoft.com/office/2006/metadata/properties" xmlns:ns3="7164450a-ce5b-4628-b491-5977503c71bb" xmlns:ns4="ed092b1c-e7c5-473d-b366-66aeecf3dfe2" targetNamespace="http://schemas.microsoft.com/office/2006/metadata/properties" ma:root="true" ma:fieldsID="1ebc87ea87a371210022eee683445e52" ns3:_="" ns4:_="">
    <xsd:import namespace="7164450a-ce5b-4628-b491-5977503c71bb"/>
    <xsd:import namespace="ed092b1c-e7c5-473d-b366-66aeecf3dfe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DateTake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64450a-ce5b-4628-b491-5977503c71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d092b1c-e7c5-473d-b366-66aeecf3dfe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6907E99-D5B0-4DAE-BBA9-A0C052EF80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64450a-ce5b-4628-b491-5977503c71bb"/>
    <ds:schemaRef ds:uri="ed092b1c-e7c5-473d-b366-66aeecf3dfe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C20C22C-9E1B-4DB2-B666-C1B040F2F821}">
  <ds:schemaRefs>
    <ds:schemaRef ds:uri="http://schemas.microsoft.com/sharepoint/v3/contenttype/forms"/>
  </ds:schemaRefs>
</ds:datastoreItem>
</file>

<file path=customXml/itemProps3.xml><?xml version="1.0" encoding="utf-8"?>
<ds:datastoreItem xmlns:ds="http://schemas.openxmlformats.org/officeDocument/2006/customXml" ds:itemID="{BCB5F74F-8963-4ACF-A664-C96E9595B0BC}">
  <ds:schemaRefs>
    <ds:schemaRef ds:uri="http://schemas.microsoft.com/office/2006/metadata/properties"/>
    <ds:schemaRef ds:uri="http://purl.org/dc/terms/"/>
    <ds:schemaRef ds:uri="http://schemas.openxmlformats.org/package/2006/metadata/core-properties"/>
    <ds:schemaRef ds:uri="http://purl.org/dc/dcmitype/"/>
    <ds:schemaRef ds:uri="ed092b1c-e7c5-473d-b366-66aeecf3dfe2"/>
    <ds:schemaRef ds:uri="http://schemas.microsoft.com/office/2006/documentManagement/types"/>
    <ds:schemaRef ds:uri="http://schemas.microsoft.com/office/infopath/2007/PartnerControls"/>
    <ds:schemaRef ds:uri="http://purl.org/dc/elements/1.1/"/>
    <ds:schemaRef ds:uri="7164450a-ce5b-4628-b491-5977503c71b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1387</TotalTime>
  <Words>2927</Words>
  <Application>Microsoft Office PowerPoint</Application>
  <PresentationFormat>Widescreen</PresentationFormat>
  <Paragraphs>233</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Avenir Book</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christojoe1979</dc:creator>
  <cp:lastModifiedBy>Miller, Christopher J.</cp:lastModifiedBy>
  <cp:revision>77</cp:revision>
  <dcterms:created xsi:type="dcterms:W3CDTF">2020-03-25T13:56:23Z</dcterms:created>
  <dcterms:modified xsi:type="dcterms:W3CDTF">2021-03-31T17:53:35Z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0x0101003D6E3B209BCFB943835F5220FCFB95BA</vt:lpwstr>
  </property>
</Properties>
</file>