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86" r:id="rId2"/>
    <p:sldId id="285" r:id="rId3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4BE"/>
    <a:srgbClr val="FC6A57"/>
    <a:srgbClr val="EE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1"/>
    <p:restoredTop sz="90561"/>
  </p:normalViewPr>
  <p:slideViewPr>
    <p:cSldViewPr snapToGrid="0" snapToObjects="1">
      <p:cViewPr varScale="1">
        <p:scale>
          <a:sx n="59" d="100"/>
          <a:sy n="59" d="100"/>
        </p:scale>
        <p:origin x="3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23DF8-55C5-7247-B73F-05F63903FC4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29E4D-4379-0A4A-84AA-3EEB70907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15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529E4D-4379-0A4A-84AA-3EEB709076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65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42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4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8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5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2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0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05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9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31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392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71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91D0A-2D17-D54F-8FA0-A49DB0BA2FAB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ED775-CF99-D744-B745-D02AF272A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14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FFBE280-92B3-804A-8586-6B8544E9CE49}"/>
              </a:ext>
            </a:extLst>
          </p:cNvPr>
          <p:cNvGrpSpPr/>
          <p:nvPr/>
        </p:nvGrpSpPr>
        <p:grpSpPr>
          <a:xfrm>
            <a:off x="785139" y="725602"/>
            <a:ext cx="5284004" cy="3787245"/>
            <a:chOff x="804320" y="712791"/>
            <a:chExt cx="5284004" cy="378724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DE9588-ADA7-E14D-BC7C-8B421DBB8EDC}"/>
                </a:ext>
              </a:extLst>
            </p:cNvPr>
            <p:cNvGrpSpPr/>
            <p:nvPr/>
          </p:nvGrpSpPr>
          <p:grpSpPr>
            <a:xfrm>
              <a:off x="1372671" y="2180034"/>
              <a:ext cx="1138268" cy="1937659"/>
              <a:chOff x="1451717" y="1500315"/>
              <a:chExt cx="554098" cy="943237"/>
            </a:xfrm>
          </p:grpSpPr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68CE3B4C-A876-1A40-80D7-5D346EAF0047}"/>
                  </a:ext>
                </a:extLst>
              </p:cNvPr>
              <p:cNvSpPr/>
              <p:nvPr/>
            </p:nvSpPr>
            <p:spPr>
              <a:xfrm>
                <a:off x="1451717" y="1500315"/>
                <a:ext cx="554098" cy="943237"/>
              </a:xfrm>
              <a:custGeom>
                <a:avLst/>
                <a:gdLst>
                  <a:gd name="connsiteX0" fmla="*/ 332985 w 2093504"/>
                  <a:gd name="connsiteY0" fmla="*/ 1549891 h 3936742"/>
                  <a:gd name="connsiteX1" fmla="*/ 448042 w 2093504"/>
                  <a:gd name="connsiteY1" fmla="*/ 1362167 h 3936742"/>
                  <a:gd name="connsiteX2" fmla="*/ 478321 w 2093504"/>
                  <a:gd name="connsiteY2" fmla="*/ 1144164 h 3936742"/>
                  <a:gd name="connsiteX3" fmla="*/ 520710 w 2093504"/>
                  <a:gd name="connsiteY3" fmla="*/ 962495 h 3936742"/>
                  <a:gd name="connsiteX4" fmla="*/ 593378 w 2093504"/>
                  <a:gd name="connsiteY4" fmla="*/ 786882 h 3936742"/>
                  <a:gd name="connsiteX5" fmla="*/ 732657 w 2093504"/>
                  <a:gd name="connsiteY5" fmla="*/ 720270 h 3936742"/>
                  <a:gd name="connsiteX6" fmla="*/ 859825 w 2093504"/>
                  <a:gd name="connsiteY6" fmla="*/ 677881 h 3936742"/>
                  <a:gd name="connsiteX7" fmla="*/ 926437 w 2093504"/>
                  <a:gd name="connsiteY7" fmla="*/ 647603 h 3936742"/>
                  <a:gd name="connsiteX8" fmla="*/ 896159 w 2093504"/>
                  <a:gd name="connsiteY8" fmla="*/ 526490 h 3936742"/>
                  <a:gd name="connsiteX9" fmla="*/ 859825 w 2093504"/>
                  <a:gd name="connsiteY9" fmla="*/ 441711 h 3936742"/>
                  <a:gd name="connsiteX10" fmla="*/ 809789 w 2093504"/>
                  <a:gd name="connsiteY10" fmla="*/ 317648 h 3936742"/>
                  <a:gd name="connsiteX11" fmla="*/ 833235 w 2093504"/>
                  <a:gd name="connsiteY11" fmla="*/ 276618 h 3936742"/>
                  <a:gd name="connsiteX12" fmla="*/ 862542 w 2093504"/>
                  <a:gd name="connsiteY12" fmla="*/ 259033 h 3936742"/>
                  <a:gd name="connsiteX13" fmla="*/ 868404 w 2093504"/>
                  <a:gd name="connsiteY13" fmla="*/ 141802 h 3936742"/>
                  <a:gd name="connsiteX14" fmla="*/ 927019 w 2093504"/>
                  <a:gd name="connsiteY14" fmla="*/ 53879 h 3936742"/>
                  <a:gd name="connsiteX15" fmla="*/ 1020804 w 2093504"/>
                  <a:gd name="connsiteY15" fmla="*/ 12848 h 3936742"/>
                  <a:gd name="connsiteX16" fmla="*/ 1143896 w 2093504"/>
                  <a:gd name="connsiteY16" fmla="*/ 1125 h 3936742"/>
                  <a:gd name="connsiteX17" fmla="*/ 1225958 w 2093504"/>
                  <a:gd name="connsiteY17" fmla="*/ 36295 h 3936742"/>
                  <a:gd name="connsiteX18" fmla="*/ 1284573 w 2093504"/>
                  <a:gd name="connsiteY18" fmla="*/ 100771 h 3936742"/>
                  <a:gd name="connsiteX19" fmla="*/ 1308019 w 2093504"/>
                  <a:gd name="connsiteY19" fmla="*/ 200418 h 3936742"/>
                  <a:gd name="connsiteX20" fmla="*/ 1302158 w 2093504"/>
                  <a:gd name="connsiteY20" fmla="*/ 270756 h 3936742"/>
                  <a:gd name="connsiteX21" fmla="*/ 1325604 w 2093504"/>
                  <a:gd name="connsiteY21" fmla="*/ 305925 h 3936742"/>
                  <a:gd name="connsiteX22" fmla="*/ 1349050 w 2093504"/>
                  <a:gd name="connsiteY22" fmla="*/ 323510 h 3936742"/>
                  <a:gd name="connsiteX23" fmla="*/ 1302158 w 2093504"/>
                  <a:gd name="connsiteY23" fmla="*/ 417295 h 3936742"/>
                  <a:gd name="connsiteX24" fmla="*/ 1249404 w 2093504"/>
                  <a:gd name="connsiteY24" fmla="*/ 505218 h 3936742"/>
                  <a:gd name="connsiteX25" fmla="*/ 1214235 w 2093504"/>
                  <a:gd name="connsiteY25" fmla="*/ 587279 h 3936742"/>
                  <a:gd name="connsiteX26" fmla="*/ 1249404 w 2093504"/>
                  <a:gd name="connsiteY26" fmla="*/ 669341 h 3936742"/>
                  <a:gd name="connsiteX27" fmla="*/ 1343189 w 2093504"/>
                  <a:gd name="connsiteY27" fmla="*/ 716233 h 3936742"/>
                  <a:gd name="connsiteX28" fmla="*/ 1472142 w 2093504"/>
                  <a:gd name="connsiteY28" fmla="*/ 757264 h 3936742"/>
                  <a:gd name="connsiteX29" fmla="*/ 1565927 w 2093504"/>
                  <a:gd name="connsiteY29" fmla="*/ 827602 h 3936742"/>
                  <a:gd name="connsiteX30" fmla="*/ 1606958 w 2093504"/>
                  <a:gd name="connsiteY30" fmla="*/ 956556 h 3936742"/>
                  <a:gd name="connsiteX31" fmla="*/ 1624542 w 2093504"/>
                  <a:gd name="connsiteY31" fmla="*/ 1085510 h 3936742"/>
                  <a:gd name="connsiteX32" fmla="*/ 1630404 w 2093504"/>
                  <a:gd name="connsiteY32" fmla="*/ 1191018 h 3936742"/>
                  <a:gd name="connsiteX33" fmla="*/ 1659712 w 2093504"/>
                  <a:gd name="connsiteY33" fmla="*/ 1325833 h 3936742"/>
                  <a:gd name="connsiteX34" fmla="*/ 1706604 w 2093504"/>
                  <a:gd name="connsiteY34" fmla="*/ 1437202 h 3936742"/>
                  <a:gd name="connsiteX35" fmla="*/ 1765219 w 2093504"/>
                  <a:gd name="connsiteY35" fmla="*/ 1530987 h 3936742"/>
                  <a:gd name="connsiteX36" fmla="*/ 1800389 w 2093504"/>
                  <a:gd name="connsiteY36" fmla="*/ 1677525 h 3936742"/>
                  <a:gd name="connsiteX37" fmla="*/ 1847281 w 2093504"/>
                  <a:gd name="connsiteY37" fmla="*/ 1794756 h 3936742"/>
                  <a:gd name="connsiteX38" fmla="*/ 1882450 w 2093504"/>
                  <a:gd name="connsiteY38" fmla="*/ 1853371 h 3936742"/>
                  <a:gd name="connsiteX39" fmla="*/ 1982096 w 2093504"/>
                  <a:gd name="connsiteY39" fmla="*/ 1888541 h 3936742"/>
                  <a:gd name="connsiteX40" fmla="*/ 2058296 w 2093504"/>
                  <a:gd name="connsiteY40" fmla="*/ 1929571 h 3936742"/>
                  <a:gd name="connsiteX41" fmla="*/ 2093466 w 2093504"/>
                  <a:gd name="connsiteY41" fmla="*/ 1964741 h 3936742"/>
                  <a:gd name="connsiteX42" fmla="*/ 2052435 w 2093504"/>
                  <a:gd name="connsiteY42" fmla="*/ 1994048 h 3936742"/>
                  <a:gd name="connsiteX43" fmla="*/ 1987958 w 2093504"/>
                  <a:gd name="connsiteY43" fmla="*/ 1982325 h 3936742"/>
                  <a:gd name="connsiteX44" fmla="*/ 1982096 w 2093504"/>
                  <a:gd name="connsiteY44" fmla="*/ 2017495 h 3936742"/>
                  <a:gd name="connsiteX45" fmla="*/ 2034850 w 2093504"/>
                  <a:gd name="connsiteY45" fmla="*/ 2087833 h 3936742"/>
                  <a:gd name="connsiteX46" fmla="*/ 2070019 w 2093504"/>
                  <a:gd name="connsiteY46" fmla="*/ 2140587 h 3936742"/>
                  <a:gd name="connsiteX47" fmla="*/ 2046573 w 2093504"/>
                  <a:gd name="connsiteY47" fmla="*/ 2164033 h 3936742"/>
                  <a:gd name="connsiteX48" fmla="*/ 1999681 w 2093504"/>
                  <a:gd name="connsiteY48" fmla="*/ 2117141 h 3936742"/>
                  <a:gd name="connsiteX49" fmla="*/ 1982096 w 2093504"/>
                  <a:gd name="connsiteY49" fmla="*/ 2128864 h 3936742"/>
                  <a:gd name="connsiteX50" fmla="*/ 2017266 w 2093504"/>
                  <a:gd name="connsiteY50" fmla="*/ 2228510 h 3936742"/>
                  <a:gd name="connsiteX51" fmla="*/ 1999681 w 2093504"/>
                  <a:gd name="connsiteY51" fmla="*/ 2246095 h 3936742"/>
                  <a:gd name="connsiteX52" fmla="*/ 1976235 w 2093504"/>
                  <a:gd name="connsiteY52" fmla="*/ 2234371 h 3936742"/>
                  <a:gd name="connsiteX53" fmla="*/ 1946927 w 2093504"/>
                  <a:gd name="connsiteY53" fmla="*/ 2193341 h 3936742"/>
                  <a:gd name="connsiteX54" fmla="*/ 1946927 w 2093504"/>
                  <a:gd name="connsiteY54" fmla="*/ 2246095 h 3936742"/>
                  <a:gd name="connsiteX55" fmla="*/ 1911758 w 2093504"/>
                  <a:gd name="connsiteY55" fmla="*/ 2263679 h 3936742"/>
                  <a:gd name="connsiteX56" fmla="*/ 1882450 w 2093504"/>
                  <a:gd name="connsiteY56" fmla="*/ 2169895 h 3936742"/>
                  <a:gd name="connsiteX57" fmla="*/ 1859004 w 2093504"/>
                  <a:gd name="connsiteY57" fmla="*/ 2140587 h 3936742"/>
                  <a:gd name="connsiteX58" fmla="*/ 1853142 w 2093504"/>
                  <a:gd name="connsiteY58" fmla="*/ 2246095 h 3936742"/>
                  <a:gd name="connsiteX59" fmla="*/ 1817973 w 2093504"/>
                  <a:gd name="connsiteY59" fmla="*/ 2240233 h 3936742"/>
                  <a:gd name="connsiteX60" fmla="*/ 1782804 w 2093504"/>
                  <a:gd name="connsiteY60" fmla="*/ 2169895 h 3936742"/>
                  <a:gd name="connsiteX61" fmla="*/ 1730050 w 2093504"/>
                  <a:gd name="connsiteY61" fmla="*/ 2011633 h 3936742"/>
                  <a:gd name="connsiteX62" fmla="*/ 1706604 w 2093504"/>
                  <a:gd name="connsiteY62" fmla="*/ 1911987 h 3936742"/>
                  <a:gd name="connsiteX63" fmla="*/ 1601096 w 2093504"/>
                  <a:gd name="connsiteY63" fmla="*/ 1753725 h 3936742"/>
                  <a:gd name="connsiteX64" fmla="*/ 1466281 w 2093504"/>
                  <a:gd name="connsiteY64" fmla="*/ 1525125 h 3936742"/>
                  <a:gd name="connsiteX65" fmla="*/ 1425250 w 2093504"/>
                  <a:gd name="connsiteY65" fmla="*/ 1325833 h 3936742"/>
                  <a:gd name="connsiteX66" fmla="*/ 1395942 w 2093504"/>
                  <a:gd name="connsiteY66" fmla="*/ 1196879 h 3936742"/>
                  <a:gd name="connsiteX67" fmla="*/ 1366635 w 2093504"/>
                  <a:gd name="connsiteY67" fmla="*/ 1325833 h 3936742"/>
                  <a:gd name="connsiteX68" fmla="*/ 1360773 w 2093504"/>
                  <a:gd name="connsiteY68" fmla="*/ 1507541 h 3936742"/>
                  <a:gd name="connsiteX69" fmla="*/ 1431112 w 2093504"/>
                  <a:gd name="connsiteY69" fmla="*/ 1788895 h 3936742"/>
                  <a:gd name="connsiteX70" fmla="*/ 1448696 w 2093504"/>
                  <a:gd name="connsiteY70" fmla="*/ 2081971 h 3936742"/>
                  <a:gd name="connsiteX71" fmla="*/ 1382349 w 2093504"/>
                  <a:gd name="connsiteY71" fmla="*/ 2541790 h 3936742"/>
                  <a:gd name="connsiteX72" fmla="*/ 1372621 w 2093504"/>
                  <a:gd name="connsiteY72" fmla="*/ 2677978 h 3936742"/>
                  <a:gd name="connsiteX73" fmla="*/ 1430987 w 2093504"/>
                  <a:gd name="connsiteY73" fmla="*/ 2930897 h 3936742"/>
                  <a:gd name="connsiteX74" fmla="*/ 1430987 w 2093504"/>
                  <a:gd name="connsiteY74" fmla="*/ 3154633 h 3936742"/>
                  <a:gd name="connsiteX75" fmla="*/ 1387056 w 2093504"/>
                  <a:gd name="connsiteY75" fmla="*/ 3375859 h 3936742"/>
                  <a:gd name="connsiteX76" fmla="*/ 1416552 w 2093504"/>
                  <a:gd name="connsiteY76" fmla="*/ 3567588 h 3936742"/>
                  <a:gd name="connsiteX77" fmla="*/ 1475546 w 2093504"/>
                  <a:gd name="connsiteY77" fmla="*/ 3774065 h 3936742"/>
                  <a:gd name="connsiteX78" fmla="*/ 1416552 w 2093504"/>
                  <a:gd name="connsiteY78" fmla="*/ 3877304 h 3936742"/>
                  <a:gd name="connsiteX79" fmla="*/ 1328062 w 2093504"/>
                  <a:gd name="connsiteY79" fmla="*/ 3936298 h 3936742"/>
                  <a:gd name="connsiteX80" fmla="*/ 1254320 w 2093504"/>
                  <a:gd name="connsiteY80" fmla="*/ 3847807 h 3936742"/>
                  <a:gd name="connsiteX81" fmla="*/ 1239572 w 2093504"/>
                  <a:gd name="connsiteY81" fmla="*/ 3700323 h 3936742"/>
                  <a:gd name="connsiteX82" fmla="*/ 1224823 w 2093504"/>
                  <a:gd name="connsiteY82" fmla="*/ 3597085 h 3936742"/>
                  <a:gd name="connsiteX83" fmla="*/ 1224823 w 2093504"/>
                  <a:gd name="connsiteY83" fmla="*/ 3405356 h 3936742"/>
                  <a:gd name="connsiteX84" fmla="*/ 1180578 w 2093504"/>
                  <a:gd name="connsiteY84" fmla="*/ 3198878 h 3936742"/>
                  <a:gd name="connsiteX85" fmla="*/ 1151081 w 2093504"/>
                  <a:gd name="connsiteY85" fmla="*/ 3007149 h 3936742"/>
                  <a:gd name="connsiteX86" fmla="*/ 1165830 w 2093504"/>
                  <a:gd name="connsiteY86" fmla="*/ 2874414 h 3936742"/>
                  <a:gd name="connsiteX87" fmla="*/ 1092088 w 2093504"/>
                  <a:gd name="connsiteY87" fmla="*/ 2535201 h 3936742"/>
                  <a:gd name="connsiteX88" fmla="*/ 1092088 w 2093504"/>
                  <a:gd name="connsiteY88" fmla="*/ 2343472 h 3936742"/>
                  <a:gd name="connsiteX89" fmla="*/ 1047843 w 2093504"/>
                  <a:gd name="connsiteY89" fmla="*/ 2136994 h 3936742"/>
                  <a:gd name="connsiteX90" fmla="*/ 1003598 w 2093504"/>
                  <a:gd name="connsiteY90" fmla="*/ 2136994 h 3936742"/>
                  <a:gd name="connsiteX91" fmla="*/ 944604 w 2093504"/>
                  <a:gd name="connsiteY91" fmla="*/ 2579446 h 3936742"/>
                  <a:gd name="connsiteX92" fmla="*/ 900359 w 2093504"/>
                  <a:gd name="connsiteY92" fmla="*/ 2844917 h 3936742"/>
                  <a:gd name="connsiteX93" fmla="*/ 915107 w 2093504"/>
                  <a:gd name="connsiteY93" fmla="*/ 3007149 h 3936742"/>
                  <a:gd name="connsiteX94" fmla="*/ 856114 w 2093504"/>
                  <a:gd name="connsiteY94" fmla="*/ 3228375 h 3936742"/>
                  <a:gd name="connsiteX95" fmla="*/ 870862 w 2093504"/>
                  <a:gd name="connsiteY95" fmla="*/ 3582336 h 3936742"/>
                  <a:gd name="connsiteX96" fmla="*/ 826617 w 2093504"/>
                  <a:gd name="connsiteY96" fmla="*/ 3847807 h 3936742"/>
                  <a:gd name="connsiteX97" fmla="*/ 767623 w 2093504"/>
                  <a:gd name="connsiteY97" fmla="*/ 3921549 h 3936742"/>
                  <a:gd name="connsiteX98" fmla="*/ 620139 w 2093504"/>
                  <a:gd name="connsiteY98" fmla="*/ 3833059 h 3936742"/>
                  <a:gd name="connsiteX99" fmla="*/ 649636 w 2093504"/>
                  <a:gd name="connsiteY99" fmla="*/ 3685575 h 3936742"/>
                  <a:gd name="connsiteX100" fmla="*/ 664385 w 2093504"/>
                  <a:gd name="connsiteY100" fmla="*/ 3523343 h 3936742"/>
                  <a:gd name="connsiteX101" fmla="*/ 620139 w 2093504"/>
                  <a:gd name="connsiteY101" fmla="*/ 3095639 h 3936742"/>
                  <a:gd name="connsiteX102" fmla="*/ 664385 w 2093504"/>
                  <a:gd name="connsiteY102" fmla="*/ 2830168 h 3936742"/>
                  <a:gd name="connsiteX103" fmla="*/ 679133 w 2093504"/>
                  <a:gd name="connsiteY103" fmla="*/ 2594194 h 3936742"/>
                  <a:gd name="connsiteX104" fmla="*/ 620139 w 2093504"/>
                  <a:gd name="connsiteY104" fmla="*/ 2313975 h 3936742"/>
                  <a:gd name="connsiteX105" fmla="*/ 664385 w 2093504"/>
                  <a:gd name="connsiteY105" fmla="*/ 1871523 h 3936742"/>
                  <a:gd name="connsiteX106" fmla="*/ 752875 w 2093504"/>
                  <a:gd name="connsiteY106" fmla="*/ 1532310 h 3936742"/>
                  <a:gd name="connsiteX107" fmla="*/ 723378 w 2093504"/>
                  <a:gd name="connsiteY107" fmla="*/ 1266839 h 3936742"/>
                  <a:gd name="connsiteX108" fmla="*/ 634888 w 2093504"/>
                  <a:gd name="connsiteY108" fmla="*/ 1561807 h 3936742"/>
                  <a:gd name="connsiteX109" fmla="*/ 339920 w 2093504"/>
                  <a:gd name="connsiteY109" fmla="*/ 1915768 h 3936742"/>
                  <a:gd name="connsiteX110" fmla="*/ 280927 w 2093504"/>
                  <a:gd name="connsiteY110" fmla="*/ 2181239 h 3936742"/>
                  <a:gd name="connsiteX111" fmla="*/ 251430 w 2093504"/>
                  <a:gd name="connsiteY111" fmla="*/ 2210736 h 3936742"/>
                  <a:gd name="connsiteX112" fmla="*/ 221933 w 2093504"/>
                  <a:gd name="connsiteY112" fmla="*/ 2151743 h 3936742"/>
                  <a:gd name="connsiteX113" fmla="*/ 192436 w 2093504"/>
                  <a:gd name="connsiteY113" fmla="*/ 2195988 h 3936742"/>
                  <a:gd name="connsiteX114" fmla="*/ 148191 w 2093504"/>
                  <a:gd name="connsiteY114" fmla="*/ 2225485 h 3936742"/>
                  <a:gd name="connsiteX115" fmla="*/ 103946 w 2093504"/>
                  <a:gd name="connsiteY115" fmla="*/ 2225485 h 3936742"/>
                  <a:gd name="connsiteX116" fmla="*/ 103946 w 2093504"/>
                  <a:gd name="connsiteY116" fmla="*/ 2122246 h 3936742"/>
                  <a:gd name="connsiteX117" fmla="*/ 15456 w 2093504"/>
                  <a:gd name="connsiteY117" fmla="*/ 2166491 h 3936742"/>
                  <a:gd name="connsiteX118" fmla="*/ 15456 w 2093504"/>
                  <a:gd name="connsiteY118" fmla="*/ 2107498 h 3936742"/>
                  <a:gd name="connsiteX119" fmla="*/ 89198 w 2093504"/>
                  <a:gd name="connsiteY119" fmla="*/ 2004259 h 3936742"/>
                  <a:gd name="connsiteX120" fmla="*/ 707 w 2093504"/>
                  <a:gd name="connsiteY120" fmla="*/ 1930517 h 3936742"/>
                  <a:gd name="connsiteX121" fmla="*/ 148191 w 2093504"/>
                  <a:gd name="connsiteY121" fmla="*/ 1827278 h 3936742"/>
                  <a:gd name="connsiteX122" fmla="*/ 295675 w 2093504"/>
                  <a:gd name="connsiteY122" fmla="*/ 1650298 h 3936742"/>
                  <a:gd name="connsiteX123" fmla="*/ 332985 w 2093504"/>
                  <a:gd name="connsiteY123" fmla="*/ 1549891 h 3936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093504" h="3936742">
                    <a:moveTo>
                      <a:pt x="332985" y="1549891"/>
                    </a:moveTo>
                    <a:cubicBezTo>
                      <a:pt x="358380" y="1501869"/>
                      <a:pt x="423819" y="1429788"/>
                      <a:pt x="448042" y="1362167"/>
                    </a:cubicBezTo>
                    <a:cubicBezTo>
                      <a:pt x="472265" y="1294546"/>
                      <a:pt x="466210" y="1210776"/>
                      <a:pt x="478321" y="1144164"/>
                    </a:cubicBezTo>
                    <a:cubicBezTo>
                      <a:pt x="490432" y="1077552"/>
                      <a:pt x="501534" y="1022042"/>
                      <a:pt x="520710" y="962495"/>
                    </a:cubicBezTo>
                    <a:cubicBezTo>
                      <a:pt x="539886" y="902948"/>
                      <a:pt x="558054" y="827253"/>
                      <a:pt x="593378" y="786882"/>
                    </a:cubicBezTo>
                    <a:cubicBezTo>
                      <a:pt x="628703" y="746511"/>
                      <a:pt x="688249" y="738437"/>
                      <a:pt x="732657" y="720270"/>
                    </a:cubicBezTo>
                    <a:cubicBezTo>
                      <a:pt x="777065" y="702103"/>
                      <a:pt x="827528" y="689992"/>
                      <a:pt x="859825" y="677881"/>
                    </a:cubicBezTo>
                    <a:cubicBezTo>
                      <a:pt x="892122" y="665770"/>
                      <a:pt x="920381" y="672835"/>
                      <a:pt x="926437" y="647603"/>
                    </a:cubicBezTo>
                    <a:cubicBezTo>
                      <a:pt x="932493" y="622371"/>
                      <a:pt x="907261" y="560805"/>
                      <a:pt x="896159" y="526490"/>
                    </a:cubicBezTo>
                    <a:cubicBezTo>
                      <a:pt x="885057" y="492175"/>
                      <a:pt x="874220" y="476518"/>
                      <a:pt x="859825" y="441711"/>
                    </a:cubicBezTo>
                    <a:cubicBezTo>
                      <a:pt x="845430" y="406904"/>
                      <a:pt x="814221" y="345163"/>
                      <a:pt x="809789" y="317648"/>
                    </a:cubicBezTo>
                    <a:cubicBezTo>
                      <a:pt x="805357" y="290133"/>
                      <a:pt x="824443" y="286387"/>
                      <a:pt x="833235" y="276618"/>
                    </a:cubicBezTo>
                    <a:cubicBezTo>
                      <a:pt x="842027" y="266849"/>
                      <a:pt x="856681" y="281502"/>
                      <a:pt x="862542" y="259033"/>
                    </a:cubicBezTo>
                    <a:cubicBezTo>
                      <a:pt x="868403" y="236564"/>
                      <a:pt x="857658" y="175994"/>
                      <a:pt x="868404" y="141802"/>
                    </a:cubicBezTo>
                    <a:cubicBezTo>
                      <a:pt x="879150" y="107610"/>
                      <a:pt x="901619" y="75371"/>
                      <a:pt x="927019" y="53879"/>
                    </a:cubicBezTo>
                    <a:cubicBezTo>
                      <a:pt x="952419" y="32387"/>
                      <a:pt x="984658" y="21640"/>
                      <a:pt x="1020804" y="12848"/>
                    </a:cubicBezTo>
                    <a:cubicBezTo>
                      <a:pt x="1056950" y="4056"/>
                      <a:pt x="1109704" y="-2783"/>
                      <a:pt x="1143896" y="1125"/>
                    </a:cubicBezTo>
                    <a:cubicBezTo>
                      <a:pt x="1178088" y="5033"/>
                      <a:pt x="1202512" y="19687"/>
                      <a:pt x="1225958" y="36295"/>
                    </a:cubicBezTo>
                    <a:cubicBezTo>
                      <a:pt x="1249404" y="52903"/>
                      <a:pt x="1270896" y="73417"/>
                      <a:pt x="1284573" y="100771"/>
                    </a:cubicBezTo>
                    <a:cubicBezTo>
                      <a:pt x="1298250" y="128125"/>
                      <a:pt x="1305088" y="172087"/>
                      <a:pt x="1308019" y="200418"/>
                    </a:cubicBezTo>
                    <a:cubicBezTo>
                      <a:pt x="1310950" y="228749"/>
                      <a:pt x="1299227" y="253172"/>
                      <a:pt x="1302158" y="270756"/>
                    </a:cubicBezTo>
                    <a:cubicBezTo>
                      <a:pt x="1305089" y="288340"/>
                      <a:pt x="1317789" y="297133"/>
                      <a:pt x="1325604" y="305925"/>
                    </a:cubicBezTo>
                    <a:cubicBezTo>
                      <a:pt x="1333419" y="314717"/>
                      <a:pt x="1352958" y="304948"/>
                      <a:pt x="1349050" y="323510"/>
                    </a:cubicBezTo>
                    <a:cubicBezTo>
                      <a:pt x="1345142" y="342072"/>
                      <a:pt x="1318766" y="387010"/>
                      <a:pt x="1302158" y="417295"/>
                    </a:cubicBezTo>
                    <a:cubicBezTo>
                      <a:pt x="1285550" y="447580"/>
                      <a:pt x="1264058" y="476887"/>
                      <a:pt x="1249404" y="505218"/>
                    </a:cubicBezTo>
                    <a:cubicBezTo>
                      <a:pt x="1234750" y="533549"/>
                      <a:pt x="1214235" y="559925"/>
                      <a:pt x="1214235" y="587279"/>
                    </a:cubicBezTo>
                    <a:cubicBezTo>
                      <a:pt x="1214235" y="614633"/>
                      <a:pt x="1227912" y="647849"/>
                      <a:pt x="1249404" y="669341"/>
                    </a:cubicBezTo>
                    <a:cubicBezTo>
                      <a:pt x="1270896" y="690833"/>
                      <a:pt x="1306066" y="701579"/>
                      <a:pt x="1343189" y="716233"/>
                    </a:cubicBezTo>
                    <a:cubicBezTo>
                      <a:pt x="1380312" y="730887"/>
                      <a:pt x="1435019" y="738702"/>
                      <a:pt x="1472142" y="757264"/>
                    </a:cubicBezTo>
                    <a:cubicBezTo>
                      <a:pt x="1509265" y="775825"/>
                      <a:pt x="1543458" y="794387"/>
                      <a:pt x="1565927" y="827602"/>
                    </a:cubicBezTo>
                    <a:cubicBezTo>
                      <a:pt x="1588396" y="860817"/>
                      <a:pt x="1597189" y="913571"/>
                      <a:pt x="1606958" y="956556"/>
                    </a:cubicBezTo>
                    <a:cubicBezTo>
                      <a:pt x="1616727" y="999541"/>
                      <a:pt x="1620634" y="1046433"/>
                      <a:pt x="1624542" y="1085510"/>
                    </a:cubicBezTo>
                    <a:cubicBezTo>
                      <a:pt x="1628450" y="1124587"/>
                      <a:pt x="1624542" y="1150964"/>
                      <a:pt x="1630404" y="1191018"/>
                    </a:cubicBezTo>
                    <a:cubicBezTo>
                      <a:pt x="1636266" y="1231072"/>
                      <a:pt x="1647012" y="1284802"/>
                      <a:pt x="1659712" y="1325833"/>
                    </a:cubicBezTo>
                    <a:cubicBezTo>
                      <a:pt x="1672412" y="1366864"/>
                      <a:pt x="1689020" y="1403010"/>
                      <a:pt x="1706604" y="1437202"/>
                    </a:cubicBezTo>
                    <a:cubicBezTo>
                      <a:pt x="1724188" y="1471394"/>
                      <a:pt x="1749588" y="1490933"/>
                      <a:pt x="1765219" y="1530987"/>
                    </a:cubicBezTo>
                    <a:cubicBezTo>
                      <a:pt x="1780850" y="1571041"/>
                      <a:pt x="1786712" y="1633564"/>
                      <a:pt x="1800389" y="1677525"/>
                    </a:cubicBezTo>
                    <a:cubicBezTo>
                      <a:pt x="1814066" y="1721486"/>
                      <a:pt x="1833604" y="1765448"/>
                      <a:pt x="1847281" y="1794756"/>
                    </a:cubicBezTo>
                    <a:cubicBezTo>
                      <a:pt x="1860958" y="1824064"/>
                      <a:pt x="1859981" y="1837740"/>
                      <a:pt x="1882450" y="1853371"/>
                    </a:cubicBezTo>
                    <a:cubicBezTo>
                      <a:pt x="1904919" y="1869002"/>
                      <a:pt x="1952788" y="1875841"/>
                      <a:pt x="1982096" y="1888541"/>
                    </a:cubicBezTo>
                    <a:cubicBezTo>
                      <a:pt x="2011404" y="1901241"/>
                      <a:pt x="2039734" y="1916871"/>
                      <a:pt x="2058296" y="1929571"/>
                    </a:cubicBezTo>
                    <a:cubicBezTo>
                      <a:pt x="2076858" y="1942271"/>
                      <a:pt x="2094443" y="1953995"/>
                      <a:pt x="2093466" y="1964741"/>
                    </a:cubicBezTo>
                    <a:cubicBezTo>
                      <a:pt x="2092489" y="1975487"/>
                      <a:pt x="2070020" y="1991117"/>
                      <a:pt x="2052435" y="1994048"/>
                    </a:cubicBezTo>
                    <a:cubicBezTo>
                      <a:pt x="2034850" y="1996979"/>
                      <a:pt x="1999681" y="1978417"/>
                      <a:pt x="1987958" y="1982325"/>
                    </a:cubicBezTo>
                    <a:cubicBezTo>
                      <a:pt x="1976235" y="1986233"/>
                      <a:pt x="1974281" y="1999910"/>
                      <a:pt x="1982096" y="2017495"/>
                    </a:cubicBezTo>
                    <a:cubicBezTo>
                      <a:pt x="1989911" y="2035080"/>
                      <a:pt x="2020196" y="2067318"/>
                      <a:pt x="2034850" y="2087833"/>
                    </a:cubicBezTo>
                    <a:cubicBezTo>
                      <a:pt x="2049504" y="2108348"/>
                      <a:pt x="2068065" y="2127887"/>
                      <a:pt x="2070019" y="2140587"/>
                    </a:cubicBezTo>
                    <a:cubicBezTo>
                      <a:pt x="2071973" y="2153287"/>
                      <a:pt x="2058296" y="2167941"/>
                      <a:pt x="2046573" y="2164033"/>
                    </a:cubicBezTo>
                    <a:cubicBezTo>
                      <a:pt x="2034850" y="2160125"/>
                      <a:pt x="2010427" y="2123002"/>
                      <a:pt x="1999681" y="2117141"/>
                    </a:cubicBezTo>
                    <a:cubicBezTo>
                      <a:pt x="1988935" y="2111280"/>
                      <a:pt x="1979165" y="2110303"/>
                      <a:pt x="1982096" y="2128864"/>
                    </a:cubicBezTo>
                    <a:cubicBezTo>
                      <a:pt x="1985027" y="2147425"/>
                      <a:pt x="2014335" y="2208972"/>
                      <a:pt x="2017266" y="2228510"/>
                    </a:cubicBezTo>
                    <a:cubicBezTo>
                      <a:pt x="2020197" y="2248049"/>
                      <a:pt x="2006520" y="2245118"/>
                      <a:pt x="1999681" y="2246095"/>
                    </a:cubicBezTo>
                    <a:cubicBezTo>
                      <a:pt x="1992843" y="2247072"/>
                      <a:pt x="1985027" y="2243163"/>
                      <a:pt x="1976235" y="2234371"/>
                    </a:cubicBezTo>
                    <a:cubicBezTo>
                      <a:pt x="1967443" y="2225579"/>
                      <a:pt x="1951812" y="2191387"/>
                      <a:pt x="1946927" y="2193341"/>
                    </a:cubicBezTo>
                    <a:cubicBezTo>
                      <a:pt x="1942042" y="2195295"/>
                      <a:pt x="1952788" y="2234372"/>
                      <a:pt x="1946927" y="2246095"/>
                    </a:cubicBezTo>
                    <a:cubicBezTo>
                      <a:pt x="1941066" y="2257818"/>
                      <a:pt x="1922504" y="2276379"/>
                      <a:pt x="1911758" y="2263679"/>
                    </a:cubicBezTo>
                    <a:cubicBezTo>
                      <a:pt x="1901012" y="2250979"/>
                      <a:pt x="1891242" y="2190410"/>
                      <a:pt x="1882450" y="2169895"/>
                    </a:cubicBezTo>
                    <a:cubicBezTo>
                      <a:pt x="1873658" y="2149380"/>
                      <a:pt x="1863889" y="2127887"/>
                      <a:pt x="1859004" y="2140587"/>
                    </a:cubicBezTo>
                    <a:cubicBezTo>
                      <a:pt x="1854119" y="2153287"/>
                      <a:pt x="1859980" y="2229487"/>
                      <a:pt x="1853142" y="2246095"/>
                    </a:cubicBezTo>
                    <a:cubicBezTo>
                      <a:pt x="1846304" y="2262703"/>
                      <a:pt x="1829696" y="2252933"/>
                      <a:pt x="1817973" y="2240233"/>
                    </a:cubicBezTo>
                    <a:cubicBezTo>
                      <a:pt x="1806250" y="2227533"/>
                      <a:pt x="1797458" y="2207995"/>
                      <a:pt x="1782804" y="2169895"/>
                    </a:cubicBezTo>
                    <a:cubicBezTo>
                      <a:pt x="1768150" y="2131795"/>
                      <a:pt x="1742750" y="2054618"/>
                      <a:pt x="1730050" y="2011633"/>
                    </a:cubicBezTo>
                    <a:cubicBezTo>
                      <a:pt x="1717350" y="1968648"/>
                      <a:pt x="1728096" y="1954972"/>
                      <a:pt x="1706604" y="1911987"/>
                    </a:cubicBezTo>
                    <a:cubicBezTo>
                      <a:pt x="1685112" y="1869002"/>
                      <a:pt x="1641150" y="1818202"/>
                      <a:pt x="1601096" y="1753725"/>
                    </a:cubicBezTo>
                    <a:cubicBezTo>
                      <a:pt x="1561042" y="1689248"/>
                      <a:pt x="1495589" y="1596440"/>
                      <a:pt x="1466281" y="1525125"/>
                    </a:cubicBezTo>
                    <a:cubicBezTo>
                      <a:pt x="1436973" y="1453810"/>
                      <a:pt x="1436973" y="1380541"/>
                      <a:pt x="1425250" y="1325833"/>
                    </a:cubicBezTo>
                    <a:cubicBezTo>
                      <a:pt x="1413527" y="1271125"/>
                      <a:pt x="1405711" y="1196879"/>
                      <a:pt x="1395942" y="1196879"/>
                    </a:cubicBezTo>
                    <a:cubicBezTo>
                      <a:pt x="1386173" y="1196879"/>
                      <a:pt x="1372497" y="1274056"/>
                      <a:pt x="1366635" y="1325833"/>
                    </a:cubicBezTo>
                    <a:cubicBezTo>
                      <a:pt x="1360774" y="1377610"/>
                      <a:pt x="1350027" y="1430364"/>
                      <a:pt x="1360773" y="1507541"/>
                    </a:cubicBezTo>
                    <a:cubicBezTo>
                      <a:pt x="1371519" y="1584718"/>
                      <a:pt x="1416458" y="1693157"/>
                      <a:pt x="1431112" y="1788895"/>
                    </a:cubicBezTo>
                    <a:cubicBezTo>
                      <a:pt x="1445766" y="1884633"/>
                      <a:pt x="1456823" y="1956489"/>
                      <a:pt x="1448696" y="2081971"/>
                    </a:cubicBezTo>
                    <a:cubicBezTo>
                      <a:pt x="1440569" y="2207454"/>
                      <a:pt x="1395028" y="2442456"/>
                      <a:pt x="1382349" y="2541790"/>
                    </a:cubicBezTo>
                    <a:cubicBezTo>
                      <a:pt x="1369670" y="2641124"/>
                      <a:pt x="1364515" y="2613127"/>
                      <a:pt x="1372621" y="2677978"/>
                    </a:cubicBezTo>
                    <a:cubicBezTo>
                      <a:pt x="1380727" y="2742829"/>
                      <a:pt x="1421259" y="2851454"/>
                      <a:pt x="1430987" y="2930897"/>
                    </a:cubicBezTo>
                    <a:cubicBezTo>
                      <a:pt x="1440715" y="3010340"/>
                      <a:pt x="1438309" y="3080473"/>
                      <a:pt x="1430987" y="3154633"/>
                    </a:cubicBezTo>
                    <a:cubicBezTo>
                      <a:pt x="1423665" y="3228793"/>
                      <a:pt x="1389462" y="3307033"/>
                      <a:pt x="1387056" y="3375859"/>
                    </a:cubicBezTo>
                    <a:cubicBezTo>
                      <a:pt x="1384650" y="3444685"/>
                      <a:pt x="1401804" y="3501220"/>
                      <a:pt x="1416552" y="3567588"/>
                    </a:cubicBezTo>
                    <a:cubicBezTo>
                      <a:pt x="1431300" y="3633956"/>
                      <a:pt x="1475546" y="3722446"/>
                      <a:pt x="1475546" y="3774065"/>
                    </a:cubicBezTo>
                    <a:cubicBezTo>
                      <a:pt x="1475546" y="3825684"/>
                      <a:pt x="1441133" y="3850265"/>
                      <a:pt x="1416552" y="3877304"/>
                    </a:cubicBezTo>
                    <a:cubicBezTo>
                      <a:pt x="1391971" y="3904343"/>
                      <a:pt x="1355101" y="3941214"/>
                      <a:pt x="1328062" y="3936298"/>
                    </a:cubicBezTo>
                    <a:cubicBezTo>
                      <a:pt x="1301023" y="3931382"/>
                      <a:pt x="1269068" y="3887136"/>
                      <a:pt x="1254320" y="3847807"/>
                    </a:cubicBezTo>
                    <a:cubicBezTo>
                      <a:pt x="1239572" y="3808478"/>
                      <a:pt x="1244488" y="3742110"/>
                      <a:pt x="1239572" y="3700323"/>
                    </a:cubicBezTo>
                    <a:cubicBezTo>
                      <a:pt x="1234656" y="3658536"/>
                      <a:pt x="1227281" y="3646246"/>
                      <a:pt x="1224823" y="3597085"/>
                    </a:cubicBezTo>
                    <a:cubicBezTo>
                      <a:pt x="1222365" y="3547924"/>
                      <a:pt x="1232197" y="3471724"/>
                      <a:pt x="1224823" y="3405356"/>
                    </a:cubicBezTo>
                    <a:cubicBezTo>
                      <a:pt x="1217449" y="3338988"/>
                      <a:pt x="1192868" y="3265246"/>
                      <a:pt x="1180578" y="3198878"/>
                    </a:cubicBezTo>
                    <a:cubicBezTo>
                      <a:pt x="1168288" y="3132510"/>
                      <a:pt x="1153539" y="3061226"/>
                      <a:pt x="1151081" y="3007149"/>
                    </a:cubicBezTo>
                    <a:cubicBezTo>
                      <a:pt x="1148623" y="2953072"/>
                      <a:pt x="1175662" y="2953072"/>
                      <a:pt x="1165830" y="2874414"/>
                    </a:cubicBezTo>
                    <a:cubicBezTo>
                      <a:pt x="1155998" y="2795756"/>
                      <a:pt x="1104378" y="2623691"/>
                      <a:pt x="1092088" y="2535201"/>
                    </a:cubicBezTo>
                    <a:cubicBezTo>
                      <a:pt x="1079798" y="2446711"/>
                      <a:pt x="1099462" y="2409840"/>
                      <a:pt x="1092088" y="2343472"/>
                    </a:cubicBezTo>
                    <a:cubicBezTo>
                      <a:pt x="1084714" y="2277104"/>
                      <a:pt x="1062591" y="2171407"/>
                      <a:pt x="1047843" y="2136994"/>
                    </a:cubicBezTo>
                    <a:cubicBezTo>
                      <a:pt x="1033095" y="2102581"/>
                      <a:pt x="1020804" y="2063252"/>
                      <a:pt x="1003598" y="2136994"/>
                    </a:cubicBezTo>
                    <a:cubicBezTo>
                      <a:pt x="986392" y="2210736"/>
                      <a:pt x="961810" y="2461459"/>
                      <a:pt x="944604" y="2579446"/>
                    </a:cubicBezTo>
                    <a:cubicBezTo>
                      <a:pt x="927398" y="2697433"/>
                      <a:pt x="905275" y="2773633"/>
                      <a:pt x="900359" y="2844917"/>
                    </a:cubicBezTo>
                    <a:cubicBezTo>
                      <a:pt x="895443" y="2916201"/>
                      <a:pt x="922481" y="2943239"/>
                      <a:pt x="915107" y="3007149"/>
                    </a:cubicBezTo>
                    <a:cubicBezTo>
                      <a:pt x="907733" y="3071059"/>
                      <a:pt x="863488" y="3132511"/>
                      <a:pt x="856114" y="3228375"/>
                    </a:cubicBezTo>
                    <a:cubicBezTo>
                      <a:pt x="848740" y="3324239"/>
                      <a:pt x="875778" y="3479097"/>
                      <a:pt x="870862" y="3582336"/>
                    </a:cubicBezTo>
                    <a:cubicBezTo>
                      <a:pt x="865946" y="3685575"/>
                      <a:pt x="843823" y="3791272"/>
                      <a:pt x="826617" y="3847807"/>
                    </a:cubicBezTo>
                    <a:cubicBezTo>
                      <a:pt x="809411" y="3904342"/>
                      <a:pt x="802036" y="3924007"/>
                      <a:pt x="767623" y="3921549"/>
                    </a:cubicBezTo>
                    <a:cubicBezTo>
                      <a:pt x="733210" y="3919091"/>
                      <a:pt x="639803" y="3872388"/>
                      <a:pt x="620139" y="3833059"/>
                    </a:cubicBezTo>
                    <a:cubicBezTo>
                      <a:pt x="600475" y="3793730"/>
                      <a:pt x="642262" y="3737194"/>
                      <a:pt x="649636" y="3685575"/>
                    </a:cubicBezTo>
                    <a:cubicBezTo>
                      <a:pt x="657010" y="3633956"/>
                      <a:pt x="669301" y="3621666"/>
                      <a:pt x="664385" y="3523343"/>
                    </a:cubicBezTo>
                    <a:cubicBezTo>
                      <a:pt x="659469" y="3425020"/>
                      <a:pt x="620139" y="3211168"/>
                      <a:pt x="620139" y="3095639"/>
                    </a:cubicBezTo>
                    <a:cubicBezTo>
                      <a:pt x="620139" y="2980110"/>
                      <a:pt x="654553" y="2913742"/>
                      <a:pt x="664385" y="2830168"/>
                    </a:cubicBezTo>
                    <a:cubicBezTo>
                      <a:pt x="674217" y="2746594"/>
                      <a:pt x="686507" y="2680226"/>
                      <a:pt x="679133" y="2594194"/>
                    </a:cubicBezTo>
                    <a:cubicBezTo>
                      <a:pt x="671759" y="2508162"/>
                      <a:pt x="622597" y="2434420"/>
                      <a:pt x="620139" y="2313975"/>
                    </a:cubicBezTo>
                    <a:cubicBezTo>
                      <a:pt x="617681" y="2193530"/>
                      <a:pt x="642262" y="2001801"/>
                      <a:pt x="664385" y="1871523"/>
                    </a:cubicBezTo>
                    <a:cubicBezTo>
                      <a:pt x="686508" y="1741246"/>
                      <a:pt x="743043" y="1633091"/>
                      <a:pt x="752875" y="1532310"/>
                    </a:cubicBezTo>
                    <a:cubicBezTo>
                      <a:pt x="762707" y="1431529"/>
                      <a:pt x="743042" y="1261923"/>
                      <a:pt x="723378" y="1266839"/>
                    </a:cubicBezTo>
                    <a:cubicBezTo>
                      <a:pt x="703714" y="1271755"/>
                      <a:pt x="698798" y="1453652"/>
                      <a:pt x="634888" y="1561807"/>
                    </a:cubicBezTo>
                    <a:cubicBezTo>
                      <a:pt x="570978" y="1669962"/>
                      <a:pt x="398914" y="1812529"/>
                      <a:pt x="339920" y="1915768"/>
                    </a:cubicBezTo>
                    <a:cubicBezTo>
                      <a:pt x="280926" y="2019007"/>
                      <a:pt x="295675" y="2132078"/>
                      <a:pt x="280927" y="2181239"/>
                    </a:cubicBezTo>
                    <a:cubicBezTo>
                      <a:pt x="266179" y="2230400"/>
                      <a:pt x="261262" y="2215652"/>
                      <a:pt x="251430" y="2210736"/>
                    </a:cubicBezTo>
                    <a:cubicBezTo>
                      <a:pt x="241598" y="2205820"/>
                      <a:pt x="231765" y="2154201"/>
                      <a:pt x="221933" y="2151743"/>
                    </a:cubicBezTo>
                    <a:cubicBezTo>
                      <a:pt x="212101" y="2149285"/>
                      <a:pt x="204726" y="2183698"/>
                      <a:pt x="192436" y="2195988"/>
                    </a:cubicBezTo>
                    <a:cubicBezTo>
                      <a:pt x="180146" y="2208278"/>
                      <a:pt x="162939" y="2220569"/>
                      <a:pt x="148191" y="2225485"/>
                    </a:cubicBezTo>
                    <a:cubicBezTo>
                      <a:pt x="133443" y="2230401"/>
                      <a:pt x="111320" y="2242691"/>
                      <a:pt x="103946" y="2225485"/>
                    </a:cubicBezTo>
                    <a:cubicBezTo>
                      <a:pt x="96572" y="2208279"/>
                      <a:pt x="118694" y="2132078"/>
                      <a:pt x="103946" y="2122246"/>
                    </a:cubicBezTo>
                    <a:cubicBezTo>
                      <a:pt x="89198" y="2112414"/>
                      <a:pt x="30204" y="2168949"/>
                      <a:pt x="15456" y="2166491"/>
                    </a:cubicBezTo>
                    <a:cubicBezTo>
                      <a:pt x="708" y="2164033"/>
                      <a:pt x="3166" y="2134537"/>
                      <a:pt x="15456" y="2107498"/>
                    </a:cubicBezTo>
                    <a:cubicBezTo>
                      <a:pt x="27746" y="2080459"/>
                      <a:pt x="91656" y="2033756"/>
                      <a:pt x="89198" y="2004259"/>
                    </a:cubicBezTo>
                    <a:cubicBezTo>
                      <a:pt x="86740" y="1974762"/>
                      <a:pt x="-9125" y="1960014"/>
                      <a:pt x="707" y="1930517"/>
                    </a:cubicBezTo>
                    <a:cubicBezTo>
                      <a:pt x="10539" y="1901020"/>
                      <a:pt x="99030" y="1873981"/>
                      <a:pt x="148191" y="1827278"/>
                    </a:cubicBezTo>
                    <a:cubicBezTo>
                      <a:pt x="197352" y="1780575"/>
                      <a:pt x="258804" y="1699459"/>
                      <a:pt x="295675" y="1650298"/>
                    </a:cubicBezTo>
                    <a:cubicBezTo>
                      <a:pt x="332546" y="1601137"/>
                      <a:pt x="307590" y="1597913"/>
                      <a:pt x="332985" y="1549891"/>
                    </a:cubicBezTo>
                    <a:close/>
                  </a:path>
                </a:pathLst>
              </a:custGeom>
              <a:solidFill>
                <a:srgbClr val="FCFCFC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AEEBDF6-4580-4E49-8DC1-BCE0EB81AC86}"/>
                  </a:ext>
                </a:extLst>
              </p:cNvPr>
              <p:cNvSpPr/>
              <p:nvPr/>
            </p:nvSpPr>
            <p:spPr>
              <a:xfrm>
                <a:off x="1682576" y="1959573"/>
                <a:ext cx="80963" cy="7620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  <a:alpha val="36000"/>
                </a:schemeClr>
              </a:solidFill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AB9BCDE8-7311-F94D-A1C6-55235EE58D9B}"/>
                  </a:ext>
                </a:extLst>
              </p:cNvPr>
              <p:cNvSpPr/>
              <p:nvPr/>
            </p:nvSpPr>
            <p:spPr>
              <a:xfrm>
                <a:off x="1767604" y="1883373"/>
                <a:ext cx="80963" cy="76200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4F36711-A0ED-0C4C-9878-027B6BBBE098}"/>
                  </a:ext>
                </a:extLst>
              </p:cNvPr>
              <p:cNvSpPr/>
              <p:nvPr/>
            </p:nvSpPr>
            <p:spPr>
              <a:xfrm>
                <a:off x="1664830" y="1620515"/>
                <a:ext cx="80963" cy="76200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485C4134-759E-084C-A893-8F7C64E031B9}"/>
                  </a:ext>
                </a:extLst>
              </p:cNvPr>
              <p:cNvSpPr/>
              <p:nvPr/>
            </p:nvSpPr>
            <p:spPr>
              <a:xfrm>
                <a:off x="1637114" y="1832180"/>
                <a:ext cx="80963" cy="76200"/>
              </a:xfrm>
              <a:prstGeom prst="ellipse">
                <a:avLst/>
              </a:prstGeom>
              <a:solidFill>
                <a:srgbClr val="FF0000">
                  <a:alpha val="36000"/>
                </a:srgbClr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21C38F-CE5C-8745-9A62-D0C19D2CBD90}"/>
                </a:ext>
              </a:extLst>
            </p:cNvPr>
            <p:cNvSpPr/>
            <p:nvPr/>
          </p:nvSpPr>
          <p:spPr>
            <a:xfrm rot="5400000">
              <a:off x="1774451" y="-206181"/>
              <a:ext cx="329184" cy="21671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ICR/RMH Patient Cohort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9791A91-661A-5F4B-89A4-0E2EA4C47FFA}"/>
                </a:ext>
              </a:extLst>
            </p:cNvPr>
            <p:cNvCxnSpPr>
              <a:cxnSpLocks/>
              <a:stCxn id="32" idx="6"/>
            </p:cNvCxnSpPr>
            <p:nvPr/>
          </p:nvCxnSpPr>
          <p:spPr>
            <a:xfrm flipV="1">
              <a:off x="1976783" y="2505141"/>
              <a:ext cx="732853" cy="8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37FD5B-3589-8040-84F9-EE3CD9A19BFB}"/>
                </a:ext>
              </a:extLst>
            </p:cNvPr>
            <p:cNvCxnSpPr>
              <a:stCxn id="31" idx="6"/>
            </p:cNvCxnSpPr>
            <p:nvPr/>
          </p:nvCxnSpPr>
          <p:spPr>
            <a:xfrm flipV="1">
              <a:off x="2187909" y="3045204"/>
              <a:ext cx="513458" cy="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83F53EE-8E84-1A48-8E92-C0D7D23394DF}"/>
                </a:ext>
              </a:extLst>
            </p:cNvPr>
            <p:cNvCxnSpPr>
              <a:stCxn id="33" idx="6"/>
            </p:cNvCxnSpPr>
            <p:nvPr/>
          </p:nvCxnSpPr>
          <p:spPr>
            <a:xfrm flipV="1">
              <a:off x="1919847" y="2940040"/>
              <a:ext cx="781520" cy="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B9B1949-2D22-3B48-AEAE-167DD03E5B70}"/>
                </a:ext>
              </a:extLst>
            </p:cNvPr>
            <p:cNvCxnSpPr>
              <a:cxnSpLocks/>
            </p:cNvCxnSpPr>
            <p:nvPr/>
          </p:nvCxnSpPr>
          <p:spPr>
            <a:xfrm>
              <a:off x="1930078" y="3594342"/>
              <a:ext cx="1322153" cy="6349"/>
            </a:xfrm>
            <a:prstGeom prst="line">
              <a:avLst/>
            </a:prstGeom>
            <a:ln w="12700"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89CF9FA-3BBB-B24A-BC9E-512953C1049B}"/>
                </a:ext>
              </a:extLst>
            </p:cNvPr>
            <p:cNvCxnSpPr/>
            <p:nvPr/>
          </p:nvCxnSpPr>
          <p:spPr>
            <a:xfrm>
              <a:off x="2705302" y="2509558"/>
              <a:ext cx="0" cy="53998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557D20A-83B2-0548-92B1-A3CC954003B5}"/>
                </a:ext>
              </a:extLst>
            </p:cNvPr>
            <p:cNvCxnSpPr>
              <a:cxnSpLocks/>
            </p:cNvCxnSpPr>
            <p:nvPr/>
          </p:nvCxnSpPr>
          <p:spPr>
            <a:xfrm>
              <a:off x="2709636" y="2655717"/>
              <a:ext cx="542595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BFF82C0-0C79-AB4D-98D2-EDA53C750F8B}"/>
                </a:ext>
              </a:extLst>
            </p:cNvPr>
            <p:cNvSpPr/>
            <p:nvPr/>
          </p:nvSpPr>
          <p:spPr>
            <a:xfrm>
              <a:off x="3327474" y="2461942"/>
              <a:ext cx="1225964" cy="364843"/>
            </a:xfrm>
            <a:prstGeom prst="rect">
              <a:avLst/>
            </a:prstGeom>
            <a:solidFill>
              <a:srgbClr val="F9C4BE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74 CRPC biopsies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19398B5-50A7-9248-AB7C-DFE34EE50393}"/>
                </a:ext>
              </a:extLst>
            </p:cNvPr>
            <p:cNvSpPr/>
            <p:nvPr/>
          </p:nvSpPr>
          <p:spPr>
            <a:xfrm>
              <a:off x="3327474" y="3411919"/>
              <a:ext cx="1225964" cy="36484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64 CSPC biopsies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BCB289-B249-644B-96EF-4C71B0CAFF83}"/>
                </a:ext>
              </a:extLst>
            </p:cNvPr>
            <p:cNvSpPr/>
            <p:nvPr/>
          </p:nvSpPr>
          <p:spPr>
            <a:xfrm>
              <a:off x="4862360" y="2461942"/>
              <a:ext cx="1225964" cy="364844"/>
            </a:xfrm>
            <a:prstGeom prst="rect">
              <a:avLst/>
            </a:prstGeom>
            <a:solidFill>
              <a:srgbClr val="F9C4BE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JMJD6 IHC</a:t>
              </a:r>
            </a:p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AR-V7 IHC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A9E0B81-345F-EF43-8373-8D369005F421}"/>
                </a:ext>
              </a:extLst>
            </p:cNvPr>
            <p:cNvSpPr/>
            <p:nvPr/>
          </p:nvSpPr>
          <p:spPr>
            <a:xfrm>
              <a:off x="4862360" y="3411920"/>
              <a:ext cx="1225964" cy="36484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JMJD6 IHC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76E09C4-5A34-5A4B-BDF7-222B925A4502}"/>
                </a:ext>
              </a:extLst>
            </p:cNvPr>
            <p:cNvSpPr/>
            <p:nvPr/>
          </p:nvSpPr>
          <p:spPr>
            <a:xfrm>
              <a:off x="3327474" y="1306587"/>
              <a:ext cx="2760850" cy="74748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Survival data from time of CRPC biopsy relative to JMJD6 CRPC IHC (n=74)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BE2016D-F8B7-4644-B9BC-C3DF8BA8E7DB}"/>
                </a:ext>
              </a:extLst>
            </p:cNvPr>
            <p:cNvCxnSpPr>
              <a:cxnSpLocks/>
            </p:cNvCxnSpPr>
            <p:nvPr/>
          </p:nvCxnSpPr>
          <p:spPr>
            <a:xfrm>
              <a:off x="3736624" y="2861529"/>
              <a:ext cx="1" cy="515645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CCB87A-7B7C-6741-931E-5339B14F67F6}"/>
                </a:ext>
              </a:extLst>
            </p:cNvPr>
            <p:cNvSpPr txBox="1"/>
            <p:nvPr/>
          </p:nvSpPr>
          <p:spPr>
            <a:xfrm>
              <a:off x="3780147" y="2861599"/>
              <a:ext cx="879408" cy="461665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GB" sz="800" dirty="0"/>
                <a:t>64 matched, </a:t>
              </a:r>
            </a:p>
            <a:p>
              <a:r>
                <a:rPr lang="en-GB" sz="800" dirty="0"/>
                <a:t>same-patient CSPC</a:t>
              </a:r>
            </a:p>
            <a:p>
              <a:r>
                <a:rPr lang="en-GB" sz="800" dirty="0"/>
                <a:t>samples available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3834E4-5222-4B44-A433-7D65174515F7}"/>
                </a:ext>
              </a:extLst>
            </p:cNvPr>
            <p:cNvCxnSpPr>
              <a:cxnSpLocks/>
            </p:cNvCxnSpPr>
            <p:nvPr/>
          </p:nvCxnSpPr>
          <p:spPr>
            <a:xfrm>
              <a:off x="1930078" y="3278120"/>
              <a:ext cx="0" cy="32257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D4F5C88-E9C3-1241-AC01-5A4C5429FB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75340" y="2086948"/>
              <a:ext cx="1" cy="349299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C296027-1945-364F-B2CA-86D691E67EEE}"/>
                </a:ext>
              </a:extLst>
            </p:cNvPr>
            <p:cNvSpPr txBox="1"/>
            <p:nvPr/>
          </p:nvSpPr>
          <p:spPr>
            <a:xfrm>
              <a:off x="804320" y="991072"/>
              <a:ext cx="22716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900" dirty="0"/>
                <a:t>Patients previously </a:t>
              </a:r>
              <a:r>
                <a:rPr lang="en-US" sz="900" dirty="0"/>
                <a:t>treated at the Royal Marsden Hospital (RMH), and </a:t>
              </a:r>
              <a:r>
                <a:rPr lang="en-GB" sz="900" dirty="0"/>
                <a:t>enrolled </a:t>
              </a:r>
              <a:r>
                <a:rPr lang="en-US" sz="900" dirty="0"/>
                <a:t>into protocols approved by the RMH ethics review committee, with sufficient previously collected formalin-fixed, paraffin embedded (FFPE) </a:t>
              </a:r>
              <a:r>
                <a:rPr lang="en-US" sz="900" dirty="0" err="1"/>
                <a:t>mCRPC</a:t>
              </a:r>
              <a:r>
                <a:rPr lang="en-US" sz="900" dirty="0"/>
                <a:t> biopsy tissue available for assessment (≥50 tumor cells).</a:t>
              </a:r>
              <a:endParaRPr lang="en-GB" sz="900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4892D77-4B52-9B4A-837E-2ECFAA8C4DBE}"/>
                </a:ext>
              </a:extLst>
            </p:cNvPr>
            <p:cNvCxnSpPr>
              <a:cxnSpLocks/>
            </p:cNvCxnSpPr>
            <p:nvPr/>
          </p:nvCxnSpPr>
          <p:spPr>
            <a:xfrm>
              <a:off x="4582014" y="3600691"/>
              <a:ext cx="247162" cy="0"/>
            </a:xfrm>
            <a:prstGeom prst="line">
              <a:avLst/>
            </a:prstGeom>
            <a:ln w="12700">
              <a:solidFill>
                <a:schemeClr val="accent1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7F571B9-B5EE-DD4C-AFAC-02BC86C537AA}"/>
                </a:ext>
              </a:extLst>
            </p:cNvPr>
            <p:cNvCxnSpPr>
              <a:cxnSpLocks/>
            </p:cNvCxnSpPr>
            <p:nvPr/>
          </p:nvCxnSpPr>
          <p:spPr>
            <a:xfrm>
              <a:off x="4582014" y="2648573"/>
              <a:ext cx="247162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1684C9D-DE1B-0748-80CA-D8F07BCC558D}"/>
                </a:ext>
              </a:extLst>
            </p:cNvPr>
            <p:cNvSpPr/>
            <p:nvPr/>
          </p:nvSpPr>
          <p:spPr>
            <a:xfrm>
              <a:off x="1289511" y="4290899"/>
              <a:ext cx="166320" cy="15653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  <a:alpha val="36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DB3153-E080-3448-8408-7FF01268B9DD}"/>
                </a:ext>
              </a:extLst>
            </p:cNvPr>
            <p:cNvSpPr/>
            <p:nvPr/>
          </p:nvSpPr>
          <p:spPr>
            <a:xfrm>
              <a:off x="2007579" y="4297911"/>
              <a:ext cx="166320" cy="156535"/>
            </a:xfrm>
            <a:prstGeom prst="ellipse">
              <a:avLst/>
            </a:prstGeom>
            <a:solidFill>
              <a:srgbClr val="FF0000">
                <a:alpha val="36000"/>
              </a:srgb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5299A66-FDE3-0946-A5B3-136F568EEB5F}"/>
                </a:ext>
              </a:extLst>
            </p:cNvPr>
            <p:cNvSpPr txBox="1"/>
            <p:nvPr/>
          </p:nvSpPr>
          <p:spPr>
            <a:xfrm>
              <a:off x="1459931" y="4252188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CSPC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5FF6210-CA14-2447-9E2B-9E9EC56B6AB9}"/>
                </a:ext>
              </a:extLst>
            </p:cNvPr>
            <p:cNvSpPr txBox="1"/>
            <p:nvPr/>
          </p:nvSpPr>
          <p:spPr>
            <a:xfrm>
              <a:off x="2191653" y="4253815"/>
              <a:ext cx="460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CRPC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8507EA6-D444-5D46-A365-B21A6388B1A8}"/>
              </a:ext>
            </a:extLst>
          </p:cNvPr>
          <p:cNvSpPr txBox="1"/>
          <p:nvPr/>
        </p:nvSpPr>
        <p:spPr>
          <a:xfrm>
            <a:off x="785139" y="4725007"/>
            <a:ext cx="5284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Figure 1: </a:t>
            </a:r>
            <a:r>
              <a:rPr lang="en-GB" sz="1200" dirty="0"/>
              <a:t>ICR/RMH patient cohort overview. CSPC = diagnostic castration-sensitive prostate cancer tissue sample. CRPC = castration-resistant prostate cancer tissue sample.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AEC417-87D4-1847-82F2-2213311AE70F}"/>
              </a:ext>
            </a:extLst>
          </p:cNvPr>
          <p:cNvGrpSpPr/>
          <p:nvPr/>
        </p:nvGrpSpPr>
        <p:grpSpPr>
          <a:xfrm>
            <a:off x="257359" y="6304510"/>
            <a:ext cx="2849629" cy="4621284"/>
            <a:chOff x="168339" y="131053"/>
            <a:chExt cx="2849629" cy="462128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1D102FE-BB1E-F04F-93AB-6B2CC29069A0}"/>
                </a:ext>
              </a:extLst>
            </p:cNvPr>
            <p:cNvGrpSpPr/>
            <p:nvPr/>
          </p:nvGrpSpPr>
          <p:grpSpPr>
            <a:xfrm>
              <a:off x="168339" y="1576001"/>
              <a:ext cx="2849629" cy="3176336"/>
              <a:chOff x="1232030" y="1876927"/>
              <a:chExt cx="2849629" cy="3176336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9A8C212-0FAE-6E4C-BF22-3303ECB828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4151" t="30193" r="26797" b="1165"/>
              <a:stretch/>
            </p:blipFill>
            <p:spPr>
              <a:xfrm>
                <a:off x="1848050" y="1944303"/>
                <a:ext cx="1655545" cy="3108960"/>
              </a:xfrm>
              <a:prstGeom prst="rect">
                <a:avLst/>
              </a:prstGeom>
            </p:spPr>
          </p:pic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C084651-1750-2E48-866D-A2C0DD0250E4}"/>
                  </a:ext>
                </a:extLst>
              </p:cNvPr>
              <p:cNvSpPr/>
              <p:nvPr/>
            </p:nvSpPr>
            <p:spPr>
              <a:xfrm>
                <a:off x="1867300" y="1973179"/>
                <a:ext cx="1597793" cy="22138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3644724-B1AE-0141-AEF0-490E5966341E}"/>
                  </a:ext>
                </a:extLst>
              </p:cNvPr>
              <p:cNvSpPr/>
              <p:nvPr/>
            </p:nvSpPr>
            <p:spPr>
              <a:xfrm>
                <a:off x="1865695" y="4233512"/>
                <a:ext cx="1597793" cy="367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FF6C3839-3C93-D44A-9A74-CC5A41301E75}"/>
                  </a:ext>
                </a:extLst>
              </p:cNvPr>
              <p:cNvSpPr/>
              <p:nvPr/>
            </p:nvSpPr>
            <p:spPr>
              <a:xfrm>
                <a:off x="1865694" y="4653012"/>
                <a:ext cx="1597793" cy="367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65E076F-4699-9C4B-BF73-7EC0FD4D2B96}"/>
                  </a:ext>
                </a:extLst>
              </p:cNvPr>
              <p:cNvSpPr txBox="1"/>
              <p:nvPr/>
            </p:nvSpPr>
            <p:spPr>
              <a:xfrm>
                <a:off x="3465092" y="1876927"/>
                <a:ext cx="6142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225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2C17650-D79A-5446-9555-6F4F8D1DEB51}"/>
                  </a:ext>
                </a:extLst>
              </p:cNvPr>
              <p:cNvSpPr txBox="1"/>
              <p:nvPr/>
            </p:nvSpPr>
            <p:spPr>
              <a:xfrm>
                <a:off x="3467388" y="2250708"/>
                <a:ext cx="6142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102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75C413C-800C-E942-B990-C6A71318861D}"/>
                  </a:ext>
                </a:extLst>
              </p:cNvPr>
              <p:cNvSpPr txBox="1"/>
              <p:nvPr/>
            </p:nvSpPr>
            <p:spPr>
              <a:xfrm>
                <a:off x="3462796" y="2471312"/>
                <a:ext cx="5485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76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ED80918-ED06-8F49-A1B4-B759F4AB54EB}"/>
                  </a:ext>
                </a:extLst>
              </p:cNvPr>
              <p:cNvSpPr txBox="1"/>
              <p:nvPr/>
            </p:nvSpPr>
            <p:spPr>
              <a:xfrm>
                <a:off x="3465092" y="2922094"/>
                <a:ext cx="5485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52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A9D7B15-722E-7743-AB46-DF2412351122}"/>
                  </a:ext>
                </a:extLst>
              </p:cNvPr>
              <p:cNvSpPr txBox="1"/>
              <p:nvPr/>
            </p:nvSpPr>
            <p:spPr>
              <a:xfrm>
                <a:off x="3463343" y="3166348"/>
                <a:ext cx="5485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38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1C3021B-4C45-004A-8851-956AC0EBEA43}"/>
                  </a:ext>
                </a:extLst>
              </p:cNvPr>
              <p:cNvSpPr txBox="1"/>
              <p:nvPr/>
            </p:nvSpPr>
            <p:spPr>
              <a:xfrm>
                <a:off x="3462795" y="3379100"/>
                <a:ext cx="5485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b="1" dirty="0"/>
                  <a:t>31 </a:t>
                </a:r>
                <a:r>
                  <a:rPr lang="en-GB" sz="1000" b="1" dirty="0" err="1"/>
                  <a:t>kDa</a:t>
                </a:r>
                <a:endParaRPr lang="en-GB" sz="1000" b="1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7964DC8-809E-1F4F-A01A-B2E6C344E2CB}"/>
                  </a:ext>
                </a:extLst>
              </p:cNvPr>
              <p:cNvSpPr txBox="1"/>
              <p:nvPr/>
            </p:nvSpPr>
            <p:spPr>
              <a:xfrm>
                <a:off x="1293020" y="2906830"/>
                <a:ext cx="5982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/>
                  <a:t>JMJD6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A1B7857-04F9-E34E-9FC6-4A727EEDF02E}"/>
                  </a:ext>
                </a:extLst>
              </p:cNvPr>
              <p:cNvSpPr txBox="1"/>
              <p:nvPr/>
            </p:nvSpPr>
            <p:spPr>
              <a:xfrm>
                <a:off x="1232031" y="4278693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/>
                  <a:t>GAPDH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5C4DBC9-05FA-6445-B044-640F513EB61C}"/>
                  </a:ext>
                </a:extLst>
              </p:cNvPr>
              <p:cNvSpPr txBox="1"/>
              <p:nvPr/>
            </p:nvSpPr>
            <p:spPr>
              <a:xfrm>
                <a:off x="1232030" y="4698193"/>
                <a:ext cx="6640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/>
                  <a:t>Tubulin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B3755C0-2B71-454C-81B3-6D09789143B9}"/>
                </a:ext>
              </a:extLst>
            </p:cNvPr>
            <p:cNvSpPr txBox="1"/>
            <p:nvPr/>
          </p:nvSpPr>
          <p:spPr>
            <a:xfrm rot="16200000">
              <a:off x="152545" y="806078"/>
              <a:ext cx="15808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Non-targeting Control siRNA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9E97659-B2BF-A548-9DB8-F60C8AB4A1C8}"/>
                </a:ext>
              </a:extLst>
            </p:cNvPr>
            <p:cNvSpPr txBox="1"/>
            <p:nvPr/>
          </p:nvSpPr>
          <p:spPr>
            <a:xfrm rot="16200000">
              <a:off x="771303" y="1186820"/>
              <a:ext cx="80502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JMJD6 siRNA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658451D-9674-3C46-A299-FF1A7594C4B2}"/>
                </a:ext>
              </a:extLst>
            </p:cNvPr>
            <p:cNvSpPr txBox="1"/>
            <p:nvPr/>
          </p:nvSpPr>
          <p:spPr>
            <a:xfrm rot="16200000">
              <a:off x="660704" y="806078"/>
              <a:ext cx="15552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Non-targeting Control siRNA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AB7878D-A240-B44C-A16D-796FDA3C2448}"/>
                </a:ext>
              </a:extLst>
            </p:cNvPr>
            <p:cNvSpPr txBox="1"/>
            <p:nvPr/>
          </p:nvSpPr>
          <p:spPr>
            <a:xfrm rot="16200000">
              <a:off x="1266638" y="1186820"/>
              <a:ext cx="80502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JMJD6 siRNA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557A923-A76F-BA42-A5B6-ACF43977288B}"/>
                </a:ext>
              </a:extLst>
            </p:cNvPr>
            <p:cNvSpPr txBox="1"/>
            <p:nvPr/>
          </p:nvSpPr>
          <p:spPr>
            <a:xfrm rot="16200000">
              <a:off x="1160649" y="807018"/>
              <a:ext cx="15552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Non-targeting Control siRNA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132791E-ECB0-9443-AB33-84B1214282BC}"/>
                </a:ext>
              </a:extLst>
            </p:cNvPr>
            <p:cNvSpPr txBox="1"/>
            <p:nvPr/>
          </p:nvSpPr>
          <p:spPr>
            <a:xfrm rot="16200000">
              <a:off x="1766583" y="1187760"/>
              <a:ext cx="80502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/>
                <a:t>JMJD6 siRNA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EADED73B-E50D-134F-AEEF-DD3E60169972}"/>
              </a:ext>
            </a:extLst>
          </p:cNvPr>
          <p:cNvSpPr txBox="1"/>
          <p:nvPr/>
        </p:nvSpPr>
        <p:spPr>
          <a:xfrm>
            <a:off x="2586325" y="9969766"/>
            <a:ext cx="3949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Figure 2: </a:t>
            </a:r>
            <a:r>
              <a:rPr lang="en-GB" sz="1200" dirty="0"/>
              <a:t>JMJD6 IHC antibody validation. Antibody signal specificity was confirmed by detection of a single band in LNCaP95 whole cell lysates by Western blot, with downregulation following treatment with pooled JMJD6 siRNA compared to non-targeting control siRNA.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72C7E6-680F-E749-AF1D-3CF802303FF5}"/>
              </a:ext>
            </a:extLst>
          </p:cNvPr>
          <p:cNvSpPr txBox="1"/>
          <p:nvPr/>
        </p:nvSpPr>
        <p:spPr>
          <a:xfrm>
            <a:off x="74595" y="109914"/>
            <a:ext cx="237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Figures</a:t>
            </a:r>
          </a:p>
        </p:txBody>
      </p:sp>
    </p:spTree>
    <p:extLst>
      <p:ext uri="{BB962C8B-B14F-4D97-AF65-F5344CB8AC3E}">
        <p14:creationId xmlns:p14="http://schemas.microsoft.com/office/powerpoint/2010/main" val="2566487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FCF123-42EB-5E41-AD15-62B62F76D545}"/>
              </a:ext>
            </a:extLst>
          </p:cNvPr>
          <p:cNvGrpSpPr/>
          <p:nvPr/>
        </p:nvGrpSpPr>
        <p:grpSpPr>
          <a:xfrm>
            <a:off x="319723" y="753675"/>
            <a:ext cx="6218554" cy="5008368"/>
            <a:chOff x="322463" y="293176"/>
            <a:chExt cx="6218554" cy="500836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5F520C-40BC-A143-ADD9-D7618BF112E7}"/>
                </a:ext>
              </a:extLst>
            </p:cNvPr>
            <p:cNvSpPr/>
            <p:nvPr/>
          </p:nvSpPr>
          <p:spPr>
            <a:xfrm>
              <a:off x="322464" y="660537"/>
              <a:ext cx="1998483" cy="206861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Stage One</a:t>
              </a:r>
            </a:p>
            <a:p>
              <a:pPr algn="ctr"/>
              <a:endParaRPr lang="en-GB" sz="5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b="1" dirty="0">
                  <a:solidFill>
                    <a:schemeClr val="tx1"/>
                  </a:solidFill>
                </a:rPr>
                <a:t>RNA-</a:t>
              </a:r>
              <a:r>
                <a:rPr lang="en-GB" sz="1100" b="1" dirty="0" err="1">
                  <a:solidFill>
                    <a:schemeClr val="tx1"/>
                  </a:solidFill>
                </a:rPr>
                <a:t>seq</a:t>
              </a:r>
              <a:r>
                <a:rPr lang="en-GB" sz="1100" b="1" dirty="0">
                  <a:solidFill>
                    <a:schemeClr val="tx1"/>
                  </a:solidFill>
                </a:rPr>
                <a:t> Analysis</a:t>
              </a:r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LNCaP vs LNCaP95</a:t>
              </a:r>
            </a:p>
            <a:p>
              <a:pPr algn="ctr"/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Differential expression analysis of spliceosome related gene set</a:t>
              </a: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Genes excluded if baseline expression (FPKM) &lt; median expression level of all 315 genes at baseline across both experiments</a:t>
              </a: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06F12E0-8778-0F4A-A998-BD4F55DA5B47}"/>
                </a:ext>
              </a:extLst>
            </p:cNvPr>
            <p:cNvSpPr/>
            <p:nvPr/>
          </p:nvSpPr>
          <p:spPr>
            <a:xfrm>
              <a:off x="322463" y="3262208"/>
              <a:ext cx="4121087" cy="65045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Amalgamation of RNA analyses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29CA5A3-66BA-1745-89C4-646C31FEDE33}"/>
                </a:ext>
              </a:extLst>
            </p:cNvPr>
            <p:cNvSpPr/>
            <p:nvPr/>
          </p:nvSpPr>
          <p:spPr>
            <a:xfrm>
              <a:off x="322463" y="4456270"/>
              <a:ext cx="6218554" cy="845274"/>
            </a:xfrm>
            <a:prstGeom prst="rect">
              <a:avLst/>
            </a:prstGeom>
            <a:solidFill>
              <a:srgbClr val="7030A0">
                <a:alpha val="30000"/>
              </a:srgbClr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Top Hit across all three experimental arms to be taken forward for further validation studies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78CB510-B00D-3047-9202-000BCC47BBFE}"/>
                </a:ext>
              </a:extLst>
            </p:cNvPr>
            <p:cNvSpPr/>
            <p:nvPr/>
          </p:nvSpPr>
          <p:spPr>
            <a:xfrm>
              <a:off x="2389101" y="660536"/>
              <a:ext cx="2081561" cy="206861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Stage Two</a:t>
              </a:r>
            </a:p>
            <a:p>
              <a:pPr algn="ctr"/>
              <a:endParaRPr lang="en-GB" sz="5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b="1" dirty="0">
                  <a:solidFill>
                    <a:schemeClr val="tx1"/>
                  </a:solidFill>
                </a:rPr>
                <a:t>RNA-</a:t>
              </a:r>
              <a:r>
                <a:rPr lang="en-GB" sz="1100" b="1" dirty="0" err="1">
                  <a:solidFill>
                    <a:schemeClr val="tx1"/>
                  </a:solidFill>
                </a:rPr>
                <a:t>seq</a:t>
              </a:r>
              <a:r>
                <a:rPr lang="en-GB" sz="1100" b="1" dirty="0">
                  <a:solidFill>
                    <a:schemeClr val="tx1"/>
                  </a:solidFill>
                </a:rPr>
                <a:t> Analysis</a:t>
              </a:r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LNCaP95: I-BET151 vs Vehicle</a:t>
              </a:r>
            </a:p>
            <a:p>
              <a:pPr algn="ctr"/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Differential expression analysis of spliceosome related gene set</a:t>
              </a: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Genes excluded if baseline expression (FPKM) &lt; median expression level of all 315 genes at baseline across both experiments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FB10D7-1F6D-6F44-BB9C-97E47D3F22AF}"/>
                </a:ext>
              </a:extLst>
            </p:cNvPr>
            <p:cNvSpPr/>
            <p:nvPr/>
          </p:nvSpPr>
          <p:spPr>
            <a:xfrm>
              <a:off x="4542534" y="660535"/>
              <a:ext cx="1998483" cy="2068619"/>
            </a:xfrm>
            <a:prstGeom prst="rect">
              <a:avLst/>
            </a:prstGeom>
            <a:solidFill>
              <a:srgbClr val="FC6A57">
                <a:alpha val="49000"/>
              </a:srgb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Stage Three</a:t>
              </a:r>
            </a:p>
            <a:p>
              <a:pPr algn="ctr"/>
              <a:endParaRPr lang="en-GB" sz="5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b="1" dirty="0">
                  <a:solidFill>
                    <a:schemeClr val="tx1"/>
                  </a:solidFill>
                </a:rPr>
                <a:t>Targeted siRNA Screen</a:t>
              </a:r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LNCaP95 and 22Rv1</a:t>
              </a:r>
            </a:p>
            <a:p>
              <a:pPr algn="ctr"/>
              <a:endParaRPr lang="en-GB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000" i="1" dirty="0">
                  <a:solidFill>
                    <a:schemeClr val="tx1"/>
                  </a:solidFill>
                </a:rPr>
                <a:t>Significant results = reduction in AR-V7 protein expression relative to AR-FL &gt; 50%</a:t>
              </a: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  <a:p>
              <a:pPr algn="ctr"/>
              <a:endParaRPr lang="en-GB" sz="1000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0AC648E-22C2-6B4B-B603-90FB1286F5E8}"/>
                </a:ext>
              </a:extLst>
            </p:cNvPr>
            <p:cNvCxnSpPr/>
            <p:nvPr/>
          </p:nvCxnSpPr>
          <p:spPr>
            <a:xfrm>
              <a:off x="1310709" y="2812866"/>
              <a:ext cx="0" cy="367645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54FF08C-FE6A-6145-BD88-FAFFEF0A67B1}"/>
                </a:ext>
              </a:extLst>
            </p:cNvPr>
            <p:cNvCxnSpPr/>
            <p:nvPr/>
          </p:nvCxnSpPr>
          <p:spPr>
            <a:xfrm>
              <a:off x="3471019" y="2812866"/>
              <a:ext cx="0" cy="367645"/>
            </a:xfrm>
            <a:prstGeom prst="straightConnector1">
              <a:avLst/>
            </a:prstGeom>
            <a:ln w="254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CBE11A0-D7F8-A349-BE07-A0C56BA004DD}"/>
                </a:ext>
              </a:extLst>
            </p:cNvPr>
            <p:cNvCxnSpPr/>
            <p:nvPr/>
          </p:nvCxnSpPr>
          <p:spPr>
            <a:xfrm>
              <a:off x="2331945" y="4002214"/>
              <a:ext cx="0" cy="367645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ABFF114-D248-914F-A776-789A6559ADD3}"/>
                </a:ext>
              </a:extLst>
            </p:cNvPr>
            <p:cNvCxnSpPr>
              <a:cxnSpLocks/>
            </p:cNvCxnSpPr>
            <p:nvPr/>
          </p:nvCxnSpPr>
          <p:spPr>
            <a:xfrm>
              <a:off x="5544916" y="2795579"/>
              <a:ext cx="0" cy="157428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03EA312-D3E4-5849-B748-840CC8514B3A}"/>
                </a:ext>
              </a:extLst>
            </p:cNvPr>
            <p:cNvSpPr/>
            <p:nvPr/>
          </p:nvSpPr>
          <p:spPr>
            <a:xfrm>
              <a:off x="322463" y="293176"/>
              <a:ext cx="6218554" cy="3134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Target Identification Strategy Overview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B888872-F085-5C4E-9667-63A6A5611AA0}"/>
              </a:ext>
            </a:extLst>
          </p:cNvPr>
          <p:cNvSpPr txBox="1"/>
          <p:nvPr/>
        </p:nvSpPr>
        <p:spPr>
          <a:xfrm>
            <a:off x="238602" y="5856630"/>
            <a:ext cx="6321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Figure 3: </a:t>
            </a:r>
            <a:r>
              <a:rPr lang="en-GB" sz="1200" dirty="0"/>
              <a:t>Overview of the strategy for identify key splicing factors involved in AR-V7 generation.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ADD7D8FD-BC98-0947-8BAF-C72766525C0F}"/>
              </a:ext>
            </a:extLst>
          </p:cNvPr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89" y="7519440"/>
            <a:ext cx="2615972" cy="1640131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DA3205C-2A0A-4A4F-9B6D-C21ACAD33F2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9"/>
          <a:stretch/>
        </p:blipFill>
        <p:spPr>
          <a:xfrm>
            <a:off x="3657506" y="7519440"/>
            <a:ext cx="2482580" cy="166251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614091EC-2C12-BF42-B36A-C739E8CDEA7D}"/>
              </a:ext>
            </a:extLst>
          </p:cNvPr>
          <p:cNvSpPr txBox="1"/>
          <p:nvPr/>
        </p:nvSpPr>
        <p:spPr>
          <a:xfrm>
            <a:off x="726188" y="9327184"/>
            <a:ext cx="5413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Figure 4: </a:t>
            </a:r>
            <a:r>
              <a:rPr lang="en-GB" sz="1200" dirty="0"/>
              <a:t>JMJD6 is a pharmacologically tractable protein. Comparing 25 physicochemical and geometric properties calculated in </a:t>
            </a:r>
            <a:r>
              <a:rPr lang="en-GB" sz="1200" dirty="0" err="1"/>
              <a:t>canSAR</a:t>
            </a:r>
            <a:r>
              <a:rPr lang="en-GB" sz="1200" dirty="0"/>
              <a:t> for JMJD6 with known drug targets, such as protein kinases, indicates that parameters of the JMJD6 druggable cavity fall within the same ranges as those of protein kinases; suggesting it will be druggable. The cavity enclosure (A) and the ratio of hydrophobic to polar chemical groups (B) within the cavity are shown as evidence.</a:t>
            </a:r>
          </a:p>
        </p:txBody>
      </p:sp>
    </p:spTree>
    <p:extLst>
      <p:ext uri="{BB962C8B-B14F-4D97-AF65-F5344CB8AC3E}">
        <p14:creationId xmlns:p14="http://schemas.microsoft.com/office/powerpoint/2010/main" val="643829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54087</TotalTime>
  <Words>407</Words>
  <Application>Microsoft Office PowerPoint</Application>
  <PresentationFormat>Widescreen</PresentationFormat>
  <Paragraphs>62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Nela Al-Khafaji</cp:lastModifiedBy>
  <cp:revision>434</cp:revision>
  <dcterms:created xsi:type="dcterms:W3CDTF">2019-09-04T13:47:01Z</dcterms:created>
  <dcterms:modified xsi:type="dcterms:W3CDTF">2020-11-17T10:28:59Z</dcterms:modified>
</cp:coreProperties>
</file>