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71" r:id="rId2"/>
    <p:sldId id="274" r:id="rId3"/>
    <p:sldId id="272" r:id="rId4"/>
    <p:sldId id="261" r:id="rId5"/>
    <p:sldId id="268" r:id="rId6"/>
    <p:sldId id="269" r:id="rId7"/>
    <p:sldId id="270" r:id="rId8"/>
    <p:sldId id="273" r:id="rId9"/>
  </p:sldIdLst>
  <p:sldSz cx="12161838" cy="16002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040" userDrawn="1">
          <p15:clr>
            <a:srgbClr val="A4A3A4"/>
          </p15:clr>
        </p15:guide>
        <p15:guide id="2" pos="383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91531" autoAdjust="0"/>
  </p:normalViewPr>
  <p:slideViewPr>
    <p:cSldViewPr snapToGrid="0">
      <p:cViewPr varScale="1">
        <p:scale>
          <a:sx n="53" d="100"/>
          <a:sy n="53" d="100"/>
        </p:scale>
        <p:origin x="1732" y="52"/>
      </p:cViewPr>
      <p:guideLst>
        <p:guide orient="horz" pos="5040"/>
        <p:guide pos="3830"/>
      </p:guideLst>
    </p:cSldViewPr>
  </p:slideViewPr>
  <p:notesTextViewPr>
    <p:cViewPr>
      <p:scale>
        <a:sx n="1" d="1"/>
        <a:sy n="1" d="1"/>
      </p:scale>
      <p:origin x="0" y="0"/>
    </p:cViewPr>
  </p:notesTextViewPr>
  <p:sorterViewPr>
    <p:cViewPr>
      <p:scale>
        <a:sx n="100" d="100"/>
        <a:sy n="100" d="100"/>
      </p:scale>
      <p:origin x="0" y="0"/>
    </p:cViewPr>
  </p:sorterViewPr>
  <p:gridSpacing cx="57150" cy="5715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Xi%20Liu\FNLCR\UCP1\submission\revision\cell%20titer%20glo%20summary.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13648293963254E-2"/>
          <c:y val="4.6296296296296294E-2"/>
          <c:w val="0.90286351706036749"/>
          <c:h val="0.8416746864975212"/>
        </c:manualLayout>
      </c:layout>
      <c:barChart>
        <c:barDir val="col"/>
        <c:grouping val="clustered"/>
        <c:varyColors val="0"/>
        <c:ser>
          <c:idx val="0"/>
          <c:order val="0"/>
          <c:tx>
            <c:v>empty vector</c:v>
          </c:tx>
          <c:spPr>
            <a:solidFill>
              <a:schemeClr val="tx1"/>
            </a:solidFill>
            <a:ln>
              <a:noFill/>
            </a:ln>
            <a:effectLst/>
          </c:spPr>
          <c:invertIfNegative val="0"/>
          <c:errBars>
            <c:errBarType val="plus"/>
            <c:errValType val="cust"/>
            <c:noEndCap val="0"/>
            <c:plus>
              <c:numRef>
                <c:f>(Sheet1!$C$35,Sheet1!$Q$35)</c:f>
                <c:numCache>
                  <c:formatCode>General</c:formatCode>
                  <c:ptCount val="2"/>
                  <c:pt idx="0">
                    <c:v>0.32214710996620527</c:v>
                  </c:pt>
                  <c:pt idx="1">
                    <c:v>1.0975545915746372</c:v>
                  </c:pt>
                </c:numCache>
              </c:numRef>
            </c:plus>
            <c:minus>
              <c:numRef>
                <c:f>(Sheet1!$C$35,Sheet1!$Q$35)</c:f>
                <c:numCache>
                  <c:formatCode>General</c:formatCode>
                  <c:ptCount val="2"/>
                  <c:pt idx="0">
                    <c:v>0.32214710996620527</c:v>
                  </c:pt>
                  <c:pt idx="1">
                    <c:v>1.0975545915746372</c:v>
                  </c:pt>
                </c:numCache>
              </c:numRef>
            </c:minus>
            <c:spPr>
              <a:noFill/>
              <a:ln w="9525" cap="flat" cmpd="sng" algn="ctr">
                <a:solidFill>
                  <a:schemeClr val="tx1">
                    <a:lumMod val="65000"/>
                    <a:lumOff val="35000"/>
                  </a:schemeClr>
                </a:solidFill>
                <a:round/>
              </a:ln>
              <a:effectLst/>
            </c:spPr>
          </c:errBars>
          <c:cat>
            <c:strRef>
              <c:f>(Sheet1!$B$32,Sheet1!$P$32)</c:f>
              <c:strCache>
                <c:ptCount val="2"/>
                <c:pt idx="0">
                  <c:v>CellTiter-Glo assay</c:v>
                </c:pt>
                <c:pt idx="1">
                  <c:v>Manual counting</c:v>
                </c:pt>
              </c:strCache>
            </c:strRef>
          </c:cat>
          <c:val>
            <c:numRef>
              <c:f>(Sheet1!$B$35,Sheet1!$P$35)</c:f>
              <c:numCache>
                <c:formatCode>General</c:formatCode>
                <c:ptCount val="2"/>
                <c:pt idx="0">
                  <c:v>14.505121666666666</c:v>
                </c:pt>
                <c:pt idx="1">
                  <c:v>13.610891666666667</c:v>
                </c:pt>
              </c:numCache>
            </c:numRef>
          </c:val>
          <c:extLst>
            <c:ext xmlns:c16="http://schemas.microsoft.com/office/drawing/2014/chart" uri="{C3380CC4-5D6E-409C-BE32-E72D297353CC}">
              <c16:uniqueId val="{00000000-F949-44DB-9899-578852C66A50}"/>
            </c:ext>
          </c:extLst>
        </c:ser>
        <c:ser>
          <c:idx val="1"/>
          <c:order val="1"/>
          <c:tx>
            <c:v>UCP1</c:v>
          </c:tx>
          <c:spPr>
            <a:solidFill>
              <a:schemeClr val="bg1">
                <a:lumMod val="50000"/>
              </a:schemeClr>
            </a:solidFill>
            <a:ln>
              <a:noFill/>
            </a:ln>
            <a:effectLst/>
          </c:spPr>
          <c:invertIfNegative val="0"/>
          <c:errBars>
            <c:errBarType val="plus"/>
            <c:errValType val="cust"/>
            <c:noEndCap val="0"/>
            <c:plus>
              <c:numRef>
                <c:f>(Sheet1!$F$35,Sheet1!$T$35)</c:f>
                <c:numCache>
                  <c:formatCode>General</c:formatCode>
                  <c:ptCount val="2"/>
                  <c:pt idx="0">
                    <c:v>0.56159247296944481</c:v>
                  </c:pt>
                  <c:pt idx="1">
                    <c:v>2.1954691606240639</c:v>
                  </c:pt>
                </c:numCache>
              </c:numRef>
            </c:plus>
            <c:minus>
              <c:numRef>
                <c:f>(Sheet1!$F$35,Sheet1!$T$35)</c:f>
                <c:numCache>
                  <c:formatCode>General</c:formatCode>
                  <c:ptCount val="2"/>
                  <c:pt idx="0">
                    <c:v>0.56159247296944481</c:v>
                  </c:pt>
                  <c:pt idx="1">
                    <c:v>2.1954691606240639</c:v>
                  </c:pt>
                </c:numCache>
              </c:numRef>
            </c:minus>
            <c:spPr>
              <a:noFill/>
              <a:ln w="9525" cap="flat" cmpd="sng" algn="ctr">
                <a:solidFill>
                  <a:schemeClr val="tx1">
                    <a:lumMod val="65000"/>
                    <a:lumOff val="35000"/>
                  </a:schemeClr>
                </a:solidFill>
                <a:round/>
              </a:ln>
              <a:effectLst/>
            </c:spPr>
          </c:errBars>
          <c:cat>
            <c:strRef>
              <c:f>(Sheet1!$B$32,Sheet1!$P$32)</c:f>
              <c:strCache>
                <c:ptCount val="2"/>
                <c:pt idx="0">
                  <c:v>CellTiter-Glo assay</c:v>
                </c:pt>
                <c:pt idx="1">
                  <c:v>Manual counting</c:v>
                </c:pt>
              </c:strCache>
            </c:strRef>
          </c:cat>
          <c:val>
            <c:numRef>
              <c:f>(Sheet1!$E$35,Sheet1!$S$35)</c:f>
              <c:numCache>
                <c:formatCode>General</c:formatCode>
                <c:ptCount val="2"/>
                <c:pt idx="0">
                  <c:v>21.297454999999999</c:v>
                </c:pt>
                <c:pt idx="1">
                  <c:v>30.616053333333333</c:v>
                </c:pt>
              </c:numCache>
            </c:numRef>
          </c:val>
          <c:extLst>
            <c:ext xmlns:c16="http://schemas.microsoft.com/office/drawing/2014/chart" uri="{C3380CC4-5D6E-409C-BE32-E72D297353CC}">
              <c16:uniqueId val="{00000001-F949-44DB-9899-578852C66A50}"/>
            </c:ext>
          </c:extLst>
        </c:ser>
        <c:dLbls>
          <c:showLegendKey val="0"/>
          <c:showVal val="0"/>
          <c:showCatName val="0"/>
          <c:showSerName val="0"/>
          <c:showPercent val="0"/>
          <c:showBubbleSize val="0"/>
        </c:dLbls>
        <c:gapWidth val="219"/>
        <c:overlap val="-27"/>
        <c:axId val="599531456"/>
        <c:axId val="599536704"/>
      </c:barChart>
      <c:catAx>
        <c:axId val="59953145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9536704"/>
        <c:crosses val="autoZero"/>
        <c:auto val="1"/>
        <c:lblAlgn val="ctr"/>
        <c:lblOffset val="100"/>
        <c:noMultiLvlLbl val="0"/>
      </c:catAx>
      <c:valAx>
        <c:axId val="599536704"/>
        <c:scaling>
          <c:orientation val="minMax"/>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5995314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1" tIns="47111" rIns="94221" bIns="47111" rtlCol="0"/>
          <a:lstStyle>
            <a:lvl1pPr algn="l">
              <a:defRPr sz="1200"/>
            </a:lvl1pPr>
          </a:lstStyle>
          <a:p>
            <a:endParaRPr lang="en-US" dirty="0"/>
          </a:p>
        </p:txBody>
      </p:sp>
      <p:sp>
        <p:nvSpPr>
          <p:cNvPr id="3" name="Date Placeholder 2"/>
          <p:cNvSpPr>
            <a:spLocks noGrp="1"/>
          </p:cNvSpPr>
          <p:nvPr>
            <p:ph type="dt" idx="1"/>
          </p:nvPr>
        </p:nvSpPr>
        <p:spPr>
          <a:xfrm>
            <a:off x="4023093" y="0"/>
            <a:ext cx="3077739" cy="471054"/>
          </a:xfrm>
          <a:prstGeom prst="rect">
            <a:avLst/>
          </a:prstGeom>
        </p:spPr>
        <p:txBody>
          <a:bodyPr vert="horz" lIns="94221" tIns="47111" rIns="94221" bIns="47111" rtlCol="0"/>
          <a:lstStyle>
            <a:lvl1pPr algn="r">
              <a:defRPr sz="1200"/>
            </a:lvl1pPr>
          </a:lstStyle>
          <a:p>
            <a:fld id="{CD7F2BB6-DFD9-49FA-AB6D-DE7F22413A87}" type="datetimeFigureOut">
              <a:rPr lang="en-US" smtClean="0"/>
              <a:t>12/21/2020</a:t>
            </a:fld>
            <a:endParaRPr lang="en-US" dirty="0"/>
          </a:p>
        </p:txBody>
      </p:sp>
      <p:sp>
        <p:nvSpPr>
          <p:cNvPr id="4" name="Slide Image Placeholder 3"/>
          <p:cNvSpPr>
            <a:spLocks noGrp="1" noRot="1" noChangeAspect="1"/>
          </p:cNvSpPr>
          <p:nvPr>
            <p:ph type="sldImg" idx="2"/>
          </p:nvPr>
        </p:nvSpPr>
        <p:spPr>
          <a:xfrm>
            <a:off x="2347913" y="1173163"/>
            <a:ext cx="2406650" cy="3168650"/>
          </a:xfrm>
          <a:prstGeom prst="rect">
            <a:avLst/>
          </a:prstGeom>
          <a:noFill/>
          <a:ln w="12700">
            <a:solidFill>
              <a:prstClr val="black"/>
            </a:solidFill>
          </a:ln>
        </p:spPr>
        <p:txBody>
          <a:bodyPr vert="horz" lIns="94221" tIns="47111" rIns="94221" bIns="47111" rtlCol="0" anchor="ctr"/>
          <a:lstStyle/>
          <a:p>
            <a:endParaRPr lang="en-US" dirty="0"/>
          </a:p>
        </p:txBody>
      </p:sp>
      <p:sp>
        <p:nvSpPr>
          <p:cNvPr id="5" name="Notes Placeholder 4"/>
          <p:cNvSpPr>
            <a:spLocks noGrp="1"/>
          </p:cNvSpPr>
          <p:nvPr>
            <p:ph type="body" sz="quarter" idx="3"/>
          </p:nvPr>
        </p:nvSpPr>
        <p:spPr>
          <a:xfrm>
            <a:off x="710248" y="4518203"/>
            <a:ext cx="5681980" cy="3696713"/>
          </a:xfrm>
          <a:prstGeom prst="rect">
            <a:avLst/>
          </a:prstGeom>
        </p:spPr>
        <p:txBody>
          <a:bodyPr vert="horz" lIns="94221" tIns="47111" rIns="94221" bIns="4711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3"/>
            <a:ext cx="3077739" cy="471053"/>
          </a:xfrm>
          <a:prstGeom prst="rect">
            <a:avLst/>
          </a:prstGeom>
        </p:spPr>
        <p:txBody>
          <a:bodyPr vert="horz" lIns="94221" tIns="47111" rIns="94221" bIns="47111"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3" y="8917423"/>
            <a:ext cx="3077739" cy="471053"/>
          </a:xfrm>
          <a:prstGeom prst="rect">
            <a:avLst/>
          </a:prstGeom>
        </p:spPr>
        <p:txBody>
          <a:bodyPr vert="horz" lIns="94221" tIns="47111" rIns="94221" bIns="47111" rtlCol="0" anchor="b"/>
          <a:lstStyle>
            <a:lvl1pPr algn="r">
              <a:defRPr sz="1200"/>
            </a:lvl1pPr>
          </a:lstStyle>
          <a:p>
            <a:fld id="{277C07B7-AD6B-4C47-8D2C-CD74A471F606}" type="slidenum">
              <a:rPr lang="en-US" smtClean="0"/>
              <a:t>‹#›</a:t>
            </a:fld>
            <a:endParaRPr lang="en-US" dirty="0"/>
          </a:p>
        </p:txBody>
      </p:sp>
    </p:spTree>
    <p:extLst>
      <p:ext uri="{BB962C8B-B14F-4D97-AF65-F5344CB8AC3E}">
        <p14:creationId xmlns:p14="http://schemas.microsoft.com/office/powerpoint/2010/main" val="2657114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2138" y="2618847"/>
            <a:ext cx="10337562" cy="5571067"/>
          </a:xfrm>
        </p:spPr>
        <p:txBody>
          <a:bodyPr anchor="b"/>
          <a:lstStyle>
            <a:lvl1pPr algn="ctr">
              <a:defRPr sz="7980"/>
            </a:lvl1pPr>
          </a:lstStyle>
          <a:p>
            <a:r>
              <a:rPr lang="en-US"/>
              <a:t>Click to edit Master title style</a:t>
            </a:r>
            <a:endParaRPr lang="en-US" dirty="0"/>
          </a:p>
        </p:txBody>
      </p:sp>
      <p:sp>
        <p:nvSpPr>
          <p:cNvPr id="3" name="Subtitle 2"/>
          <p:cNvSpPr>
            <a:spLocks noGrp="1"/>
          </p:cNvSpPr>
          <p:nvPr>
            <p:ph type="subTitle" idx="1"/>
          </p:nvPr>
        </p:nvSpPr>
        <p:spPr>
          <a:xfrm>
            <a:off x="1520230" y="8404755"/>
            <a:ext cx="9121379" cy="3863445"/>
          </a:xfrm>
        </p:spPr>
        <p:txBody>
          <a:bodyPr/>
          <a:lstStyle>
            <a:lvl1pPr marL="0" indent="0" algn="ctr">
              <a:buNone/>
              <a:defRPr sz="3192"/>
            </a:lvl1pPr>
            <a:lvl2pPr marL="608076" indent="0" algn="ctr">
              <a:buNone/>
              <a:defRPr sz="2660"/>
            </a:lvl2pPr>
            <a:lvl3pPr marL="1216152" indent="0" algn="ctr">
              <a:buNone/>
              <a:defRPr sz="2394"/>
            </a:lvl3pPr>
            <a:lvl4pPr marL="1824228" indent="0" algn="ctr">
              <a:buNone/>
              <a:defRPr sz="2128"/>
            </a:lvl4pPr>
            <a:lvl5pPr marL="2432304" indent="0" algn="ctr">
              <a:buNone/>
              <a:defRPr sz="2128"/>
            </a:lvl5pPr>
            <a:lvl6pPr marL="3040380" indent="0" algn="ctr">
              <a:buNone/>
              <a:defRPr sz="2128"/>
            </a:lvl6pPr>
            <a:lvl7pPr marL="3648456" indent="0" algn="ctr">
              <a:buNone/>
              <a:defRPr sz="2128"/>
            </a:lvl7pPr>
            <a:lvl8pPr marL="4256532" indent="0" algn="ctr">
              <a:buNone/>
              <a:defRPr sz="2128"/>
            </a:lvl8pPr>
            <a:lvl9pPr marL="4864608" indent="0" algn="ctr">
              <a:buNone/>
              <a:defRPr sz="2128"/>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2952296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3500427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3316" y="851959"/>
            <a:ext cx="2622396" cy="1356095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6127" y="851959"/>
            <a:ext cx="7715166" cy="1356095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1161625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3695246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793" y="3989392"/>
            <a:ext cx="10489585" cy="6656386"/>
          </a:xfrm>
        </p:spPr>
        <p:txBody>
          <a:bodyPr anchor="b"/>
          <a:lstStyle>
            <a:lvl1pPr>
              <a:defRPr sz="7980"/>
            </a:lvl1pPr>
          </a:lstStyle>
          <a:p>
            <a:r>
              <a:rPr lang="en-US"/>
              <a:t>Click to edit Master title style</a:t>
            </a:r>
            <a:endParaRPr lang="en-US" dirty="0"/>
          </a:p>
        </p:txBody>
      </p:sp>
      <p:sp>
        <p:nvSpPr>
          <p:cNvPr id="3" name="Text Placeholder 2"/>
          <p:cNvSpPr>
            <a:spLocks noGrp="1"/>
          </p:cNvSpPr>
          <p:nvPr>
            <p:ph type="body" idx="1"/>
          </p:nvPr>
        </p:nvSpPr>
        <p:spPr>
          <a:xfrm>
            <a:off x="829793" y="10708751"/>
            <a:ext cx="10489585" cy="3500436"/>
          </a:xfrm>
        </p:spPr>
        <p:txBody>
          <a:bodyPr/>
          <a:lstStyle>
            <a:lvl1pPr marL="0" indent="0">
              <a:buNone/>
              <a:defRPr sz="3192">
                <a:solidFill>
                  <a:schemeClr val="tx1"/>
                </a:solidFill>
              </a:defRPr>
            </a:lvl1pPr>
            <a:lvl2pPr marL="608076" indent="0">
              <a:buNone/>
              <a:defRPr sz="2660">
                <a:solidFill>
                  <a:schemeClr val="tx1">
                    <a:tint val="75000"/>
                  </a:schemeClr>
                </a:solidFill>
              </a:defRPr>
            </a:lvl2pPr>
            <a:lvl3pPr marL="1216152" indent="0">
              <a:buNone/>
              <a:defRPr sz="2394">
                <a:solidFill>
                  <a:schemeClr val="tx1">
                    <a:tint val="75000"/>
                  </a:schemeClr>
                </a:solidFill>
              </a:defRPr>
            </a:lvl3pPr>
            <a:lvl4pPr marL="1824228" indent="0">
              <a:buNone/>
              <a:defRPr sz="2128">
                <a:solidFill>
                  <a:schemeClr val="tx1">
                    <a:tint val="75000"/>
                  </a:schemeClr>
                </a:solidFill>
              </a:defRPr>
            </a:lvl4pPr>
            <a:lvl5pPr marL="2432304" indent="0">
              <a:buNone/>
              <a:defRPr sz="2128">
                <a:solidFill>
                  <a:schemeClr val="tx1">
                    <a:tint val="75000"/>
                  </a:schemeClr>
                </a:solidFill>
              </a:defRPr>
            </a:lvl5pPr>
            <a:lvl6pPr marL="3040380" indent="0">
              <a:buNone/>
              <a:defRPr sz="2128">
                <a:solidFill>
                  <a:schemeClr val="tx1">
                    <a:tint val="75000"/>
                  </a:schemeClr>
                </a:solidFill>
              </a:defRPr>
            </a:lvl6pPr>
            <a:lvl7pPr marL="3648456" indent="0">
              <a:buNone/>
              <a:defRPr sz="2128">
                <a:solidFill>
                  <a:schemeClr val="tx1">
                    <a:tint val="75000"/>
                  </a:schemeClr>
                </a:solidFill>
              </a:defRPr>
            </a:lvl7pPr>
            <a:lvl8pPr marL="4256532" indent="0">
              <a:buNone/>
              <a:defRPr sz="2128">
                <a:solidFill>
                  <a:schemeClr val="tx1">
                    <a:tint val="75000"/>
                  </a:schemeClr>
                </a:solidFill>
              </a:defRPr>
            </a:lvl8pPr>
            <a:lvl9pPr marL="4864608" indent="0">
              <a:buNone/>
              <a:defRPr sz="21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2309482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6126" y="4259792"/>
            <a:ext cx="5168781" cy="101531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56931" y="4259792"/>
            <a:ext cx="5168781" cy="101531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3410561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7711" y="851962"/>
            <a:ext cx="10489585" cy="3092980"/>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7712" y="3922714"/>
            <a:ext cx="5145027" cy="1922461"/>
          </a:xfrm>
        </p:spPr>
        <p:txBody>
          <a:bodyPr anchor="b"/>
          <a:lstStyle>
            <a:lvl1pPr marL="0" indent="0">
              <a:buNone/>
              <a:defRPr sz="3192" b="1"/>
            </a:lvl1pPr>
            <a:lvl2pPr marL="608076" indent="0">
              <a:buNone/>
              <a:defRPr sz="2660" b="1"/>
            </a:lvl2pPr>
            <a:lvl3pPr marL="1216152" indent="0">
              <a:buNone/>
              <a:defRPr sz="2394" b="1"/>
            </a:lvl3pPr>
            <a:lvl4pPr marL="1824228" indent="0">
              <a:buNone/>
              <a:defRPr sz="2128" b="1"/>
            </a:lvl4pPr>
            <a:lvl5pPr marL="2432304" indent="0">
              <a:buNone/>
              <a:defRPr sz="2128" b="1"/>
            </a:lvl5pPr>
            <a:lvl6pPr marL="3040380" indent="0">
              <a:buNone/>
              <a:defRPr sz="2128" b="1"/>
            </a:lvl6pPr>
            <a:lvl7pPr marL="3648456" indent="0">
              <a:buNone/>
              <a:defRPr sz="2128" b="1"/>
            </a:lvl7pPr>
            <a:lvl8pPr marL="4256532" indent="0">
              <a:buNone/>
              <a:defRPr sz="2128" b="1"/>
            </a:lvl8pPr>
            <a:lvl9pPr marL="4864608" indent="0">
              <a:buNone/>
              <a:defRPr sz="2128" b="1"/>
            </a:lvl9pPr>
          </a:lstStyle>
          <a:p>
            <a:pPr lvl="0"/>
            <a:r>
              <a:rPr lang="en-US"/>
              <a:t>Edit Master text styles</a:t>
            </a:r>
          </a:p>
        </p:txBody>
      </p:sp>
      <p:sp>
        <p:nvSpPr>
          <p:cNvPr id="4" name="Content Placeholder 3"/>
          <p:cNvSpPr>
            <a:spLocks noGrp="1"/>
          </p:cNvSpPr>
          <p:nvPr>
            <p:ph sz="half" idx="2"/>
          </p:nvPr>
        </p:nvSpPr>
        <p:spPr>
          <a:xfrm>
            <a:off x="837712" y="5845175"/>
            <a:ext cx="5145027" cy="85973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56931" y="3922714"/>
            <a:ext cx="5170365" cy="1922461"/>
          </a:xfrm>
        </p:spPr>
        <p:txBody>
          <a:bodyPr anchor="b"/>
          <a:lstStyle>
            <a:lvl1pPr marL="0" indent="0">
              <a:buNone/>
              <a:defRPr sz="3192" b="1"/>
            </a:lvl1pPr>
            <a:lvl2pPr marL="608076" indent="0">
              <a:buNone/>
              <a:defRPr sz="2660" b="1"/>
            </a:lvl2pPr>
            <a:lvl3pPr marL="1216152" indent="0">
              <a:buNone/>
              <a:defRPr sz="2394" b="1"/>
            </a:lvl3pPr>
            <a:lvl4pPr marL="1824228" indent="0">
              <a:buNone/>
              <a:defRPr sz="2128" b="1"/>
            </a:lvl4pPr>
            <a:lvl5pPr marL="2432304" indent="0">
              <a:buNone/>
              <a:defRPr sz="2128" b="1"/>
            </a:lvl5pPr>
            <a:lvl6pPr marL="3040380" indent="0">
              <a:buNone/>
              <a:defRPr sz="2128" b="1"/>
            </a:lvl6pPr>
            <a:lvl7pPr marL="3648456" indent="0">
              <a:buNone/>
              <a:defRPr sz="2128" b="1"/>
            </a:lvl7pPr>
            <a:lvl8pPr marL="4256532" indent="0">
              <a:buNone/>
              <a:defRPr sz="2128" b="1"/>
            </a:lvl8pPr>
            <a:lvl9pPr marL="4864608" indent="0">
              <a:buNone/>
              <a:defRPr sz="2128" b="1"/>
            </a:lvl9pPr>
          </a:lstStyle>
          <a:p>
            <a:pPr lvl="0"/>
            <a:r>
              <a:rPr lang="en-US"/>
              <a:t>Edit Master text styles</a:t>
            </a:r>
          </a:p>
        </p:txBody>
      </p:sp>
      <p:sp>
        <p:nvSpPr>
          <p:cNvPr id="6" name="Content Placeholder 5"/>
          <p:cNvSpPr>
            <a:spLocks noGrp="1"/>
          </p:cNvSpPr>
          <p:nvPr>
            <p:ph sz="quarter" idx="4"/>
          </p:nvPr>
        </p:nvSpPr>
        <p:spPr>
          <a:xfrm>
            <a:off x="6156931" y="5845175"/>
            <a:ext cx="5170365" cy="85973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654529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3292074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2920778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7711" y="1066800"/>
            <a:ext cx="3922509" cy="3733800"/>
          </a:xfrm>
        </p:spPr>
        <p:txBody>
          <a:bodyPr anchor="b"/>
          <a:lstStyle>
            <a:lvl1pPr>
              <a:defRPr sz="4256"/>
            </a:lvl1pPr>
          </a:lstStyle>
          <a:p>
            <a:r>
              <a:rPr lang="en-US"/>
              <a:t>Click to edit Master title style</a:t>
            </a:r>
            <a:endParaRPr lang="en-US" dirty="0"/>
          </a:p>
        </p:txBody>
      </p:sp>
      <p:sp>
        <p:nvSpPr>
          <p:cNvPr id="3" name="Content Placeholder 2"/>
          <p:cNvSpPr>
            <a:spLocks noGrp="1"/>
          </p:cNvSpPr>
          <p:nvPr>
            <p:ph idx="1"/>
          </p:nvPr>
        </p:nvSpPr>
        <p:spPr>
          <a:xfrm>
            <a:off x="5170365" y="2303995"/>
            <a:ext cx="6156930" cy="11371792"/>
          </a:xfrm>
        </p:spPr>
        <p:txBody>
          <a:bodyPr/>
          <a:lstStyle>
            <a:lvl1pPr>
              <a:defRPr sz="4256"/>
            </a:lvl1pPr>
            <a:lvl2pPr>
              <a:defRPr sz="3724"/>
            </a:lvl2pPr>
            <a:lvl3pPr>
              <a:defRPr sz="3192"/>
            </a:lvl3pPr>
            <a:lvl4pPr>
              <a:defRPr sz="2660"/>
            </a:lvl4pPr>
            <a:lvl5pPr>
              <a:defRPr sz="2660"/>
            </a:lvl5pPr>
            <a:lvl6pPr>
              <a:defRPr sz="2660"/>
            </a:lvl6pPr>
            <a:lvl7pPr>
              <a:defRPr sz="2660"/>
            </a:lvl7pPr>
            <a:lvl8pPr>
              <a:defRPr sz="2660"/>
            </a:lvl8pPr>
            <a:lvl9pPr>
              <a:defRPr sz="266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7711" y="4800600"/>
            <a:ext cx="3922509" cy="8893705"/>
          </a:xfrm>
        </p:spPr>
        <p:txBody>
          <a:bodyPr/>
          <a:lstStyle>
            <a:lvl1pPr marL="0" indent="0">
              <a:buNone/>
              <a:defRPr sz="2128"/>
            </a:lvl1pPr>
            <a:lvl2pPr marL="608076" indent="0">
              <a:buNone/>
              <a:defRPr sz="1862"/>
            </a:lvl2pPr>
            <a:lvl3pPr marL="1216152" indent="0">
              <a:buNone/>
              <a:defRPr sz="1596"/>
            </a:lvl3pPr>
            <a:lvl4pPr marL="1824228" indent="0">
              <a:buNone/>
              <a:defRPr sz="1330"/>
            </a:lvl4pPr>
            <a:lvl5pPr marL="2432304" indent="0">
              <a:buNone/>
              <a:defRPr sz="1330"/>
            </a:lvl5pPr>
            <a:lvl6pPr marL="3040380" indent="0">
              <a:buNone/>
              <a:defRPr sz="1330"/>
            </a:lvl6pPr>
            <a:lvl7pPr marL="3648456" indent="0">
              <a:buNone/>
              <a:defRPr sz="1330"/>
            </a:lvl7pPr>
            <a:lvl8pPr marL="4256532" indent="0">
              <a:buNone/>
              <a:defRPr sz="1330"/>
            </a:lvl8pPr>
            <a:lvl9pPr marL="4864608" indent="0">
              <a:buNone/>
              <a:defRPr sz="1330"/>
            </a:lvl9pPr>
          </a:lstStyle>
          <a:p>
            <a:pPr lvl="0"/>
            <a:r>
              <a:rPr lang="en-US"/>
              <a:t>Edit Master text styles</a:t>
            </a:r>
          </a:p>
        </p:txBody>
      </p:sp>
      <p:sp>
        <p:nvSpPr>
          <p:cNvPr id="5" name="Date Placeholder 4"/>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4239064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7711" y="1066800"/>
            <a:ext cx="3922509" cy="3733800"/>
          </a:xfrm>
        </p:spPr>
        <p:txBody>
          <a:bodyPr anchor="b"/>
          <a:lstStyle>
            <a:lvl1pPr>
              <a:defRPr sz="4256"/>
            </a:lvl1pPr>
          </a:lstStyle>
          <a:p>
            <a:r>
              <a:rPr lang="en-US"/>
              <a:t>Click to edit Master title style</a:t>
            </a:r>
            <a:endParaRPr lang="en-US" dirty="0"/>
          </a:p>
        </p:txBody>
      </p:sp>
      <p:sp>
        <p:nvSpPr>
          <p:cNvPr id="3" name="Picture Placeholder 2"/>
          <p:cNvSpPr>
            <a:spLocks noGrp="1" noChangeAspect="1"/>
          </p:cNvSpPr>
          <p:nvPr>
            <p:ph type="pic" idx="1"/>
          </p:nvPr>
        </p:nvSpPr>
        <p:spPr>
          <a:xfrm>
            <a:off x="5170365" y="2303995"/>
            <a:ext cx="6156930" cy="11371792"/>
          </a:xfrm>
        </p:spPr>
        <p:txBody>
          <a:bodyPr anchor="t"/>
          <a:lstStyle>
            <a:lvl1pPr marL="0" indent="0">
              <a:buNone/>
              <a:defRPr sz="4256"/>
            </a:lvl1pPr>
            <a:lvl2pPr marL="608076" indent="0">
              <a:buNone/>
              <a:defRPr sz="3724"/>
            </a:lvl2pPr>
            <a:lvl3pPr marL="1216152" indent="0">
              <a:buNone/>
              <a:defRPr sz="3192"/>
            </a:lvl3pPr>
            <a:lvl4pPr marL="1824228" indent="0">
              <a:buNone/>
              <a:defRPr sz="2660"/>
            </a:lvl4pPr>
            <a:lvl5pPr marL="2432304" indent="0">
              <a:buNone/>
              <a:defRPr sz="2660"/>
            </a:lvl5pPr>
            <a:lvl6pPr marL="3040380" indent="0">
              <a:buNone/>
              <a:defRPr sz="2660"/>
            </a:lvl6pPr>
            <a:lvl7pPr marL="3648456" indent="0">
              <a:buNone/>
              <a:defRPr sz="2660"/>
            </a:lvl7pPr>
            <a:lvl8pPr marL="4256532" indent="0">
              <a:buNone/>
              <a:defRPr sz="2660"/>
            </a:lvl8pPr>
            <a:lvl9pPr marL="4864608" indent="0">
              <a:buNone/>
              <a:defRPr sz="2660"/>
            </a:lvl9pPr>
          </a:lstStyle>
          <a:p>
            <a:r>
              <a:rPr lang="en-US" dirty="0"/>
              <a:t>Click icon to add picture</a:t>
            </a:r>
          </a:p>
        </p:txBody>
      </p:sp>
      <p:sp>
        <p:nvSpPr>
          <p:cNvPr id="4" name="Text Placeholder 3"/>
          <p:cNvSpPr>
            <a:spLocks noGrp="1"/>
          </p:cNvSpPr>
          <p:nvPr>
            <p:ph type="body" sz="half" idx="2"/>
          </p:nvPr>
        </p:nvSpPr>
        <p:spPr>
          <a:xfrm>
            <a:off x="837711" y="4800600"/>
            <a:ext cx="3922509" cy="8893705"/>
          </a:xfrm>
        </p:spPr>
        <p:txBody>
          <a:bodyPr/>
          <a:lstStyle>
            <a:lvl1pPr marL="0" indent="0">
              <a:buNone/>
              <a:defRPr sz="2128"/>
            </a:lvl1pPr>
            <a:lvl2pPr marL="608076" indent="0">
              <a:buNone/>
              <a:defRPr sz="1862"/>
            </a:lvl2pPr>
            <a:lvl3pPr marL="1216152" indent="0">
              <a:buNone/>
              <a:defRPr sz="1596"/>
            </a:lvl3pPr>
            <a:lvl4pPr marL="1824228" indent="0">
              <a:buNone/>
              <a:defRPr sz="1330"/>
            </a:lvl4pPr>
            <a:lvl5pPr marL="2432304" indent="0">
              <a:buNone/>
              <a:defRPr sz="1330"/>
            </a:lvl5pPr>
            <a:lvl6pPr marL="3040380" indent="0">
              <a:buNone/>
              <a:defRPr sz="1330"/>
            </a:lvl6pPr>
            <a:lvl7pPr marL="3648456" indent="0">
              <a:buNone/>
              <a:defRPr sz="1330"/>
            </a:lvl7pPr>
            <a:lvl8pPr marL="4256532" indent="0">
              <a:buNone/>
              <a:defRPr sz="1330"/>
            </a:lvl8pPr>
            <a:lvl9pPr marL="4864608" indent="0">
              <a:buNone/>
              <a:defRPr sz="1330"/>
            </a:lvl9pPr>
          </a:lstStyle>
          <a:p>
            <a:pPr lvl="0"/>
            <a:r>
              <a:rPr lang="en-US"/>
              <a:t>Edit Master text styles</a:t>
            </a:r>
          </a:p>
        </p:txBody>
      </p:sp>
      <p:sp>
        <p:nvSpPr>
          <p:cNvPr id="5" name="Date Placeholder 4"/>
          <p:cNvSpPr>
            <a:spLocks noGrp="1"/>
          </p:cNvSpPr>
          <p:nvPr>
            <p:ph type="dt" sz="half" idx="10"/>
          </p:nvPr>
        </p:nvSpPr>
        <p:spPr/>
        <p:txBody>
          <a:bodyPr/>
          <a:lstStyle/>
          <a:p>
            <a:fld id="{C8444FCA-4BD6-483F-99EC-E55911E05C68}" type="datetimeFigureOut">
              <a:rPr lang="en-US" smtClean="0"/>
              <a:t>12/21/2020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D9A34C-ABF1-42EA-8D5F-88F5EA304DCF}" type="slidenum">
              <a:rPr lang="en-US" smtClean="0"/>
              <a:t>‹#›</a:t>
            </a:fld>
            <a:endParaRPr lang="en-US" dirty="0"/>
          </a:p>
        </p:txBody>
      </p:sp>
    </p:spTree>
    <p:extLst>
      <p:ext uri="{BB962C8B-B14F-4D97-AF65-F5344CB8AC3E}">
        <p14:creationId xmlns:p14="http://schemas.microsoft.com/office/powerpoint/2010/main" val="33775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6127" y="851962"/>
            <a:ext cx="10489585" cy="30929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6127" y="4259792"/>
            <a:ext cx="10489585" cy="101531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6126" y="14831487"/>
            <a:ext cx="2736414" cy="851958"/>
          </a:xfrm>
          <a:prstGeom prst="rect">
            <a:avLst/>
          </a:prstGeom>
        </p:spPr>
        <p:txBody>
          <a:bodyPr vert="horz" lIns="91440" tIns="45720" rIns="91440" bIns="45720" rtlCol="0" anchor="ctr"/>
          <a:lstStyle>
            <a:lvl1pPr algn="l">
              <a:defRPr sz="1596">
                <a:solidFill>
                  <a:schemeClr val="tx1">
                    <a:tint val="75000"/>
                  </a:schemeClr>
                </a:solidFill>
              </a:defRPr>
            </a:lvl1pPr>
          </a:lstStyle>
          <a:p>
            <a:fld id="{C8444FCA-4BD6-483F-99EC-E55911E05C68}" type="datetimeFigureOut">
              <a:rPr lang="en-US" smtClean="0"/>
              <a:t>12/21/2020</a:t>
            </a:fld>
            <a:endParaRPr lang="en-US" dirty="0"/>
          </a:p>
        </p:txBody>
      </p:sp>
      <p:sp>
        <p:nvSpPr>
          <p:cNvPr id="5" name="Footer Placeholder 4"/>
          <p:cNvSpPr>
            <a:spLocks noGrp="1"/>
          </p:cNvSpPr>
          <p:nvPr>
            <p:ph type="ftr" sz="quarter" idx="3"/>
          </p:nvPr>
        </p:nvSpPr>
        <p:spPr>
          <a:xfrm>
            <a:off x="4028609" y="14831487"/>
            <a:ext cx="4104620" cy="851958"/>
          </a:xfrm>
          <a:prstGeom prst="rect">
            <a:avLst/>
          </a:prstGeom>
        </p:spPr>
        <p:txBody>
          <a:bodyPr vert="horz" lIns="91440" tIns="45720" rIns="91440" bIns="45720" rtlCol="0" anchor="ctr"/>
          <a:lstStyle>
            <a:lvl1pPr algn="ctr">
              <a:defRPr sz="1596">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89298" y="14831487"/>
            <a:ext cx="2736414" cy="851958"/>
          </a:xfrm>
          <a:prstGeom prst="rect">
            <a:avLst/>
          </a:prstGeom>
        </p:spPr>
        <p:txBody>
          <a:bodyPr vert="horz" lIns="91440" tIns="45720" rIns="91440" bIns="45720" rtlCol="0" anchor="ctr"/>
          <a:lstStyle>
            <a:lvl1pPr algn="r">
              <a:defRPr sz="1596">
                <a:solidFill>
                  <a:schemeClr val="tx1">
                    <a:tint val="75000"/>
                  </a:schemeClr>
                </a:solidFill>
              </a:defRPr>
            </a:lvl1pPr>
          </a:lstStyle>
          <a:p>
            <a:fld id="{65D9A34C-ABF1-42EA-8D5F-88F5EA304DCF}" type="slidenum">
              <a:rPr lang="en-US" smtClean="0"/>
              <a:t>‹#›</a:t>
            </a:fld>
            <a:endParaRPr lang="en-US" dirty="0"/>
          </a:p>
        </p:txBody>
      </p:sp>
    </p:spTree>
    <p:extLst>
      <p:ext uri="{BB962C8B-B14F-4D97-AF65-F5344CB8AC3E}">
        <p14:creationId xmlns:p14="http://schemas.microsoft.com/office/powerpoint/2010/main" val="28526054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16152" rtl="0" eaLnBrk="1" latinLnBrk="0" hangingPunct="1">
        <a:lnSpc>
          <a:spcPct val="90000"/>
        </a:lnSpc>
        <a:spcBef>
          <a:spcPct val="0"/>
        </a:spcBef>
        <a:buNone/>
        <a:defRPr sz="5852" kern="1200">
          <a:solidFill>
            <a:schemeClr val="tx1"/>
          </a:solidFill>
          <a:latin typeface="+mj-lt"/>
          <a:ea typeface="+mj-ea"/>
          <a:cs typeface="+mj-cs"/>
        </a:defRPr>
      </a:lvl1pPr>
    </p:titleStyle>
    <p:bodyStyle>
      <a:lvl1pPr marL="304038" indent="-304038" algn="l" defTabSz="1216152" rtl="0" eaLnBrk="1" latinLnBrk="0" hangingPunct="1">
        <a:lnSpc>
          <a:spcPct val="90000"/>
        </a:lnSpc>
        <a:spcBef>
          <a:spcPts val="1330"/>
        </a:spcBef>
        <a:buFont typeface="Arial" panose="020B0604020202020204" pitchFamily="34" charset="0"/>
        <a:buChar char="•"/>
        <a:defRPr sz="3724" kern="1200">
          <a:solidFill>
            <a:schemeClr val="tx1"/>
          </a:solidFill>
          <a:latin typeface="+mn-lt"/>
          <a:ea typeface="+mn-ea"/>
          <a:cs typeface="+mn-cs"/>
        </a:defRPr>
      </a:lvl1pPr>
      <a:lvl2pPr marL="912114" indent="-304038" algn="l" defTabSz="1216152" rtl="0" eaLnBrk="1" latinLnBrk="0" hangingPunct="1">
        <a:lnSpc>
          <a:spcPct val="90000"/>
        </a:lnSpc>
        <a:spcBef>
          <a:spcPts val="665"/>
        </a:spcBef>
        <a:buFont typeface="Arial" panose="020B0604020202020204" pitchFamily="34" charset="0"/>
        <a:buChar char="•"/>
        <a:defRPr sz="3192" kern="1200">
          <a:solidFill>
            <a:schemeClr val="tx1"/>
          </a:solidFill>
          <a:latin typeface="+mn-lt"/>
          <a:ea typeface="+mn-ea"/>
          <a:cs typeface="+mn-cs"/>
        </a:defRPr>
      </a:lvl2pPr>
      <a:lvl3pPr marL="1520190" indent="-304038" algn="l" defTabSz="1216152" rtl="0" eaLnBrk="1" latinLnBrk="0" hangingPunct="1">
        <a:lnSpc>
          <a:spcPct val="90000"/>
        </a:lnSpc>
        <a:spcBef>
          <a:spcPts val="665"/>
        </a:spcBef>
        <a:buFont typeface="Arial" panose="020B0604020202020204" pitchFamily="34" charset="0"/>
        <a:buChar char="•"/>
        <a:defRPr sz="2660" kern="1200">
          <a:solidFill>
            <a:schemeClr val="tx1"/>
          </a:solidFill>
          <a:latin typeface="+mn-lt"/>
          <a:ea typeface="+mn-ea"/>
          <a:cs typeface="+mn-cs"/>
        </a:defRPr>
      </a:lvl3pPr>
      <a:lvl4pPr marL="2128266" indent="-304038" algn="l" defTabSz="1216152" rtl="0" eaLnBrk="1" latinLnBrk="0" hangingPunct="1">
        <a:lnSpc>
          <a:spcPct val="90000"/>
        </a:lnSpc>
        <a:spcBef>
          <a:spcPts val="665"/>
        </a:spcBef>
        <a:buFont typeface="Arial" panose="020B0604020202020204" pitchFamily="34" charset="0"/>
        <a:buChar char="•"/>
        <a:defRPr sz="2394" kern="1200">
          <a:solidFill>
            <a:schemeClr val="tx1"/>
          </a:solidFill>
          <a:latin typeface="+mn-lt"/>
          <a:ea typeface="+mn-ea"/>
          <a:cs typeface="+mn-cs"/>
        </a:defRPr>
      </a:lvl4pPr>
      <a:lvl5pPr marL="2736342" indent="-304038" algn="l" defTabSz="1216152" rtl="0" eaLnBrk="1" latinLnBrk="0" hangingPunct="1">
        <a:lnSpc>
          <a:spcPct val="90000"/>
        </a:lnSpc>
        <a:spcBef>
          <a:spcPts val="665"/>
        </a:spcBef>
        <a:buFont typeface="Arial" panose="020B0604020202020204" pitchFamily="34" charset="0"/>
        <a:buChar char="•"/>
        <a:defRPr sz="2394" kern="1200">
          <a:solidFill>
            <a:schemeClr val="tx1"/>
          </a:solidFill>
          <a:latin typeface="+mn-lt"/>
          <a:ea typeface="+mn-ea"/>
          <a:cs typeface="+mn-cs"/>
        </a:defRPr>
      </a:lvl5pPr>
      <a:lvl6pPr marL="3344418" indent="-304038" algn="l" defTabSz="1216152" rtl="0" eaLnBrk="1" latinLnBrk="0" hangingPunct="1">
        <a:lnSpc>
          <a:spcPct val="90000"/>
        </a:lnSpc>
        <a:spcBef>
          <a:spcPts val="665"/>
        </a:spcBef>
        <a:buFont typeface="Arial" panose="020B0604020202020204" pitchFamily="34" charset="0"/>
        <a:buChar char="•"/>
        <a:defRPr sz="2394" kern="1200">
          <a:solidFill>
            <a:schemeClr val="tx1"/>
          </a:solidFill>
          <a:latin typeface="+mn-lt"/>
          <a:ea typeface="+mn-ea"/>
          <a:cs typeface="+mn-cs"/>
        </a:defRPr>
      </a:lvl6pPr>
      <a:lvl7pPr marL="3952494" indent="-304038" algn="l" defTabSz="1216152" rtl="0" eaLnBrk="1" latinLnBrk="0" hangingPunct="1">
        <a:lnSpc>
          <a:spcPct val="90000"/>
        </a:lnSpc>
        <a:spcBef>
          <a:spcPts val="665"/>
        </a:spcBef>
        <a:buFont typeface="Arial" panose="020B0604020202020204" pitchFamily="34" charset="0"/>
        <a:buChar char="•"/>
        <a:defRPr sz="2394" kern="1200">
          <a:solidFill>
            <a:schemeClr val="tx1"/>
          </a:solidFill>
          <a:latin typeface="+mn-lt"/>
          <a:ea typeface="+mn-ea"/>
          <a:cs typeface="+mn-cs"/>
        </a:defRPr>
      </a:lvl7pPr>
      <a:lvl8pPr marL="4560570" indent="-304038" algn="l" defTabSz="1216152" rtl="0" eaLnBrk="1" latinLnBrk="0" hangingPunct="1">
        <a:lnSpc>
          <a:spcPct val="90000"/>
        </a:lnSpc>
        <a:spcBef>
          <a:spcPts val="665"/>
        </a:spcBef>
        <a:buFont typeface="Arial" panose="020B0604020202020204" pitchFamily="34" charset="0"/>
        <a:buChar char="•"/>
        <a:defRPr sz="2394" kern="1200">
          <a:solidFill>
            <a:schemeClr val="tx1"/>
          </a:solidFill>
          <a:latin typeface="+mn-lt"/>
          <a:ea typeface="+mn-ea"/>
          <a:cs typeface="+mn-cs"/>
        </a:defRPr>
      </a:lvl8pPr>
      <a:lvl9pPr marL="5168646" indent="-304038" algn="l" defTabSz="1216152" rtl="0" eaLnBrk="1" latinLnBrk="0" hangingPunct="1">
        <a:lnSpc>
          <a:spcPct val="90000"/>
        </a:lnSpc>
        <a:spcBef>
          <a:spcPts val="665"/>
        </a:spcBef>
        <a:buFont typeface="Arial" panose="020B0604020202020204" pitchFamily="34" charset="0"/>
        <a:buChar char="•"/>
        <a:defRPr sz="2394" kern="1200">
          <a:solidFill>
            <a:schemeClr val="tx1"/>
          </a:solidFill>
          <a:latin typeface="+mn-lt"/>
          <a:ea typeface="+mn-ea"/>
          <a:cs typeface="+mn-cs"/>
        </a:defRPr>
      </a:lvl9pPr>
    </p:bodyStyle>
    <p:otherStyle>
      <a:defPPr>
        <a:defRPr lang="en-US"/>
      </a:defPPr>
      <a:lvl1pPr marL="0" algn="l" defTabSz="1216152" rtl="0" eaLnBrk="1" latinLnBrk="0" hangingPunct="1">
        <a:defRPr sz="2394" kern="1200">
          <a:solidFill>
            <a:schemeClr val="tx1"/>
          </a:solidFill>
          <a:latin typeface="+mn-lt"/>
          <a:ea typeface="+mn-ea"/>
          <a:cs typeface="+mn-cs"/>
        </a:defRPr>
      </a:lvl1pPr>
      <a:lvl2pPr marL="608076" algn="l" defTabSz="1216152" rtl="0" eaLnBrk="1" latinLnBrk="0" hangingPunct="1">
        <a:defRPr sz="2394" kern="1200">
          <a:solidFill>
            <a:schemeClr val="tx1"/>
          </a:solidFill>
          <a:latin typeface="+mn-lt"/>
          <a:ea typeface="+mn-ea"/>
          <a:cs typeface="+mn-cs"/>
        </a:defRPr>
      </a:lvl2pPr>
      <a:lvl3pPr marL="1216152" algn="l" defTabSz="1216152" rtl="0" eaLnBrk="1" latinLnBrk="0" hangingPunct="1">
        <a:defRPr sz="2394" kern="1200">
          <a:solidFill>
            <a:schemeClr val="tx1"/>
          </a:solidFill>
          <a:latin typeface="+mn-lt"/>
          <a:ea typeface="+mn-ea"/>
          <a:cs typeface="+mn-cs"/>
        </a:defRPr>
      </a:lvl3pPr>
      <a:lvl4pPr marL="1824228" algn="l" defTabSz="1216152" rtl="0" eaLnBrk="1" latinLnBrk="0" hangingPunct="1">
        <a:defRPr sz="2394" kern="1200">
          <a:solidFill>
            <a:schemeClr val="tx1"/>
          </a:solidFill>
          <a:latin typeface="+mn-lt"/>
          <a:ea typeface="+mn-ea"/>
          <a:cs typeface="+mn-cs"/>
        </a:defRPr>
      </a:lvl4pPr>
      <a:lvl5pPr marL="2432304" algn="l" defTabSz="1216152" rtl="0" eaLnBrk="1" latinLnBrk="0" hangingPunct="1">
        <a:defRPr sz="2394" kern="1200">
          <a:solidFill>
            <a:schemeClr val="tx1"/>
          </a:solidFill>
          <a:latin typeface="+mn-lt"/>
          <a:ea typeface="+mn-ea"/>
          <a:cs typeface="+mn-cs"/>
        </a:defRPr>
      </a:lvl5pPr>
      <a:lvl6pPr marL="3040380" algn="l" defTabSz="1216152" rtl="0" eaLnBrk="1" latinLnBrk="0" hangingPunct="1">
        <a:defRPr sz="2394" kern="1200">
          <a:solidFill>
            <a:schemeClr val="tx1"/>
          </a:solidFill>
          <a:latin typeface="+mn-lt"/>
          <a:ea typeface="+mn-ea"/>
          <a:cs typeface="+mn-cs"/>
        </a:defRPr>
      </a:lvl6pPr>
      <a:lvl7pPr marL="3648456" algn="l" defTabSz="1216152" rtl="0" eaLnBrk="1" latinLnBrk="0" hangingPunct="1">
        <a:defRPr sz="2394" kern="1200">
          <a:solidFill>
            <a:schemeClr val="tx1"/>
          </a:solidFill>
          <a:latin typeface="+mn-lt"/>
          <a:ea typeface="+mn-ea"/>
          <a:cs typeface="+mn-cs"/>
        </a:defRPr>
      </a:lvl7pPr>
      <a:lvl8pPr marL="4256532" algn="l" defTabSz="1216152" rtl="0" eaLnBrk="1" latinLnBrk="0" hangingPunct="1">
        <a:defRPr sz="2394" kern="1200">
          <a:solidFill>
            <a:schemeClr val="tx1"/>
          </a:solidFill>
          <a:latin typeface="+mn-lt"/>
          <a:ea typeface="+mn-ea"/>
          <a:cs typeface="+mn-cs"/>
        </a:defRPr>
      </a:lvl8pPr>
      <a:lvl9pPr marL="4864608" algn="l" defTabSz="1216152" rtl="0" eaLnBrk="1" latinLnBrk="0" hangingPunct="1">
        <a:defRPr sz="239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biocrates.com/wpcontent/uploads/2020/02/Biocrates_p400_metabolites.pdf"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6.png"/><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17" Type="http://schemas.openxmlformats.org/officeDocument/2006/relationships/image" Target="../media/image41.png"/><Relationship Id="rId2" Type="http://schemas.openxmlformats.org/officeDocument/2006/relationships/image" Target="../media/image26.png"/><Relationship Id="rId16"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_rels/slide7.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5" Type="http://schemas.openxmlformats.org/officeDocument/2006/relationships/image" Target="../media/image5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25E3CF67-9AAE-4DF8-B64F-88E24462FE94}"/>
              </a:ext>
            </a:extLst>
          </p:cNvPr>
          <p:cNvSpPr/>
          <p:nvPr/>
        </p:nvSpPr>
        <p:spPr>
          <a:xfrm>
            <a:off x="0" y="-45044"/>
            <a:ext cx="2521844" cy="338554"/>
          </a:xfrm>
          <a:prstGeom prst="rect">
            <a:avLst/>
          </a:prstGeom>
        </p:spPr>
        <p:txBody>
          <a:bodyPr wrap="none">
            <a:spAutoFit/>
          </a:bodyPr>
          <a:lstStyle/>
          <a:p>
            <a:r>
              <a:rPr lang="en-US" sz="1600" b="1" u="sng" dirty="0">
                <a:latin typeface="Helvetica"/>
                <a:cs typeface="Helvetica"/>
              </a:rPr>
              <a:t>Supplementary Figure 1</a:t>
            </a:r>
          </a:p>
        </p:txBody>
      </p:sp>
      <p:graphicFrame>
        <p:nvGraphicFramePr>
          <p:cNvPr id="2" name="Table 1">
            <a:extLst>
              <a:ext uri="{FF2B5EF4-FFF2-40B4-BE49-F238E27FC236}">
                <a16:creationId xmlns:a16="http://schemas.microsoft.com/office/drawing/2014/main" id="{8AC2EC1E-CFF0-4F3A-A3A4-4C7F0D626CE6}"/>
              </a:ext>
            </a:extLst>
          </p:cNvPr>
          <p:cNvGraphicFramePr>
            <a:graphicFrameLocks noGrp="1"/>
          </p:cNvGraphicFramePr>
          <p:nvPr/>
        </p:nvGraphicFramePr>
        <p:xfrm>
          <a:off x="769208" y="660777"/>
          <a:ext cx="9711891" cy="4498683"/>
        </p:xfrm>
        <a:graphic>
          <a:graphicData uri="http://schemas.openxmlformats.org/drawingml/2006/table">
            <a:tbl>
              <a:tblPr firstRow="1" firstCol="1" bandRow="1">
                <a:tableStyleId>{5C22544A-7EE6-4342-B048-85BDC9FD1C3A}</a:tableStyleId>
              </a:tblPr>
              <a:tblGrid>
                <a:gridCol w="1826896">
                  <a:extLst>
                    <a:ext uri="{9D8B030D-6E8A-4147-A177-3AD203B41FA5}">
                      <a16:colId xmlns:a16="http://schemas.microsoft.com/office/drawing/2014/main" val="2834570046"/>
                    </a:ext>
                  </a:extLst>
                </a:gridCol>
                <a:gridCol w="3967512">
                  <a:extLst>
                    <a:ext uri="{9D8B030D-6E8A-4147-A177-3AD203B41FA5}">
                      <a16:colId xmlns:a16="http://schemas.microsoft.com/office/drawing/2014/main" val="1883392563"/>
                    </a:ext>
                  </a:extLst>
                </a:gridCol>
                <a:gridCol w="3917483">
                  <a:extLst>
                    <a:ext uri="{9D8B030D-6E8A-4147-A177-3AD203B41FA5}">
                      <a16:colId xmlns:a16="http://schemas.microsoft.com/office/drawing/2014/main" val="2345317437"/>
                    </a:ext>
                  </a:extLst>
                </a:gridCol>
              </a:tblGrid>
              <a:tr h="192794">
                <a:tc>
                  <a:txBody>
                    <a:bodyPr/>
                    <a:lstStyle/>
                    <a:p>
                      <a:pPr marL="0" marR="0" algn="ctr">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Abbreviations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1216152" rtl="0" eaLnBrk="1" fontAlgn="auto" latinLnBrk="0" hangingPunct="1">
                        <a:lnSpc>
                          <a:spcPct val="107000"/>
                        </a:lnSpc>
                        <a:spcBef>
                          <a:spcPts val="0"/>
                        </a:spcBef>
                        <a:spcAft>
                          <a:spcPts val="0"/>
                        </a:spcAft>
                        <a:buClrTx/>
                        <a:buSzTx/>
                        <a:buFontTx/>
                        <a:buNone/>
                        <a:tabLst/>
                        <a:defRPr/>
                      </a:pPr>
                      <a:r>
                        <a:rPr lang="en-US" sz="1600" b="1" kern="1200" dirty="0">
                          <a:solidFill>
                            <a:schemeClr val="tx1"/>
                          </a:solidFill>
                          <a:latin typeface="Helvetica" panose="020B0604020202020204" pitchFamily="34" charset="0"/>
                          <a:ea typeface="+mn-ea"/>
                          <a:cs typeface="Helvetica" panose="020B0604020202020204" pitchFamily="34" charset="0"/>
                        </a:rPr>
                        <a:t>  Protein species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     Functions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57925143"/>
                  </a:ext>
                </a:extLst>
              </a:tr>
              <a:tr h="400719">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AMPKa</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AMP-activated protein kinase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Cellular energy homeostasis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05690670"/>
                  </a:ext>
                </a:extLst>
              </a:tr>
              <a:tr h="608643">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eEF2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u="none" kern="1200" dirty="0">
                          <a:solidFill>
                            <a:schemeClr val="tx1"/>
                          </a:solidFill>
                          <a:latin typeface="Helvetica" panose="020B0604020202020204" pitchFamily="34" charset="0"/>
                          <a:ea typeface="+mn-ea"/>
                          <a:cs typeface="Helvetica" panose="020B0604020202020204" pitchFamily="34" charset="0"/>
                        </a:rPr>
                        <a:t>Eukaryotic Translation Elongation Factor 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defTabSz="1216152" rtl="0" eaLnBrk="1"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Protein synthesis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93637081"/>
                  </a:ext>
                </a:extLst>
              </a:tr>
              <a:tr h="608643">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eIF4G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u="none" kern="1200" dirty="0">
                          <a:solidFill>
                            <a:schemeClr val="tx1"/>
                          </a:solidFill>
                          <a:latin typeface="Helvetica" panose="020B0604020202020204" pitchFamily="34" charset="0"/>
                          <a:ea typeface="+mn-ea"/>
                          <a:cs typeface="Helvetica" panose="020B0604020202020204" pitchFamily="34" charset="0"/>
                        </a:rPr>
                        <a:t>Eukaryotic translation initiation factor 4G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defTabSz="1216152" rtl="0" eaLnBrk="1"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Protein synthesis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9435643"/>
                  </a:ext>
                </a:extLst>
              </a:tr>
              <a:tr h="192794">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FASN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u="none" kern="1200" dirty="0">
                          <a:solidFill>
                            <a:schemeClr val="tx1"/>
                          </a:solidFill>
                          <a:latin typeface="Helvetica" panose="020B0604020202020204" pitchFamily="34" charset="0"/>
                          <a:ea typeface="+mn-ea"/>
                          <a:cs typeface="Helvetica" panose="020B0604020202020204" pitchFamily="34" charset="0"/>
                        </a:rPr>
                        <a:t>Fatty acid synthase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defTabSz="1216152" rtl="0" eaLnBrk="1"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Fatty acid synthesis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61093410"/>
                  </a:ext>
                </a:extLst>
              </a:tr>
              <a:tr h="400719">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Glutamate-D1-2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1216152" rtl="0" eaLnBrk="1" fontAlgn="auto" latinLnBrk="0" hangingPunct="1">
                        <a:lnSpc>
                          <a:spcPct val="107000"/>
                        </a:lnSpc>
                        <a:spcBef>
                          <a:spcPts val="0"/>
                        </a:spcBef>
                        <a:spcAft>
                          <a:spcPts val="0"/>
                        </a:spcAft>
                        <a:buClrTx/>
                        <a:buSzTx/>
                        <a:buFontTx/>
                        <a:buNone/>
                        <a:tabLst/>
                        <a:defRPr/>
                      </a:pPr>
                      <a:r>
                        <a:rPr lang="en-US" sz="1600" u="none" kern="1200" dirty="0">
                          <a:solidFill>
                            <a:schemeClr val="tx1"/>
                          </a:solidFill>
                          <a:latin typeface="Helvetica" panose="020B0604020202020204" pitchFamily="34" charset="0"/>
                          <a:ea typeface="+mn-ea"/>
                          <a:cs typeface="Helvetica" panose="020B0604020202020204" pitchFamily="34" charset="0"/>
                        </a:rPr>
                        <a:t>Glutamate dehydrogenase 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defTabSz="1216152" rtl="0" eaLnBrk="1"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Nitrogen and glutamate metabolism and energy homeostasis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4094382"/>
                  </a:ext>
                </a:extLst>
              </a:tr>
              <a:tr h="400719">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LDHA</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u="none" kern="1200" dirty="0">
                          <a:solidFill>
                            <a:schemeClr val="tx1"/>
                          </a:solidFill>
                          <a:latin typeface="Helvetica" panose="020B0604020202020204" pitchFamily="34" charset="0"/>
                          <a:ea typeface="+mn-ea"/>
                          <a:cs typeface="Helvetica" panose="020B0604020202020204" pitchFamily="34" charset="0"/>
                        </a:rPr>
                        <a:t>Lactate dehydrogenase A</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defTabSz="1216152" rtl="0" eaLnBrk="1"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Lactate metabolism</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17645552"/>
                  </a:ext>
                </a:extLst>
              </a:tr>
              <a:tr h="192794">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FoxO3a</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u="none" kern="1200" dirty="0">
                          <a:solidFill>
                            <a:schemeClr val="tx1"/>
                          </a:solidFill>
                          <a:latin typeface="Helvetica" panose="020B0604020202020204" pitchFamily="34" charset="0"/>
                          <a:ea typeface="+mn-ea"/>
                          <a:cs typeface="Helvetica" panose="020B0604020202020204" pitchFamily="34" charset="0"/>
                        </a:rPr>
                        <a:t>Forkhead box O3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defTabSz="1216152" rtl="0" eaLnBrk="1"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Reactive oxygen metabolism</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2318454"/>
                  </a:ext>
                </a:extLst>
              </a:tr>
              <a:tr h="192794">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HK-II</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u="none" kern="1200" dirty="0">
                          <a:solidFill>
                            <a:schemeClr val="tx1"/>
                          </a:solidFill>
                          <a:latin typeface="Helvetica" panose="020B0604020202020204" pitchFamily="34" charset="0"/>
                          <a:ea typeface="+mn-ea"/>
                          <a:cs typeface="Helvetica" panose="020B0604020202020204" pitchFamily="34" charset="0"/>
                        </a:rPr>
                        <a:t>Hexokinase-II</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defTabSz="1216152" rtl="0" eaLnBrk="1"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Glucose metabolism</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5676500"/>
                  </a:ext>
                </a:extLst>
              </a:tr>
              <a:tr h="400719">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SLC1A5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u="none" kern="1200" dirty="0">
                          <a:solidFill>
                            <a:schemeClr val="tx1"/>
                          </a:solidFill>
                          <a:latin typeface="Helvetica" panose="020B0604020202020204" pitchFamily="34" charset="0"/>
                          <a:ea typeface="+mn-ea"/>
                          <a:cs typeface="Helvetica" panose="020B0604020202020204" pitchFamily="34" charset="0"/>
                        </a:rPr>
                        <a:t>Solute Carrier Family 1 Member 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defTabSz="1216152" rtl="0" eaLnBrk="1"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Neutral amino acid transporter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21480152"/>
                  </a:ext>
                </a:extLst>
              </a:tr>
              <a:tr h="608643">
                <a:tc>
                  <a:txBody>
                    <a:bodyPr/>
                    <a:lstStyle/>
                    <a:p>
                      <a:pPr marL="0" marR="0" algn="ctr">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eEF2K</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US" sz="1600" u="none" kern="1200" dirty="0">
                          <a:solidFill>
                            <a:schemeClr val="tx1"/>
                          </a:solidFill>
                          <a:latin typeface="Helvetica" panose="020B0604020202020204" pitchFamily="34" charset="0"/>
                          <a:ea typeface="+mn-ea"/>
                          <a:cs typeface="Helvetica" panose="020B0604020202020204" pitchFamily="34" charset="0"/>
                        </a:rPr>
                        <a:t>Eukaryotic Elongation Factor 2 Kinase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defTabSz="1216152" rtl="0" eaLnBrk="1"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Protein synthesis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24292591"/>
                  </a:ext>
                </a:extLst>
              </a:tr>
            </a:tbl>
          </a:graphicData>
        </a:graphic>
      </p:graphicFrame>
      <p:sp>
        <p:nvSpPr>
          <p:cNvPr id="6" name="TextBox 5">
            <a:extLst>
              <a:ext uri="{FF2B5EF4-FFF2-40B4-BE49-F238E27FC236}">
                <a16:creationId xmlns:a16="http://schemas.microsoft.com/office/drawing/2014/main" id="{5523C522-FF3C-4A4A-96D1-EBC7EFC44894}"/>
              </a:ext>
            </a:extLst>
          </p:cNvPr>
          <p:cNvSpPr txBox="1"/>
          <p:nvPr/>
        </p:nvSpPr>
        <p:spPr>
          <a:xfrm>
            <a:off x="769208" y="13003999"/>
            <a:ext cx="10160582" cy="1815882"/>
          </a:xfrm>
          <a:prstGeom prst="rect">
            <a:avLst/>
          </a:prstGeom>
          <a:noFill/>
        </p:spPr>
        <p:txBody>
          <a:bodyPr wrap="square" rtlCol="0">
            <a:spAutoFit/>
          </a:bodyPr>
          <a:lstStyle/>
          <a:p>
            <a:pPr algn="just"/>
            <a:r>
              <a:rPr lang="en-US" sz="1600" b="1" u="sng" dirty="0">
                <a:latin typeface="Helvetica" panose="020B0604020202020204" pitchFamily="34" charset="0"/>
                <a:cs typeface="Helvetica" panose="020B0604020202020204" pitchFamily="34" charset="0"/>
              </a:rPr>
              <a:t>Figure S1</a:t>
            </a:r>
            <a:r>
              <a:rPr lang="en-US" sz="1600" b="1" dirty="0">
                <a:latin typeface="Helvetica" panose="020B0604020202020204" pitchFamily="34" charset="0"/>
                <a:cs typeface="Helvetica" panose="020B0604020202020204" pitchFamily="34" charset="0"/>
              </a:rPr>
              <a:t>. </a:t>
            </a:r>
            <a:r>
              <a:rPr lang="en-US" sz="1600" dirty="0">
                <a:latin typeface="Helvetica" panose="020B0604020202020204" pitchFamily="34" charset="0"/>
                <a:cs typeface="Helvetica" panose="020B0604020202020204" pitchFamily="34" charset="0"/>
              </a:rPr>
              <a:t>USP18 regulates metabolism-related proteins by Reverse Phase Protein Array (RPPA) in A549 lung cancer cells.  These A549 lung cancer cells were engineered to express stably USP18 shRNA (USP18 shRNA 1 or USP18 shRNA2) or control shRNA before harvesting proteins for RPPA. Metabolic proteins downregulated in A549 lung cancer cells by USP18 knock-down are displayed and normalized to those of control shRNA expressing A549 lung cancer cells. There were no statistically-significantly up-regulated species linked to regulation of metabolism that were detected by this RPPA (data not shown).  Other species regulated by USP18 knock-down will be independently reported. </a:t>
            </a:r>
          </a:p>
        </p:txBody>
      </p:sp>
      <p:graphicFrame>
        <p:nvGraphicFramePr>
          <p:cNvPr id="7" name="Table 6">
            <a:extLst>
              <a:ext uri="{FF2B5EF4-FFF2-40B4-BE49-F238E27FC236}">
                <a16:creationId xmlns:a16="http://schemas.microsoft.com/office/drawing/2014/main" id="{7ACA7FA7-89E0-4B80-B6C2-9583BA8E831C}"/>
              </a:ext>
            </a:extLst>
          </p:cNvPr>
          <p:cNvGraphicFramePr>
            <a:graphicFrameLocks noGrp="1"/>
          </p:cNvGraphicFramePr>
          <p:nvPr/>
        </p:nvGraphicFramePr>
        <p:xfrm>
          <a:off x="1058779" y="5772190"/>
          <a:ext cx="9132750" cy="5265501"/>
        </p:xfrm>
        <a:graphic>
          <a:graphicData uri="http://schemas.openxmlformats.org/drawingml/2006/table">
            <a:tbl>
              <a:tblPr>
                <a:tableStyleId>{5940675A-B579-460E-94D1-54222C63F5DA}</a:tableStyleId>
              </a:tblPr>
              <a:tblGrid>
                <a:gridCol w="1797981">
                  <a:extLst>
                    <a:ext uri="{9D8B030D-6E8A-4147-A177-3AD203B41FA5}">
                      <a16:colId xmlns:a16="http://schemas.microsoft.com/office/drawing/2014/main" val="2729985509"/>
                    </a:ext>
                  </a:extLst>
                </a:gridCol>
                <a:gridCol w="1375269">
                  <a:extLst>
                    <a:ext uri="{9D8B030D-6E8A-4147-A177-3AD203B41FA5}">
                      <a16:colId xmlns:a16="http://schemas.microsoft.com/office/drawing/2014/main" val="3818744462"/>
                    </a:ext>
                  </a:extLst>
                </a:gridCol>
                <a:gridCol w="1375269">
                  <a:extLst>
                    <a:ext uri="{9D8B030D-6E8A-4147-A177-3AD203B41FA5}">
                      <a16:colId xmlns:a16="http://schemas.microsoft.com/office/drawing/2014/main" val="1436379852"/>
                    </a:ext>
                  </a:extLst>
                </a:gridCol>
                <a:gridCol w="1375269">
                  <a:extLst>
                    <a:ext uri="{9D8B030D-6E8A-4147-A177-3AD203B41FA5}">
                      <a16:colId xmlns:a16="http://schemas.microsoft.com/office/drawing/2014/main" val="4057261982"/>
                    </a:ext>
                  </a:extLst>
                </a:gridCol>
                <a:gridCol w="1604481">
                  <a:extLst>
                    <a:ext uri="{9D8B030D-6E8A-4147-A177-3AD203B41FA5}">
                      <a16:colId xmlns:a16="http://schemas.microsoft.com/office/drawing/2014/main" val="1509671647"/>
                    </a:ext>
                  </a:extLst>
                </a:gridCol>
                <a:gridCol w="1604481">
                  <a:extLst>
                    <a:ext uri="{9D8B030D-6E8A-4147-A177-3AD203B41FA5}">
                      <a16:colId xmlns:a16="http://schemas.microsoft.com/office/drawing/2014/main" val="813929197"/>
                    </a:ext>
                  </a:extLst>
                </a:gridCol>
              </a:tblGrid>
              <a:tr h="396247">
                <a:tc>
                  <a:txBody>
                    <a:bodyPr/>
                    <a:lstStyle/>
                    <a:p>
                      <a:pPr marL="0" marR="0" algn="ctr" defTabSz="1216152" rtl="0" eaLnBrk="1" fontAlgn="b" latinLnBrk="0" hangingPunct="1">
                        <a:lnSpc>
                          <a:spcPct val="107000"/>
                        </a:lnSpc>
                        <a:spcBef>
                          <a:spcPts val="0"/>
                        </a:spcBef>
                        <a:spcAft>
                          <a:spcPts val="0"/>
                        </a:spcAft>
                      </a:pPr>
                      <a:endParaRPr lang="en-US" sz="1600" kern="1200" dirty="0">
                        <a:solidFill>
                          <a:schemeClr val="tx1"/>
                        </a:solidFill>
                        <a:latin typeface="Helvetica" panose="020B0604020202020204" pitchFamily="34" charset="0"/>
                        <a:ea typeface="+mn-ea"/>
                        <a:cs typeface="Helvetica" panose="020B0604020202020204" pitchFamily="34" charset="0"/>
                      </a:endParaRPr>
                    </a:p>
                  </a:txBody>
                  <a:tcPr marL="6350" marR="6350" marT="6350" marB="0" anchor="ctr"/>
                </a:tc>
                <a:tc gridSpan="2">
                  <a:txBody>
                    <a:bodyPr/>
                    <a:lstStyle/>
                    <a:p>
                      <a:pPr marL="0" marR="0" algn="ctr" defTabSz="1216152" rtl="0" eaLnBrk="1" fontAlgn="b"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USP18 shRNA 1</a:t>
                      </a:r>
                    </a:p>
                  </a:txBody>
                  <a:tcPr marL="6350" marR="6350" marT="6350" marB="0" anchor="ctr"/>
                </a:tc>
                <a:tc hMerge="1">
                  <a:txBody>
                    <a:bodyPr/>
                    <a:lstStyle/>
                    <a:p>
                      <a:endParaRPr lang="en-US"/>
                    </a:p>
                  </a:txBody>
                  <a:tcPr/>
                </a:tc>
                <a:tc gridSpan="2">
                  <a:txBody>
                    <a:bodyPr/>
                    <a:lstStyle/>
                    <a:p>
                      <a:pPr marL="0" marR="0" algn="ctr" defTabSz="1216152" rtl="0" eaLnBrk="1" fontAlgn="b"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USP18 shRNA 2</a:t>
                      </a:r>
                    </a:p>
                  </a:txBody>
                  <a:tcPr marL="6350" marR="6350" marT="6350" marB="0" anchor="ctr"/>
                </a:tc>
                <a:tc hMerge="1">
                  <a:txBody>
                    <a:bodyPr/>
                    <a:lstStyle/>
                    <a:p>
                      <a:endParaRPr lang="en-US"/>
                    </a:p>
                  </a:txBody>
                  <a:tcPr/>
                </a:tc>
                <a:tc>
                  <a:txBody>
                    <a:bodyPr/>
                    <a:lstStyle/>
                    <a:p>
                      <a:pPr marL="0" marR="0" algn="ctr" defTabSz="1216152" rtl="0" eaLnBrk="1" fontAlgn="b" latinLnBrk="0" hangingPunct="1">
                        <a:lnSpc>
                          <a:spcPct val="107000"/>
                        </a:lnSpc>
                        <a:spcBef>
                          <a:spcPts val="0"/>
                        </a:spcBef>
                        <a:spcAft>
                          <a:spcPts val="0"/>
                        </a:spcAft>
                      </a:pPr>
                      <a:endParaRPr lang="en-US" sz="1600" kern="1200" dirty="0">
                        <a:solidFill>
                          <a:schemeClr val="tx1"/>
                        </a:solidFill>
                        <a:latin typeface="Helvetica" panose="020B0604020202020204" pitchFamily="34" charset="0"/>
                        <a:ea typeface="+mn-ea"/>
                        <a:cs typeface="Helvetica" panose="020B0604020202020204" pitchFamily="34" charset="0"/>
                      </a:endParaRPr>
                    </a:p>
                  </a:txBody>
                  <a:tcPr marL="6350" marR="6350" marT="6350" marB="0" anchor="ctr"/>
                </a:tc>
                <a:extLst>
                  <a:ext uri="{0D108BD9-81ED-4DB2-BD59-A6C34878D82A}">
                    <a16:rowId xmlns:a16="http://schemas.microsoft.com/office/drawing/2014/main" val="2847587281"/>
                  </a:ext>
                </a:extLst>
              </a:tr>
              <a:tr h="472995">
                <a:tc>
                  <a:txBody>
                    <a:bodyPr/>
                    <a:lstStyle/>
                    <a:p>
                      <a:pPr marL="0" marR="0" algn="ctr" defTabSz="1216152" rtl="0" eaLnBrk="1" fontAlgn="b" latinLnBrk="0" hangingPunct="1">
                        <a:lnSpc>
                          <a:spcPct val="107000"/>
                        </a:lnSpc>
                        <a:spcBef>
                          <a:spcPts val="0"/>
                        </a:spcBef>
                        <a:spcAft>
                          <a:spcPts val="0"/>
                        </a:spcAft>
                      </a:pPr>
                      <a:endParaRPr lang="en-US" sz="1600" kern="1200" dirty="0">
                        <a:solidFill>
                          <a:schemeClr val="tx1"/>
                        </a:solidFill>
                        <a:latin typeface="Helvetica" panose="020B0604020202020204" pitchFamily="34" charset="0"/>
                        <a:ea typeface="+mn-ea"/>
                        <a:cs typeface="Helvetica" panose="020B0604020202020204" pitchFamily="34" charset="0"/>
                      </a:endParaRP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fold change</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P value</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fold change</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P value</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Average fold change</a:t>
                      </a:r>
                    </a:p>
                  </a:txBody>
                  <a:tcPr marL="6350" marR="6350" marT="6350" marB="0" anchor="ctr"/>
                </a:tc>
                <a:extLst>
                  <a:ext uri="{0D108BD9-81ED-4DB2-BD59-A6C34878D82A}">
                    <a16:rowId xmlns:a16="http://schemas.microsoft.com/office/drawing/2014/main" val="674265344"/>
                  </a:ext>
                </a:extLst>
              </a:tr>
              <a:tr h="437239">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AMPKa</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0.82</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0.0084</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0.93</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0.0686</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0.88</a:t>
                      </a:r>
                    </a:p>
                  </a:txBody>
                  <a:tcPr marL="6350" marR="6350" marT="6350" marB="0" anchor="ctr"/>
                </a:tc>
                <a:extLst>
                  <a:ext uri="{0D108BD9-81ED-4DB2-BD59-A6C34878D82A}">
                    <a16:rowId xmlns:a16="http://schemas.microsoft.com/office/drawing/2014/main" val="243660711"/>
                  </a:ext>
                </a:extLst>
              </a:tr>
              <a:tr h="437239">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eEF2</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0.74</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0.0977</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0.84</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0.2741</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0.79</a:t>
                      </a:r>
                    </a:p>
                  </a:txBody>
                  <a:tcPr marL="6350" marR="6350" marT="6350" marB="0" anchor="ctr"/>
                </a:tc>
                <a:extLst>
                  <a:ext uri="{0D108BD9-81ED-4DB2-BD59-A6C34878D82A}">
                    <a16:rowId xmlns:a16="http://schemas.microsoft.com/office/drawing/2014/main" val="59686838"/>
                  </a:ext>
                </a:extLst>
              </a:tr>
              <a:tr h="437239">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eIF4G</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0.99</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0.8249</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0.87</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0.163</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0.93</a:t>
                      </a:r>
                    </a:p>
                  </a:txBody>
                  <a:tcPr marL="6350" marR="6350" marT="6350" marB="0" anchor="ctr"/>
                </a:tc>
                <a:extLst>
                  <a:ext uri="{0D108BD9-81ED-4DB2-BD59-A6C34878D82A}">
                    <a16:rowId xmlns:a16="http://schemas.microsoft.com/office/drawing/2014/main" val="2072969543"/>
                  </a:ext>
                </a:extLst>
              </a:tr>
              <a:tr h="437239">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FASN</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0.86</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0.0485</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0.86</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0.1237</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0.86</a:t>
                      </a:r>
                    </a:p>
                  </a:txBody>
                  <a:tcPr marL="6350" marR="6350" marT="6350" marB="0" anchor="ctr"/>
                </a:tc>
                <a:extLst>
                  <a:ext uri="{0D108BD9-81ED-4DB2-BD59-A6C34878D82A}">
                    <a16:rowId xmlns:a16="http://schemas.microsoft.com/office/drawing/2014/main" val="4255643772"/>
                  </a:ext>
                </a:extLst>
              </a:tr>
              <a:tr h="447883">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Glutamate-D1-2</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0.92</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0.2558</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1</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0.9985</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0.96</a:t>
                      </a:r>
                    </a:p>
                  </a:txBody>
                  <a:tcPr marL="6350" marR="6350" marT="6350" marB="0" anchor="ctr"/>
                </a:tc>
                <a:extLst>
                  <a:ext uri="{0D108BD9-81ED-4DB2-BD59-A6C34878D82A}">
                    <a16:rowId xmlns:a16="http://schemas.microsoft.com/office/drawing/2014/main" val="3147636182"/>
                  </a:ext>
                </a:extLst>
              </a:tr>
              <a:tr h="437239">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LDHA</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0.77</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0.1612</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0.85</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0.259</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0.81</a:t>
                      </a:r>
                    </a:p>
                  </a:txBody>
                  <a:tcPr marL="6350" marR="6350" marT="6350" marB="0" anchor="ctr"/>
                </a:tc>
                <a:extLst>
                  <a:ext uri="{0D108BD9-81ED-4DB2-BD59-A6C34878D82A}">
                    <a16:rowId xmlns:a16="http://schemas.microsoft.com/office/drawing/2014/main" val="1796131002"/>
                  </a:ext>
                </a:extLst>
              </a:tr>
              <a:tr h="437239">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FoxO3a</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0.91</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0.0049</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0.95</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0.0997</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0.93</a:t>
                      </a:r>
                    </a:p>
                  </a:txBody>
                  <a:tcPr marL="6350" marR="6350" marT="6350" marB="0" anchor="ctr"/>
                </a:tc>
                <a:extLst>
                  <a:ext uri="{0D108BD9-81ED-4DB2-BD59-A6C34878D82A}">
                    <a16:rowId xmlns:a16="http://schemas.microsoft.com/office/drawing/2014/main" val="1014402711"/>
                  </a:ext>
                </a:extLst>
              </a:tr>
              <a:tr h="437239">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HK-II</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0.92</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0.001</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0.86</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0.0002</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0.89</a:t>
                      </a:r>
                    </a:p>
                  </a:txBody>
                  <a:tcPr marL="6350" marR="6350" marT="6350" marB="0" anchor="ctr"/>
                </a:tc>
                <a:extLst>
                  <a:ext uri="{0D108BD9-81ED-4DB2-BD59-A6C34878D82A}">
                    <a16:rowId xmlns:a16="http://schemas.microsoft.com/office/drawing/2014/main" val="2592885493"/>
                  </a:ext>
                </a:extLst>
              </a:tr>
              <a:tr h="437239">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SLC1A5</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0.79</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0.001</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0.66</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0.0005</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0.72</a:t>
                      </a:r>
                    </a:p>
                  </a:txBody>
                  <a:tcPr marL="6350" marR="6350" marT="6350" marB="0" anchor="ctr"/>
                </a:tc>
                <a:extLst>
                  <a:ext uri="{0D108BD9-81ED-4DB2-BD59-A6C34878D82A}">
                    <a16:rowId xmlns:a16="http://schemas.microsoft.com/office/drawing/2014/main" val="3610609623"/>
                  </a:ext>
                </a:extLst>
              </a:tr>
              <a:tr h="437239">
                <a:tc>
                  <a:txBody>
                    <a:bodyPr/>
                    <a:lstStyle/>
                    <a:p>
                      <a:pPr marL="0" marR="0" algn="ctr" defTabSz="1216152" rtl="0" eaLnBrk="1" fontAlgn="ctr" latinLnBrk="0" hangingPunct="1">
                        <a:lnSpc>
                          <a:spcPct val="107000"/>
                        </a:lnSpc>
                        <a:spcBef>
                          <a:spcPts val="0"/>
                        </a:spcBef>
                        <a:spcAft>
                          <a:spcPts val="0"/>
                        </a:spcAft>
                      </a:pPr>
                      <a:r>
                        <a:rPr lang="en-US" sz="1600" b="1" kern="1200" dirty="0">
                          <a:solidFill>
                            <a:schemeClr val="tx1"/>
                          </a:solidFill>
                          <a:latin typeface="Helvetica" panose="020B0604020202020204" pitchFamily="34" charset="0"/>
                          <a:ea typeface="+mn-ea"/>
                          <a:cs typeface="Helvetica" panose="020B0604020202020204" pitchFamily="34" charset="0"/>
                        </a:rPr>
                        <a:t>eEF2K</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0.69</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0.0007</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0.71</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0.0007</a:t>
                      </a:r>
                    </a:p>
                  </a:txBody>
                  <a:tcPr marL="6350" marR="6350" marT="6350" marB="0" anchor="ctr"/>
                </a:tc>
                <a:tc>
                  <a:txBody>
                    <a:bodyPr/>
                    <a:lstStyle/>
                    <a:p>
                      <a:pPr marL="0" marR="0" algn="ctr" defTabSz="1216152" rtl="0" eaLnBrk="1" fontAlgn="b" latinLnBrk="0" hangingPunct="1">
                        <a:lnSpc>
                          <a:spcPct val="107000"/>
                        </a:lnSpc>
                        <a:spcBef>
                          <a:spcPts val="0"/>
                        </a:spcBef>
                        <a:spcAft>
                          <a:spcPts val="0"/>
                        </a:spcAft>
                      </a:pPr>
                      <a:r>
                        <a:rPr lang="en-US" sz="1600" kern="1200" dirty="0">
                          <a:solidFill>
                            <a:schemeClr val="tx1"/>
                          </a:solidFill>
                          <a:latin typeface="Helvetica" panose="020B0604020202020204" pitchFamily="34" charset="0"/>
                          <a:ea typeface="+mn-ea"/>
                          <a:cs typeface="Helvetica" panose="020B0604020202020204" pitchFamily="34" charset="0"/>
                        </a:rPr>
                        <a:t>0.7</a:t>
                      </a:r>
                    </a:p>
                  </a:txBody>
                  <a:tcPr marL="6350" marR="6350" marT="6350" marB="0" anchor="ctr"/>
                </a:tc>
                <a:extLst>
                  <a:ext uri="{0D108BD9-81ED-4DB2-BD59-A6C34878D82A}">
                    <a16:rowId xmlns:a16="http://schemas.microsoft.com/office/drawing/2014/main" val="203923409"/>
                  </a:ext>
                </a:extLst>
              </a:tr>
            </a:tbl>
          </a:graphicData>
        </a:graphic>
      </p:graphicFrame>
    </p:spTree>
    <p:extLst>
      <p:ext uri="{BB962C8B-B14F-4D97-AF65-F5344CB8AC3E}">
        <p14:creationId xmlns:p14="http://schemas.microsoft.com/office/powerpoint/2010/main" val="36738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842E123-13D9-4394-85CE-8B234CEDDD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660" y="476773"/>
            <a:ext cx="7192379" cy="15251653"/>
          </a:xfrm>
          <a:prstGeom prst="rect">
            <a:avLst/>
          </a:prstGeom>
        </p:spPr>
      </p:pic>
      <p:sp>
        <p:nvSpPr>
          <p:cNvPr id="4" name="Rectangle 1">
            <a:extLst>
              <a:ext uri="{FF2B5EF4-FFF2-40B4-BE49-F238E27FC236}">
                <a16:creationId xmlns:a16="http://schemas.microsoft.com/office/drawing/2014/main" id="{146D0DAF-7362-4417-BC21-CC715CE6BB1E}"/>
              </a:ext>
            </a:extLst>
          </p:cNvPr>
          <p:cNvSpPr/>
          <p:nvPr/>
        </p:nvSpPr>
        <p:spPr>
          <a:xfrm>
            <a:off x="0" y="-45044"/>
            <a:ext cx="2521844" cy="338554"/>
          </a:xfrm>
          <a:prstGeom prst="rect">
            <a:avLst/>
          </a:prstGeom>
        </p:spPr>
        <p:txBody>
          <a:bodyPr wrap="none">
            <a:spAutoFit/>
          </a:bodyPr>
          <a:lstStyle/>
          <a:p>
            <a:r>
              <a:rPr lang="en-US" sz="1600" b="1" u="sng" dirty="0">
                <a:latin typeface="Helvetica"/>
                <a:cs typeface="Helvetica"/>
              </a:rPr>
              <a:t>Supplementary Figure 2</a:t>
            </a:r>
          </a:p>
        </p:txBody>
      </p:sp>
      <p:sp>
        <p:nvSpPr>
          <p:cNvPr id="6" name="文本框 37">
            <a:extLst>
              <a:ext uri="{FF2B5EF4-FFF2-40B4-BE49-F238E27FC236}">
                <a16:creationId xmlns:a16="http://schemas.microsoft.com/office/drawing/2014/main" id="{8C0B9BFF-D5DA-4E2B-AF0F-DC4D9A5A97FC}"/>
              </a:ext>
            </a:extLst>
          </p:cNvPr>
          <p:cNvSpPr txBox="1"/>
          <p:nvPr/>
        </p:nvSpPr>
        <p:spPr>
          <a:xfrm>
            <a:off x="6572250" y="12058649"/>
            <a:ext cx="5486400" cy="2308324"/>
          </a:xfrm>
          <a:prstGeom prst="rect">
            <a:avLst/>
          </a:prstGeom>
          <a:noFill/>
        </p:spPr>
        <p:txBody>
          <a:bodyPr wrap="square" rtlCol="0">
            <a:spAutoFit/>
          </a:bodyPr>
          <a:lstStyle/>
          <a:p>
            <a:pPr algn="just"/>
            <a:r>
              <a:rPr kumimoji="1" lang="en-US" altLang="zh-CN" sz="1600" b="1" u="sng" dirty="0">
                <a:latin typeface="Helvetica"/>
                <a:cs typeface="Helvetica"/>
              </a:rPr>
              <a:t>Figure S5</a:t>
            </a:r>
            <a:r>
              <a:rPr kumimoji="1" lang="en-US" altLang="zh-CN" sz="1600" b="1" dirty="0">
                <a:latin typeface="Helvetica"/>
                <a:cs typeface="Helvetica"/>
              </a:rPr>
              <a:t>:</a:t>
            </a:r>
            <a:r>
              <a:rPr kumimoji="1" lang="en-US" altLang="zh-CN" sz="1600" dirty="0">
                <a:latin typeface="Helvetica"/>
                <a:cs typeface="Helvetica"/>
              </a:rPr>
              <a:t> USP18 regulates lipid metabolism in lung cancer cell lines. Human (A549 and HOP62) and murine (ED1) lung cancer cells were independently </a:t>
            </a:r>
            <a:r>
              <a:rPr kumimoji="1" lang="en-US" altLang="zh-CN" sz="1600" dirty="0">
                <a:latin typeface="Helvetica" panose="020B0604020202020204" pitchFamily="34" charset="0"/>
                <a:cs typeface="Helvetica" panose="020B0604020202020204" pitchFamily="34" charset="0"/>
              </a:rPr>
              <a:t>engineered to overexpress USP18 or a control vector before harvesting for a l</a:t>
            </a:r>
            <a:r>
              <a:rPr kumimoji="1" lang="en-US" sz="1600" dirty="0">
                <a:latin typeface="Helvetica" panose="020B0604020202020204" pitchFamily="34" charset="0"/>
                <a:cs typeface="Helvetica" panose="020B0604020202020204" pitchFamily="34" charset="0"/>
              </a:rPr>
              <a:t>ipid metabolite assay </a:t>
            </a:r>
            <a:r>
              <a:rPr lang="en-US" sz="1600" dirty="0">
                <a:latin typeface="Helvetica" panose="020B0604020202020204" pitchFamily="34" charset="0"/>
                <a:cs typeface="Helvetica" panose="020B0604020202020204" pitchFamily="34" charset="0"/>
              </a:rPr>
              <a:t>using the AbsoluteIDQ</a:t>
            </a:r>
            <a:r>
              <a:rPr lang="en-US" sz="1600" baseline="30000" dirty="0">
                <a:latin typeface="Helvetica" panose="020B0604020202020204" pitchFamily="34" charset="0"/>
                <a:cs typeface="Helvetica" panose="020B0604020202020204" pitchFamily="34" charset="0"/>
              </a:rPr>
              <a:t>®</a:t>
            </a:r>
            <a:r>
              <a:rPr lang="en-US" sz="1600" dirty="0">
                <a:latin typeface="Helvetica" panose="020B0604020202020204" pitchFamily="34" charset="0"/>
                <a:cs typeface="Helvetica" panose="020B0604020202020204" pitchFamily="34" charset="0"/>
              </a:rPr>
              <a:t> p400 HR kit. The full list of lipid species measured in this assay is provided in the product manual: </a:t>
            </a:r>
            <a:r>
              <a:rPr lang="en-US" sz="1600" u="sng" dirty="0">
                <a:latin typeface="Helvetica" panose="020B0604020202020204" pitchFamily="34" charset="0"/>
                <a:cs typeface="Helvetica" panose="020B0604020202020204" pitchFamily="34" charset="0"/>
                <a:hlinkClick r:id="rId3"/>
              </a:rPr>
              <a:t>https://biocrates.com/wpcontent/uploads/2020/02/Biocrates_p400_metabolites.pdf</a:t>
            </a:r>
            <a:endParaRPr kumimoji="1" lang="en-US" altLang="zh-CN" sz="1600" dirty="0">
              <a:latin typeface="Helvetica" panose="020B0604020202020204" pitchFamily="34" charset="0"/>
              <a:cs typeface="Helvetica" panose="020B0604020202020204" pitchFamily="34" charset="0"/>
            </a:endParaRPr>
          </a:p>
        </p:txBody>
      </p:sp>
      <p:sp>
        <p:nvSpPr>
          <p:cNvPr id="5" name="Rectangle 4">
            <a:extLst>
              <a:ext uri="{FF2B5EF4-FFF2-40B4-BE49-F238E27FC236}">
                <a16:creationId xmlns:a16="http://schemas.microsoft.com/office/drawing/2014/main" id="{BB2B8E90-7DEF-4944-8D9D-7E0F26E5CAF2}"/>
              </a:ext>
            </a:extLst>
          </p:cNvPr>
          <p:cNvSpPr/>
          <p:nvPr/>
        </p:nvSpPr>
        <p:spPr>
          <a:xfrm>
            <a:off x="100726" y="3350260"/>
            <a:ext cx="1710267" cy="2963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7E11A16-F787-4762-9277-12FB44B23752}"/>
              </a:ext>
            </a:extLst>
          </p:cNvPr>
          <p:cNvSpPr txBox="1"/>
          <p:nvPr/>
        </p:nvSpPr>
        <p:spPr>
          <a:xfrm>
            <a:off x="310727" y="3290677"/>
            <a:ext cx="1612900" cy="415498"/>
          </a:xfrm>
          <a:prstGeom prst="rect">
            <a:avLst/>
          </a:prstGeom>
          <a:noFill/>
        </p:spPr>
        <p:txBody>
          <a:bodyPr wrap="square" rtlCol="0">
            <a:spAutoFit/>
          </a:bodyPr>
          <a:lstStyle/>
          <a:p>
            <a:pPr algn="r"/>
            <a:r>
              <a:rPr lang="en-US" sz="1050" b="1" dirty="0" err="1"/>
              <a:t>Lysophosphatidylcholines</a:t>
            </a:r>
            <a:endParaRPr lang="en-US" sz="1050" b="1" dirty="0"/>
          </a:p>
          <a:p>
            <a:pPr algn="r"/>
            <a:endParaRPr lang="en-US" sz="1050" b="1" dirty="0"/>
          </a:p>
        </p:txBody>
      </p:sp>
    </p:spTree>
    <p:extLst>
      <p:ext uri="{BB962C8B-B14F-4D97-AF65-F5344CB8AC3E}">
        <p14:creationId xmlns:p14="http://schemas.microsoft.com/office/powerpoint/2010/main" val="2295000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25E3CF67-9AAE-4DF8-B64F-88E24462FE94}"/>
              </a:ext>
            </a:extLst>
          </p:cNvPr>
          <p:cNvSpPr/>
          <p:nvPr/>
        </p:nvSpPr>
        <p:spPr>
          <a:xfrm>
            <a:off x="0" y="-45044"/>
            <a:ext cx="2521844" cy="338554"/>
          </a:xfrm>
          <a:prstGeom prst="rect">
            <a:avLst/>
          </a:prstGeom>
        </p:spPr>
        <p:txBody>
          <a:bodyPr wrap="none">
            <a:spAutoFit/>
          </a:bodyPr>
          <a:lstStyle/>
          <a:p>
            <a:r>
              <a:rPr lang="en-US" sz="1600" b="1" u="sng" dirty="0">
                <a:latin typeface="Helvetica"/>
                <a:cs typeface="Helvetica"/>
              </a:rPr>
              <a:t>Supplementary Figure 3</a:t>
            </a:r>
          </a:p>
        </p:txBody>
      </p:sp>
      <p:graphicFrame>
        <p:nvGraphicFramePr>
          <p:cNvPr id="5" name="Chart 4">
            <a:extLst>
              <a:ext uri="{FF2B5EF4-FFF2-40B4-BE49-F238E27FC236}">
                <a16:creationId xmlns:a16="http://schemas.microsoft.com/office/drawing/2014/main" id="{E936DEC7-8EC2-4A98-94C3-C791C38AC997}"/>
              </a:ext>
            </a:extLst>
          </p:cNvPr>
          <p:cNvGraphicFramePr>
            <a:graphicFrameLocks/>
          </p:cNvGraphicFramePr>
          <p:nvPr>
            <p:extLst>
              <p:ext uri="{D42A27DB-BD31-4B8C-83A1-F6EECF244321}">
                <p14:modId xmlns:p14="http://schemas.microsoft.com/office/powerpoint/2010/main" val="2513347246"/>
              </p:ext>
            </p:extLst>
          </p:nvPr>
        </p:nvGraphicFramePr>
        <p:xfrm>
          <a:off x="1508918" y="1337072"/>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B36EB1C1-6FBF-4B29-9DDD-526616D0D7D6}"/>
              </a:ext>
            </a:extLst>
          </p:cNvPr>
          <p:cNvSpPr txBox="1"/>
          <p:nvPr/>
        </p:nvSpPr>
        <p:spPr>
          <a:xfrm rot="16200000">
            <a:off x="212591" y="2480513"/>
            <a:ext cx="2254102" cy="338554"/>
          </a:xfrm>
          <a:prstGeom prst="rect">
            <a:avLst/>
          </a:prstGeom>
          <a:noFill/>
        </p:spPr>
        <p:txBody>
          <a:bodyPr wrap="square" rtlCol="0">
            <a:spAutoFit/>
          </a:bodyPr>
          <a:lstStyle/>
          <a:p>
            <a:pPr algn="ctr"/>
            <a:r>
              <a:rPr lang="en-US" sz="1600" b="1" dirty="0">
                <a:latin typeface="Helvetica" panose="020B0604020202020204" pitchFamily="34" charset="0"/>
                <a:cs typeface="Helvetica" panose="020B0604020202020204" pitchFamily="34" charset="0"/>
              </a:rPr>
              <a:t>Relative cell viability</a:t>
            </a:r>
          </a:p>
        </p:txBody>
      </p:sp>
      <p:sp>
        <p:nvSpPr>
          <p:cNvPr id="7" name="TextBox 6">
            <a:extLst>
              <a:ext uri="{FF2B5EF4-FFF2-40B4-BE49-F238E27FC236}">
                <a16:creationId xmlns:a16="http://schemas.microsoft.com/office/drawing/2014/main" id="{CA541ABE-B3E6-4045-8541-AF6E745E562A}"/>
              </a:ext>
            </a:extLst>
          </p:cNvPr>
          <p:cNvSpPr txBox="1"/>
          <p:nvPr/>
        </p:nvSpPr>
        <p:spPr>
          <a:xfrm>
            <a:off x="1997683" y="3797161"/>
            <a:ext cx="1731037" cy="276999"/>
          </a:xfrm>
          <a:prstGeom prst="rect">
            <a:avLst/>
          </a:prstGeom>
          <a:solidFill>
            <a:schemeClr val="bg1"/>
          </a:solidFill>
        </p:spPr>
        <p:txBody>
          <a:bodyPr wrap="square" rtlCol="0">
            <a:spAutoFit/>
          </a:bodyPr>
          <a:lstStyle/>
          <a:p>
            <a:pPr algn="ctr"/>
            <a:r>
              <a:rPr lang="en-US" sz="1200" b="1" dirty="0">
                <a:latin typeface="Helvetica" panose="020B0604020202020204" pitchFamily="34" charset="0"/>
                <a:cs typeface="Helvetica" panose="020B0604020202020204" pitchFamily="34" charset="0"/>
              </a:rPr>
              <a:t>CellTiter-Glo assay</a:t>
            </a:r>
          </a:p>
        </p:txBody>
      </p:sp>
      <p:sp>
        <p:nvSpPr>
          <p:cNvPr id="8" name="TextBox 7">
            <a:extLst>
              <a:ext uri="{FF2B5EF4-FFF2-40B4-BE49-F238E27FC236}">
                <a16:creationId xmlns:a16="http://schemas.microsoft.com/office/drawing/2014/main" id="{5A567E94-50B2-48A8-AC0A-AA86874ACD97}"/>
              </a:ext>
            </a:extLst>
          </p:cNvPr>
          <p:cNvSpPr txBox="1"/>
          <p:nvPr/>
        </p:nvSpPr>
        <p:spPr>
          <a:xfrm>
            <a:off x="4039301" y="3776841"/>
            <a:ext cx="1731037" cy="276999"/>
          </a:xfrm>
          <a:prstGeom prst="rect">
            <a:avLst/>
          </a:prstGeom>
          <a:solidFill>
            <a:schemeClr val="bg1"/>
          </a:solidFill>
        </p:spPr>
        <p:txBody>
          <a:bodyPr wrap="square" rtlCol="0">
            <a:spAutoFit/>
          </a:bodyPr>
          <a:lstStyle/>
          <a:p>
            <a:pPr algn="ctr"/>
            <a:r>
              <a:rPr lang="en-US" sz="1200" b="1" dirty="0">
                <a:latin typeface="Helvetica" panose="020B0604020202020204" pitchFamily="34" charset="0"/>
                <a:cs typeface="Helvetica" panose="020B0604020202020204" pitchFamily="34" charset="0"/>
              </a:rPr>
              <a:t>Manual counting</a:t>
            </a:r>
          </a:p>
        </p:txBody>
      </p:sp>
      <p:sp>
        <p:nvSpPr>
          <p:cNvPr id="9" name="TextBox 8">
            <a:extLst>
              <a:ext uri="{FF2B5EF4-FFF2-40B4-BE49-F238E27FC236}">
                <a16:creationId xmlns:a16="http://schemas.microsoft.com/office/drawing/2014/main" id="{E5CA06C6-4B46-4C7A-9858-C9418CCBD1E2}"/>
              </a:ext>
            </a:extLst>
          </p:cNvPr>
          <p:cNvSpPr txBox="1"/>
          <p:nvPr/>
        </p:nvSpPr>
        <p:spPr>
          <a:xfrm>
            <a:off x="414240" y="4661838"/>
            <a:ext cx="6996210" cy="1323439"/>
          </a:xfrm>
          <a:prstGeom prst="rect">
            <a:avLst/>
          </a:prstGeom>
          <a:noFill/>
        </p:spPr>
        <p:txBody>
          <a:bodyPr wrap="square" rtlCol="0">
            <a:spAutoFit/>
          </a:bodyPr>
          <a:lstStyle/>
          <a:p>
            <a:pPr algn="just"/>
            <a:r>
              <a:rPr lang="en-US" sz="1600" b="1" dirty="0">
                <a:latin typeface="Helvetica" panose="020B0604020202020204" pitchFamily="34" charset="0"/>
                <a:cs typeface="Helvetica" panose="020B0604020202020204" pitchFamily="34" charset="0"/>
              </a:rPr>
              <a:t>Figure S2. </a:t>
            </a:r>
            <a:r>
              <a:rPr lang="en-US" sz="1600" dirty="0">
                <a:latin typeface="Helvetica" panose="020B0604020202020204" pitchFamily="34" charset="0"/>
                <a:cs typeface="Helvetica" panose="020B0604020202020204" pitchFamily="34" charset="0"/>
              </a:rPr>
              <a:t>This figure compares CellTiter-Glo assays and manual counting for lung cancer cell proliferation at day 3. The A549 lung cancer cell line was transfected with an empty vector or with a UCP1 expression plasmid. Cell viability was measured and normalized to empty-vector transfectants at day 1 with </a:t>
            </a:r>
            <a:r>
              <a:rPr lang="en-US" sz="1600" baseline="30000" dirty="0">
                <a:latin typeface="Helvetica" panose="020B0604020202020204" pitchFamily="34" charset="0"/>
                <a:cs typeface="Helvetica" panose="020B0604020202020204" pitchFamily="34" charset="0"/>
              </a:rPr>
              <a:t>**** </a:t>
            </a:r>
            <a:r>
              <a:rPr lang="en-US" sz="1600" dirty="0">
                <a:latin typeface="Helvetica" panose="020B0604020202020204" pitchFamily="34" charset="0"/>
                <a:cs typeface="Helvetica" panose="020B0604020202020204" pitchFamily="34" charset="0"/>
              </a:rPr>
              <a:t>P &lt; 0.0001. Error bars are standard deviations. </a:t>
            </a:r>
          </a:p>
        </p:txBody>
      </p:sp>
      <p:grpSp>
        <p:nvGrpSpPr>
          <p:cNvPr id="3" name="Group 2">
            <a:extLst>
              <a:ext uri="{FF2B5EF4-FFF2-40B4-BE49-F238E27FC236}">
                <a16:creationId xmlns:a16="http://schemas.microsoft.com/office/drawing/2014/main" id="{FBC45455-AD1C-41A8-B38D-4BEBDEB64380}"/>
              </a:ext>
            </a:extLst>
          </p:cNvPr>
          <p:cNvGrpSpPr/>
          <p:nvPr/>
        </p:nvGrpSpPr>
        <p:grpSpPr>
          <a:xfrm>
            <a:off x="2334643" y="1189074"/>
            <a:ext cx="1491088" cy="563170"/>
            <a:chOff x="7907221" y="1143059"/>
            <a:chExt cx="1491088" cy="563170"/>
          </a:xfrm>
        </p:grpSpPr>
        <p:sp>
          <p:nvSpPr>
            <p:cNvPr id="11" name="TextBox 5101">
              <a:extLst>
                <a:ext uri="{FF2B5EF4-FFF2-40B4-BE49-F238E27FC236}">
                  <a16:creationId xmlns:a16="http://schemas.microsoft.com/office/drawing/2014/main" id="{BE94D0C5-09F5-42AF-9B1C-7831C03F7E3A}"/>
                </a:ext>
              </a:extLst>
            </p:cNvPr>
            <p:cNvSpPr txBox="1">
              <a:spLocks noChangeArrowheads="1"/>
            </p:cNvSpPr>
            <p:nvPr/>
          </p:nvSpPr>
          <p:spPr bwMode="auto">
            <a:xfrm>
              <a:off x="8076328" y="1143059"/>
              <a:ext cx="1321981" cy="307777"/>
            </a:xfrm>
            <a:prstGeom prst="rect">
              <a:avLst/>
            </a:prstGeom>
            <a:noFill/>
            <a:ln>
              <a:noFill/>
            </a:ln>
          </p:spPr>
          <p:txBody>
            <a:bodyPr wrap="square">
              <a:spAutoFit/>
            </a:bodyPr>
            <a:lstStyle/>
            <a:p>
              <a:r>
                <a:rPr lang="en-US" altLang="zh-CN" sz="1400" b="1" dirty="0">
                  <a:latin typeface="Helvetica" pitchFamily="50" charset="0"/>
                  <a:cs typeface="Arial" panose="020B0604020202020204" pitchFamily="34" charset="0"/>
                </a:rPr>
                <a:t>Empty vector</a:t>
              </a:r>
              <a:endParaRPr lang="zh-CN" altLang="en-US" sz="1400" b="1" dirty="0">
                <a:latin typeface="Helvetica" pitchFamily="50" charset="0"/>
                <a:cs typeface="Arial" panose="020B0604020202020204" pitchFamily="34" charset="0"/>
              </a:endParaRPr>
            </a:p>
          </p:txBody>
        </p:sp>
        <p:sp>
          <p:nvSpPr>
            <p:cNvPr id="12" name="Rectangle 11">
              <a:extLst>
                <a:ext uri="{FF2B5EF4-FFF2-40B4-BE49-F238E27FC236}">
                  <a16:creationId xmlns:a16="http://schemas.microsoft.com/office/drawing/2014/main" id="{9C25E314-5B80-496D-B0FC-D759BF596C6E}"/>
                </a:ext>
              </a:extLst>
            </p:cNvPr>
            <p:cNvSpPr/>
            <p:nvPr/>
          </p:nvSpPr>
          <p:spPr>
            <a:xfrm>
              <a:off x="7907221" y="1244564"/>
              <a:ext cx="201293" cy="1355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Rectangle 12">
              <a:extLst>
                <a:ext uri="{FF2B5EF4-FFF2-40B4-BE49-F238E27FC236}">
                  <a16:creationId xmlns:a16="http://schemas.microsoft.com/office/drawing/2014/main" id="{9D9C35CA-8BF4-466D-827F-EE15C4BE0F4B}"/>
                </a:ext>
              </a:extLst>
            </p:cNvPr>
            <p:cNvSpPr/>
            <p:nvPr/>
          </p:nvSpPr>
          <p:spPr>
            <a:xfrm>
              <a:off x="7907221" y="1484589"/>
              <a:ext cx="201293" cy="13550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TextBox 5101">
              <a:extLst>
                <a:ext uri="{FF2B5EF4-FFF2-40B4-BE49-F238E27FC236}">
                  <a16:creationId xmlns:a16="http://schemas.microsoft.com/office/drawing/2014/main" id="{37BE34EF-5C12-4E59-AA7C-892EA020818F}"/>
                </a:ext>
              </a:extLst>
            </p:cNvPr>
            <p:cNvSpPr txBox="1">
              <a:spLocks noChangeArrowheads="1"/>
            </p:cNvSpPr>
            <p:nvPr/>
          </p:nvSpPr>
          <p:spPr bwMode="auto">
            <a:xfrm>
              <a:off x="8076328" y="1398452"/>
              <a:ext cx="1297376" cy="307777"/>
            </a:xfrm>
            <a:prstGeom prst="rect">
              <a:avLst/>
            </a:prstGeom>
            <a:noFill/>
            <a:ln>
              <a:noFill/>
            </a:ln>
          </p:spPr>
          <p:txBody>
            <a:bodyPr wrap="square">
              <a:spAutoFit/>
            </a:bodyPr>
            <a:lstStyle/>
            <a:p>
              <a:r>
                <a:rPr lang="en-US" altLang="zh-CN" sz="1400" b="1" dirty="0">
                  <a:latin typeface="Helvetica" pitchFamily="50" charset="0"/>
                  <a:cs typeface="Arial" panose="020B0604020202020204" pitchFamily="34" charset="0"/>
                </a:rPr>
                <a:t>UCP1 vector</a:t>
              </a:r>
              <a:endParaRPr lang="zh-CN" altLang="en-US" sz="1400" b="1" dirty="0">
                <a:latin typeface="Helvetica" pitchFamily="50" charset="0"/>
                <a:cs typeface="Arial" panose="020B0604020202020204" pitchFamily="34" charset="0"/>
              </a:endParaRPr>
            </a:p>
          </p:txBody>
        </p:sp>
      </p:grpSp>
      <p:sp>
        <p:nvSpPr>
          <p:cNvPr id="16" name="TextBox 15">
            <a:extLst>
              <a:ext uri="{FF2B5EF4-FFF2-40B4-BE49-F238E27FC236}">
                <a16:creationId xmlns:a16="http://schemas.microsoft.com/office/drawing/2014/main" id="{A7DD12CA-B3F5-4D99-94F2-34A4F908014B}"/>
              </a:ext>
            </a:extLst>
          </p:cNvPr>
          <p:cNvSpPr txBox="1"/>
          <p:nvPr/>
        </p:nvSpPr>
        <p:spPr>
          <a:xfrm>
            <a:off x="2516227" y="1973445"/>
            <a:ext cx="515766" cy="276999"/>
          </a:xfrm>
          <a:prstGeom prst="rect">
            <a:avLst/>
          </a:prstGeom>
          <a:solidFill>
            <a:schemeClr val="bg1"/>
          </a:solidFill>
        </p:spPr>
        <p:txBody>
          <a:bodyPr wrap="square" rtlCol="0">
            <a:spAutoFit/>
          </a:bodyPr>
          <a:lstStyle/>
          <a:p>
            <a:pPr algn="ctr"/>
            <a:r>
              <a:rPr lang="en-US" sz="1200" b="1" dirty="0">
                <a:latin typeface="Helvetica" panose="020B0604020202020204" pitchFamily="34" charset="0"/>
                <a:cs typeface="Helvetica" panose="020B0604020202020204" pitchFamily="34" charset="0"/>
              </a:rPr>
              <a:t>****</a:t>
            </a:r>
          </a:p>
        </p:txBody>
      </p:sp>
      <p:sp>
        <p:nvSpPr>
          <p:cNvPr id="17" name="TextBox 16">
            <a:extLst>
              <a:ext uri="{FF2B5EF4-FFF2-40B4-BE49-F238E27FC236}">
                <a16:creationId xmlns:a16="http://schemas.microsoft.com/office/drawing/2014/main" id="{FF6750AB-B7DB-4676-A642-2FE0303E6F93}"/>
              </a:ext>
            </a:extLst>
          </p:cNvPr>
          <p:cNvSpPr txBox="1"/>
          <p:nvPr/>
        </p:nvSpPr>
        <p:spPr>
          <a:xfrm>
            <a:off x="4646936" y="1250907"/>
            <a:ext cx="515766" cy="276999"/>
          </a:xfrm>
          <a:prstGeom prst="rect">
            <a:avLst/>
          </a:prstGeom>
          <a:solidFill>
            <a:schemeClr val="bg1"/>
          </a:solidFill>
        </p:spPr>
        <p:txBody>
          <a:bodyPr wrap="square" rtlCol="0">
            <a:spAutoFit/>
          </a:bodyPr>
          <a:lstStyle/>
          <a:p>
            <a:pPr algn="ctr"/>
            <a:r>
              <a:rPr lang="en-US" sz="1200" b="1" dirty="0">
                <a:latin typeface="Helvetica" panose="020B0604020202020204" pitchFamily="34" charset="0"/>
                <a:cs typeface="Helvetica" panose="020B0604020202020204" pitchFamily="34" charset="0"/>
              </a:rPr>
              <a:t>****</a:t>
            </a:r>
          </a:p>
        </p:txBody>
      </p:sp>
      <p:cxnSp>
        <p:nvCxnSpPr>
          <p:cNvPr id="10" name="Straight Connector 9">
            <a:extLst>
              <a:ext uri="{FF2B5EF4-FFF2-40B4-BE49-F238E27FC236}">
                <a16:creationId xmlns:a16="http://schemas.microsoft.com/office/drawing/2014/main" id="{5C0E1371-093F-49D0-8279-E883FB1161E7}"/>
              </a:ext>
            </a:extLst>
          </p:cNvPr>
          <p:cNvCxnSpPr>
            <a:cxnSpLocks/>
          </p:cNvCxnSpPr>
          <p:nvPr/>
        </p:nvCxnSpPr>
        <p:spPr>
          <a:xfrm flipV="1">
            <a:off x="2308807" y="2241550"/>
            <a:ext cx="1043993" cy="889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065B0112-6E75-4A60-87A6-8F44F404BAA8}"/>
              </a:ext>
            </a:extLst>
          </p:cNvPr>
          <p:cNvPicPr>
            <a:picLocks noChangeAspect="1"/>
          </p:cNvPicPr>
          <p:nvPr/>
        </p:nvPicPr>
        <p:blipFill>
          <a:blip r:embed="rId3"/>
          <a:stretch>
            <a:fillRect/>
          </a:stretch>
        </p:blipFill>
        <p:spPr>
          <a:xfrm>
            <a:off x="4495614" y="1522611"/>
            <a:ext cx="993734" cy="36579"/>
          </a:xfrm>
          <a:prstGeom prst="rect">
            <a:avLst/>
          </a:prstGeom>
        </p:spPr>
      </p:pic>
    </p:spTree>
    <p:extLst>
      <p:ext uri="{BB962C8B-B14F-4D97-AF65-F5344CB8AC3E}">
        <p14:creationId xmlns:p14="http://schemas.microsoft.com/office/powerpoint/2010/main" val="2063060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1687BCEB-F994-4B04-A819-C405ED9C2EA4}"/>
              </a:ext>
            </a:extLst>
          </p:cNvPr>
          <p:cNvSpPr/>
          <p:nvPr/>
        </p:nvSpPr>
        <p:spPr>
          <a:xfrm>
            <a:off x="0" y="-45044"/>
            <a:ext cx="2521844" cy="338554"/>
          </a:xfrm>
          <a:prstGeom prst="rect">
            <a:avLst/>
          </a:prstGeom>
        </p:spPr>
        <p:txBody>
          <a:bodyPr wrap="none">
            <a:spAutoFit/>
          </a:bodyPr>
          <a:lstStyle/>
          <a:p>
            <a:r>
              <a:rPr lang="en-US" sz="1600" b="1" u="sng" dirty="0">
                <a:latin typeface="Helvetica"/>
                <a:cs typeface="Helvetica"/>
              </a:rPr>
              <a:t>Supplementary Figure 4</a:t>
            </a:r>
          </a:p>
        </p:txBody>
      </p:sp>
      <p:sp>
        <p:nvSpPr>
          <p:cNvPr id="68" name="Rectangle 1">
            <a:extLst>
              <a:ext uri="{FF2B5EF4-FFF2-40B4-BE49-F238E27FC236}">
                <a16:creationId xmlns:a16="http://schemas.microsoft.com/office/drawing/2014/main" id="{F7986104-6D9D-4999-8489-1B0DE2BDF9D0}"/>
              </a:ext>
            </a:extLst>
          </p:cNvPr>
          <p:cNvSpPr/>
          <p:nvPr/>
        </p:nvSpPr>
        <p:spPr>
          <a:xfrm>
            <a:off x="0" y="443907"/>
            <a:ext cx="332844" cy="338554"/>
          </a:xfrm>
          <a:prstGeom prst="rect">
            <a:avLst/>
          </a:prstGeom>
        </p:spPr>
        <p:txBody>
          <a:bodyPr wrap="none">
            <a:spAutoFit/>
          </a:bodyPr>
          <a:lstStyle/>
          <a:p>
            <a:r>
              <a:rPr lang="en-US" sz="1600" b="1" dirty="0">
                <a:latin typeface="Helvetica"/>
                <a:cs typeface="Helvetica"/>
              </a:rPr>
              <a:t>C</a:t>
            </a:r>
          </a:p>
        </p:txBody>
      </p:sp>
      <p:pic>
        <p:nvPicPr>
          <p:cNvPr id="14" name="Picture 13">
            <a:extLst>
              <a:ext uri="{FF2B5EF4-FFF2-40B4-BE49-F238E27FC236}">
                <a16:creationId xmlns:a16="http://schemas.microsoft.com/office/drawing/2014/main" id="{77B1C659-B9F8-4582-8FF2-A6742AAD89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855" y="5137364"/>
            <a:ext cx="10552421" cy="4582571"/>
          </a:xfrm>
          <a:prstGeom prst="rect">
            <a:avLst/>
          </a:prstGeom>
        </p:spPr>
      </p:pic>
      <p:pic>
        <p:nvPicPr>
          <p:cNvPr id="16" name="Picture 15">
            <a:extLst>
              <a:ext uri="{FF2B5EF4-FFF2-40B4-BE49-F238E27FC236}">
                <a16:creationId xmlns:a16="http://schemas.microsoft.com/office/drawing/2014/main" id="{6E260D14-6FC8-49F7-A0EB-75525BB3C6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173" y="9725791"/>
            <a:ext cx="10452775" cy="4539298"/>
          </a:xfrm>
          <a:prstGeom prst="rect">
            <a:avLst/>
          </a:prstGeom>
        </p:spPr>
      </p:pic>
      <p:pic>
        <p:nvPicPr>
          <p:cNvPr id="18" name="Picture 17">
            <a:extLst>
              <a:ext uri="{FF2B5EF4-FFF2-40B4-BE49-F238E27FC236}">
                <a16:creationId xmlns:a16="http://schemas.microsoft.com/office/drawing/2014/main" id="{9016B6F3-5A14-4BA7-A719-619A84912A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855" y="424150"/>
            <a:ext cx="10552421" cy="4582571"/>
          </a:xfrm>
          <a:prstGeom prst="rect">
            <a:avLst/>
          </a:prstGeom>
        </p:spPr>
      </p:pic>
      <p:sp>
        <p:nvSpPr>
          <p:cNvPr id="7" name="TextBox 6">
            <a:extLst>
              <a:ext uri="{FF2B5EF4-FFF2-40B4-BE49-F238E27FC236}">
                <a16:creationId xmlns:a16="http://schemas.microsoft.com/office/drawing/2014/main" id="{0C857AEC-614D-4C46-90BD-13073DC2EE9C}"/>
              </a:ext>
            </a:extLst>
          </p:cNvPr>
          <p:cNvSpPr txBox="1"/>
          <p:nvPr/>
        </p:nvSpPr>
        <p:spPr>
          <a:xfrm rot="16200000">
            <a:off x="-511691" y="12385372"/>
            <a:ext cx="2329120" cy="369332"/>
          </a:xfrm>
          <a:prstGeom prst="rect">
            <a:avLst/>
          </a:prstGeom>
          <a:solidFill>
            <a:schemeClr val="bg1"/>
          </a:solidFill>
        </p:spPr>
        <p:txBody>
          <a:bodyPr wrap="square" rtlCol="0">
            <a:spAutoFit/>
          </a:bodyPr>
          <a:lstStyle/>
          <a:p>
            <a:pPr algn="ctr"/>
            <a:r>
              <a:rPr lang="en-US" b="1" dirty="0">
                <a:latin typeface="Helvetica" panose="020B0604020202020204" pitchFamily="34" charset="0"/>
                <a:cs typeface="Helvetica" panose="020B0604020202020204" pitchFamily="34" charset="0"/>
              </a:rPr>
              <a:t>UCP1 mRNA (TPM)</a:t>
            </a:r>
          </a:p>
        </p:txBody>
      </p:sp>
      <p:sp>
        <p:nvSpPr>
          <p:cNvPr id="8" name="TextBox 7">
            <a:extLst>
              <a:ext uri="{FF2B5EF4-FFF2-40B4-BE49-F238E27FC236}">
                <a16:creationId xmlns:a16="http://schemas.microsoft.com/office/drawing/2014/main" id="{990D4E21-27AC-4B6F-8223-AAD447D132E9}"/>
              </a:ext>
            </a:extLst>
          </p:cNvPr>
          <p:cNvSpPr txBox="1"/>
          <p:nvPr/>
        </p:nvSpPr>
        <p:spPr>
          <a:xfrm rot="16200000">
            <a:off x="-854590" y="3314596"/>
            <a:ext cx="3014919" cy="369332"/>
          </a:xfrm>
          <a:prstGeom prst="rect">
            <a:avLst/>
          </a:prstGeom>
          <a:solidFill>
            <a:schemeClr val="bg1"/>
          </a:solidFill>
        </p:spPr>
        <p:txBody>
          <a:bodyPr wrap="square" rtlCol="0">
            <a:spAutoFit/>
          </a:bodyPr>
          <a:lstStyle/>
          <a:p>
            <a:pPr algn="ctr"/>
            <a:r>
              <a:rPr lang="en-US" b="1" dirty="0">
                <a:latin typeface="Helvetica" panose="020B0604020202020204" pitchFamily="34" charset="0"/>
                <a:cs typeface="Helvetica" panose="020B0604020202020204" pitchFamily="34" charset="0"/>
              </a:rPr>
              <a:t>USP18 mRNA (TPM)</a:t>
            </a:r>
          </a:p>
        </p:txBody>
      </p:sp>
      <p:sp>
        <p:nvSpPr>
          <p:cNvPr id="9" name="TextBox 8">
            <a:extLst>
              <a:ext uri="{FF2B5EF4-FFF2-40B4-BE49-F238E27FC236}">
                <a16:creationId xmlns:a16="http://schemas.microsoft.com/office/drawing/2014/main" id="{089A5275-804F-4032-A52B-0A22BFF51791}"/>
              </a:ext>
            </a:extLst>
          </p:cNvPr>
          <p:cNvSpPr txBox="1"/>
          <p:nvPr/>
        </p:nvSpPr>
        <p:spPr>
          <a:xfrm rot="16200000">
            <a:off x="-854589" y="7627082"/>
            <a:ext cx="3014919" cy="369332"/>
          </a:xfrm>
          <a:prstGeom prst="rect">
            <a:avLst/>
          </a:prstGeom>
          <a:solidFill>
            <a:schemeClr val="bg1"/>
          </a:solidFill>
        </p:spPr>
        <p:txBody>
          <a:bodyPr wrap="square" rtlCol="0">
            <a:spAutoFit/>
          </a:bodyPr>
          <a:lstStyle/>
          <a:p>
            <a:pPr algn="ctr"/>
            <a:r>
              <a:rPr lang="en-US" b="1" dirty="0">
                <a:latin typeface="Helvetica" panose="020B0604020202020204" pitchFamily="34" charset="0"/>
                <a:cs typeface="Helvetica" panose="020B0604020202020204" pitchFamily="34" charset="0"/>
              </a:rPr>
              <a:t>ATGL mRNA (TPM)</a:t>
            </a:r>
          </a:p>
        </p:txBody>
      </p:sp>
      <p:sp>
        <p:nvSpPr>
          <p:cNvPr id="10" name="文本框 37">
            <a:extLst>
              <a:ext uri="{FF2B5EF4-FFF2-40B4-BE49-F238E27FC236}">
                <a16:creationId xmlns:a16="http://schemas.microsoft.com/office/drawing/2014/main" id="{42D45A31-A2AC-4B79-A261-46EAD18E27BC}"/>
              </a:ext>
            </a:extLst>
          </p:cNvPr>
          <p:cNvSpPr txBox="1"/>
          <p:nvPr/>
        </p:nvSpPr>
        <p:spPr>
          <a:xfrm>
            <a:off x="232269" y="14841034"/>
            <a:ext cx="11342109" cy="584775"/>
          </a:xfrm>
          <a:prstGeom prst="rect">
            <a:avLst/>
          </a:prstGeom>
          <a:noFill/>
        </p:spPr>
        <p:txBody>
          <a:bodyPr wrap="square" rtlCol="0">
            <a:spAutoFit/>
          </a:bodyPr>
          <a:lstStyle/>
          <a:p>
            <a:pPr algn="just"/>
            <a:r>
              <a:rPr kumimoji="1" lang="en-US" altLang="zh-CN" sz="1600" b="1" u="sng" dirty="0">
                <a:latin typeface="Helvetica"/>
                <a:cs typeface="Helvetica"/>
              </a:rPr>
              <a:t>Figure S3</a:t>
            </a:r>
            <a:r>
              <a:rPr kumimoji="1" lang="en-US" altLang="zh-CN" sz="1600" b="1" dirty="0">
                <a:latin typeface="Helvetica"/>
                <a:cs typeface="Helvetica"/>
              </a:rPr>
              <a:t>: </a:t>
            </a:r>
            <a:r>
              <a:rPr kumimoji="1" lang="en-US" altLang="zh-CN" sz="1600" dirty="0">
                <a:latin typeface="Helvetica"/>
                <a:cs typeface="Helvetica"/>
              </a:rPr>
              <a:t>The mRNA expression profiles of USP18, ATGL and UCP1 in the indicated different cancer types </a:t>
            </a:r>
            <a:r>
              <a:rPr kumimoji="1" lang="en-US" sz="1600" dirty="0">
                <a:latin typeface="Helvetica"/>
                <a:cs typeface="Helvetica"/>
              </a:rPr>
              <a:t>using TCGA database.</a:t>
            </a:r>
            <a:endParaRPr kumimoji="1" lang="en-US" altLang="zh-CN" sz="1600" dirty="0">
              <a:latin typeface="Helvetica"/>
              <a:cs typeface="Helvetica"/>
            </a:endParaRPr>
          </a:p>
        </p:txBody>
      </p:sp>
    </p:spTree>
    <p:extLst>
      <p:ext uri="{BB962C8B-B14F-4D97-AF65-F5344CB8AC3E}">
        <p14:creationId xmlns:p14="http://schemas.microsoft.com/office/powerpoint/2010/main" val="1629908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Rectangle 273">
            <a:extLst>
              <a:ext uri="{FF2B5EF4-FFF2-40B4-BE49-F238E27FC236}">
                <a16:creationId xmlns:a16="http://schemas.microsoft.com/office/drawing/2014/main" id="{E3D269E5-06E8-443E-A869-9F8F02465088}"/>
              </a:ext>
            </a:extLst>
          </p:cNvPr>
          <p:cNvSpPr>
            <a:spLocks noChangeAspect="1"/>
          </p:cNvSpPr>
          <p:nvPr/>
        </p:nvSpPr>
        <p:spPr>
          <a:xfrm>
            <a:off x="327459" y="404036"/>
            <a:ext cx="2684526" cy="2466621"/>
          </a:xfrm>
          <a:prstGeom prst="rect">
            <a:avLst/>
          </a:prstGeom>
          <a:blipFill>
            <a:blip r:embed="rId2">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dirty="0"/>
          </a:p>
        </p:txBody>
      </p:sp>
      <p:sp>
        <p:nvSpPr>
          <p:cNvPr id="276" name="Rectangle 275">
            <a:extLst>
              <a:ext uri="{FF2B5EF4-FFF2-40B4-BE49-F238E27FC236}">
                <a16:creationId xmlns:a16="http://schemas.microsoft.com/office/drawing/2014/main" id="{27044AD6-BA53-460A-922C-C609ACF7F5EF}"/>
              </a:ext>
            </a:extLst>
          </p:cNvPr>
          <p:cNvSpPr>
            <a:spLocks noChangeAspect="1"/>
          </p:cNvSpPr>
          <p:nvPr/>
        </p:nvSpPr>
        <p:spPr>
          <a:xfrm>
            <a:off x="3064013" y="404036"/>
            <a:ext cx="2684526" cy="2466622"/>
          </a:xfrm>
          <a:prstGeom prst="rect">
            <a:avLst/>
          </a:prstGeom>
          <a:blipFill>
            <a:blip r:embed="rId3">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78" name="Rectangle 277">
            <a:extLst>
              <a:ext uri="{FF2B5EF4-FFF2-40B4-BE49-F238E27FC236}">
                <a16:creationId xmlns:a16="http://schemas.microsoft.com/office/drawing/2014/main" id="{8F950935-5EC6-4B4B-8792-E25DF0B069B4}"/>
              </a:ext>
            </a:extLst>
          </p:cNvPr>
          <p:cNvSpPr>
            <a:spLocks noChangeAspect="1"/>
          </p:cNvSpPr>
          <p:nvPr/>
        </p:nvSpPr>
        <p:spPr>
          <a:xfrm>
            <a:off x="5809038" y="404033"/>
            <a:ext cx="2684526" cy="2466624"/>
          </a:xfrm>
          <a:prstGeom prst="rect">
            <a:avLst/>
          </a:prstGeom>
          <a:blipFill>
            <a:blip r:embed="rId4">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80" name="Rectangle 279">
            <a:extLst>
              <a:ext uri="{FF2B5EF4-FFF2-40B4-BE49-F238E27FC236}">
                <a16:creationId xmlns:a16="http://schemas.microsoft.com/office/drawing/2014/main" id="{8579A4D4-2DF1-42A5-97C2-645873A8B565}"/>
              </a:ext>
            </a:extLst>
          </p:cNvPr>
          <p:cNvSpPr>
            <a:spLocks noChangeAspect="1"/>
          </p:cNvSpPr>
          <p:nvPr/>
        </p:nvSpPr>
        <p:spPr>
          <a:xfrm>
            <a:off x="8551945" y="404034"/>
            <a:ext cx="2684526" cy="2466625"/>
          </a:xfrm>
          <a:prstGeom prst="rect">
            <a:avLst/>
          </a:prstGeom>
          <a:blipFill>
            <a:blip r:embed="rId5">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82" name="Rectangle 281">
            <a:extLst>
              <a:ext uri="{FF2B5EF4-FFF2-40B4-BE49-F238E27FC236}">
                <a16:creationId xmlns:a16="http://schemas.microsoft.com/office/drawing/2014/main" id="{F5C4C38A-4573-4C22-A534-DB298106195E}"/>
              </a:ext>
            </a:extLst>
          </p:cNvPr>
          <p:cNvSpPr>
            <a:spLocks noChangeAspect="1"/>
          </p:cNvSpPr>
          <p:nvPr/>
        </p:nvSpPr>
        <p:spPr>
          <a:xfrm>
            <a:off x="327459" y="3527190"/>
            <a:ext cx="2684526" cy="2466621"/>
          </a:xfrm>
          <a:prstGeom prst="rect">
            <a:avLst/>
          </a:prstGeom>
          <a:blipFill>
            <a:blip r:embed="rId6">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84" name="Rectangle 283">
            <a:extLst>
              <a:ext uri="{FF2B5EF4-FFF2-40B4-BE49-F238E27FC236}">
                <a16:creationId xmlns:a16="http://schemas.microsoft.com/office/drawing/2014/main" id="{75C3B839-7E9F-4273-BE38-355EE4CA9FC5}"/>
              </a:ext>
            </a:extLst>
          </p:cNvPr>
          <p:cNvSpPr>
            <a:spLocks noChangeAspect="1"/>
          </p:cNvSpPr>
          <p:nvPr/>
        </p:nvSpPr>
        <p:spPr>
          <a:xfrm>
            <a:off x="3064013" y="3527187"/>
            <a:ext cx="2684526" cy="2466624"/>
          </a:xfrm>
          <a:prstGeom prst="rect">
            <a:avLst/>
          </a:prstGeom>
          <a:blipFill>
            <a:blip r:embed="rId7">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86" name="Rectangle 285">
            <a:extLst>
              <a:ext uri="{FF2B5EF4-FFF2-40B4-BE49-F238E27FC236}">
                <a16:creationId xmlns:a16="http://schemas.microsoft.com/office/drawing/2014/main" id="{26ADB91F-20CF-4675-99B3-4FC6B390DD29}"/>
              </a:ext>
            </a:extLst>
          </p:cNvPr>
          <p:cNvSpPr>
            <a:spLocks noChangeAspect="1"/>
          </p:cNvSpPr>
          <p:nvPr/>
        </p:nvSpPr>
        <p:spPr>
          <a:xfrm>
            <a:off x="5809038" y="3527188"/>
            <a:ext cx="2684526" cy="2466625"/>
          </a:xfrm>
          <a:prstGeom prst="rect">
            <a:avLst/>
          </a:prstGeom>
          <a:blipFill>
            <a:blip r:embed="rId8">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88" name="Rectangle 287">
            <a:extLst>
              <a:ext uri="{FF2B5EF4-FFF2-40B4-BE49-F238E27FC236}">
                <a16:creationId xmlns:a16="http://schemas.microsoft.com/office/drawing/2014/main" id="{DDB7E2FF-97AC-4BE6-AC9D-6ADE91A56802}"/>
              </a:ext>
            </a:extLst>
          </p:cNvPr>
          <p:cNvSpPr>
            <a:spLocks noChangeAspect="1"/>
          </p:cNvSpPr>
          <p:nvPr/>
        </p:nvSpPr>
        <p:spPr>
          <a:xfrm>
            <a:off x="8551945" y="3527185"/>
            <a:ext cx="2684526" cy="2466626"/>
          </a:xfrm>
          <a:prstGeom prst="rect">
            <a:avLst/>
          </a:prstGeom>
          <a:blipFill>
            <a:blip r:embed="rId9">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90" name="Rectangle 289">
            <a:extLst>
              <a:ext uri="{FF2B5EF4-FFF2-40B4-BE49-F238E27FC236}">
                <a16:creationId xmlns:a16="http://schemas.microsoft.com/office/drawing/2014/main" id="{8870F868-F2F5-48B1-867D-D4328750B041}"/>
              </a:ext>
            </a:extLst>
          </p:cNvPr>
          <p:cNvSpPr>
            <a:spLocks noChangeAspect="1"/>
          </p:cNvSpPr>
          <p:nvPr/>
        </p:nvSpPr>
        <p:spPr>
          <a:xfrm>
            <a:off x="327459" y="6650344"/>
            <a:ext cx="2684526" cy="2466622"/>
          </a:xfrm>
          <a:prstGeom prst="rect">
            <a:avLst/>
          </a:prstGeom>
          <a:blipFill>
            <a:blip r:embed="rId10">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92" name="Rectangle 291">
            <a:extLst>
              <a:ext uri="{FF2B5EF4-FFF2-40B4-BE49-F238E27FC236}">
                <a16:creationId xmlns:a16="http://schemas.microsoft.com/office/drawing/2014/main" id="{D00DE4DC-9E51-4FE4-A274-A21AA21066C1}"/>
              </a:ext>
            </a:extLst>
          </p:cNvPr>
          <p:cNvSpPr>
            <a:spLocks noChangeAspect="1"/>
          </p:cNvSpPr>
          <p:nvPr/>
        </p:nvSpPr>
        <p:spPr>
          <a:xfrm>
            <a:off x="3064013" y="6650339"/>
            <a:ext cx="2684526" cy="2466626"/>
          </a:xfrm>
          <a:prstGeom prst="rect">
            <a:avLst/>
          </a:prstGeom>
          <a:blipFill>
            <a:blip r:embed="rId11">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94" name="Rectangle 293">
            <a:extLst>
              <a:ext uri="{FF2B5EF4-FFF2-40B4-BE49-F238E27FC236}">
                <a16:creationId xmlns:a16="http://schemas.microsoft.com/office/drawing/2014/main" id="{C3E21478-D039-4043-9592-BD1B9875C101}"/>
              </a:ext>
            </a:extLst>
          </p:cNvPr>
          <p:cNvSpPr>
            <a:spLocks noChangeAspect="1"/>
          </p:cNvSpPr>
          <p:nvPr/>
        </p:nvSpPr>
        <p:spPr>
          <a:xfrm>
            <a:off x="5809038" y="6650340"/>
            <a:ext cx="2684526" cy="2466627"/>
          </a:xfrm>
          <a:prstGeom prst="rect">
            <a:avLst/>
          </a:prstGeom>
          <a:blipFill>
            <a:blip r:embed="rId12">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96" name="Rectangle 295">
            <a:extLst>
              <a:ext uri="{FF2B5EF4-FFF2-40B4-BE49-F238E27FC236}">
                <a16:creationId xmlns:a16="http://schemas.microsoft.com/office/drawing/2014/main" id="{17BA7A12-B5DF-441C-B6C5-6FDF84F79F1D}"/>
              </a:ext>
            </a:extLst>
          </p:cNvPr>
          <p:cNvSpPr>
            <a:spLocks noChangeAspect="1"/>
          </p:cNvSpPr>
          <p:nvPr/>
        </p:nvSpPr>
        <p:spPr>
          <a:xfrm>
            <a:off x="8551945" y="6650337"/>
            <a:ext cx="2684526" cy="2466628"/>
          </a:xfrm>
          <a:prstGeom prst="rect">
            <a:avLst/>
          </a:prstGeom>
          <a:blipFill>
            <a:blip r:embed="rId13">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98" name="Rectangle 297">
            <a:extLst>
              <a:ext uri="{FF2B5EF4-FFF2-40B4-BE49-F238E27FC236}">
                <a16:creationId xmlns:a16="http://schemas.microsoft.com/office/drawing/2014/main" id="{99071E98-45CC-4575-84AA-C95728C7B352}"/>
              </a:ext>
            </a:extLst>
          </p:cNvPr>
          <p:cNvSpPr>
            <a:spLocks noChangeAspect="1"/>
          </p:cNvSpPr>
          <p:nvPr/>
        </p:nvSpPr>
        <p:spPr>
          <a:xfrm>
            <a:off x="327459" y="9773499"/>
            <a:ext cx="2684526" cy="2466622"/>
          </a:xfrm>
          <a:prstGeom prst="rect">
            <a:avLst/>
          </a:prstGeom>
          <a:blipFill>
            <a:blip r:embed="rId14">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00" name="Rectangle 299">
            <a:extLst>
              <a:ext uri="{FF2B5EF4-FFF2-40B4-BE49-F238E27FC236}">
                <a16:creationId xmlns:a16="http://schemas.microsoft.com/office/drawing/2014/main" id="{1BBC1153-DB7C-429D-911F-B01C77148852}"/>
              </a:ext>
            </a:extLst>
          </p:cNvPr>
          <p:cNvSpPr>
            <a:spLocks noChangeAspect="1"/>
          </p:cNvSpPr>
          <p:nvPr/>
        </p:nvSpPr>
        <p:spPr>
          <a:xfrm>
            <a:off x="3064013" y="9773492"/>
            <a:ext cx="2684526" cy="2466628"/>
          </a:xfrm>
          <a:prstGeom prst="rect">
            <a:avLst/>
          </a:prstGeom>
          <a:blipFill>
            <a:blip r:embed="rId15">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02" name="Rectangle 301">
            <a:extLst>
              <a:ext uri="{FF2B5EF4-FFF2-40B4-BE49-F238E27FC236}">
                <a16:creationId xmlns:a16="http://schemas.microsoft.com/office/drawing/2014/main" id="{826F3474-1F21-4361-A1E6-C7F7F4D1CFC7}"/>
              </a:ext>
            </a:extLst>
          </p:cNvPr>
          <p:cNvSpPr>
            <a:spLocks noChangeAspect="1"/>
          </p:cNvSpPr>
          <p:nvPr/>
        </p:nvSpPr>
        <p:spPr>
          <a:xfrm>
            <a:off x="5809038" y="9773493"/>
            <a:ext cx="2684526" cy="2466629"/>
          </a:xfrm>
          <a:prstGeom prst="rect">
            <a:avLst/>
          </a:prstGeom>
          <a:blipFill>
            <a:blip r:embed="rId16">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04" name="Rectangle 303">
            <a:extLst>
              <a:ext uri="{FF2B5EF4-FFF2-40B4-BE49-F238E27FC236}">
                <a16:creationId xmlns:a16="http://schemas.microsoft.com/office/drawing/2014/main" id="{6A1B171F-7D0C-4186-89E2-65FBDEC50DB8}"/>
              </a:ext>
            </a:extLst>
          </p:cNvPr>
          <p:cNvSpPr>
            <a:spLocks noChangeAspect="1"/>
          </p:cNvSpPr>
          <p:nvPr/>
        </p:nvSpPr>
        <p:spPr>
          <a:xfrm>
            <a:off x="8551945" y="9773490"/>
            <a:ext cx="2684526" cy="2466630"/>
          </a:xfrm>
          <a:prstGeom prst="rect">
            <a:avLst/>
          </a:prstGeom>
          <a:blipFill>
            <a:blip r:embed="rId17">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06" name="Rectangle 305">
            <a:extLst>
              <a:ext uri="{FF2B5EF4-FFF2-40B4-BE49-F238E27FC236}">
                <a16:creationId xmlns:a16="http://schemas.microsoft.com/office/drawing/2014/main" id="{9C0CE55D-A747-4C29-AC96-52C899678AD6}"/>
              </a:ext>
            </a:extLst>
          </p:cNvPr>
          <p:cNvSpPr>
            <a:spLocks noChangeAspect="1"/>
          </p:cNvSpPr>
          <p:nvPr/>
        </p:nvSpPr>
        <p:spPr>
          <a:xfrm>
            <a:off x="327459" y="12896653"/>
            <a:ext cx="2684526" cy="2466622"/>
          </a:xfrm>
          <a:prstGeom prst="rect">
            <a:avLst/>
          </a:prstGeom>
          <a:blipFill>
            <a:blip r:embed="rId18">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08" name="Rectangle 307">
            <a:extLst>
              <a:ext uri="{FF2B5EF4-FFF2-40B4-BE49-F238E27FC236}">
                <a16:creationId xmlns:a16="http://schemas.microsoft.com/office/drawing/2014/main" id="{F3E3002A-8F6F-492F-B035-10E9C7B0F86D}"/>
              </a:ext>
            </a:extLst>
          </p:cNvPr>
          <p:cNvSpPr>
            <a:spLocks noChangeAspect="1"/>
          </p:cNvSpPr>
          <p:nvPr/>
        </p:nvSpPr>
        <p:spPr>
          <a:xfrm>
            <a:off x="3064013" y="12896647"/>
            <a:ext cx="2684526" cy="2466629"/>
          </a:xfrm>
          <a:prstGeom prst="rect">
            <a:avLst/>
          </a:prstGeom>
          <a:blipFill>
            <a:blip r:embed="rId19">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10" name="Rectangle 309">
            <a:extLst>
              <a:ext uri="{FF2B5EF4-FFF2-40B4-BE49-F238E27FC236}">
                <a16:creationId xmlns:a16="http://schemas.microsoft.com/office/drawing/2014/main" id="{56AFF76C-4B6E-4276-851E-26DEF272E61B}"/>
              </a:ext>
            </a:extLst>
          </p:cNvPr>
          <p:cNvSpPr>
            <a:spLocks noChangeAspect="1"/>
          </p:cNvSpPr>
          <p:nvPr/>
        </p:nvSpPr>
        <p:spPr>
          <a:xfrm>
            <a:off x="5809038" y="12896647"/>
            <a:ext cx="2684526" cy="2466629"/>
          </a:xfrm>
          <a:prstGeom prst="rect">
            <a:avLst/>
          </a:prstGeom>
          <a:blipFill>
            <a:blip r:embed="rId20">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12" name="Rectangle 311">
            <a:extLst>
              <a:ext uri="{FF2B5EF4-FFF2-40B4-BE49-F238E27FC236}">
                <a16:creationId xmlns:a16="http://schemas.microsoft.com/office/drawing/2014/main" id="{EA4A4C52-CFE5-4347-A999-8C3189DD68C3}"/>
              </a:ext>
            </a:extLst>
          </p:cNvPr>
          <p:cNvSpPr>
            <a:spLocks noChangeAspect="1"/>
          </p:cNvSpPr>
          <p:nvPr/>
        </p:nvSpPr>
        <p:spPr>
          <a:xfrm>
            <a:off x="8551945" y="12896645"/>
            <a:ext cx="2684526" cy="2466631"/>
          </a:xfrm>
          <a:prstGeom prst="rect">
            <a:avLst/>
          </a:prstGeom>
          <a:blipFill>
            <a:blip r:embed="rId21">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74" name="TextBox 373">
            <a:extLst>
              <a:ext uri="{FF2B5EF4-FFF2-40B4-BE49-F238E27FC236}">
                <a16:creationId xmlns:a16="http://schemas.microsoft.com/office/drawing/2014/main" id="{81AAE4AD-AF73-446E-8725-E72CF3F06B7A}"/>
              </a:ext>
            </a:extLst>
          </p:cNvPr>
          <p:cNvSpPr txBox="1"/>
          <p:nvPr/>
        </p:nvSpPr>
        <p:spPr>
          <a:xfrm>
            <a:off x="637950" y="2906207"/>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Adrenocortical Carcinoma</a:t>
            </a:r>
          </a:p>
        </p:txBody>
      </p:sp>
      <p:sp>
        <p:nvSpPr>
          <p:cNvPr id="375" name="TextBox 374">
            <a:extLst>
              <a:ext uri="{FF2B5EF4-FFF2-40B4-BE49-F238E27FC236}">
                <a16:creationId xmlns:a16="http://schemas.microsoft.com/office/drawing/2014/main" id="{ECB31BFC-AFCC-4542-AE92-F7E747FA8507}"/>
              </a:ext>
            </a:extLst>
          </p:cNvPr>
          <p:cNvSpPr txBox="1"/>
          <p:nvPr/>
        </p:nvSpPr>
        <p:spPr>
          <a:xfrm>
            <a:off x="6125882" y="2906206"/>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  Bladder Carcinoma</a:t>
            </a:r>
          </a:p>
        </p:txBody>
      </p:sp>
      <p:sp>
        <p:nvSpPr>
          <p:cNvPr id="378" name="TextBox 377">
            <a:extLst>
              <a:ext uri="{FF2B5EF4-FFF2-40B4-BE49-F238E27FC236}">
                <a16:creationId xmlns:a16="http://schemas.microsoft.com/office/drawing/2014/main" id="{48281EE9-40AC-41BC-9DD5-C093E61A6859}"/>
              </a:ext>
            </a:extLst>
          </p:cNvPr>
          <p:cNvSpPr txBox="1"/>
          <p:nvPr/>
        </p:nvSpPr>
        <p:spPr>
          <a:xfrm>
            <a:off x="896413" y="6116625"/>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    Invasive Breast Carcinoma</a:t>
            </a:r>
          </a:p>
        </p:txBody>
      </p:sp>
      <p:sp>
        <p:nvSpPr>
          <p:cNvPr id="379" name="TextBox 378">
            <a:extLst>
              <a:ext uri="{FF2B5EF4-FFF2-40B4-BE49-F238E27FC236}">
                <a16:creationId xmlns:a16="http://schemas.microsoft.com/office/drawing/2014/main" id="{735256A5-F3AB-4410-A1A6-2077A837D691}"/>
              </a:ext>
            </a:extLst>
          </p:cNvPr>
          <p:cNvSpPr txBox="1"/>
          <p:nvPr/>
        </p:nvSpPr>
        <p:spPr>
          <a:xfrm>
            <a:off x="6225042" y="6045403"/>
            <a:ext cx="4852126" cy="584775"/>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Cervical Squamous Cell Carcinoma and Endocervical Adenocarcinoma</a:t>
            </a:r>
          </a:p>
        </p:txBody>
      </p:sp>
      <p:sp>
        <p:nvSpPr>
          <p:cNvPr id="380" name="TextBox 379">
            <a:extLst>
              <a:ext uri="{FF2B5EF4-FFF2-40B4-BE49-F238E27FC236}">
                <a16:creationId xmlns:a16="http://schemas.microsoft.com/office/drawing/2014/main" id="{8288C8CA-2DB6-41EB-9B06-5093A080CBF5}"/>
              </a:ext>
            </a:extLst>
          </p:cNvPr>
          <p:cNvSpPr txBox="1"/>
          <p:nvPr/>
        </p:nvSpPr>
        <p:spPr>
          <a:xfrm>
            <a:off x="837782" y="9116960"/>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Cholangiocarcinoma</a:t>
            </a:r>
          </a:p>
        </p:txBody>
      </p:sp>
      <p:sp>
        <p:nvSpPr>
          <p:cNvPr id="381" name="TextBox 380">
            <a:extLst>
              <a:ext uri="{FF2B5EF4-FFF2-40B4-BE49-F238E27FC236}">
                <a16:creationId xmlns:a16="http://schemas.microsoft.com/office/drawing/2014/main" id="{BC88F263-E710-4948-B881-E5F8449E6AFC}"/>
              </a:ext>
            </a:extLst>
          </p:cNvPr>
          <p:cNvSpPr txBox="1"/>
          <p:nvPr/>
        </p:nvSpPr>
        <p:spPr>
          <a:xfrm>
            <a:off x="6260139" y="9118981"/>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Diffuse Large B Cell Lymphoma</a:t>
            </a:r>
          </a:p>
        </p:txBody>
      </p:sp>
      <p:sp>
        <p:nvSpPr>
          <p:cNvPr id="383" name="TextBox 382">
            <a:extLst>
              <a:ext uri="{FF2B5EF4-FFF2-40B4-BE49-F238E27FC236}">
                <a16:creationId xmlns:a16="http://schemas.microsoft.com/office/drawing/2014/main" id="{1CCE817C-D261-432B-90E8-DDECC73F193B}"/>
              </a:ext>
            </a:extLst>
          </p:cNvPr>
          <p:cNvSpPr txBox="1"/>
          <p:nvPr/>
        </p:nvSpPr>
        <p:spPr>
          <a:xfrm>
            <a:off x="6384345" y="12338455"/>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Glioblastoma Multiforme</a:t>
            </a:r>
          </a:p>
        </p:txBody>
      </p:sp>
      <p:sp>
        <p:nvSpPr>
          <p:cNvPr id="384" name="TextBox 383">
            <a:extLst>
              <a:ext uri="{FF2B5EF4-FFF2-40B4-BE49-F238E27FC236}">
                <a16:creationId xmlns:a16="http://schemas.microsoft.com/office/drawing/2014/main" id="{565B0DA1-BD93-42F3-8B73-C6A474C07D72}"/>
              </a:ext>
            </a:extLst>
          </p:cNvPr>
          <p:cNvSpPr txBox="1"/>
          <p:nvPr/>
        </p:nvSpPr>
        <p:spPr>
          <a:xfrm>
            <a:off x="734547" y="15513802"/>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Head and Neck Squamous Cell Carcinoma</a:t>
            </a:r>
          </a:p>
        </p:txBody>
      </p:sp>
      <p:sp>
        <p:nvSpPr>
          <p:cNvPr id="385" name="TextBox 384">
            <a:extLst>
              <a:ext uri="{FF2B5EF4-FFF2-40B4-BE49-F238E27FC236}">
                <a16:creationId xmlns:a16="http://schemas.microsoft.com/office/drawing/2014/main" id="{70F4B318-E3CC-48B8-B9EE-B59953E1A890}"/>
              </a:ext>
            </a:extLst>
          </p:cNvPr>
          <p:cNvSpPr txBox="1"/>
          <p:nvPr/>
        </p:nvSpPr>
        <p:spPr>
          <a:xfrm>
            <a:off x="6225042" y="15513802"/>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    Renal Clear Cell Carcinoma</a:t>
            </a:r>
          </a:p>
        </p:txBody>
      </p:sp>
      <p:sp>
        <p:nvSpPr>
          <p:cNvPr id="386" name="TextBox 385">
            <a:extLst>
              <a:ext uri="{FF2B5EF4-FFF2-40B4-BE49-F238E27FC236}">
                <a16:creationId xmlns:a16="http://schemas.microsoft.com/office/drawing/2014/main" id="{8A433A39-D67A-4E79-B5EA-065BF250169B}"/>
              </a:ext>
            </a:extLst>
          </p:cNvPr>
          <p:cNvSpPr txBox="1"/>
          <p:nvPr/>
        </p:nvSpPr>
        <p:spPr>
          <a:xfrm>
            <a:off x="828638" y="12320921"/>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Esophageal Carcinoma</a:t>
            </a:r>
          </a:p>
        </p:txBody>
      </p:sp>
      <p:sp>
        <p:nvSpPr>
          <p:cNvPr id="32" name="Rectangle 1">
            <a:extLst>
              <a:ext uri="{FF2B5EF4-FFF2-40B4-BE49-F238E27FC236}">
                <a16:creationId xmlns:a16="http://schemas.microsoft.com/office/drawing/2014/main" id="{1D165376-36E5-4FC1-806B-B75D2372BB8E}"/>
              </a:ext>
            </a:extLst>
          </p:cNvPr>
          <p:cNvSpPr/>
          <p:nvPr/>
        </p:nvSpPr>
        <p:spPr>
          <a:xfrm>
            <a:off x="0" y="-45044"/>
            <a:ext cx="2669320" cy="338554"/>
          </a:xfrm>
          <a:prstGeom prst="rect">
            <a:avLst/>
          </a:prstGeom>
        </p:spPr>
        <p:txBody>
          <a:bodyPr wrap="none">
            <a:spAutoFit/>
          </a:bodyPr>
          <a:lstStyle/>
          <a:p>
            <a:r>
              <a:rPr lang="en-US" sz="1600" b="1" u="sng" dirty="0">
                <a:latin typeface="Helvetica"/>
                <a:cs typeface="Helvetica"/>
              </a:rPr>
              <a:t>Supplementary Figure 5A</a:t>
            </a:r>
          </a:p>
        </p:txBody>
      </p:sp>
    </p:spTree>
    <p:extLst>
      <p:ext uri="{BB962C8B-B14F-4D97-AF65-F5344CB8AC3E}">
        <p14:creationId xmlns:p14="http://schemas.microsoft.com/office/powerpoint/2010/main" val="2243795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BED8D67-1F91-4F12-AB5B-9302FE6E4C34}"/>
              </a:ext>
            </a:extLst>
          </p:cNvPr>
          <p:cNvSpPr>
            <a:spLocks noChangeAspect="1"/>
          </p:cNvSpPr>
          <p:nvPr/>
        </p:nvSpPr>
        <p:spPr>
          <a:xfrm>
            <a:off x="303605" y="530918"/>
            <a:ext cx="2684526" cy="2466622"/>
          </a:xfrm>
          <a:prstGeom prst="rect">
            <a:avLst/>
          </a:prstGeom>
          <a:blipFill>
            <a:blip r:embed="rId2">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 name="Rectangle 4">
            <a:extLst>
              <a:ext uri="{FF2B5EF4-FFF2-40B4-BE49-F238E27FC236}">
                <a16:creationId xmlns:a16="http://schemas.microsoft.com/office/drawing/2014/main" id="{C8EE2A7D-065D-4B89-B7AE-4838AB2E4B58}"/>
              </a:ext>
            </a:extLst>
          </p:cNvPr>
          <p:cNvSpPr>
            <a:spLocks noChangeAspect="1"/>
          </p:cNvSpPr>
          <p:nvPr/>
        </p:nvSpPr>
        <p:spPr>
          <a:xfrm>
            <a:off x="3040159" y="530912"/>
            <a:ext cx="2684526" cy="2466629"/>
          </a:xfrm>
          <a:prstGeom prst="rect">
            <a:avLst/>
          </a:prstGeom>
          <a:blipFill>
            <a:blip r:embed="rId3">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6" name="Rectangle 5">
            <a:extLst>
              <a:ext uri="{FF2B5EF4-FFF2-40B4-BE49-F238E27FC236}">
                <a16:creationId xmlns:a16="http://schemas.microsoft.com/office/drawing/2014/main" id="{0F45DC91-9669-4CB9-9C55-BA0F6DE0AA6D}"/>
              </a:ext>
            </a:extLst>
          </p:cNvPr>
          <p:cNvSpPr>
            <a:spLocks noChangeAspect="1"/>
          </p:cNvSpPr>
          <p:nvPr/>
        </p:nvSpPr>
        <p:spPr>
          <a:xfrm>
            <a:off x="5785184" y="530912"/>
            <a:ext cx="2684526" cy="2466629"/>
          </a:xfrm>
          <a:prstGeom prst="rect">
            <a:avLst/>
          </a:prstGeom>
          <a:blipFill>
            <a:blip r:embed="rId4">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 name="Rectangle 6">
            <a:extLst>
              <a:ext uri="{FF2B5EF4-FFF2-40B4-BE49-F238E27FC236}">
                <a16:creationId xmlns:a16="http://schemas.microsoft.com/office/drawing/2014/main" id="{61E999A1-8847-408D-94C3-D5BC26110918}"/>
              </a:ext>
            </a:extLst>
          </p:cNvPr>
          <p:cNvSpPr>
            <a:spLocks noChangeAspect="1"/>
          </p:cNvSpPr>
          <p:nvPr/>
        </p:nvSpPr>
        <p:spPr>
          <a:xfrm>
            <a:off x="8528091" y="530910"/>
            <a:ext cx="2684526" cy="2466631"/>
          </a:xfrm>
          <a:prstGeom prst="rect">
            <a:avLst/>
          </a:prstGeom>
          <a:blipFill>
            <a:blip r:embed="rId5">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8" name="Rectangle 7">
            <a:extLst>
              <a:ext uri="{FF2B5EF4-FFF2-40B4-BE49-F238E27FC236}">
                <a16:creationId xmlns:a16="http://schemas.microsoft.com/office/drawing/2014/main" id="{479BF815-8691-4B88-9BA2-9577728B666A}"/>
              </a:ext>
            </a:extLst>
          </p:cNvPr>
          <p:cNvSpPr>
            <a:spLocks noChangeAspect="1"/>
          </p:cNvSpPr>
          <p:nvPr/>
        </p:nvSpPr>
        <p:spPr>
          <a:xfrm>
            <a:off x="303605" y="3654070"/>
            <a:ext cx="2684526" cy="2466624"/>
          </a:xfrm>
          <a:prstGeom prst="rect">
            <a:avLst/>
          </a:prstGeom>
          <a:blipFill>
            <a:blip r:embed="rId6">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9" name="Rectangle 8">
            <a:extLst>
              <a:ext uri="{FF2B5EF4-FFF2-40B4-BE49-F238E27FC236}">
                <a16:creationId xmlns:a16="http://schemas.microsoft.com/office/drawing/2014/main" id="{CA1670C4-6BE2-45D5-AD0D-04F2D8859620}"/>
              </a:ext>
            </a:extLst>
          </p:cNvPr>
          <p:cNvSpPr>
            <a:spLocks noChangeAspect="1"/>
          </p:cNvSpPr>
          <p:nvPr/>
        </p:nvSpPr>
        <p:spPr>
          <a:xfrm>
            <a:off x="3040159" y="3654064"/>
            <a:ext cx="2684526" cy="2466630"/>
          </a:xfrm>
          <a:prstGeom prst="rect">
            <a:avLst/>
          </a:prstGeom>
          <a:blipFill>
            <a:blip r:embed="rId7">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0" name="Rectangle 9">
            <a:extLst>
              <a:ext uri="{FF2B5EF4-FFF2-40B4-BE49-F238E27FC236}">
                <a16:creationId xmlns:a16="http://schemas.microsoft.com/office/drawing/2014/main" id="{E1A0B0C3-63D3-4BB2-B7E1-46A6AB2568BF}"/>
              </a:ext>
            </a:extLst>
          </p:cNvPr>
          <p:cNvSpPr>
            <a:spLocks noChangeAspect="1"/>
          </p:cNvSpPr>
          <p:nvPr/>
        </p:nvSpPr>
        <p:spPr>
          <a:xfrm>
            <a:off x="5785184" y="3654065"/>
            <a:ext cx="2684526" cy="2466631"/>
          </a:xfrm>
          <a:prstGeom prst="rect">
            <a:avLst/>
          </a:prstGeom>
          <a:blipFill>
            <a:blip r:embed="rId8">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1" name="Rectangle 10">
            <a:extLst>
              <a:ext uri="{FF2B5EF4-FFF2-40B4-BE49-F238E27FC236}">
                <a16:creationId xmlns:a16="http://schemas.microsoft.com/office/drawing/2014/main" id="{6D57D228-0BBC-491C-A964-86D223A6B413}"/>
              </a:ext>
            </a:extLst>
          </p:cNvPr>
          <p:cNvSpPr>
            <a:spLocks noChangeAspect="1"/>
          </p:cNvSpPr>
          <p:nvPr/>
        </p:nvSpPr>
        <p:spPr>
          <a:xfrm>
            <a:off x="8528091" y="3654062"/>
            <a:ext cx="2684526" cy="2466632"/>
          </a:xfrm>
          <a:prstGeom prst="rect">
            <a:avLst/>
          </a:prstGeom>
          <a:blipFill>
            <a:blip r:embed="rId9">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Rectangle 11">
            <a:extLst>
              <a:ext uri="{FF2B5EF4-FFF2-40B4-BE49-F238E27FC236}">
                <a16:creationId xmlns:a16="http://schemas.microsoft.com/office/drawing/2014/main" id="{79C0A0BE-C7B2-4B5D-BC8F-593412644DB8}"/>
              </a:ext>
            </a:extLst>
          </p:cNvPr>
          <p:cNvSpPr>
            <a:spLocks noChangeAspect="1"/>
          </p:cNvSpPr>
          <p:nvPr/>
        </p:nvSpPr>
        <p:spPr>
          <a:xfrm>
            <a:off x="303605" y="6777225"/>
            <a:ext cx="2684526" cy="2466625"/>
          </a:xfrm>
          <a:prstGeom prst="rect">
            <a:avLst/>
          </a:prstGeom>
          <a:blipFill>
            <a:blip r:embed="rId10">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3" name="Rectangle 12">
            <a:extLst>
              <a:ext uri="{FF2B5EF4-FFF2-40B4-BE49-F238E27FC236}">
                <a16:creationId xmlns:a16="http://schemas.microsoft.com/office/drawing/2014/main" id="{9D1633D8-1232-4EC1-9DE0-A6698A8289B8}"/>
              </a:ext>
            </a:extLst>
          </p:cNvPr>
          <p:cNvSpPr>
            <a:spLocks noChangeAspect="1"/>
          </p:cNvSpPr>
          <p:nvPr/>
        </p:nvSpPr>
        <p:spPr>
          <a:xfrm>
            <a:off x="3040159" y="6777219"/>
            <a:ext cx="2684526" cy="2466631"/>
          </a:xfrm>
          <a:prstGeom prst="rect">
            <a:avLst/>
          </a:prstGeom>
          <a:blipFill>
            <a:blip r:embed="rId11">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4" name="Rectangle 13">
            <a:extLst>
              <a:ext uri="{FF2B5EF4-FFF2-40B4-BE49-F238E27FC236}">
                <a16:creationId xmlns:a16="http://schemas.microsoft.com/office/drawing/2014/main" id="{4DCD1BFD-F36B-4A6E-B71D-AE9C1E17D9F4}"/>
              </a:ext>
            </a:extLst>
          </p:cNvPr>
          <p:cNvSpPr>
            <a:spLocks noChangeAspect="1"/>
          </p:cNvSpPr>
          <p:nvPr/>
        </p:nvSpPr>
        <p:spPr>
          <a:xfrm>
            <a:off x="5785184" y="6777216"/>
            <a:ext cx="2684526" cy="2466632"/>
          </a:xfrm>
          <a:prstGeom prst="rect">
            <a:avLst/>
          </a:prstGeom>
          <a:blipFill>
            <a:blip r:embed="rId12">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5" name="Rectangle 14">
            <a:extLst>
              <a:ext uri="{FF2B5EF4-FFF2-40B4-BE49-F238E27FC236}">
                <a16:creationId xmlns:a16="http://schemas.microsoft.com/office/drawing/2014/main" id="{C66FA58E-4930-4543-9C6B-4968019CC4FC}"/>
              </a:ext>
            </a:extLst>
          </p:cNvPr>
          <p:cNvSpPr>
            <a:spLocks noChangeAspect="1"/>
          </p:cNvSpPr>
          <p:nvPr/>
        </p:nvSpPr>
        <p:spPr>
          <a:xfrm>
            <a:off x="8528091" y="6777217"/>
            <a:ext cx="2684526" cy="2466633"/>
          </a:xfrm>
          <a:prstGeom prst="rect">
            <a:avLst/>
          </a:prstGeom>
          <a:blipFill>
            <a:blip r:embed="rId13">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Rectangle 15">
            <a:extLst>
              <a:ext uri="{FF2B5EF4-FFF2-40B4-BE49-F238E27FC236}">
                <a16:creationId xmlns:a16="http://schemas.microsoft.com/office/drawing/2014/main" id="{63826118-4F29-45F0-B22C-BD9BC6190052}"/>
              </a:ext>
            </a:extLst>
          </p:cNvPr>
          <p:cNvSpPr>
            <a:spLocks noChangeAspect="1"/>
          </p:cNvSpPr>
          <p:nvPr/>
        </p:nvSpPr>
        <p:spPr>
          <a:xfrm>
            <a:off x="303605" y="9900376"/>
            <a:ext cx="2684526" cy="2466626"/>
          </a:xfrm>
          <a:prstGeom prst="rect">
            <a:avLst/>
          </a:prstGeom>
          <a:blipFill>
            <a:blip r:embed="rId14">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7" name="Rectangle 16">
            <a:extLst>
              <a:ext uri="{FF2B5EF4-FFF2-40B4-BE49-F238E27FC236}">
                <a16:creationId xmlns:a16="http://schemas.microsoft.com/office/drawing/2014/main" id="{C3AA3B0F-B372-4F00-B609-9A88CADA2692}"/>
              </a:ext>
            </a:extLst>
          </p:cNvPr>
          <p:cNvSpPr>
            <a:spLocks noChangeAspect="1"/>
          </p:cNvSpPr>
          <p:nvPr/>
        </p:nvSpPr>
        <p:spPr>
          <a:xfrm>
            <a:off x="3040159" y="9900370"/>
            <a:ext cx="2684526" cy="2466632"/>
          </a:xfrm>
          <a:prstGeom prst="rect">
            <a:avLst/>
          </a:prstGeom>
          <a:blipFill>
            <a:blip r:embed="rId15">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Rectangle 17">
            <a:extLst>
              <a:ext uri="{FF2B5EF4-FFF2-40B4-BE49-F238E27FC236}">
                <a16:creationId xmlns:a16="http://schemas.microsoft.com/office/drawing/2014/main" id="{2933529C-D0E7-4969-A515-0C1DFAC1F674}"/>
              </a:ext>
            </a:extLst>
          </p:cNvPr>
          <p:cNvSpPr>
            <a:spLocks noChangeAspect="1"/>
          </p:cNvSpPr>
          <p:nvPr/>
        </p:nvSpPr>
        <p:spPr>
          <a:xfrm>
            <a:off x="5785184" y="9900369"/>
            <a:ext cx="2684526" cy="2466635"/>
          </a:xfrm>
          <a:prstGeom prst="rect">
            <a:avLst/>
          </a:prstGeom>
          <a:blipFill>
            <a:blip r:embed="rId16">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9" name="Rectangle 18">
            <a:extLst>
              <a:ext uri="{FF2B5EF4-FFF2-40B4-BE49-F238E27FC236}">
                <a16:creationId xmlns:a16="http://schemas.microsoft.com/office/drawing/2014/main" id="{16EBBD80-5FA0-4225-9694-9EF9AF3E2CBA}"/>
              </a:ext>
            </a:extLst>
          </p:cNvPr>
          <p:cNvSpPr>
            <a:spLocks noChangeAspect="1"/>
          </p:cNvSpPr>
          <p:nvPr/>
        </p:nvSpPr>
        <p:spPr>
          <a:xfrm>
            <a:off x="8528091" y="9900369"/>
            <a:ext cx="2684526" cy="2466636"/>
          </a:xfrm>
          <a:prstGeom prst="rect">
            <a:avLst/>
          </a:prstGeom>
          <a:blipFill>
            <a:blip r:embed="rId17">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0" name="TextBox 19">
            <a:extLst>
              <a:ext uri="{FF2B5EF4-FFF2-40B4-BE49-F238E27FC236}">
                <a16:creationId xmlns:a16="http://schemas.microsoft.com/office/drawing/2014/main" id="{9629BA16-F4C5-4DF9-9DEC-90AB7D92B4A4}"/>
              </a:ext>
            </a:extLst>
          </p:cNvPr>
          <p:cNvSpPr txBox="1"/>
          <p:nvPr/>
        </p:nvSpPr>
        <p:spPr>
          <a:xfrm>
            <a:off x="710693" y="3169792"/>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    Renal Papillary Cell Carcinoma</a:t>
            </a:r>
          </a:p>
        </p:txBody>
      </p:sp>
      <p:sp>
        <p:nvSpPr>
          <p:cNvPr id="21" name="TextBox 20">
            <a:extLst>
              <a:ext uri="{FF2B5EF4-FFF2-40B4-BE49-F238E27FC236}">
                <a16:creationId xmlns:a16="http://schemas.microsoft.com/office/drawing/2014/main" id="{C8D001B3-8D2D-48B1-AD8D-63B1DC2C6E95}"/>
              </a:ext>
            </a:extLst>
          </p:cNvPr>
          <p:cNvSpPr txBox="1"/>
          <p:nvPr/>
        </p:nvSpPr>
        <p:spPr>
          <a:xfrm>
            <a:off x="6102028" y="3184510"/>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Hepatocellular Carcinoma</a:t>
            </a:r>
          </a:p>
        </p:txBody>
      </p:sp>
      <p:sp>
        <p:nvSpPr>
          <p:cNvPr id="22" name="TextBox 21">
            <a:extLst>
              <a:ext uri="{FF2B5EF4-FFF2-40B4-BE49-F238E27FC236}">
                <a16:creationId xmlns:a16="http://schemas.microsoft.com/office/drawing/2014/main" id="{A3381448-C7DA-4A85-83B8-6C34977DF4B6}"/>
              </a:ext>
            </a:extLst>
          </p:cNvPr>
          <p:cNvSpPr txBox="1"/>
          <p:nvPr/>
        </p:nvSpPr>
        <p:spPr>
          <a:xfrm>
            <a:off x="710693" y="6289738"/>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      Renal Papillary Cell Carcinoma</a:t>
            </a:r>
          </a:p>
        </p:txBody>
      </p:sp>
      <p:sp>
        <p:nvSpPr>
          <p:cNvPr id="23" name="TextBox 22">
            <a:extLst>
              <a:ext uri="{FF2B5EF4-FFF2-40B4-BE49-F238E27FC236}">
                <a16:creationId xmlns:a16="http://schemas.microsoft.com/office/drawing/2014/main" id="{A210DE07-5430-4A03-85C2-9A8F34594C8B}"/>
              </a:ext>
            </a:extLst>
          </p:cNvPr>
          <p:cNvSpPr txBox="1"/>
          <p:nvPr/>
        </p:nvSpPr>
        <p:spPr>
          <a:xfrm>
            <a:off x="6102028" y="6297881"/>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   Hepatocellular Carcinoma</a:t>
            </a:r>
          </a:p>
        </p:txBody>
      </p:sp>
      <p:sp>
        <p:nvSpPr>
          <p:cNvPr id="24" name="TextBox 23">
            <a:extLst>
              <a:ext uri="{FF2B5EF4-FFF2-40B4-BE49-F238E27FC236}">
                <a16:creationId xmlns:a16="http://schemas.microsoft.com/office/drawing/2014/main" id="{FF767C33-E372-4579-AC65-29773BF727A3}"/>
              </a:ext>
            </a:extLst>
          </p:cNvPr>
          <p:cNvSpPr txBox="1"/>
          <p:nvPr/>
        </p:nvSpPr>
        <p:spPr>
          <a:xfrm>
            <a:off x="710693" y="9441016"/>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Pancreatic Adenocarcinoma</a:t>
            </a:r>
          </a:p>
        </p:txBody>
      </p:sp>
      <p:sp>
        <p:nvSpPr>
          <p:cNvPr id="25" name="TextBox 24">
            <a:extLst>
              <a:ext uri="{FF2B5EF4-FFF2-40B4-BE49-F238E27FC236}">
                <a16:creationId xmlns:a16="http://schemas.microsoft.com/office/drawing/2014/main" id="{7BF2C61F-236D-4727-AFEB-6C20BB501EEB}"/>
              </a:ext>
            </a:extLst>
          </p:cNvPr>
          <p:cNvSpPr txBox="1"/>
          <p:nvPr/>
        </p:nvSpPr>
        <p:spPr>
          <a:xfrm>
            <a:off x="6102028" y="9455734"/>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Pheochromocytoma and Paraganglioma</a:t>
            </a:r>
          </a:p>
        </p:txBody>
      </p:sp>
      <p:sp>
        <p:nvSpPr>
          <p:cNvPr id="26" name="TextBox 25">
            <a:extLst>
              <a:ext uri="{FF2B5EF4-FFF2-40B4-BE49-F238E27FC236}">
                <a16:creationId xmlns:a16="http://schemas.microsoft.com/office/drawing/2014/main" id="{34FACF55-29C0-4158-B064-0404EE052D85}"/>
              </a:ext>
            </a:extLst>
          </p:cNvPr>
          <p:cNvSpPr txBox="1"/>
          <p:nvPr/>
        </p:nvSpPr>
        <p:spPr>
          <a:xfrm>
            <a:off x="710693" y="12560962"/>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Sarcoma</a:t>
            </a:r>
          </a:p>
        </p:txBody>
      </p:sp>
      <p:sp>
        <p:nvSpPr>
          <p:cNvPr id="27" name="TextBox 26">
            <a:extLst>
              <a:ext uri="{FF2B5EF4-FFF2-40B4-BE49-F238E27FC236}">
                <a16:creationId xmlns:a16="http://schemas.microsoft.com/office/drawing/2014/main" id="{AB63095F-C36F-4FB4-917B-AD80E6B693F4}"/>
              </a:ext>
            </a:extLst>
          </p:cNvPr>
          <p:cNvSpPr txBox="1"/>
          <p:nvPr/>
        </p:nvSpPr>
        <p:spPr>
          <a:xfrm>
            <a:off x="6102028" y="12569105"/>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Cutaneous Melanoma</a:t>
            </a:r>
          </a:p>
        </p:txBody>
      </p:sp>
      <p:sp>
        <p:nvSpPr>
          <p:cNvPr id="2" name="TextBox 1">
            <a:extLst>
              <a:ext uri="{FF2B5EF4-FFF2-40B4-BE49-F238E27FC236}">
                <a16:creationId xmlns:a16="http://schemas.microsoft.com/office/drawing/2014/main" id="{5D19F7CB-1B05-4EB0-AC66-6FACBA3D2258}"/>
              </a:ext>
            </a:extLst>
          </p:cNvPr>
          <p:cNvSpPr txBox="1"/>
          <p:nvPr/>
        </p:nvSpPr>
        <p:spPr>
          <a:xfrm>
            <a:off x="39318" y="-12264"/>
            <a:ext cx="3213100" cy="338554"/>
          </a:xfrm>
          <a:prstGeom prst="rect">
            <a:avLst/>
          </a:prstGeom>
          <a:noFill/>
        </p:spPr>
        <p:txBody>
          <a:bodyPr wrap="square" rtlCol="0">
            <a:spAutoFit/>
          </a:bodyPr>
          <a:lstStyle/>
          <a:p>
            <a:r>
              <a:rPr lang="en-US" sz="1600" b="1" u="sng" dirty="0">
                <a:latin typeface="Helvetica" panose="020B0604020202020204" pitchFamily="34" charset="0"/>
                <a:cs typeface="Helvetica" panose="020B0604020202020204" pitchFamily="34" charset="0"/>
              </a:rPr>
              <a:t>Supplementary Figure 5B</a:t>
            </a:r>
          </a:p>
        </p:txBody>
      </p:sp>
    </p:spTree>
    <p:extLst>
      <p:ext uri="{BB962C8B-B14F-4D97-AF65-F5344CB8AC3E}">
        <p14:creationId xmlns:p14="http://schemas.microsoft.com/office/powerpoint/2010/main" val="3980389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7A67DD-F77F-488D-AB8E-CCA59B51D671}"/>
              </a:ext>
            </a:extLst>
          </p:cNvPr>
          <p:cNvSpPr>
            <a:spLocks noChangeAspect="1"/>
          </p:cNvSpPr>
          <p:nvPr/>
        </p:nvSpPr>
        <p:spPr>
          <a:xfrm>
            <a:off x="256666" y="327956"/>
            <a:ext cx="2684526" cy="2466628"/>
          </a:xfrm>
          <a:prstGeom prst="rect">
            <a:avLst/>
          </a:prstGeom>
          <a:blipFill>
            <a:blip r:embed="rId2">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 name="Rectangle 4">
            <a:extLst>
              <a:ext uri="{FF2B5EF4-FFF2-40B4-BE49-F238E27FC236}">
                <a16:creationId xmlns:a16="http://schemas.microsoft.com/office/drawing/2014/main" id="{BE9D6385-723D-40F8-A089-7884F7DCFD3B}"/>
              </a:ext>
            </a:extLst>
          </p:cNvPr>
          <p:cNvSpPr>
            <a:spLocks noChangeAspect="1"/>
          </p:cNvSpPr>
          <p:nvPr/>
        </p:nvSpPr>
        <p:spPr>
          <a:xfrm>
            <a:off x="2993220" y="327951"/>
            <a:ext cx="2684526" cy="2466635"/>
          </a:xfrm>
          <a:prstGeom prst="rect">
            <a:avLst/>
          </a:prstGeom>
          <a:blipFill>
            <a:blip r:embed="rId3">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6" name="Rectangle 5">
            <a:extLst>
              <a:ext uri="{FF2B5EF4-FFF2-40B4-BE49-F238E27FC236}">
                <a16:creationId xmlns:a16="http://schemas.microsoft.com/office/drawing/2014/main" id="{1AA0EB73-1C13-4423-88AA-3C8B2F0E0EF8}"/>
              </a:ext>
            </a:extLst>
          </p:cNvPr>
          <p:cNvSpPr>
            <a:spLocks noChangeAspect="1"/>
          </p:cNvSpPr>
          <p:nvPr/>
        </p:nvSpPr>
        <p:spPr>
          <a:xfrm>
            <a:off x="5738245" y="327951"/>
            <a:ext cx="2684526" cy="2466636"/>
          </a:xfrm>
          <a:prstGeom prst="rect">
            <a:avLst/>
          </a:prstGeom>
          <a:blipFill>
            <a:blip r:embed="rId4">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 name="Rectangle 6">
            <a:extLst>
              <a:ext uri="{FF2B5EF4-FFF2-40B4-BE49-F238E27FC236}">
                <a16:creationId xmlns:a16="http://schemas.microsoft.com/office/drawing/2014/main" id="{D31B270F-E046-48A3-9909-676AF3F8B748}"/>
              </a:ext>
            </a:extLst>
          </p:cNvPr>
          <p:cNvSpPr>
            <a:spLocks noChangeAspect="1"/>
          </p:cNvSpPr>
          <p:nvPr/>
        </p:nvSpPr>
        <p:spPr>
          <a:xfrm>
            <a:off x="8481152" y="327949"/>
            <a:ext cx="2684526" cy="2466637"/>
          </a:xfrm>
          <a:prstGeom prst="rect">
            <a:avLst/>
          </a:prstGeom>
          <a:blipFill>
            <a:blip r:embed="rId5">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8" name="Rectangle 7">
            <a:extLst>
              <a:ext uri="{FF2B5EF4-FFF2-40B4-BE49-F238E27FC236}">
                <a16:creationId xmlns:a16="http://schemas.microsoft.com/office/drawing/2014/main" id="{23225640-8295-4D54-9B4E-EB6A7030D1D2}"/>
              </a:ext>
            </a:extLst>
          </p:cNvPr>
          <p:cNvSpPr>
            <a:spLocks noChangeAspect="1"/>
          </p:cNvSpPr>
          <p:nvPr/>
        </p:nvSpPr>
        <p:spPr>
          <a:xfrm>
            <a:off x="256666" y="3451109"/>
            <a:ext cx="2684526" cy="2466630"/>
          </a:xfrm>
          <a:prstGeom prst="rect">
            <a:avLst/>
          </a:prstGeom>
          <a:blipFill>
            <a:blip r:embed="rId6">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9" name="Rectangle 8">
            <a:extLst>
              <a:ext uri="{FF2B5EF4-FFF2-40B4-BE49-F238E27FC236}">
                <a16:creationId xmlns:a16="http://schemas.microsoft.com/office/drawing/2014/main" id="{E301D89B-B153-4428-960B-28A7DA7FD0F1}"/>
              </a:ext>
            </a:extLst>
          </p:cNvPr>
          <p:cNvSpPr>
            <a:spLocks noChangeAspect="1"/>
          </p:cNvSpPr>
          <p:nvPr/>
        </p:nvSpPr>
        <p:spPr>
          <a:xfrm>
            <a:off x="2993220" y="3451104"/>
            <a:ext cx="2684526" cy="2466637"/>
          </a:xfrm>
          <a:prstGeom prst="rect">
            <a:avLst/>
          </a:prstGeom>
          <a:blipFill>
            <a:blip r:embed="rId7">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0" name="Rectangle 9">
            <a:extLst>
              <a:ext uri="{FF2B5EF4-FFF2-40B4-BE49-F238E27FC236}">
                <a16:creationId xmlns:a16="http://schemas.microsoft.com/office/drawing/2014/main" id="{58E7D4E6-7F7A-4234-AA76-7BA8AB1B4CC0}"/>
              </a:ext>
            </a:extLst>
          </p:cNvPr>
          <p:cNvSpPr>
            <a:spLocks noChangeAspect="1"/>
          </p:cNvSpPr>
          <p:nvPr/>
        </p:nvSpPr>
        <p:spPr>
          <a:xfrm>
            <a:off x="5738245" y="3451104"/>
            <a:ext cx="2684526" cy="2466638"/>
          </a:xfrm>
          <a:prstGeom prst="rect">
            <a:avLst/>
          </a:prstGeom>
          <a:blipFill>
            <a:blip r:embed="rId8">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1" name="Rectangle 10">
            <a:extLst>
              <a:ext uri="{FF2B5EF4-FFF2-40B4-BE49-F238E27FC236}">
                <a16:creationId xmlns:a16="http://schemas.microsoft.com/office/drawing/2014/main" id="{2F78668F-6752-43A8-A2E7-77D941EAB350}"/>
              </a:ext>
            </a:extLst>
          </p:cNvPr>
          <p:cNvSpPr>
            <a:spLocks noChangeAspect="1"/>
          </p:cNvSpPr>
          <p:nvPr/>
        </p:nvSpPr>
        <p:spPr>
          <a:xfrm>
            <a:off x="8481152" y="3451102"/>
            <a:ext cx="2684526" cy="2466640"/>
          </a:xfrm>
          <a:prstGeom prst="rect">
            <a:avLst/>
          </a:prstGeom>
          <a:blipFill>
            <a:blip r:embed="rId9">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Rectangle 11">
            <a:extLst>
              <a:ext uri="{FF2B5EF4-FFF2-40B4-BE49-F238E27FC236}">
                <a16:creationId xmlns:a16="http://schemas.microsoft.com/office/drawing/2014/main" id="{97BFAE9D-6A85-4896-B3EF-043FC9FA6094}"/>
              </a:ext>
            </a:extLst>
          </p:cNvPr>
          <p:cNvSpPr>
            <a:spLocks noChangeAspect="1"/>
          </p:cNvSpPr>
          <p:nvPr/>
        </p:nvSpPr>
        <p:spPr>
          <a:xfrm>
            <a:off x="256666" y="6574263"/>
            <a:ext cx="2684526" cy="2466630"/>
          </a:xfrm>
          <a:prstGeom prst="rect">
            <a:avLst/>
          </a:prstGeom>
          <a:blipFill>
            <a:blip r:embed="rId10">
              <a:extLst>
                <a:ext uri="{28A0092B-C50C-407E-A947-70E740481C1C}">
                  <a14:useLocalDpi xmlns:a14="http://schemas.microsoft.com/office/drawing/2010/main" val="0"/>
                </a:ext>
              </a:extLst>
            </a:blip>
            <a:srcRect/>
            <a:stretch>
              <a:fillRect t="-883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3" name="Rectangle 12">
            <a:extLst>
              <a:ext uri="{FF2B5EF4-FFF2-40B4-BE49-F238E27FC236}">
                <a16:creationId xmlns:a16="http://schemas.microsoft.com/office/drawing/2014/main" id="{D8BBA9C5-504F-4B61-B20F-E9C275C08163}"/>
              </a:ext>
            </a:extLst>
          </p:cNvPr>
          <p:cNvSpPr>
            <a:spLocks noChangeAspect="1"/>
          </p:cNvSpPr>
          <p:nvPr/>
        </p:nvSpPr>
        <p:spPr>
          <a:xfrm>
            <a:off x="2993220" y="6574258"/>
            <a:ext cx="2684526" cy="2466638"/>
          </a:xfrm>
          <a:prstGeom prst="rect">
            <a:avLst/>
          </a:prstGeom>
          <a:blipFill>
            <a:blip r:embed="rId11">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4" name="Rectangle 13">
            <a:extLst>
              <a:ext uri="{FF2B5EF4-FFF2-40B4-BE49-F238E27FC236}">
                <a16:creationId xmlns:a16="http://schemas.microsoft.com/office/drawing/2014/main" id="{D55BAF47-CC63-42F8-A7F9-7708A013D0E6}"/>
              </a:ext>
            </a:extLst>
          </p:cNvPr>
          <p:cNvSpPr>
            <a:spLocks noChangeAspect="1"/>
          </p:cNvSpPr>
          <p:nvPr/>
        </p:nvSpPr>
        <p:spPr>
          <a:xfrm>
            <a:off x="5738245" y="6574258"/>
            <a:ext cx="2684526" cy="2466638"/>
          </a:xfrm>
          <a:prstGeom prst="rect">
            <a:avLst/>
          </a:prstGeom>
          <a:blipFill>
            <a:blip r:embed="rId12">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5" name="Rectangle 14">
            <a:extLst>
              <a:ext uri="{FF2B5EF4-FFF2-40B4-BE49-F238E27FC236}">
                <a16:creationId xmlns:a16="http://schemas.microsoft.com/office/drawing/2014/main" id="{90ACA6B0-77FD-4F44-8005-182CF62B9A69}"/>
              </a:ext>
            </a:extLst>
          </p:cNvPr>
          <p:cNvSpPr>
            <a:spLocks noChangeAspect="1"/>
          </p:cNvSpPr>
          <p:nvPr/>
        </p:nvSpPr>
        <p:spPr>
          <a:xfrm>
            <a:off x="8481152" y="6574256"/>
            <a:ext cx="2684526" cy="2466640"/>
          </a:xfrm>
          <a:prstGeom prst="rect">
            <a:avLst/>
          </a:prstGeom>
          <a:blipFill>
            <a:blip r:embed="rId13">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Rectangle 15">
            <a:extLst>
              <a:ext uri="{FF2B5EF4-FFF2-40B4-BE49-F238E27FC236}">
                <a16:creationId xmlns:a16="http://schemas.microsoft.com/office/drawing/2014/main" id="{8A1CE417-2C00-4129-86C7-27FAE1ED3F5E}"/>
              </a:ext>
            </a:extLst>
          </p:cNvPr>
          <p:cNvSpPr>
            <a:spLocks noChangeAspect="1"/>
          </p:cNvSpPr>
          <p:nvPr/>
        </p:nvSpPr>
        <p:spPr>
          <a:xfrm>
            <a:off x="308694" y="9697412"/>
            <a:ext cx="2684526" cy="2466639"/>
          </a:xfrm>
          <a:prstGeom prst="rect">
            <a:avLst/>
          </a:prstGeom>
          <a:blipFill>
            <a:blip r:embed="rId14">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7" name="Rectangle 16">
            <a:extLst>
              <a:ext uri="{FF2B5EF4-FFF2-40B4-BE49-F238E27FC236}">
                <a16:creationId xmlns:a16="http://schemas.microsoft.com/office/drawing/2014/main" id="{38A99C11-4C7D-4A6C-A600-C7E75F269A63}"/>
              </a:ext>
            </a:extLst>
          </p:cNvPr>
          <p:cNvSpPr>
            <a:spLocks noChangeAspect="1"/>
          </p:cNvSpPr>
          <p:nvPr/>
        </p:nvSpPr>
        <p:spPr>
          <a:xfrm>
            <a:off x="3053719" y="9697412"/>
            <a:ext cx="2684526" cy="2466640"/>
          </a:xfrm>
          <a:prstGeom prst="rect">
            <a:avLst/>
          </a:prstGeom>
          <a:blipFill>
            <a:blip r:embed="rId15">
              <a:extLst>
                <a:ext uri="{28A0092B-C50C-407E-A947-70E740481C1C}">
                  <a14:useLocalDpi xmlns:a14="http://schemas.microsoft.com/office/drawing/2010/main" val="0"/>
                </a:ext>
              </a:extLst>
            </a:blip>
            <a:srcRect/>
            <a:stretch>
              <a:fillRect t="-8834" b="1"/>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TextBox 17">
            <a:extLst>
              <a:ext uri="{FF2B5EF4-FFF2-40B4-BE49-F238E27FC236}">
                <a16:creationId xmlns:a16="http://schemas.microsoft.com/office/drawing/2014/main" id="{3CAFDC4C-8938-4865-97DC-5CD6758613C0}"/>
              </a:ext>
            </a:extLst>
          </p:cNvPr>
          <p:cNvSpPr txBox="1"/>
          <p:nvPr/>
        </p:nvSpPr>
        <p:spPr>
          <a:xfrm>
            <a:off x="660706" y="3000294"/>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Stomach Adenocarcinoma</a:t>
            </a:r>
          </a:p>
        </p:txBody>
      </p:sp>
      <p:sp>
        <p:nvSpPr>
          <p:cNvPr id="19" name="TextBox 18">
            <a:extLst>
              <a:ext uri="{FF2B5EF4-FFF2-40B4-BE49-F238E27FC236}">
                <a16:creationId xmlns:a16="http://schemas.microsoft.com/office/drawing/2014/main" id="{5CB9E03E-C088-4281-B0E7-3887E2119773}"/>
              </a:ext>
            </a:extLst>
          </p:cNvPr>
          <p:cNvSpPr txBox="1"/>
          <p:nvPr/>
        </p:nvSpPr>
        <p:spPr>
          <a:xfrm>
            <a:off x="6052041" y="3008437"/>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Testicular Germ Cell Tumors</a:t>
            </a:r>
          </a:p>
        </p:txBody>
      </p:sp>
      <p:sp>
        <p:nvSpPr>
          <p:cNvPr id="20" name="TextBox 19">
            <a:extLst>
              <a:ext uri="{FF2B5EF4-FFF2-40B4-BE49-F238E27FC236}">
                <a16:creationId xmlns:a16="http://schemas.microsoft.com/office/drawing/2014/main" id="{340A58D3-579B-4CC4-9505-6E6D6A30D4C4}"/>
              </a:ext>
            </a:extLst>
          </p:cNvPr>
          <p:cNvSpPr txBox="1"/>
          <p:nvPr/>
        </p:nvSpPr>
        <p:spPr>
          <a:xfrm>
            <a:off x="660706" y="6078420"/>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Thyroid Carcinoma</a:t>
            </a:r>
          </a:p>
        </p:txBody>
      </p:sp>
      <p:sp>
        <p:nvSpPr>
          <p:cNvPr id="21" name="TextBox 20">
            <a:extLst>
              <a:ext uri="{FF2B5EF4-FFF2-40B4-BE49-F238E27FC236}">
                <a16:creationId xmlns:a16="http://schemas.microsoft.com/office/drawing/2014/main" id="{6CDEEC1B-A656-4F79-89E0-7DCE037702F0}"/>
              </a:ext>
            </a:extLst>
          </p:cNvPr>
          <p:cNvSpPr txBox="1"/>
          <p:nvPr/>
        </p:nvSpPr>
        <p:spPr>
          <a:xfrm>
            <a:off x="6052041" y="6093138"/>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Thymoma</a:t>
            </a:r>
          </a:p>
        </p:txBody>
      </p:sp>
      <p:sp>
        <p:nvSpPr>
          <p:cNvPr id="22" name="TextBox 21">
            <a:extLst>
              <a:ext uri="{FF2B5EF4-FFF2-40B4-BE49-F238E27FC236}">
                <a16:creationId xmlns:a16="http://schemas.microsoft.com/office/drawing/2014/main" id="{26F71DA5-EB32-4DD0-ABB4-EA4E9EA66EFB}"/>
              </a:ext>
            </a:extLst>
          </p:cNvPr>
          <p:cNvSpPr txBox="1"/>
          <p:nvPr/>
        </p:nvSpPr>
        <p:spPr>
          <a:xfrm>
            <a:off x="660706" y="9198366"/>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    Uterine Endometrial Carcinoma</a:t>
            </a:r>
          </a:p>
        </p:txBody>
      </p:sp>
      <p:sp>
        <p:nvSpPr>
          <p:cNvPr id="23" name="TextBox 22">
            <a:extLst>
              <a:ext uri="{FF2B5EF4-FFF2-40B4-BE49-F238E27FC236}">
                <a16:creationId xmlns:a16="http://schemas.microsoft.com/office/drawing/2014/main" id="{41F1092B-E5B9-40FE-A45E-3505BC55A3D8}"/>
              </a:ext>
            </a:extLst>
          </p:cNvPr>
          <p:cNvSpPr txBox="1"/>
          <p:nvPr/>
        </p:nvSpPr>
        <p:spPr>
          <a:xfrm>
            <a:off x="6052041" y="9206509"/>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Uterine Carcinosarcoma</a:t>
            </a:r>
          </a:p>
        </p:txBody>
      </p:sp>
      <p:sp>
        <p:nvSpPr>
          <p:cNvPr id="24" name="TextBox 23">
            <a:extLst>
              <a:ext uri="{FF2B5EF4-FFF2-40B4-BE49-F238E27FC236}">
                <a16:creationId xmlns:a16="http://schemas.microsoft.com/office/drawing/2014/main" id="{5245FBBA-F68C-428D-83B0-661A9042C5FD}"/>
              </a:ext>
            </a:extLst>
          </p:cNvPr>
          <p:cNvSpPr txBox="1"/>
          <p:nvPr/>
        </p:nvSpPr>
        <p:spPr>
          <a:xfrm>
            <a:off x="627656" y="12258909"/>
            <a:ext cx="4852126" cy="338554"/>
          </a:xfrm>
          <a:prstGeom prst="rect">
            <a:avLst/>
          </a:prstGeom>
          <a:noFill/>
        </p:spPr>
        <p:txBody>
          <a:bodyPr wrap="square" rtlCol="0">
            <a:spAutoFit/>
          </a:bodyPr>
          <a:lstStyle>
            <a:defPPr>
              <a:defRPr lang="en-US"/>
            </a:defPPr>
            <a:lvl1pPr algn="ctr">
              <a:defRPr sz="1400" b="1">
                <a:latin typeface="Helvetica" pitchFamily="50" charset="0"/>
              </a:defRPr>
            </a:lvl1pPr>
          </a:lstStyle>
          <a:p>
            <a:r>
              <a:rPr lang="en-US" sz="1600" dirty="0"/>
              <a:t>Uveal Melanoma</a:t>
            </a:r>
          </a:p>
        </p:txBody>
      </p:sp>
      <p:sp>
        <p:nvSpPr>
          <p:cNvPr id="25" name="文本框 37">
            <a:extLst>
              <a:ext uri="{FF2B5EF4-FFF2-40B4-BE49-F238E27FC236}">
                <a16:creationId xmlns:a16="http://schemas.microsoft.com/office/drawing/2014/main" id="{1C4AA4B6-2BBF-4B85-A1AE-D2046FE9684B}"/>
              </a:ext>
            </a:extLst>
          </p:cNvPr>
          <p:cNvSpPr txBox="1"/>
          <p:nvPr/>
        </p:nvSpPr>
        <p:spPr>
          <a:xfrm>
            <a:off x="232270" y="13128349"/>
            <a:ext cx="9666212" cy="1077218"/>
          </a:xfrm>
          <a:prstGeom prst="rect">
            <a:avLst/>
          </a:prstGeom>
          <a:noFill/>
        </p:spPr>
        <p:txBody>
          <a:bodyPr wrap="square" rtlCol="0">
            <a:spAutoFit/>
          </a:bodyPr>
          <a:lstStyle/>
          <a:p>
            <a:pPr algn="just"/>
            <a:r>
              <a:rPr kumimoji="1" lang="en-US" altLang="zh-CN" sz="1600" b="1" u="sng" dirty="0">
                <a:latin typeface="Helvetica"/>
                <a:cs typeface="Helvetica"/>
              </a:rPr>
              <a:t>Figure S4 A, B and C</a:t>
            </a:r>
            <a:r>
              <a:rPr kumimoji="1" lang="en-US" altLang="zh-CN" sz="1600" b="1" dirty="0">
                <a:latin typeface="Helvetica"/>
                <a:cs typeface="Helvetica"/>
              </a:rPr>
              <a:t>: </a:t>
            </a:r>
            <a:r>
              <a:rPr kumimoji="1" lang="en-US" sz="1600" dirty="0">
                <a:latin typeface="Helvetica"/>
                <a:cs typeface="Helvetica"/>
              </a:rPr>
              <a:t>Combined USP18, ATGL and UCP1 expression profiles in cancers that were interrogated using TCGA database. For each cancer type, black lines represent cases with higher USP18, ATGL and UCP1 levels and gray lines represents lower USP18, ATGL and UCP1 levels versus other cases.</a:t>
            </a:r>
            <a:endParaRPr kumimoji="1" lang="en-US" altLang="zh-CN" sz="1600" dirty="0">
              <a:latin typeface="Helvetica"/>
              <a:cs typeface="Helvetica"/>
            </a:endParaRPr>
          </a:p>
        </p:txBody>
      </p:sp>
      <p:sp>
        <p:nvSpPr>
          <p:cNvPr id="2" name="TextBox 1">
            <a:extLst>
              <a:ext uri="{FF2B5EF4-FFF2-40B4-BE49-F238E27FC236}">
                <a16:creationId xmlns:a16="http://schemas.microsoft.com/office/drawing/2014/main" id="{0B35746F-3F69-47BD-AD52-FBE6221DFC6A}"/>
              </a:ext>
            </a:extLst>
          </p:cNvPr>
          <p:cNvSpPr txBox="1"/>
          <p:nvPr/>
        </p:nvSpPr>
        <p:spPr>
          <a:xfrm>
            <a:off x="62229" y="-62425"/>
            <a:ext cx="3073400" cy="338554"/>
          </a:xfrm>
          <a:prstGeom prst="rect">
            <a:avLst/>
          </a:prstGeom>
          <a:noFill/>
        </p:spPr>
        <p:txBody>
          <a:bodyPr wrap="square" rtlCol="0">
            <a:spAutoFit/>
          </a:bodyPr>
          <a:lstStyle/>
          <a:p>
            <a:r>
              <a:rPr lang="en-US" sz="1600" b="1" u="sng" dirty="0">
                <a:latin typeface="Helvetica" panose="020B0604020202020204" pitchFamily="34" charset="0"/>
                <a:cs typeface="Helvetica" panose="020B0604020202020204" pitchFamily="34" charset="0"/>
              </a:rPr>
              <a:t>Supplementary Figure 5C</a:t>
            </a:r>
          </a:p>
        </p:txBody>
      </p:sp>
    </p:spTree>
    <p:extLst>
      <p:ext uri="{BB962C8B-B14F-4D97-AF65-F5344CB8AC3E}">
        <p14:creationId xmlns:p14="http://schemas.microsoft.com/office/powerpoint/2010/main" val="3062490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25E3CF67-9AAE-4DF8-B64F-88E24462FE94}"/>
              </a:ext>
            </a:extLst>
          </p:cNvPr>
          <p:cNvSpPr/>
          <p:nvPr/>
        </p:nvSpPr>
        <p:spPr>
          <a:xfrm>
            <a:off x="0" y="-45044"/>
            <a:ext cx="2521844" cy="338554"/>
          </a:xfrm>
          <a:prstGeom prst="rect">
            <a:avLst/>
          </a:prstGeom>
        </p:spPr>
        <p:txBody>
          <a:bodyPr wrap="none">
            <a:spAutoFit/>
          </a:bodyPr>
          <a:lstStyle/>
          <a:p>
            <a:r>
              <a:rPr lang="en-US" sz="1600" b="1" u="sng" dirty="0">
                <a:latin typeface="Helvetica"/>
                <a:cs typeface="Helvetica"/>
              </a:rPr>
              <a:t>Supplementary Figure 6</a:t>
            </a:r>
          </a:p>
        </p:txBody>
      </p:sp>
      <p:sp>
        <p:nvSpPr>
          <p:cNvPr id="5" name="文本框 37">
            <a:extLst>
              <a:ext uri="{FF2B5EF4-FFF2-40B4-BE49-F238E27FC236}">
                <a16:creationId xmlns:a16="http://schemas.microsoft.com/office/drawing/2014/main" id="{CCCAC957-8D20-4813-8F3D-5C62FDDC9925}"/>
              </a:ext>
            </a:extLst>
          </p:cNvPr>
          <p:cNvSpPr txBox="1"/>
          <p:nvPr/>
        </p:nvSpPr>
        <p:spPr>
          <a:xfrm>
            <a:off x="1068271" y="3306847"/>
            <a:ext cx="7154979" cy="1077218"/>
          </a:xfrm>
          <a:prstGeom prst="rect">
            <a:avLst/>
          </a:prstGeom>
          <a:noFill/>
        </p:spPr>
        <p:txBody>
          <a:bodyPr wrap="square" rtlCol="0">
            <a:spAutoFit/>
          </a:bodyPr>
          <a:lstStyle/>
          <a:p>
            <a:pPr algn="just"/>
            <a:r>
              <a:rPr kumimoji="1" lang="en-US" altLang="zh-CN" sz="1600" b="1" u="sng" dirty="0">
                <a:latin typeface="Helvetica"/>
                <a:cs typeface="Helvetica"/>
              </a:rPr>
              <a:t>Figure S5</a:t>
            </a:r>
            <a:r>
              <a:rPr kumimoji="1" lang="en-US" altLang="zh-CN" sz="1600" b="1" dirty="0">
                <a:latin typeface="Helvetica"/>
                <a:cs typeface="Helvetica"/>
              </a:rPr>
              <a:t>:</a:t>
            </a:r>
            <a:r>
              <a:rPr kumimoji="1" lang="en-US" altLang="zh-CN" sz="1600" dirty="0">
                <a:latin typeface="Helvetica"/>
                <a:cs typeface="Helvetica"/>
              </a:rPr>
              <a:t> Differential ATGL expression profiles by immunohistochemical staining of human lung cancer cases using the Human Protein Atlas. Twelve human non-small cell lung cancers were stained with the </a:t>
            </a:r>
            <a:r>
              <a:rPr kumimoji="1" lang="en-US" sz="1600" dirty="0">
                <a:latin typeface="Helvetica"/>
                <a:cs typeface="Helvetica"/>
              </a:rPr>
              <a:t>HPA075175 antibody and five cases had ATGL protein levels detected.</a:t>
            </a:r>
            <a:endParaRPr kumimoji="1" lang="en-US" altLang="zh-CN" sz="1600" dirty="0">
              <a:latin typeface="Helvetica"/>
              <a:cs typeface="Helvetica"/>
            </a:endParaRPr>
          </a:p>
        </p:txBody>
      </p:sp>
      <p:graphicFrame>
        <p:nvGraphicFramePr>
          <p:cNvPr id="3" name="Table 5">
            <a:extLst>
              <a:ext uri="{FF2B5EF4-FFF2-40B4-BE49-F238E27FC236}">
                <a16:creationId xmlns:a16="http://schemas.microsoft.com/office/drawing/2014/main" id="{0305A949-23A7-4D59-8DF6-096327643BFD}"/>
              </a:ext>
            </a:extLst>
          </p:cNvPr>
          <p:cNvGraphicFramePr>
            <a:graphicFrameLocks noGrp="1"/>
          </p:cNvGraphicFramePr>
          <p:nvPr>
            <p:extLst>
              <p:ext uri="{D42A27DB-BD31-4B8C-83A1-F6EECF244321}">
                <p14:modId xmlns:p14="http://schemas.microsoft.com/office/powerpoint/2010/main" val="3155018532"/>
              </p:ext>
            </p:extLst>
          </p:nvPr>
        </p:nvGraphicFramePr>
        <p:xfrm>
          <a:off x="1491914" y="1101743"/>
          <a:ext cx="5601036" cy="1935480"/>
        </p:xfrm>
        <a:graphic>
          <a:graphicData uri="http://schemas.openxmlformats.org/drawingml/2006/table">
            <a:tbl>
              <a:tblPr firstRow="1" bandRow="1">
                <a:tableStyleId>{5C22544A-7EE6-4342-B048-85BDC9FD1C3A}</a:tableStyleId>
              </a:tblPr>
              <a:tblGrid>
                <a:gridCol w="3813780">
                  <a:extLst>
                    <a:ext uri="{9D8B030D-6E8A-4147-A177-3AD203B41FA5}">
                      <a16:colId xmlns:a16="http://schemas.microsoft.com/office/drawing/2014/main" val="435172066"/>
                    </a:ext>
                  </a:extLst>
                </a:gridCol>
                <a:gridCol w="1787256">
                  <a:extLst>
                    <a:ext uri="{9D8B030D-6E8A-4147-A177-3AD203B41FA5}">
                      <a16:colId xmlns:a16="http://schemas.microsoft.com/office/drawing/2014/main" val="922724748"/>
                    </a:ext>
                  </a:extLst>
                </a:gridCol>
              </a:tblGrid>
              <a:tr h="370840">
                <a:tc>
                  <a:txBody>
                    <a:bodyPr/>
                    <a:lstStyle/>
                    <a:p>
                      <a:pPr algn="ctr"/>
                      <a:r>
                        <a:rPr lang="en-US" sz="2400" b="1" dirty="0">
                          <a:solidFill>
                            <a:schemeClr val="tx1">
                              <a:lumMod val="95000"/>
                              <a:lumOff val="5000"/>
                            </a:schemeClr>
                          </a:solidFill>
                        </a:rPr>
                        <a:t>ATGL Immunostaining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b="1" dirty="0">
                          <a:solidFill>
                            <a:schemeClr val="tx1">
                              <a:lumMod val="95000"/>
                              <a:lumOff val="5000"/>
                            </a:schemeClr>
                          </a:solidFill>
                        </a:rPr>
                        <a:t>Lung Cancer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7981426"/>
                  </a:ext>
                </a:extLst>
              </a:tr>
              <a:tr h="370840">
                <a:tc>
                  <a:txBody>
                    <a:bodyPr/>
                    <a:lstStyle/>
                    <a:p>
                      <a:pPr algn="ctr"/>
                      <a:r>
                        <a:rPr kumimoji="1" lang="en-US" sz="1800" b="1" kern="1200" dirty="0">
                          <a:solidFill>
                            <a:schemeClr val="tx1">
                              <a:lumMod val="95000"/>
                              <a:lumOff val="5000"/>
                            </a:schemeClr>
                          </a:solidFill>
                          <a:latin typeface="Helvetica"/>
                          <a:ea typeface="+mn-ea"/>
                          <a:cs typeface="Helvetica"/>
                        </a:rPr>
                        <a:t>High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sz="1800" b="1" kern="1200" dirty="0">
                          <a:solidFill>
                            <a:schemeClr val="tx1">
                              <a:lumMod val="95000"/>
                              <a:lumOff val="5000"/>
                            </a:schemeClr>
                          </a:solidFill>
                          <a:latin typeface="Helvetica"/>
                          <a:ea typeface="+mn-ea"/>
                          <a:cs typeface="Helvetica"/>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97953438"/>
                  </a:ext>
                </a:extLst>
              </a:tr>
              <a:tr h="370840">
                <a:tc>
                  <a:txBody>
                    <a:bodyPr/>
                    <a:lstStyle/>
                    <a:p>
                      <a:pPr algn="ctr"/>
                      <a:r>
                        <a:rPr kumimoji="1" lang="en-US" sz="1800" b="1" kern="1200" dirty="0">
                          <a:solidFill>
                            <a:schemeClr val="tx1">
                              <a:lumMod val="95000"/>
                              <a:lumOff val="5000"/>
                            </a:schemeClr>
                          </a:solidFill>
                          <a:latin typeface="Helvetica"/>
                          <a:ea typeface="+mn-ea"/>
                          <a:cs typeface="Helvetica"/>
                        </a:rPr>
                        <a:t>Medium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sz="1800" b="1" kern="1200" dirty="0">
                          <a:solidFill>
                            <a:schemeClr val="tx1">
                              <a:lumMod val="95000"/>
                              <a:lumOff val="5000"/>
                            </a:schemeClr>
                          </a:solidFill>
                          <a:latin typeface="Helvetica"/>
                          <a:ea typeface="+mn-ea"/>
                          <a:cs typeface="Helvetica"/>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2322576"/>
                  </a:ext>
                </a:extLst>
              </a:tr>
              <a:tr h="370840">
                <a:tc>
                  <a:txBody>
                    <a:bodyPr/>
                    <a:lstStyle/>
                    <a:p>
                      <a:pPr algn="ctr"/>
                      <a:r>
                        <a:rPr kumimoji="1" lang="en-US" sz="1800" b="1" kern="1200" dirty="0">
                          <a:solidFill>
                            <a:schemeClr val="tx1">
                              <a:lumMod val="95000"/>
                              <a:lumOff val="5000"/>
                            </a:schemeClr>
                          </a:solidFill>
                          <a:latin typeface="Helvetica"/>
                          <a:ea typeface="+mn-ea"/>
                          <a:cs typeface="Helvetica"/>
                        </a:rPr>
                        <a:t>Not detected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sz="1800" b="1" kern="1200" dirty="0">
                          <a:solidFill>
                            <a:schemeClr val="tx1">
                              <a:lumMod val="95000"/>
                              <a:lumOff val="5000"/>
                            </a:schemeClr>
                          </a:solidFill>
                          <a:latin typeface="Helvetica"/>
                          <a:ea typeface="+mn-ea"/>
                          <a:cs typeface="Helvetica"/>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970935"/>
                  </a:ext>
                </a:extLst>
              </a:tr>
            </a:tbl>
          </a:graphicData>
        </a:graphic>
      </p:graphicFrame>
    </p:spTree>
    <p:extLst>
      <p:ext uri="{BB962C8B-B14F-4D97-AF65-F5344CB8AC3E}">
        <p14:creationId xmlns:p14="http://schemas.microsoft.com/office/powerpoint/2010/main" val="31837534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10348</TotalTime>
  <Words>685</Words>
  <Application>Microsoft Office PowerPoint</Application>
  <PresentationFormat>Custom</PresentationFormat>
  <Paragraphs>159</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Liu, Xi (NIH/NCI) [C]</dc:creator>
  <cp:lastModifiedBy>Liu, Xi (NIH/NCI) [C]</cp:lastModifiedBy>
  <cp:revision>158</cp:revision>
  <cp:lastPrinted>2020-06-26T13:50:53Z</cp:lastPrinted>
  <dcterms:created xsi:type="dcterms:W3CDTF">2019-06-24T15:24:52Z</dcterms:created>
  <dcterms:modified xsi:type="dcterms:W3CDTF">2020-12-21T21:47:30Z</dcterms:modified>
</cp:coreProperties>
</file>