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62" r:id="rId3"/>
    <p:sldId id="268" r:id="rId4"/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86"/>
    <p:restoredTop sz="94694"/>
  </p:normalViewPr>
  <p:slideViewPr>
    <p:cSldViewPr snapToGrid="0" snapToObjects="1">
      <p:cViewPr varScale="1">
        <p:scale>
          <a:sx n="85" d="100"/>
          <a:sy n="85" d="100"/>
        </p:scale>
        <p:origin x="114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65906-C9FC-9D4C-923F-26E3CD6DB3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54E65B-98C3-9143-99E2-7B6316EF25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0D2E9-0FD6-D24B-AFA9-0904DCE2A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8515-737B-C849-B44E-000608DD2212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9CCDE6-2583-DB44-99CE-331A2B6C7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B3948-00EA-A44E-8918-463AB8717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2EB3-CF6E-5748-961A-0D28CFC3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678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EEA7A-EF7C-B841-8632-3B4B3113F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D10D82-520C-6643-B028-F3AD56DDAB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1495EA-954E-474A-B14F-3CEF9A7D3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8515-737B-C849-B44E-000608DD2212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0A3F0-021E-4347-9F18-A6EF3F28C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458CD4-C282-C04D-A488-41017FFB2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2EB3-CF6E-5748-961A-0D28CFC3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504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6763D8-D5AD-1742-BCFB-A1C769BD32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894AA2-9741-6D41-B7A3-962B6D7362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DC988F-A064-E54D-A485-94B479644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8515-737B-C849-B44E-000608DD2212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D7C75-E006-6048-81E5-1103B5377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67ADE-4A34-6345-8E7B-41A2B767A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2EB3-CF6E-5748-961A-0D28CFC3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78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3B284-4376-3B45-A740-353433AC3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7BDF6-E29A-C946-8121-2CB87839C0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81A7D-D572-3141-9F98-F2567DB1C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8515-737B-C849-B44E-000608DD2212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405021-148D-FF40-8390-5AEC3DF64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2778B-15E0-2846-B6E5-7B94BC36D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2EB3-CF6E-5748-961A-0D28CFC3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47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9B212-8625-8947-B6E5-F4B2C0C6D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60E51D-CC95-C947-BB77-05EB54229A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4287C4-F7B5-A748-AEB0-379430A13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8515-737B-C849-B44E-000608DD2212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C01ED-5BB2-CC40-A5CE-4CDB1B9D0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FBEAB7-EF33-DD48-85B1-F6556FAC0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2EB3-CF6E-5748-961A-0D28CFC3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450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B3B6B-71A3-5A42-902E-55F789AE3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795D9-8B91-2440-98B3-94EAA294CA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E671DB-4DCC-334B-93E2-72A5E0F81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125AD-51A4-394C-B3D2-B9B99306E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8515-737B-C849-B44E-000608DD2212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F549E3-0B73-5E4B-AEB6-46465597C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D76651-FD73-B245-A5CA-0B96EAC33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2EB3-CF6E-5748-961A-0D28CFC3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73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4EA05-3FFF-7A4F-9F5D-0670AF3A8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C76A1F-AB1B-A34E-91BA-4F5B7ED398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E88D58-808A-5649-AABF-27EEB0FBFC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5437DA-E9C7-6C4D-B0C4-D9A6059D49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2023F1-52E6-AB43-B6B1-FA1FE4846C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5D962B-A07C-5F44-88C4-A4E9717FF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8515-737B-C849-B44E-000608DD2212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261558-E859-A045-90F8-A55473F0B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B24BBD-BC47-0B4F-9C4B-290BE3A67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2EB3-CF6E-5748-961A-0D28CFC3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365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7A7AD-35AC-8941-AF3B-41EC17465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3DB2FC-AAA8-674D-B877-BF85D2CE1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8515-737B-C849-B44E-000608DD2212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2986C5-8515-6147-B948-27150D50B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A37E8F-C28F-DF4C-A75A-6B8BAC69D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2EB3-CF6E-5748-961A-0D28CFC3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034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B88073-9176-AF4C-8C6B-31104A464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8515-737B-C849-B44E-000608DD2212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AFE3A-D1A6-6348-BD8D-4FDB71FC1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06ED3-5DD7-F44A-8F9F-07FB306C0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2EB3-CF6E-5748-961A-0D28CFC3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024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54CDB-5865-BE40-957C-420DF5E86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941146-A15F-834B-AF48-8C7A0066C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F5AEFE-4366-414A-B33B-05C35AE8D7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6FF13F-B2B0-4949-859E-90E1091EA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8515-737B-C849-B44E-000608DD2212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C7ADE3-1065-204E-AE15-DCCDC9295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E6139D-3B8E-434A-BAB6-08A2291E5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2EB3-CF6E-5748-961A-0D28CFC3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556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D8DCA-05C1-CC49-A28A-40FA3E5B7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08E1FA-6677-FC43-A12F-AE0AF50FB0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94F119-9D27-614B-8C73-0002BAEA3E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17A216-C16D-DC49-9E9F-460DCFA62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8515-737B-C849-B44E-000608DD2212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0A9734-D60C-CF44-A834-B8B30019E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D5127D-C1EC-F149-9649-4F718557A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2EB3-CF6E-5748-961A-0D28CFC3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584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9C3F90-DDD5-F740-B875-86E79A107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C4CF24-A930-024F-A9F5-0D66659422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E055E0-EB5F-EC43-BA73-606B1913ED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38515-737B-C849-B44E-000608DD2212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774C3-1C03-5944-8A87-F864DADEC0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4F4C94-4FF2-9549-982D-67D332014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F2EB3-CF6E-5748-961A-0D28CFC3E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051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7F44F-77D6-4679-BE9D-CE14DF3A1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Supplemental figures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061D6-EC5F-4600-8D03-4735C3C607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371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r="46354" b="66409"/>
          <a:stretch/>
        </p:blipFill>
        <p:spPr bwMode="auto">
          <a:xfrm>
            <a:off x="2675467" y="1594092"/>
            <a:ext cx="6168019" cy="23089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941798" y="4634224"/>
            <a:ext cx="1054471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Supplemental Figure </a:t>
            </a:r>
            <a:r>
              <a:rPr lang="en-US" sz="1100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1a: Duration of response (DOR) after first immunotherapy for entire DFCI mucosal melanoma cohort.  1b: Duration of stable disease (DSD)</a:t>
            </a:r>
            <a:endParaRPr lang="en-US" sz="11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775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F142354-8122-484B-A36B-88FE22D78C1E}"/>
              </a:ext>
            </a:extLst>
          </p:cNvPr>
          <p:cNvSpPr txBox="1"/>
          <p:nvPr/>
        </p:nvSpPr>
        <p:spPr>
          <a:xfrm flipH="1">
            <a:off x="1958008" y="5720909"/>
            <a:ext cx="854765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ea typeface="MS Mincho" panose="02020609040205080304" pitchFamily="49" charset="-128"/>
              </a:rPr>
              <a:t>Supplemental Figure 2. </a:t>
            </a:r>
            <a:r>
              <a:rPr lang="en-US" sz="1100" dirty="0">
                <a:latin typeface="Arial" panose="020B0604020202020204" pitchFamily="34" charset="0"/>
                <a:ea typeface="MS Mincho" panose="02020609040205080304" pitchFamily="49" charset="-128"/>
              </a:rPr>
              <a:t>There are no genes significantly associated with a particular institution, so we do not have any observable bias attributed to the different sequencing platforms. The y-axis indicates the negative log-transformed p-value of the Fisher’s exact test between variant/non-variant counts for DFCI and MSKCC based samples (higher is more significant), with thresholds for the </a:t>
            </a:r>
            <a:r>
              <a:rPr lang="en-US" sz="1100">
                <a:latin typeface="Arial" panose="020B0604020202020204" pitchFamily="34" charset="0"/>
                <a:ea typeface="MS Mincho" panose="02020609040205080304" pitchFamily="49" charset="-128"/>
              </a:rPr>
              <a:t>individual nominal p-values </a:t>
            </a:r>
            <a:r>
              <a:rPr lang="en-US" sz="1100" dirty="0">
                <a:latin typeface="Arial" panose="020B0604020202020204" pitchFamily="34" charset="0"/>
                <a:ea typeface="MS Mincho" panose="02020609040205080304" pitchFamily="49" charset="-128"/>
              </a:rPr>
              <a:t>indicated by a dotted line at alpha=0.05. The x-axis indicates the relative difference in the fraction of genes with a variant between the institutions.</a:t>
            </a:r>
            <a:endParaRPr lang="en-US" sz="11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9286A6-F204-4C58-983A-5BF49CBA0C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0890" y="1280578"/>
            <a:ext cx="4631578" cy="3867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014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013596" y="6165338"/>
            <a:ext cx="758166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Supplemental figure 3:  </a:t>
            </a:r>
            <a:r>
              <a:rPr lang="en-US" sz="1100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Distributions of PFS and OS for patients with mucosal melanoma that contains KIT or NF1 mutations</a:t>
            </a:r>
            <a:endParaRPr lang="en-US" sz="11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1025" name="Picture 1" descr="page1image18421552">
            <a:extLst>
              <a:ext uri="{FF2B5EF4-FFF2-40B4-BE49-F238E27FC236}">
                <a16:creationId xmlns:a16="http://schemas.microsoft.com/office/drawing/2014/main" id="{3FBC1703-4A98-1047-BA4F-2C3E0A9DD4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941" y="403731"/>
            <a:ext cx="5230192" cy="2941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8309553" y="1286837"/>
            <a:ext cx="141098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Median PFS</a:t>
            </a:r>
            <a:endParaRPr lang="en-US" sz="9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KIT Mutated:10.7 </a:t>
            </a:r>
            <a:r>
              <a:rPr lang="en-US" sz="9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mos</a:t>
            </a:r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 (95%CI: 2.2-15.6)</a:t>
            </a:r>
            <a:endParaRPr lang="en-US" sz="9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KIT WT:3.4 </a:t>
            </a:r>
            <a:r>
              <a:rPr lang="en-US" sz="9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mos</a:t>
            </a:r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(95%CI: 2.7 –4.7 </a:t>
            </a:r>
            <a:r>
              <a:rPr lang="en-US" sz="9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mos</a:t>
            </a:r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endParaRPr lang="en-US" sz="900" dirty="0"/>
          </a:p>
        </p:txBody>
      </p:sp>
      <p:pic>
        <p:nvPicPr>
          <p:cNvPr id="1028" name="Picture 4" descr="page2image18540944">
            <a:extLst>
              <a:ext uri="{FF2B5EF4-FFF2-40B4-BE49-F238E27FC236}">
                <a16:creationId xmlns:a16="http://schemas.microsoft.com/office/drawing/2014/main" id="{C305881A-49C8-5B4C-B3EC-4D7072724E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21" y="403731"/>
            <a:ext cx="5819997" cy="2941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3938543" y="894422"/>
            <a:ext cx="143339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Median OS</a:t>
            </a:r>
            <a:endParaRPr lang="en-US" sz="9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KIT Mutated: 25.8 </a:t>
            </a:r>
            <a:r>
              <a:rPr lang="en-US" sz="9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mos</a:t>
            </a:r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 (95%CI:9.8 </a:t>
            </a:r>
            <a:r>
              <a:rPr lang="en-US" sz="9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mos</a:t>
            </a:r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 –∞)</a:t>
            </a:r>
            <a:endParaRPr lang="en-US" sz="9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KIT WT:18.8 </a:t>
            </a:r>
            <a:r>
              <a:rPr lang="en-US" sz="9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mos</a:t>
            </a:r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 (95%CI: 13.2 </a:t>
            </a:r>
            <a:r>
              <a:rPr lang="en-US" sz="9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mos</a:t>
            </a:r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 to 23.1)</a:t>
            </a:r>
            <a:endParaRPr lang="en-US" sz="900" dirty="0"/>
          </a:p>
        </p:txBody>
      </p:sp>
      <p:pic>
        <p:nvPicPr>
          <p:cNvPr id="1029" name="Picture 5" descr="page3image18656192">
            <a:extLst>
              <a:ext uri="{FF2B5EF4-FFF2-40B4-BE49-F238E27FC236}">
                <a16:creationId xmlns:a16="http://schemas.microsoft.com/office/drawing/2014/main" id="{2164537C-5EC3-2D4A-9D2B-F90ED1211C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940" y="3365912"/>
            <a:ext cx="5417536" cy="2846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8258181" y="4181353"/>
            <a:ext cx="151372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Median PFS</a:t>
            </a:r>
            <a:endParaRPr lang="en-US" sz="9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NF1 Mutated: 3.9 </a:t>
            </a:r>
            <a:r>
              <a:rPr lang="en-US" sz="9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mos</a:t>
            </a:r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 (95%CI: 1.2-8.6 </a:t>
            </a:r>
            <a:r>
              <a:rPr lang="en-US" sz="9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mos</a:t>
            </a:r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endParaRPr lang="en-US" sz="9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NF1 WT: 3.4 </a:t>
            </a:r>
            <a:r>
              <a:rPr lang="en-US" sz="9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mos</a:t>
            </a:r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(95%CI: 2.7 –6.4 </a:t>
            </a:r>
            <a:r>
              <a:rPr lang="en-US" sz="9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mos</a:t>
            </a:r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endParaRPr lang="en-US" sz="900" dirty="0"/>
          </a:p>
        </p:txBody>
      </p:sp>
      <p:pic>
        <p:nvPicPr>
          <p:cNvPr id="1030" name="Picture 6" descr="page4image18621856">
            <a:extLst>
              <a:ext uri="{FF2B5EF4-FFF2-40B4-BE49-F238E27FC236}">
                <a16:creationId xmlns:a16="http://schemas.microsoft.com/office/drawing/2014/main" id="{BA4E2B49-AAA2-624B-8BC4-328A0959C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76" y="3429000"/>
            <a:ext cx="5317524" cy="2783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938543" y="3836405"/>
            <a:ext cx="172107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Median OS</a:t>
            </a:r>
            <a:endParaRPr lang="en-US" sz="9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NF1 Mutated: 17.4 </a:t>
            </a:r>
            <a:r>
              <a:rPr lang="en-US" sz="9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mos</a:t>
            </a:r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 (95%CI:1.2–20.8mos)</a:t>
            </a:r>
            <a:endParaRPr lang="en-US" sz="9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NF1 WT:23.1 </a:t>
            </a:r>
            <a:r>
              <a:rPr lang="en-US" sz="9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mos</a:t>
            </a:r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 (95%CI: 14.2 </a:t>
            </a:r>
            <a:r>
              <a:rPr lang="en-US" sz="9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mos</a:t>
            </a:r>
            <a:r>
              <a:rPr lang="en-US" sz="900" b="1" dirty="0">
                <a:solidFill>
                  <a:srgbClr val="000000"/>
                </a:solidFill>
                <a:latin typeface="Calibri" panose="020F0502020204030204" pitchFamily="34" charset="0"/>
              </a:rPr>
              <a:t> -∞)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886395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866</TotalTime>
  <Words>265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</vt:lpstr>
      <vt:lpstr>Office Theme</vt:lpstr>
      <vt:lpstr>Supplemental figures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Weirather, Jason L.</dc:creator>
  <cp:lastModifiedBy>Buchbinder, Elizabeth I.,M.D.</cp:lastModifiedBy>
  <cp:revision>28</cp:revision>
  <dcterms:created xsi:type="dcterms:W3CDTF">2019-12-12T20:18:16Z</dcterms:created>
  <dcterms:modified xsi:type="dcterms:W3CDTF">2020-05-28T15:53:40Z</dcterms:modified>
</cp:coreProperties>
</file>