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AD2C5-CCB9-4E64-A39E-E726236AECCD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83343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3E6D6-8EB9-43EB-9F49-43576C69D58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14211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F600C-6504-47E3-B8B1-E680D2391D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79164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897C7-C2C9-4021-8D5C-30A235CDD57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66297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5D03F-A08D-4A39-95B5-CF0908E00F8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8950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7BD52-68BD-4015-A0D5-BF6230ECE82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58143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D4954-4CE0-4FEA-977C-CD5D46FAD2D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88223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FC51C-38F6-490E-A903-4A6AE1CEF00E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00518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897A7-1F4F-451D-A41E-528E8915D415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255824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40939-C0D6-4B6B-8172-811A9B07CB1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873292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6AAAE-3555-4E2D-B9E2-E67D6398D8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84261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smtClean="0"/>
              <a:t>Textmasterformate durch Klicken bearbeiten</a:t>
            </a:r>
          </a:p>
          <a:p>
            <a:pPr lvl="1"/>
            <a:r>
              <a:rPr lang="de-CH" altLang="de-DE" smtClean="0"/>
              <a:t>Zweite Ebene</a:t>
            </a:r>
          </a:p>
          <a:p>
            <a:pPr lvl="2"/>
            <a:r>
              <a:rPr lang="de-CH" altLang="de-DE" smtClean="0"/>
              <a:t>Dritte Ebene</a:t>
            </a:r>
          </a:p>
          <a:p>
            <a:pPr lvl="3"/>
            <a:r>
              <a:rPr lang="de-CH" altLang="de-DE" smtClean="0"/>
              <a:t>Vierte Ebene</a:t>
            </a:r>
          </a:p>
          <a:p>
            <a:pPr lvl="4"/>
            <a:r>
              <a:rPr lang="de-CH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834D256-ADDC-49AA-B481-AC762B652E1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41750" y="692150"/>
            <a:ext cx="1655763" cy="504825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de-DE" sz="1200" smtClean="0"/>
              <a:t>Assessed for eligibility (n=23)</a:t>
            </a: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4643438" y="1196975"/>
            <a:ext cx="1270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5186363" y="1446213"/>
            <a:ext cx="2625725" cy="795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de-DE" sz="1200"/>
              <a:t>Excluded (n=3)</a:t>
            </a:r>
          </a:p>
          <a:p>
            <a:pPr eaLnBrk="1" hangingPunct="1"/>
            <a:r>
              <a:rPr lang="en-US" altLang="de-DE" sz="1200"/>
              <a:t>Not meeting inclusion criteria (n=3)</a:t>
            </a:r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 flipV="1">
            <a:off x="4656138" y="1846263"/>
            <a:ext cx="53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4" name="Rectangle 11"/>
          <p:cNvSpPr>
            <a:spLocks noChangeArrowheads="1"/>
          </p:cNvSpPr>
          <p:nvPr/>
        </p:nvSpPr>
        <p:spPr bwMode="auto">
          <a:xfrm>
            <a:off x="1692275" y="3644900"/>
            <a:ext cx="863600" cy="747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25 </a:t>
            </a:r>
            <a:r>
              <a:rPr lang="de-CH" altLang="de-DE" sz="1200"/>
              <a:t>µg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LSD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(n=16) </a:t>
            </a:r>
          </a:p>
        </p:txBody>
      </p:sp>
      <p:sp>
        <p:nvSpPr>
          <p:cNvPr id="2055" name="Line 14"/>
          <p:cNvSpPr>
            <a:spLocks noChangeShapeType="1"/>
          </p:cNvSpPr>
          <p:nvPr/>
        </p:nvSpPr>
        <p:spPr bwMode="auto">
          <a:xfrm>
            <a:off x="3224213" y="32829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6" name="Line 15"/>
          <p:cNvSpPr>
            <a:spLocks noChangeShapeType="1"/>
          </p:cNvSpPr>
          <p:nvPr/>
        </p:nvSpPr>
        <p:spPr bwMode="auto">
          <a:xfrm flipH="1">
            <a:off x="5405438" y="32845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7" name="Line 18"/>
          <p:cNvSpPr>
            <a:spLocks noChangeShapeType="1"/>
          </p:cNvSpPr>
          <p:nvPr/>
        </p:nvSpPr>
        <p:spPr bwMode="auto">
          <a:xfrm>
            <a:off x="3708400" y="32845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58" name="Rectangle 21"/>
          <p:cNvSpPr>
            <a:spLocks noChangeArrowheads="1"/>
          </p:cNvSpPr>
          <p:nvPr/>
        </p:nvSpPr>
        <p:spPr bwMode="auto">
          <a:xfrm>
            <a:off x="5160963" y="4549775"/>
            <a:ext cx="3838575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 dirty="0"/>
              <a:t>Drop outs (n=4) (one after </a:t>
            </a:r>
            <a:r>
              <a:rPr lang="en-US" altLang="de-DE" sz="1200" dirty="0" smtClean="0"/>
              <a:t>the first </a:t>
            </a:r>
            <a:r>
              <a:rPr lang="de-CH" altLang="de-DE" sz="1200" dirty="0" smtClean="0"/>
              <a:t>Session (</a:t>
            </a:r>
            <a:r>
              <a:rPr lang="en-US" altLang="de-DE" sz="1200" dirty="0" smtClean="0"/>
              <a:t>50 </a:t>
            </a:r>
            <a:r>
              <a:rPr lang="de-CH" altLang="de-DE" sz="1200" dirty="0" smtClean="0"/>
              <a:t>µg LSD </a:t>
            </a:r>
            <a:r>
              <a:rPr lang="de-CH" altLang="de-DE" sz="1200" dirty="0" smtClean="0"/>
              <a:t>), </a:t>
            </a:r>
            <a:r>
              <a:rPr lang="de-CH" altLang="de-DE" sz="1200" dirty="0" err="1"/>
              <a:t>three</a:t>
            </a:r>
            <a:r>
              <a:rPr lang="de-CH" altLang="de-DE" sz="1200" dirty="0"/>
              <a:t> after </a:t>
            </a:r>
            <a:r>
              <a:rPr lang="de-CH" altLang="de-DE" sz="1200" dirty="0" err="1"/>
              <a:t>the</a:t>
            </a:r>
            <a:r>
              <a:rPr lang="de-CH" altLang="de-DE" sz="1200" dirty="0"/>
              <a:t> </a:t>
            </a:r>
            <a:r>
              <a:rPr lang="de-CH" altLang="de-DE" sz="1200" dirty="0" err="1" smtClean="0"/>
              <a:t>second</a:t>
            </a:r>
            <a:r>
              <a:rPr lang="de-CH" altLang="de-DE" sz="1200" dirty="0" smtClean="0"/>
              <a:t> Session (</a:t>
            </a:r>
            <a:r>
              <a:rPr lang="de-CH" altLang="de-DE" sz="1200" dirty="0" smtClean="0"/>
              <a:t>200 µg LSD</a:t>
            </a:r>
            <a:r>
              <a:rPr lang="de-CH" altLang="de-DE" sz="1200" dirty="0" smtClean="0"/>
              <a:t>))</a:t>
            </a:r>
            <a:endParaRPr lang="de-CH" altLang="de-DE" sz="1200" dirty="0"/>
          </a:p>
        </p:txBody>
      </p:sp>
      <p:sp>
        <p:nvSpPr>
          <p:cNvPr id="2059" name="Line 22"/>
          <p:cNvSpPr>
            <a:spLocks noChangeShapeType="1"/>
          </p:cNvSpPr>
          <p:nvPr/>
        </p:nvSpPr>
        <p:spPr bwMode="auto">
          <a:xfrm>
            <a:off x="4656138" y="4868863"/>
            <a:ext cx="446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1116013" y="5876925"/>
            <a:ext cx="7343775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1200" dirty="0" err="1">
                <a:latin typeface="Arial" charset="0"/>
              </a:rPr>
              <a:t>Analysed</a:t>
            </a:r>
            <a:r>
              <a:rPr lang="en-US" sz="1200" dirty="0">
                <a:latin typeface="Arial" charset="0"/>
              </a:rPr>
              <a:t> (</a:t>
            </a:r>
            <a:r>
              <a:rPr lang="en-US" sz="1200" dirty="0">
                <a:latin typeface="Arial" charset="0"/>
              </a:rPr>
              <a:t>n=16)</a:t>
            </a:r>
            <a:endParaRPr lang="en-US" sz="1200" dirty="0">
              <a:latin typeface="Arial" charset="0"/>
            </a:endParaRPr>
          </a:p>
          <a:p>
            <a:pPr marL="171450" indent="-171450" algn="ctr" eaLnBrk="1" hangingPunct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200" dirty="0">
                <a:latin typeface="Arial" charset="0"/>
              </a:rPr>
              <a:t>Excluded from analysis (n=0)</a:t>
            </a:r>
          </a:p>
        </p:txBody>
      </p:sp>
      <p:sp>
        <p:nvSpPr>
          <p:cNvPr id="2061" name="Line 24"/>
          <p:cNvSpPr>
            <a:spLocks noChangeShapeType="1"/>
          </p:cNvSpPr>
          <p:nvPr/>
        </p:nvSpPr>
        <p:spPr bwMode="auto">
          <a:xfrm>
            <a:off x="4656138" y="4500563"/>
            <a:ext cx="0" cy="137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2" name="Rectangle 5"/>
          <p:cNvSpPr>
            <a:spLocks noChangeArrowheads="1"/>
          </p:cNvSpPr>
          <p:nvPr/>
        </p:nvSpPr>
        <p:spPr bwMode="auto">
          <a:xfrm>
            <a:off x="3895725" y="2492375"/>
            <a:ext cx="1539875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Randomized (n=20)</a:t>
            </a:r>
          </a:p>
        </p:txBody>
      </p:sp>
      <p:sp>
        <p:nvSpPr>
          <p:cNvPr id="2063" name="Line 18"/>
          <p:cNvSpPr>
            <a:spLocks noChangeShapeType="1"/>
          </p:cNvSpPr>
          <p:nvPr/>
        </p:nvSpPr>
        <p:spPr bwMode="auto">
          <a:xfrm>
            <a:off x="3708400" y="4508500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4" name="Line 17"/>
          <p:cNvSpPr>
            <a:spLocks noChangeShapeType="1"/>
          </p:cNvSpPr>
          <p:nvPr/>
        </p:nvSpPr>
        <p:spPr bwMode="auto">
          <a:xfrm>
            <a:off x="3708400" y="4408488"/>
            <a:ext cx="0" cy="10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5724525" y="4421188"/>
            <a:ext cx="0" cy="87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66" name="Rectangle 20"/>
          <p:cNvSpPr>
            <a:spLocks noChangeArrowheads="1"/>
          </p:cNvSpPr>
          <p:nvPr/>
        </p:nvSpPr>
        <p:spPr bwMode="auto">
          <a:xfrm>
            <a:off x="2916238" y="5227638"/>
            <a:ext cx="3506787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Participants completed the study (n=16)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3059113" y="549275"/>
            <a:ext cx="1017587" cy="28733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de-CH" sz="1200" b="1" dirty="0" err="1">
                <a:solidFill>
                  <a:schemeClr val="tx1"/>
                </a:solidFill>
              </a:rPr>
              <a:t>Enrollment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323850" y="3500438"/>
            <a:ext cx="1017588" cy="28892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de-CH" sz="1200" b="1" dirty="0" err="1">
                <a:solidFill>
                  <a:schemeClr val="tx1"/>
                </a:solidFill>
              </a:rPr>
              <a:t>Allocation</a:t>
            </a:r>
            <a:endParaRPr lang="de-CH" sz="1200" b="1" dirty="0">
              <a:solidFill>
                <a:schemeClr val="tx1"/>
              </a:solidFill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23850" y="5711825"/>
            <a:ext cx="1017588" cy="28733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de-CH" sz="1200" b="1" dirty="0">
                <a:solidFill>
                  <a:schemeClr val="tx1"/>
                </a:solidFill>
              </a:rPr>
              <a:t>Analysis</a:t>
            </a:r>
          </a:p>
        </p:txBody>
      </p:sp>
      <p:sp>
        <p:nvSpPr>
          <p:cNvPr id="2070" name="Textfeld 2"/>
          <p:cNvSpPr txBox="1">
            <a:spLocks noChangeArrowheads="1"/>
          </p:cNvSpPr>
          <p:nvPr/>
        </p:nvSpPr>
        <p:spPr bwMode="auto">
          <a:xfrm>
            <a:off x="323850" y="549275"/>
            <a:ext cx="311467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1600"/>
              <a:t>STUDY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1600"/>
              <a:t>LSD: 25, 50, 100, 200 µg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1600"/>
              <a:t>LSD 200 µg + Ketanserin 40 mg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de-DE" sz="1600"/>
              <a:t>Placebo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800"/>
          </a:p>
        </p:txBody>
      </p:sp>
      <p:sp>
        <p:nvSpPr>
          <p:cNvPr id="2" name="Line 18"/>
          <p:cNvSpPr>
            <a:spLocks noChangeShapeType="1"/>
          </p:cNvSpPr>
          <p:nvPr/>
        </p:nvSpPr>
        <p:spPr bwMode="auto">
          <a:xfrm>
            <a:off x="5538788" y="3284538"/>
            <a:ext cx="1976437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2" name="Line 18"/>
          <p:cNvSpPr>
            <a:spLocks noChangeShapeType="1"/>
          </p:cNvSpPr>
          <p:nvPr/>
        </p:nvSpPr>
        <p:spPr bwMode="auto">
          <a:xfrm flipV="1">
            <a:off x="2124075" y="3284538"/>
            <a:ext cx="1692275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3" name="Line 14"/>
          <p:cNvSpPr>
            <a:spLocks noChangeShapeType="1"/>
          </p:cNvSpPr>
          <p:nvPr/>
        </p:nvSpPr>
        <p:spPr bwMode="auto">
          <a:xfrm>
            <a:off x="2124075" y="32908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4" name="Line 14"/>
          <p:cNvSpPr>
            <a:spLocks noChangeShapeType="1"/>
          </p:cNvSpPr>
          <p:nvPr/>
        </p:nvSpPr>
        <p:spPr bwMode="auto">
          <a:xfrm>
            <a:off x="6543675" y="32829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75" name="Rectangle 11"/>
          <p:cNvSpPr>
            <a:spLocks noChangeArrowheads="1"/>
          </p:cNvSpPr>
          <p:nvPr/>
        </p:nvSpPr>
        <p:spPr bwMode="auto">
          <a:xfrm>
            <a:off x="2763838" y="3644900"/>
            <a:ext cx="863600" cy="749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50 </a:t>
            </a:r>
            <a:r>
              <a:rPr lang="de-CH" altLang="de-DE" sz="1200"/>
              <a:t>µg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LSD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(n=20) </a:t>
            </a:r>
          </a:p>
        </p:txBody>
      </p:sp>
      <p:sp>
        <p:nvSpPr>
          <p:cNvPr id="2076" name="Rectangle 11"/>
          <p:cNvSpPr>
            <a:spLocks noChangeArrowheads="1"/>
          </p:cNvSpPr>
          <p:nvPr/>
        </p:nvSpPr>
        <p:spPr bwMode="auto">
          <a:xfrm>
            <a:off x="3838575" y="3636963"/>
            <a:ext cx="863600" cy="749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100 </a:t>
            </a:r>
            <a:r>
              <a:rPr lang="de-CH" altLang="de-DE" sz="1200"/>
              <a:t>µg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LSD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(n=16) </a:t>
            </a:r>
          </a:p>
        </p:txBody>
      </p:sp>
      <p:sp>
        <p:nvSpPr>
          <p:cNvPr id="2077" name="Rectangle 11"/>
          <p:cNvSpPr>
            <a:spLocks noChangeArrowheads="1"/>
          </p:cNvSpPr>
          <p:nvPr/>
        </p:nvSpPr>
        <p:spPr bwMode="auto">
          <a:xfrm>
            <a:off x="4979988" y="3636963"/>
            <a:ext cx="863600" cy="747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200 </a:t>
            </a:r>
            <a:r>
              <a:rPr lang="de-CH" altLang="de-DE" sz="1200"/>
              <a:t>µg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LSD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(n=19)</a:t>
            </a:r>
          </a:p>
        </p:txBody>
      </p:sp>
      <p:sp>
        <p:nvSpPr>
          <p:cNvPr id="2078" name="Rectangle 11"/>
          <p:cNvSpPr>
            <a:spLocks noChangeArrowheads="1"/>
          </p:cNvSpPr>
          <p:nvPr/>
        </p:nvSpPr>
        <p:spPr bwMode="auto">
          <a:xfrm>
            <a:off x="7154863" y="3630613"/>
            <a:ext cx="865187" cy="747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de-CH" altLang="de-DE" sz="1200"/>
              <a:t>Placebo</a:t>
            </a:r>
            <a:endParaRPr lang="en-US" altLang="de-DE" sz="1200"/>
          </a:p>
          <a:p>
            <a:pPr algn="ctr" eaLnBrk="1" hangingPunct="1">
              <a:buFontTx/>
              <a:buNone/>
            </a:pPr>
            <a:r>
              <a:rPr lang="en-US" altLang="de-DE" sz="1200"/>
              <a:t>(n=16) </a:t>
            </a:r>
          </a:p>
        </p:txBody>
      </p:sp>
      <p:sp>
        <p:nvSpPr>
          <p:cNvPr id="2079" name="Rectangle 11"/>
          <p:cNvSpPr>
            <a:spLocks noChangeArrowheads="1"/>
          </p:cNvSpPr>
          <p:nvPr/>
        </p:nvSpPr>
        <p:spPr bwMode="auto">
          <a:xfrm>
            <a:off x="6088063" y="3630613"/>
            <a:ext cx="865187" cy="7477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de-DE" sz="1200"/>
              <a:t>200 </a:t>
            </a:r>
            <a:r>
              <a:rPr lang="de-CH" altLang="de-DE" sz="1200"/>
              <a:t>µg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LSD + K</a:t>
            </a:r>
          </a:p>
          <a:p>
            <a:pPr algn="ctr" eaLnBrk="1" hangingPunct="1">
              <a:buFontTx/>
              <a:buNone/>
            </a:pPr>
            <a:r>
              <a:rPr lang="en-US" altLang="de-DE" sz="1200"/>
              <a:t>(n=16) </a:t>
            </a:r>
          </a:p>
        </p:txBody>
      </p:sp>
      <p:sp>
        <p:nvSpPr>
          <p:cNvPr id="2080" name="Line 14"/>
          <p:cNvSpPr>
            <a:spLocks noChangeShapeType="1"/>
          </p:cNvSpPr>
          <p:nvPr/>
        </p:nvSpPr>
        <p:spPr bwMode="auto">
          <a:xfrm>
            <a:off x="4279900" y="32829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081" name="Line 14"/>
          <p:cNvSpPr>
            <a:spLocks noChangeShapeType="1"/>
          </p:cNvSpPr>
          <p:nvPr/>
        </p:nvSpPr>
        <p:spPr bwMode="auto">
          <a:xfrm>
            <a:off x="7515225" y="32829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Bildschirmpräsentation (4:3)</PresentationFormat>
  <Paragraphs>32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Standarddesign</vt:lpstr>
      <vt:lpstr>PowerPoint-Präsentation</vt:lpstr>
    </vt:vector>
  </TitlesOfParts>
  <Company>KBS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LiechtiM</dc:creator>
  <cp:lastModifiedBy>Holze Friederike</cp:lastModifiedBy>
  <cp:revision>25</cp:revision>
  <dcterms:created xsi:type="dcterms:W3CDTF">2011-09-12T13:11:47Z</dcterms:created>
  <dcterms:modified xsi:type="dcterms:W3CDTF">2020-05-12T12:57:42Z</dcterms:modified>
</cp:coreProperties>
</file>