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3" autoAdjust="0"/>
    <p:restoredTop sz="94660"/>
  </p:normalViewPr>
  <p:slideViewPr>
    <p:cSldViewPr snapToGrid="0">
      <p:cViewPr varScale="1">
        <p:scale>
          <a:sx n="194" d="100"/>
          <a:sy n="194" d="100"/>
        </p:scale>
        <p:origin x="95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02709-529C-4959-972F-59E3BDD8C13D}" type="datetimeFigureOut">
              <a:rPr kumimoji="1" lang="ja-JP" altLang="en-US" smtClean="0"/>
              <a:t>2020/10/8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6575C-CB62-4EF5-AEEC-09106592D6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48105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02709-529C-4959-972F-59E3BDD8C13D}" type="datetimeFigureOut">
              <a:rPr kumimoji="1" lang="ja-JP" altLang="en-US" smtClean="0"/>
              <a:t>2020/10/8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6575C-CB62-4EF5-AEEC-09106592D6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83335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02709-529C-4959-972F-59E3BDD8C13D}" type="datetimeFigureOut">
              <a:rPr kumimoji="1" lang="ja-JP" altLang="en-US" smtClean="0"/>
              <a:t>2020/10/8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6575C-CB62-4EF5-AEEC-09106592D6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76694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02709-529C-4959-972F-59E3BDD8C13D}" type="datetimeFigureOut">
              <a:rPr kumimoji="1" lang="ja-JP" altLang="en-US" smtClean="0"/>
              <a:t>2020/10/8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6575C-CB62-4EF5-AEEC-09106592D6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26083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02709-529C-4959-972F-59E3BDD8C13D}" type="datetimeFigureOut">
              <a:rPr kumimoji="1" lang="ja-JP" altLang="en-US" smtClean="0"/>
              <a:t>2020/10/8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6575C-CB62-4EF5-AEEC-09106592D6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80785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02709-529C-4959-972F-59E3BDD8C13D}" type="datetimeFigureOut">
              <a:rPr kumimoji="1" lang="ja-JP" altLang="en-US" smtClean="0"/>
              <a:t>2020/10/8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6575C-CB62-4EF5-AEEC-09106592D6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5014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02709-529C-4959-972F-59E3BDD8C13D}" type="datetimeFigureOut">
              <a:rPr kumimoji="1" lang="ja-JP" altLang="en-US" smtClean="0"/>
              <a:t>2020/10/8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6575C-CB62-4EF5-AEEC-09106592D6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87190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02709-529C-4959-972F-59E3BDD8C13D}" type="datetimeFigureOut">
              <a:rPr kumimoji="1" lang="ja-JP" altLang="en-US" smtClean="0"/>
              <a:t>2020/10/8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6575C-CB62-4EF5-AEEC-09106592D6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25747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02709-529C-4959-972F-59E3BDD8C13D}" type="datetimeFigureOut">
              <a:rPr kumimoji="1" lang="ja-JP" altLang="en-US" smtClean="0"/>
              <a:t>2020/10/8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6575C-CB62-4EF5-AEEC-09106592D6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6885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02709-529C-4959-972F-59E3BDD8C13D}" type="datetimeFigureOut">
              <a:rPr kumimoji="1" lang="ja-JP" altLang="en-US" smtClean="0"/>
              <a:t>2020/10/8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6575C-CB62-4EF5-AEEC-09106592D6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53714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02709-529C-4959-972F-59E3BDD8C13D}" type="datetimeFigureOut">
              <a:rPr kumimoji="1" lang="ja-JP" altLang="en-US" smtClean="0"/>
              <a:t>2020/10/8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6575C-CB62-4EF5-AEEC-09106592D6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46209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902709-529C-4959-972F-59E3BDD8C13D}" type="datetimeFigureOut">
              <a:rPr kumimoji="1" lang="ja-JP" altLang="en-US" smtClean="0"/>
              <a:t>2020/10/8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86575C-CB62-4EF5-AEEC-09106592D6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519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240"/>
          <a:stretch/>
        </p:blipFill>
        <p:spPr>
          <a:xfrm>
            <a:off x="1094703" y="1262129"/>
            <a:ext cx="7082892" cy="4140000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1094704" y="1262129"/>
            <a:ext cx="3683358" cy="4572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1" name="グループ化 20"/>
          <p:cNvGrpSpPr>
            <a:grpSpLocks noChangeAspect="1"/>
          </p:cNvGrpSpPr>
          <p:nvPr/>
        </p:nvGrpSpPr>
        <p:grpSpPr>
          <a:xfrm>
            <a:off x="1373586" y="463730"/>
            <a:ext cx="3638572" cy="706730"/>
            <a:chOff x="873597" y="841684"/>
            <a:chExt cx="4550228" cy="883804"/>
          </a:xfrm>
        </p:grpSpPr>
        <p:grpSp>
          <p:nvGrpSpPr>
            <p:cNvPr id="22" name="グループ化 21"/>
            <p:cNvGrpSpPr/>
            <p:nvPr/>
          </p:nvGrpSpPr>
          <p:grpSpPr>
            <a:xfrm>
              <a:off x="873597" y="1340768"/>
              <a:ext cx="667710" cy="338554"/>
              <a:chOff x="873597" y="1340768"/>
              <a:chExt cx="667710" cy="338554"/>
            </a:xfrm>
          </p:grpSpPr>
          <p:sp>
            <p:nvSpPr>
              <p:cNvPr id="44" name="テキスト ボックス 43"/>
              <p:cNvSpPr txBox="1"/>
              <p:nvPr/>
            </p:nvSpPr>
            <p:spPr>
              <a:xfrm>
                <a:off x="873597" y="1340768"/>
                <a:ext cx="37352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endParaRPr kumimoji="1" lang="ja-JP" altLang="en-U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" name="テキスト ボックス 44"/>
              <p:cNvSpPr txBox="1"/>
              <p:nvPr/>
            </p:nvSpPr>
            <p:spPr>
              <a:xfrm>
                <a:off x="1167784" y="1340768"/>
                <a:ext cx="37352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kumimoji="1" lang="ja-JP" altLang="en-U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3" name="グループ化 22"/>
            <p:cNvGrpSpPr/>
            <p:nvPr/>
          </p:nvGrpSpPr>
          <p:grpSpPr>
            <a:xfrm>
              <a:off x="2190056" y="1340768"/>
              <a:ext cx="667710" cy="338554"/>
              <a:chOff x="873597" y="1340768"/>
              <a:chExt cx="667710" cy="338554"/>
            </a:xfrm>
          </p:grpSpPr>
          <p:sp>
            <p:nvSpPr>
              <p:cNvPr id="42" name="テキスト ボックス 41"/>
              <p:cNvSpPr txBox="1"/>
              <p:nvPr/>
            </p:nvSpPr>
            <p:spPr>
              <a:xfrm>
                <a:off x="873597" y="1340768"/>
                <a:ext cx="37352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endParaRPr kumimoji="1" lang="ja-JP" altLang="en-U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" name="テキスト ボックス 42"/>
              <p:cNvSpPr txBox="1"/>
              <p:nvPr/>
            </p:nvSpPr>
            <p:spPr>
              <a:xfrm>
                <a:off x="1167784" y="1340768"/>
                <a:ext cx="37352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kumimoji="1" lang="ja-JP" altLang="en-U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4" name="グループ化 23"/>
            <p:cNvGrpSpPr/>
            <p:nvPr/>
          </p:nvGrpSpPr>
          <p:grpSpPr>
            <a:xfrm>
              <a:off x="2752162" y="1340768"/>
              <a:ext cx="667710" cy="338554"/>
              <a:chOff x="873597" y="1340768"/>
              <a:chExt cx="667710" cy="338554"/>
            </a:xfrm>
          </p:grpSpPr>
          <p:sp>
            <p:nvSpPr>
              <p:cNvPr id="40" name="テキスト ボックス 39"/>
              <p:cNvSpPr txBox="1"/>
              <p:nvPr/>
            </p:nvSpPr>
            <p:spPr>
              <a:xfrm>
                <a:off x="873597" y="1340768"/>
                <a:ext cx="37352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endParaRPr kumimoji="1" lang="ja-JP" altLang="en-U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" name="テキスト ボックス 40"/>
              <p:cNvSpPr txBox="1"/>
              <p:nvPr/>
            </p:nvSpPr>
            <p:spPr>
              <a:xfrm>
                <a:off x="1167784" y="1340768"/>
                <a:ext cx="37352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kumimoji="1" lang="ja-JP" altLang="en-U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5" name="グループ化 24"/>
            <p:cNvGrpSpPr/>
            <p:nvPr/>
          </p:nvGrpSpPr>
          <p:grpSpPr>
            <a:xfrm>
              <a:off x="3419872" y="1340768"/>
              <a:ext cx="667710" cy="338554"/>
              <a:chOff x="873597" y="1340768"/>
              <a:chExt cx="667710" cy="338554"/>
            </a:xfrm>
          </p:grpSpPr>
          <p:sp>
            <p:nvSpPr>
              <p:cNvPr id="38" name="テキスト ボックス 37"/>
              <p:cNvSpPr txBox="1"/>
              <p:nvPr/>
            </p:nvSpPr>
            <p:spPr>
              <a:xfrm>
                <a:off x="873597" y="1340768"/>
                <a:ext cx="37352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endParaRPr kumimoji="1" lang="ja-JP" altLang="en-U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" name="テキスト ボックス 38"/>
              <p:cNvSpPr txBox="1"/>
              <p:nvPr/>
            </p:nvSpPr>
            <p:spPr>
              <a:xfrm>
                <a:off x="1167784" y="1340768"/>
                <a:ext cx="37352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kumimoji="1" lang="ja-JP" altLang="en-U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6" name="グループ化 25"/>
            <p:cNvGrpSpPr/>
            <p:nvPr/>
          </p:nvGrpSpPr>
          <p:grpSpPr>
            <a:xfrm>
              <a:off x="1541307" y="1340768"/>
              <a:ext cx="667710" cy="338554"/>
              <a:chOff x="873597" y="1340768"/>
              <a:chExt cx="667710" cy="338554"/>
            </a:xfrm>
          </p:grpSpPr>
          <p:sp>
            <p:nvSpPr>
              <p:cNvPr id="36" name="テキスト ボックス 35"/>
              <p:cNvSpPr txBox="1"/>
              <p:nvPr/>
            </p:nvSpPr>
            <p:spPr>
              <a:xfrm>
                <a:off x="873597" y="1340768"/>
                <a:ext cx="37352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endParaRPr kumimoji="1" lang="ja-JP" altLang="en-U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" name="テキスト ボックス 36"/>
              <p:cNvSpPr txBox="1"/>
              <p:nvPr/>
            </p:nvSpPr>
            <p:spPr>
              <a:xfrm>
                <a:off x="1167784" y="1340768"/>
                <a:ext cx="37352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kumimoji="1" lang="ja-JP" altLang="en-U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27" name="直線コネクタ 26"/>
            <p:cNvCxnSpPr/>
            <p:nvPr/>
          </p:nvCxnSpPr>
          <p:spPr>
            <a:xfrm>
              <a:off x="1604500" y="1340768"/>
              <a:ext cx="46198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線コネクタ 27"/>
            <p:cNvCxnSpPr/>
            <p:nvPr/>
          </p:nvCxnSpPr>
          <p:spPr>
            <a:xfrm>
              <a:off x="3562401" y="1340416"/>
              <a:ext cx="46198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線コネクタ 28"/>
            <p:cNvCxnSpPr/>
            <p:nvPr/>
          </p:nvCxnSpPr>
          <p:spPr>
            <a:xfrm>
              <a:off x="2894691" y="1340416"/>
              <a:ext cx="46198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線コネクタ 29"/>
            <p:cNvCxnSpPr/>
            <p:nvPr/>
          </p:nvCxnSpPr>
          <p:spPr>
            <a:xfrm>
              <a:off x="2256508" y="1340768"/>
              <a:ext cx="46198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テキスト ボックス 30"/>
            <p:cNvSpPr txBox="1"/>
            <p:nvPr/>
          </p:nvSpPr>
          <p:spPr>
            <a:xfrm>
              <a:off x="1541307" y="1056067"/>
              <a:ext cx="57606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100" dirty="0">
                  <a:latin typeface="Arial" panose="020B0604020202020204" pitchFamily="34" charset="0"/>
                  <a:cs typeface="Arial" panose="020B0604020202020204" pitchFamily="34" charset="0"/>
                </a:rPr>
                <a:t>IMQ</a:t>
              </a:r>
              <a:endParaRPr kumimoji="1" lang="ja-JP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テキスト ボックス 31"/>
            <p:cNvSpPr txBox="1"/>
            <p:nvPr/>
          </p:nvSpPr>
          <p:spPr>
            <a:xfrm>
              <a:off x="2138609" y="841684"/>
              <a:ext cx="75226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100" dirty="0">
                  <a:latin typeface="Arial" panose="020B0604020202020204" pitchFamily="34" charset="0"/>
                  <a:cs typeface="Arial" panose="020B0604020202020204" pitchFamily="34" charset="0"/>
                </a:rPr>
                <a:t>poly I:C</a:t>
              </a:r>
              <a:endParaRPr kumimoji="1" lang="ja-JP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テキスト ボックス 32"/>
            <p:cNvSpPr txBox="1"/>
            <p:nvPr/>
          </p:nvSpPr>
          <p:spPr>
            <a:xfrm>
              <a:off x="3505363" y="1052033"/>
              <a:ext cx="57606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100" dirty="0">
                  <a:latin typeface="Arial" panose="020B0604020202020204" pitchFamily="34" charset="0"/>
                  <a:cs typeface="Arial" panose="020B0604020202020204" pitchFamily="34" charset="0"/>
                </a:rPr>
                <a:t>TPA</a:t>
              </a:r>
              <a:endParaRPr kumimoji="1" lang="ja-JP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テキスト ボックス 33"/>
            <p:cNvSpPr txBox="1"/>
            <p:nvPr/>
          </p:nvSpPr>
          <p:spPr>
            <a:xfrm>
              <a:off x="2843185" y="1050190"/>
              <a:ext cx="57606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100" dirty="0">
                  <a:latin typeface="Arial" panose="020B0604020202020204" pitchFamily="34" charset="0"/>
                  <a:cs typeface="Arial" panose="020B0604020202020204" pitchFamily="34" charset="0"/>
                </a:rPr>
                <a:t>LPS</a:t>
              </a:r>
              <a:endParaRPr kumimoji="1" lang="ja-JP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" name="テキスト ボックス 34"/>
            <p:cNvSpPr txBox="1"/>
            <p:nvPr/>
          </p:nvSpPr>
          <p:spPr>
            <a:xfrm>
              <a:off x="4293742" y="1294601"/>
              <a:ext cx="113008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100" dirty="0">
                  <a:latin typeface="Arial" panose="020B0604020202020204" pitchFamily="34" charset="0"/>
                  <a:cs typeface="Arial" panose="020B0604020202020204" pitchFamily="34" charset="0"/>
                </a:rPr>
                <a:t>MabE </a:t>
              </a:r>
            </a:p>
            <a:p>
              <a:pPr algn="ctr"/>
              <a:r>
                <a:rPr lang="en-US" altLang="ja-JP" sz="1100" dirty="0">
                  <a:latin typeface="Arial" panose="020B0604020202020204" pitchFamily="34" charset="0"/>
                  <a:cs typeface="Arial" panose="020B0604020202020204" pitchFamily="34" charset="0"/>
                </a:rPr>
                <a:t>(25 </a:t>
              </a:r>
              <a:r>
                <a:rPr lang="en-US" altLang="ja-JP" sz="1100" dirty="0">
                  <a:latin typeface="Symbol" panose="05050102010706020507" pitchFamily="18" charset="2"/>
                  <a:cs typeface="Arial" panose="020B0604020202020204" pitchFamily="34" charset="0"/>
                </a:rPr>
                <a:t>m</a:t>
              </a:r>
              <a:r>
                <a:rPr lang="en-US" altLang="ja-JP" sz="1100" dirty="0">
                  <a:latin typeface="Arial" panose="020B0604020202020204" pitchFamily="34" charset="0"/>
                  <a:cs typeface="Arial" panose="020B0604020202020204" pitchFamily="34" charset="0"/>
                </a:rPr>
                <a:t>g/mL)</a:t>
              </a:r>
              <a:endParaRPr kumimoji="1" lang="ja-JP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6" name="テキスト ボックス 45"/>
          <p:cNvSpPr txBox="1"/>
          <p:nvPr/>
        </p:nvSpPr>
        <p:spPr>
          <a:xfrm>
            <a:off x="363124" y="1349997"/>
            <a:ext cx="7013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p65</a:t>
            </a:r>
            <a:endParaRPr kumimoji="1" lang="ja-JP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D8D0EA2E-885A-FA49-9AE9-1C9EAACCF6E8}"/>
              </a:ext>
            </a:extLst>
          </p:cNvPr>
          <p:cNvSpPr txBox="1"/>
          <p:nvPr/>
        </p:nvSpPr>
        <p:spPr>
          <a:xfrm>
            <a:off x="209054" y="405701"/>
            <a:ext cx="18170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Figure 1C</a:t>
            </a:r>
          </a:p>
        </p:txBody>
      </p:sp>
    </p:spTree>
    <p:extLst>
      <p:ext uri="{BB962C8B-B14F-4D97-AF65-F5344CB8AC3E}">
        <p14:creationId xmlns:p14="http://schemas.microsoft.com/office/powerpoint/2010/main" val="1436527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441"/>
          <a:stretch/>
        </p:blipFill>
        <p:spPr>
          <a:xfrm>
            <a:off x="298183" y="914400"/>
            <a:ext cx="8599150" cy="5318975"/>
          </a:xfrm>
          <a:prstGeom prst="rect">
            <a:avLst/>
          </a:prstGeom>
        </p:spPr>
      </p:pic>
      <p:sp>
        <p:nvSpPr>
          <p:cNvPr id="5" name="正方形/長方形 4"/>
          <p:cNvSpPr/>
          <p:nvPr/>
        </p:nvSpPr>
        <p:spPr>
          <a:xfrm>
            <a:off x="4836297" y="1089329"/>
            <a:ext cx="3935896" cy="4572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6" name="グループ化 5"/>
          <p:cNvGrpSpPr>
            <a:grpSpLocks noChangeAspect="1"/>
          </p:cNvGrpSpPr>
          <p:nvPr/>
        </p:nvGrpSpPr>
        <p:grpSpPr>
          <a:xfrm>
            <a:off x="5945586" y="295135"/>
            <a:ext cx="3638572" cy="706730"/>
            <a:chOff x="873597" y="841684"/>
            <a:chExt cx="4550228" cy="883804"/>
          </a:xfrm>
        </p:grpSpPr>
        <p:grpSp>
          <p:nvGrpSpPr>
            <p:cNvPr id="7" name="グループ化 6"/>
            <p:cNvGrpSpPr/>
            <p:nvPr/>
          </p:nvGrpSpPr>
          <p:grpSpPr>
            <a:xfrm>
              <a:off x="873597" y="1340768"/>
              <a:ext cx="667710" cy="338554"/>
              <a:chOff x="873597" y="1340768"/>
              <a:chExt cx="667710" cy="338554"/>
            </a:xfrm>
          </p:grpSpPr>
          <p:sp>
            <p:nvSpPr>
              <p:cNvPr id="29" name="テキスト ボックス 28"/>
              <p:cNvSpPr txBox="1"/>
              <p:nvPr/>
            </p:nvSpPr>
            <p:spPr>
              <a:xfrm>
                <a:off x="873597" y="1340768"/>
                <a:ext cx="37352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endParaRPr kumimoji="1" lang="ja-JP" altLang="en-U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" name="テキスト ボックス 29"/>
              <p:cNvSpPr txBox="1"/>
              <p:nvPr/>
            </p:nvSpPr>
            <p:spPr>
              <a:xfrm>
                <a:off x="1167784" y="1340768"/>
                <a:ext cx="37352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kumimoji="1" lang="ja-JP" altLang="en-U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8" name="グループ化 7"/>
            <p:cNvGrpSpPr/>
            <p:nvPr/>
          </p:nvGrpSpPr>
          <p:grpSpPr>
            <a:xfrm>
              <a:off x="2190056" y="1340768"/>
              <a:ext cx="667710" cy="338554"/>
              <a:chOff x="873597" y="1340768"/>
              <a:chExt cx="667710" cy="338554"/>
            </a:xfrm>
          </p:grpSpPr>
          <p:sp>
            <p:nvSpPr>
              <p:cNvPr id="27" name="テキスト ボックス 26"/>
              <p:cNvSpPr txBox="1"/>
              <p:nvPr/>
            </p:nvSpPr>
            <p:spPr>
              <a:xfrm>
                <a:off x="873597" y="1340768"/>
                <a:ext cx="37352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endParaRPr kumimoji="1" lang="ja-JP" altLang="en-U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" name="テキスト ボックス 27"/>
              <p:cNvSpPr txBox="1"/>
              <p:nvPr/>
            </p:nvSpPr>
            <p:spPr>
              <a:xfrm>
                <a:off x="1167784" y="1340768"/>
                <a:ext cx="37352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kumimoji="1" lang="ja-JP" altLang="en-U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9" name="グループ化 8"/>
            <p:cNvGrpSpPr/>
            <p:nvPr/>
          </p:nvGrpSpPr>
          <p:grpSpPr>
            <a:xfrm>
              <a:off x="2752162" y="1340768"/>
              <a:ext cx="667710" cy="338554"/>
              <a:chOff x="873597" y="1340768"/>
              <a:chExt cx="667710" cy="338554"/>
            </a:xfrm>
          </p:grpSpPr>
          <p:sp>
            <p:nvSpPr>
              <p:cNvPr id="25" name="テキスト ボックス 24"/>
              <p:cNvSpPr txBox="1"/>
              <p:nvPr/>
            </p:nvSpPr>
            <p:spPr>
              <a:xfrm>
                <a:off x="873597" y="1340768"/>
                <a:ext cx="37352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endParaRPr kumimoji="1" lang="ja-JP" altLang="en-U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" name="テキスト ボックス 25"/>
              <p:cNvSpPr txBox="1"/>
              <p:nvPr/>
            </p:nvSpPr>
            <p:spPr>
              <a:xfrm>
                <a:off x="1167784" y="1340768"/>
                <a:ext cx="37352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kumimoji="1" lang="ja-JP" altLang="en-U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0" name="グループ化 9"/>
            <p:cNvGrpSpPr/>
            <p:nvPr/>
          </p:nvGrpSpPr>
          <p:grpSpPr>
            <a:xfrm>
              <a:off x="3419872" y="1340768"/>
              <a:ext cx="667710" cy="338554"/>
              <a:chOff x="873597" y="1340768"/>
              <a:chExt cx="667710" cy="338554"/>
            </a:xfrm>
          </p:grpSpPr>
          <p:sp>
            <p:nvSpPr>
              <p:cNvPr id="23" name="テキスト ボックス 22"/>
              <p:cNvSpPr txBox="1"/>
              <p:nvPr/>
            </p:nvSpPr>
            <p:spPr>
              <a:xfrm>
                <a:off x="873597" y="1340768"/>
                <a:ext cx="37352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endParaRPr kumimoji="1" lang="ja-JP" altLang="en-U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" name="テキスト ボックス 23"/>
              <p:cNvSpPr txBox="1"/>
              <p:nvPr/>
            </p:nvSpPr>
            <p:spPr>
              <a:xfrm>
                <a:off x="1167784" y="1340768"/>
                <a:ext cx="37352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kumimoji="1" lang="ja-JP" altLang="en-U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1" name="グループ化 10"/>
            <p:cNvGrpSpPr/>
            <p:nvPr/>
          </p:nvGrpSpPr>
          <p:grpSpPr>
            <a:xfrm>
              <a:off x="1541307" y="1340768"/>
              <a:ext cx="667710" cy="338554"/>
              <a:chOff x="873597" y="1340768"/>
              <a:chExt cx="667710" cy="338554"/>
            </a:xfrm>
          </p:grpSpPr>
          <p:sp>
            <p:nvSpPr>
              <p:cNvPr id="21" name="テキスト ボックス 20"/>
              <p:cNvSpPr txBox="1"/>
              <p:nvPr/>
            </p:nvSpPr>
            <p:spPr>
              <a:xfrm>
                <a:off x="873597" y="1340768"/>
                <a:ext cx="37352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endParaRPr kumimoji="1" lang="ja-JP" altLang="en-U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" name="テキスト ボックス 21"/>
              <p:cNvSpPr txBox="1"/>
              <p:nvPr/>
            </p:nvSpPr>
            <p:spPr>
              <a:xfrm>
                <a:off x="1167784" y="1340768"/>
                <a:ext cx="37352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kumimoji="1" lang="ja-JP" altLang="en-U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12" name="直線コネクタ 11"/>
            <p:cNvCxnSpPr/>
            <p:nvPr/>
          </p:nvCxnSpPr>
          <p:spPr>
            <a:xfrm>
              <a:off x="1604500" y="1340768"/>
              <a:ext cx="46198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線コネクタ 12"/>
            <p:cNvCxnSpPr/>
            <p:nvPr/>
          </p:nvCxnSpPr>
          <p:spPr>
            <a:xfrm>
              <a:off x="3562401" y="1340416"/>
              <a:ext cx="46198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線コネクタ 13"/>
            <p:cNvCxnSpPr/>
            <p:nvPr/>
          </p:nvCxnSpPr>
          <p:spPr>
            <a:xfrm>
              <a:off x="2894691" y="1340416"/>
              <a:ext cx="46198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線コネクタ 14"/>
            <p:cNvCxnSpPr/>
            <p:nvPr/>
          </p:nvCxnSpPr>
          <p:spPr>
            <a:xfrm>
              <a:off x="2256508" y="1340768"/>
              <a:ext cx="46198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テキスト ボックス 15"/>
            <p:cNvSpPr txBox="1"/>
            <p:nvPr/>
          </p:nvSpPr>
          <p:spPr>
            <a:xfrm>
              <a:off x="1541307" y="1056067"/>
              <a:ext cx="57606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100" dirty="0">
                  <a:latin typeface="Arial" panose="020B0604020202020204" pitchFamily="34" charset="0"/>
                  <a:cs typeface="Arial" panose="020B0604020202020204" pitchFamily="34" charset="0"/>
                </a:rPr>
                <a:t>IMQ</a:t>
              </a:r>
              <a:endParaRPr kumimoji="1" lang="ja-JP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テキスト ボックス 16"/>
            <p:cNvSpPr txBox="1"/>
            <p:nvPr/>
          </p:nvSpPr>
          <p:spPr>
            <a:xfrm>
              <a:off x="2138609" y="841684"/>
              <a:ext cx="75226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100" dirty="0">
                  <a:latin typeface="Arial" panose="020B0604020202020204" pitchFamily="34" charset="0"/>
                  <a:cs typeface="Arial" panose="020B0604020202020204" pitchFamily="34" charset="0"/>
                </a:rPr>
                <a:t>poly I:C</a:t>
              </a:r>
              <a:endParaRPr kumimoji="1" lang="ja-JP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テキスト ボックス 17"/>
            <p:cNvSpPr txBox="1"/>
            <p:nvPr/>
          </p:nvSpPr>
          <p:spPr>
            <a:xfrm>
              <a:off x="3505363" y="1052033"/>
              <a:ext cx="57606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100" dirty="0">
                  <a:latin typeface="Arial" panose="020B0604020202020204" pitchFamily="34" charset="0"/>
                  <a:cs typeface="Arial" panose="020B0604020202020204" pitchFamily="34" charset="0"/>
                </a:rPr>
                <a:t>TPA</a:t>
              </a:r>
              <a:endParaRPr kumimoji="1" lang="ja-JP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テキスト ボックス 18"/>
            <p:cNvSpPr txBox="1"/>
            <p:nvPr/>
          </p:nvSpPr>
          <p:spPr>
            <a:xfrm>
              <a:off x="2843185" y="1050190"/>
              <a:ext cx="57606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100" dirty="0">
                  <a:latin typeface="Arial" panose="020B0604020202020204" pitchFamily="34" charset="0"/>
                  <a:cs typeface="Arial" panose="020B0604020202020204" pitchFamily="34" charset="0"/>
                </a:rPr>
                <a:t>LPS</a:t>
              </a:r>
              <a:endParaRPr kumimoji="1" lang="ja-JP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テキスト ボックス 19"/>
            <p:cNvSpPr txBox="1"/>
            <p:nvPr/>
          </p:nvSpPr>
          <p:spPr>
            <a:xfrm>
              <a:off x="4293742" y="1294601"/>
              <a:ext cx="113008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100" dirty="0">
                  <a:latin typeface="Arial" panose="020B0604020202020204" pitchFamily="34" charset="0"/>
                  <a:cs typeface="Arial" panose="020B0604020202020204" pitchFamily="34" charset="0"/>
                </a:rPr>
                <a:t>MabE </a:t>
              </a:r>
            </a:p>
            <a:p>
              <a:pPr algn="ctr"/>
              <a:r>
                <a:rPr lang="en-US" altLang="ja-JP" sz="1100" dirty="0">
                  <a:latin typeface="Arial" panose="020B0604020202020204" pitchFamily="34" charset="0"/>
                  <a:cs typeface="Arial" panose="020B0604020202020204" pitchFamily="34" charset="0"/>
                </a:rPr>
                <a:t>(25 </a:t>
              </a:r>
              <a:r>
                <a:rPr lang="en-US" altLang="ja-JP" sz="1100" dirty="0">
                  <a:latin typeface="Symbol" panose="05050102010706020507" pitchFamily="18" charset="2"/>
                  <a:cs typeface="Arial" panose="020B0604020202020204" pitchFamily="34" charset="0"/>
                </a:rPr>
                <a:t>m</a:t>
              </a:r>
              <a:r>
                <a:rPr lang="en-US" altLang="ja-JP" sz="1100" dirty="0">
                  <a:latin typeface="Arial" panose="020B0604020202020204" pitchFamily="34" charset="0"/>
                  <a:cs typeface="Arial" panose="020B0604020202020204" pitchFamily="34" charset="0"/>
                </a:rPr>
                <a:t>g/mL)</a:t>
              </a:r>
              <a:endParaRPr kumimoji="1" lang="ja-JP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テキスト ボックス 30"/>
          <p:cNvSpPr txBox="1"/>
          <p:nvPr/>
        </p:nvSpPr>
        <p:spPr>
          <a:xfrm>
            <a:off x="3799268" y="1177197"/>
            <a:ext cx="10370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p-ERK</a:t>
            </a:r>
            <a:endParaRPr kumimoji="1" lang="ja-JP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CA833A17-C29B-7746-8C59-37BF1764C93E}"/>
              </a:ext>
            </a:extLst>
          </p:cNvPr>
          <p:cNvSpPr txBox="1"/>
          <p:nvPr/>
        </p:nvSpPr>
        <p:spPr>
          <a:xfrm>
            <a:off x="3458792" y="649102"/>
            <a:ext cx="18170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err="1">
                <a:latin typeface="Arial" panose="020B0604020202020204" pitchFamily="34" charset="0"/>
                <a:cs typeface="Arial" panose="020B0604020202020204" pitchFamily="34" charset="0"/>
              </a:rPr>
              <a:t>Supp</a:t>
            </a: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 Figure2</a:t>
            </a:r>
            <a:endParaRPr kumimoji="1" lang="ja-JP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24863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853"/>
          <a:stretch/>
        </p:blipFill>
        <p:spPr>
          <a:xfrm>
            <a:off x="3000778" y="0"/>
            <a:ext cx="4043432" cy="6858000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3304719" y="1669774"/>
            <a:ext cx="3411110" cy="4572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4" name="グループ化 3"/>
          <p:cNvGrpSpPr>
            <a:grpSpLocks noChangeAspect="1"/>
          </p:cNvGrpSpPr>
          <p:nvPr/>
        </p:nvGrpSpPr>
        <p:grpSpPr>
          <a:xfrm>
            <a:off x="4129665" y="963044"/>
            <a:ext cx="3638572" cy="706730"/>
            <a:chOff x="873597" y="841684"/>
            <a:chExt cx="4550228" cy="883804"/>
          </a:xfrm>
        </p:grpSpPr>
        <p:grpSp>
          <p:nvGrpSpPr>
            <p:cNvPr id="5" name="グループ化 4"/>
            <p:cNvGrpSpPr/>
            <p:nvPr/>
          </p:nvGrpSpPr>
          <p:grpSpPr>
            <a:xfrm>
              <a:off x="873597" y="1340768"/>
              <a:ext cx="667710" cy="338554"/>
              <a:chOff x="873597" y="1340768"/>
              <a:chExt cx="667710" cy="338554"/>
            </a:xfrm>
          </p:grpSpPr>
          <p:sp>
            <p:nvSpPr>
              <p:cNvPr id="27" name="テキスト ボックス 26"/>
              <p:cNvSpPr txBox="1"/>
              <p:nvPr/>
            </p:nvSpPr>
            <p:spPr>
              <a:xfrm>
                <a:off x="873597" y="1340768"/>
                <a:ext cx="37352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endParaRPr kumimoji="1" lang="ja-JP" altLang="en-U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" name="テキスト ボックス 27"/>
              <p:cNvSpPr txBox="1"/>
              <p:nvPr/>
            </p:nvSpPr>
            <p:spPr>
              <a:xfrm>
                <a:off x="1167784" y="1340768"/>
                <a:ext cx="37352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kumimoji="1" lang="ja-JP" altLang="en-U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6" name="グループ化 5"/>
            <p:cNvGrpSpPr/>
            <p:nvPr/>
          </p:nvGrpSpPr>
          <p:grpSpPr>
            <a:xfrm>
              <a:off x="2190056" y="1340768"/>
              <a:ext cx="667710" cy="338554"/>
              <a:chOff x="873597" y="1340768"/>
              <a:chExt cx="667710" cy="338554"/>
            </a:xfrm>
          </p:grpSpPr>
          <p:sp>
            <p:nvSpPr>
              <p:cNvPr id="25" name="テキスト ボックス 24"/>
              <p:cNvSpPr txBox="1"/>
              <p:nvPr/>
            </p:nvSpPr>
            <p:spPr>
              <a:xfrm>
                <a:off x="873597" y="1340768"/>
                <a:ext cx="37352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endParaRPr kumimoji="1" lang="ja-JP" altLang="en-U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" name="テキスト ボックス 25"/>
              <p:cNvSpPr txBox="1"/>
              <p:nvPr/>
            </p:nvSpPr>
            <p:spPr>
              <a:xfrm>
                <a:off x="1167784" y="1340768"/>
                <a:ext cx="37352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kumimoji="1" lang="ja-JP" altLang="en-U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7" name="グループ化 6"/>
            <p:cNvGrpSpPr/>
            <p:nvPr/>
          </p:nvGrpSpPr>
          <p:grpSpPr>
            <a:xfrm>
              <a:off x="2752162" y="1340768"/>
              <a:ext cx="667710" cy="338554"/>
              <a:chOff x="873597" y="1340768"/>
              <a:chExt cx="667710" cy="338554"/>
            </a:xfrm>
          </p:grpSpPr>
          <p:sp>
            <p:nvSpPr>
              <p:cNvPr id="23" name="テキスト ボックス 22"/>
              <p:cNvSpPr txBox="1"/>
              <p:nvPr/>
            </p:nvSpPr>
            <p:spPr>
              <a:xfrm>
                <a:off x="873597" y="1340768"/>
                <a:ext cx="37352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endParaRPr kumimoji="1" lang="ja-JP" altLang="en-U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" name="テキスト ボックス 23"/>
              <p:cNvSpPr txBox="1"/>
              <p:nvPr/>
            </p:nvSpPr>
            <p:spPr>
              <a:xfrm>
                <a:off x="1167784" y="1340768"/>
                <a:ext cx="37352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kumimoji="1" lang="ja-JP" altLang="en-U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8" name="グループ化 7"/>
            <p:cNvGrpSpPr/>
            <p:nvPr/>
          </p:nvGrpSpPr>
          <p:grpSpPr>
            <a:xfrm>
              <a:off x="3419872" y="1340768"/>
              <a:ext cx="667710" cy="338554"/>
              <a:chOff x="873597" y="1340768"/>
              <a:chExt cx="667710" cy="338554"/>
            </a:xfrm>
          </p:grpSpPr>
          <p:sp>
            <p:nvSpPr>
              <p:cNvPr id="21" name="テキスト ボックス 20"/>
              <p:cNvSpPr txBox="1"/>
              <p:nvPr/>
            </p:nvSpPr>
            <p:spPr>
              <a:xfrm>
                <a:off x="873597" y="1340768"/>
                <a:ext cx="37352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endParaRPr kumimoji="1" lang="ja-JP" altLang="en-U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" name="テキスト ボックス 21"/>
              <p:cNvSpPr txBox="1"/>
              <p:nvPr/>
            </p:nvSpPr>
            <p:spPr>
              <a:xfrm>
                <a:off x="1167784" y="1340768"/>
                <a:ext cx="37352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kumimoji="1" lang="ja-JP" altLang="en-U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9" name="グループ化 8"/>
            <p:cNvGrpSpPr/>
            <p:nvPr/>
          </p:nvGrpSpPr>
          <p:grpSpPr>
            <a:xfrm>
              <a:off x="1541307" y="1340768"/>
              <a:ext cx="667710" cy="338554"/>
              <a:chOff x="873597" y="1340768"/>
              <a:chExt cx="667710" cy="338554"/>
            </a:xfrm>
          </p:grpSpPr>
          <p:sp>
            <p:nvSpPr>
              <p:cNvPr id="19" name="テキスト ボックス 18"/>
              <p:cNvSpPr txBox="1"/>
              <p:nvPr/>
            </p:nvSpPr>
            <p:spPr>
              <a:xfrm>
                <a:off x="873597" y="1340768"/>
                <a:ext cx="37352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endParaRPr kumimoji="1" lang="ja-JP" altLang="en-U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" name="テキスト ボックス 19"/>
              <p:cNvSpPr txBox="1"/>
              <p:nvPr/>
            </p:nvSpPr>
            <p:spPr>
              <a:xfrm>
                <a:off x="1167784" y="1340768"/>
                <a:ext cx="37352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kumimoji="1" lang="ja-JP" altLang="en-U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10" name="直線コネクタ 9"/>
            <p:cNvCxnSpPr/>
            <p:nvPr/>
          </p:nvCxnSpPr>
          <p:spPr>
            <a:xfrm>
              <a:off x="1604500" y="1340768"/>
              <a:ext cx="46198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線コネクタ 10"/>
            <p:cNvCxnSpPr/>
            <p:nvPr/>
          </p:nvCxnSpPr>
          <p:spPr>
            <a:xfrm>
              <a:off x="3562401" y="1340416"/>
              <a:ext cx="46198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線コネクタ 11"/>
            <p:cNvCxnSpPr/>
            <p:nvPr/>
          </p:nvCxnSpPr>
          <p:spPr>
            <a:xfrm>
              <a:off x="2894691" y="1340416"/>
              <a:ext cx="46198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線コネクタ 12"/>
            <p:cNvCxnSpPr/>
            <p:nvPr/>
          </p:nvCxnSpPr>
          <p:spPr>
            <a:xfrm>
              <a:off x="2256508" y="1340768"/>
              <a:ext cx="46198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テキスト ボックス 13"/>
            <p:cNvSpPr txBox="1"/>
            <p:nvPr/>
          </p:nvSpPr>
          <p:spPr>
            <a:xfrm>
              <a:off x="1541307" y="1056067"/>
              <a:ext cx="57606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100" dirty="0">
                  <a:latin typeface="Arial" panose="020B0604020202020204" pitchFamily="34" charset="0"/>
                  <a:cs typeface="Arial" panose="020B0604020202020204" pitchFamily="34" charset="0"/>
                </a:rPr>
                <a:t>IMQ</a:t>
              </a:r>
              <a:endParaRPr kumimoji="1" lang="ja-JP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テキスト ボックス 14"/>
            <p:cNvSpPr txBox="1"/>
            <p:nvPr/>
          </p:nvSpPr>
          <p:spPr>
            <a:xfrm>
              <a:off x="2138609" y="841684"/>
              <a:ext cx="75226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100" dirty="0">
                  <a:latin typeface="Arial" panose="020B0604020202020204" pitchFamily="34" charset="0"/>
                  <a:cs typeface="Arial" panose="020B0604020202020204" pitchFamily="34" charset="0"/>
                </a:rPr>
                <a:t>poly I:C</a:t>
              </a:r>
              <a:endParaRPr kumimoji="1" lang="ja-JP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テキスト ボックス 15"/>
            <p:cNvSpPr txBox="1"/>
            <p:nvPr/>
          </p:nvSpPr>
          <p:spPr>
            <a:xfrm>
              <a:off x="3505363" y="1052033"/>
              <a:ext cx="57606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100" dirty="0">
                  <a:latin typeface="Arial" panose="020B0604020202020204" pitchFamily="34" charset="0"/>
                  <a:cs typeface="Arial" panose="020B0604020202020204" pitchFamily="34" charset="0"/>
                </a:rPr>
                <a:t>TPA</a:t>
              </a:r>
              <a:endParaRPr kumimoji="1" lang="ja-JP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テキスト ボックス 16"/>
            <p:cNvSpPr txBox="1"/>
            <p:nvPr/>
          </p:nvSpPr>
          <p:spPr>
            <a:xfrm>
              <a:off x="2843185" y="1050190"/>
              <a:ext cx="57606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100" dirty="0">
                  <a:latin typeface="Arial" panose="020B0604020202020204" pitchFamily="34" charset="0"/>
                  <a:cs typeface="Arial" panose="020B0604020202020204" pitchFamily="34" charset="0"/>
                </a:rPr>
                <a:t>LPS</a:t>
              </a:r>
              <a:endParaRPr kumimoji="1" lang="ja-JP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テキスト ボックス 17"/>
            <p:cNvSpPr txBox="1"/>
            <p:nvPr/>
          </p:nvSpPr>
          <p:spPr>
            <a:xfrm>
              <a:off x="4293742" y="1294601"/>
              <a:ext cx="113008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100" dirty="0">
                  <a:latin typeface="Arial" panose="020B0604020202020204" pitchFamily="34" charset="0"/>
                  <a:cs typeface="Arial" panose="020B0604020202020204" pitchFamily="34" charset="0"/>
                </a:rPr>
                <a:t>MabE </a:t>
              </a:r>
            </a:p>
            <a:p>
              <a:pPr algn="ctr"/>
              <a:r>
                <a:rPr lang="en-US" altLang="ja-JP" sz="1100" dirty="0">
                  <a:latin typeface="Arial" panose="020B0604020202020204" pitchFamily="34" charset="0"/>
                  <a:cs typeface="Arial" panose="020B0604020202020204" pitchFamily="34" charset="0"/>
                </a:rPr>
                <a:t>(25 </a:t>
              </a:r>
              <a:r>
                <a:rPr lang="en-US" altLang="ja-JP" sz="1100" dirty="0">
                  <a:latin typeface="Symbol" panose="05050102010706020507" pitchFamily="18" charset="2"/>
                  <a:cs typeface="Arial" panose="020B0604020202020204" pitchFamily="34" charset="0"/>
                </a:rPr>
                <a:t>m</a:t>
              </a:r>
              <a:r>
                <a:rPr lang="en-US" altLang="ja-JP" sz="1100" dirty="0">
                  <a:latin typeface="Arial" panose="020B0604020202020204" pitchFamily="34" charset="0"/>
                  <a:cs typeface="Arial" panose="020B0604020202020204" pitchFamily="34" charset="0"/>
                </a:rPr>
                <a:t>g/mL)</a:t>
              </a:r>
              <a:endParaRPr kumimoji="1" lang="ja-JP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9" name="テキスト ボックス 28"/>
          <p:cNvSpPr txBox="1"/>
          <p:nvPr/>
        </p:nvSpPr>
        <p:spPr>
          <a:xfrm>
            <a:off x="2339366" y="1713708"/>
            <a:ext cx="10053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p-p38</a:t>
            </a:r>
            <a:endParaRPr kumimoji="1" lang="ja-JP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AD063DCE-DE87-F94A-B443-84F46393B0A1}"/>
              </a:ext>
            </a:extLst>
          </p:cNvPr>
          <p:cNvSpPr txBox="1"/>
          <p:nvPr/>
        </p:nvSpPr>
        <p:spPr>
          <a:xfrm>
            <a:off x="1603678" y="1004337"/>
            <a:ext cx="18170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err="1">
                <a:latin typeface="Arial" panose="020B0604020202020204" pitchFamily="34" charset="0"/>
                <a:cs typeface="Arial" panose="020B0604020202020204" pitchFamily="34" charset="0"/>
              </a:rPr>
              <a:t>Supp</a:t>
            </a: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 Figure2</a:t>
            </a:r>
            <a:endParaRPr kumimoji="1" lang="ja-JP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13853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069" y="0"/>
            <a:ext cx="8666507" cy="6858000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4798423" y="3509554"/>
            <a:ext cx="3631474" cy="4572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4" name="グループ化 3"/>
          <p:cNvGrpSpPr>
            <a:grpSpLocks noChangeAspect="1"/>
          </p:cNvGrpSpPr>
          <p:nvPr/>
        </p:nvGrpSpPr>
        <p:grpSpPr>
          <a:xfrm>
            <a:off x="5803918" y="2802824"/>
            <a:ext cx="3638572" cy="706730"/>
            <a:chOff x="873597" y="841684"/>
            <a:chExt cx="4550228" cy="883804"/>
          </a:xfrm>
        </p:grpSpPr>
        <p:grpSp>
          <p:nvGrpSpPr>
            <p:cNvPr id="5" name="グループ化 4"/>
            <p:cNvGrpSpPr/>
            <p:nvPr/>
          </p:nvGrpSpPr>
          <p:grpSpPr>
            <a:xfrm>
              <a:off x="873597" y="1340768"/>
              <a:ext cx="667710" cy="338554"/>
              <a:chOff x="873597" y="1340768"/>
              <a:chExt cx="667710" cy="338554"/>
            </a:xfrm>
          </p:grpSpPr>
          <p:sp>
            <p:nvSpPr>
              <p:cNvPr id="27" name="テキスト ボックス 26"/>
              <p:cNvSpPr txBox="1"/>
              <p:nvPr/>
            </p:nvSpPr>
            <p:spPr>
              <a:xfrm>
                <a:off x="873597" y="1340768"/>
                <a:ext cx="37352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endParaRPr kumimoji="1" lang="ja-JP" altLang="en-U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" name="テキスト ボックス 27"/>
              <p:cNvSpPr txBox="1"/>
              <p:nvPr/>
            </p:nvSpPr>
            <p:spPr>
              <a:xfrm>
                <a:off x="1167784" y="1340768"/>
                <a:ext cx="37352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kumimoji="1" lang="ja-JP" altLang="en-U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6" name="グループ化 5"/>
            <p:cNvGrpSpPr/>
            <p:nvPr/>
          </p:nvGrpSpPr>
          <p:grpSpPr>
            <a:xfrm>
              <a:off x="2190056" y="1340768"/>
              <a:ext cx="667710" cy="338554"/>
              <a:chOff x="873597" y="1340768"/>
              <a:chExt cx="667710" cy="338554"/>
            </a:xfrm>
          </p:grpSpPr>
          <p:sp>
            <p:nvSpPr>
              <p:cNvPr id="25" name="テキスト ボックス 24"/>
              <p:cNvSpPr txBox="1"/>
              <p:nvPr/>
            </p:nvSpPr>
            <p:spPr>
              <a:xfrm>
                <a:off x="873597" y="1340768"/>
                <a:ext cx="37352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endParaRPr kumimoji="1" lang="ja-JP" altLang="en-U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" name="テキスト ボックス 25"/>
              <p:cNvSpPr txBox="1"/>
              <p:nvPr/>
            </p:nvSpPr>
            <p:spPr>
              <a:xfrm>
                <a:off x="1167784" y="1340768"/>
                <a:ext cx="37352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kumimoji="1" lang="ja-JP" altLang="en-U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7" name="グループ化 6"/>
            <p:cNvGrpSpPr/>
            <p:nvPr/>
          </p:nvGrpSpPr>
          <p:grpSpPr>
            <a:xfrm>
              <a:off x="2752162" y="1340768"/>
              <a:ext cx="667710" cy="338554"/>
              <a:chOff x="873597" y="1340768"/>
              <a:chExt cx="667710" cy="338554"/>
            </a:xfrm>
          </p:grpSpPr>
          <p:sp>
            <p:nvSpPr>
              <p:cNvPr id="23" name="テキスト ボックス 22"/>
              <p:cNvSpPr txBox="1"/>
              <p:nvPr/>
            </p:nvSpPr>
            <p:spPr>
              <a:xfrm>
                <a:off x="873597" y="1340768"/>
                <a:ext cx="37352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endParaRPr kumimoji="1" lang="ja-JP" altLang="en-U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" name="テキスト ボックス 23"/>
              <p:cNvSpPr txBox="1"/>
              <p:nvPr/>
            </p:nvSpPr>
            <p:spPr>
              <a:xfrm>
                <a:off x="1167784" y="1340768"/>
                <a:ext cx="37352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kumimoji="1" lang="ja-JP" altLang="en-U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8" name="グループ化 7"/>
            <p:cNvGrpSpPr/>
            <p:nvPr/>
          </p:nvGrpSpPr>
          <p:grpSpPr>
            <a:xfrm>
              <a:off x="3419872" y="1340768"/>
              <a:ext cx="667710" cy="338554"/>
              <a:chOff x="873597" y="1340768"/>
              <a:chExt cx="667710" cy="338554"/>
            </a:xfrm>
          </p:grpSpPr>
          <p:sp>
            <p:nvSpPr>
              <p:cNvPr id="21" name="テキスト ボックス 20"/>
              <p:cNvSpPr txBox="1"/>
              <p:nvPr/>
            </p:nvSpPr>
            <p:spPr>
              <a:xfrm>
                <a:off x="873597" y="1340768"/>
                <a:ext cx="37352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endParaRPr kumimoji="1" lang="ja-JP" altLang="en-U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" name="テキスト ボックス 21"/>
              <p:cNvSpPr txBox="1"/>
              <p:nvPr/>
            </p:nvSpPr>
            <p:spPr>
              <a:xfrm>
                <a:off x="1167784" y="1340768"/>
                <a:ext cx="37352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kumimoji="1" lang="ja-JP" altLang="en-U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9" name="グループ化 8"/>
            <p:cNvGrpSpPr/>
            <p:nvPr/>
          </p:nvGrpSpPr>
          <p:grpSpPr>
            <a:xfrm>
              <a:off x="1541307" y="1340768"/>
              <a:ext cx="667710" cy="338554"/>
              <a:chOff x="873597" y="1340768"/>
              <a:chExt cx="667710" cy="338554"/>
            </a:xfrm>
          </p:grpSpPr>
          <p:sp>
            <p:nvSpPr>
              <p:cNvPr id="19" name="テキスト ボックス 18"/>
              <p:cNvSpPr txBox="1"/>
              <p:nvPr/>
            </p:nvSpPr>
            <p:spPr>
              <a:xfrm>
                <a:off x="873597" y="1340768"/>
                <a:ext cx="37352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endParaRPr kumimoji="1" lang="ja-JP" altLang="en-U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" name="テキスト ボックス 19"/>
              <p:cNvSpPr txBox="1"/>
              <p:nvPr/>
            </p:nvSpPr>
            <p:spPr>
              <a:xfrm>
                <a:off x="1167784" y="1340768"/>
                <a:ext cx="37352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kumimoji="1" lang="ja-JP" altLang="en-U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10" name="直線コネクタ 9"/>
            <p:cNvCxnSpPr/>
            <p:nvPr/>
          </p:nvCxnSpPr>
          <p:spPr>
            <a:xfrm>
              <a:off x="1604500" y="1340768"/>
              <a:ext cx="46198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線コネクタ 10"/>
            <p:cNvCxnSpPr/>
            <p:nvPr/>
          </p:nvCxnSpPr>
          <p:spPr>
            <a:xfrm>
              <a:off x="3562401" y="1340416"/>
              <a:ext cx="46198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線コネクタ 11"/>
            <p:cNvCxnSpPr/>
            <p:nvPr/>
          </p:nvCxnSpPr>
          <p:spPr>
            <a:xfrm>
              <a:off x="2894691" y="1340416"/>
              <a:ext cx="46198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線コネクタ 12"/>
            <p:cNvCxnSpPr/>
            <p:nvPr/>
          </p:nvCxnSpPr>
          <p:spPr>
            <a:xfrm>
              <a:off x="2256508" y="1340768"/>
              <a:ext cx="46198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テキスト ボックス 13"/>
            <p:cNvSpPr txBox="1"/>
            <p:nvPr/>
          </p:nvSpPr>
          <p:spPr>
            <a:xfrm>
              <a:off x="1541307" y="1056067"/>
              <a:ext cx="57606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100" dirty="0">
                  <a:latin typeface="Arial" panose="020B0604020202020204" pitchFamily="34" charset="0"/>
                  <a:cs typeface="Arial" panose="020B0604020202020204" pitchFamily="34" charset="0"/>
                </a:rPr>
                <a:t>IMQ</a:t>
              </a:r>
              <a:endParaRPr kumimoji="1" lang="ja-JP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テキスト ボックス 14"/>
            <p:cNvSpPr txBox="1"/>
            <p:nvPr/>
          </p:nvSpPr>
          <p:spPr>
            <a:xfrm>
              <a:off x="2138609" y="841684"/>
              <a:ext cx="75226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100" dirty="0">
                  <a:latin typeface="Arial" panose="020B0604020202020204" pitchFamily="34" charset="0"/>
                  <a:cs typeface="Arial" panose="020B0604020202020204" pitchFamily="34" charset="0"/>
                </a:rPr>
                <a:t>poly I:C</a:t>
              </a:r>
              <a:endParaRPr kumimoji="1" lang="ja-JP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テキスト ボックス 15"/>
            <p:cNvSpPr txBox="1"/>
            <p:nvPr/>
          </p:nvSpPr>
          <p:spPr>
            <a:xfrm>
              <a:off x="3505363" y="1052033"/>
              <a:ext cx="57606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100" dirty="0">
                  <a:latin typeface="Arial" panose="020B0604020202020204" pitchFamily="34" charset="0"/>
                  <a:cs typeface="Arial" panose="020B0604020202020204" pitchFamily="34" charset="0"/>
                </a:rPr>
                <a:t>TPA</a:t>
              </a:r>
              <a:endParaRPr kumimoji="1" lang="ja-JP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テキスト ボックス 16"/>
            <p:cNvSpPr txBox="1"/>
            <p:nvPr/>
          </p:nvSpPr>
          <p:spPr>
            <a:xfrm>
              <a:off x="2843185" y="1050190"/>
              <a:ext cx="57606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100" dirty="0">
                  <a:latin typeface="Arial" panose="020B0604020202020204" pitchFamily="34" charset="0"/>
                  <a:cs typeface="Arial" panose="020B0604020202020204" pitchFamily="34" charset="0"/>
                </a:rPr>
                <a:t>LPS</a:t>
              </a:r>
              <a:endParaRPr kumimoji="1" lang="ja-JP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テキスト ボックス 17"/>
            <p:cNvSpPr txBox="1"/>
            <p:nvPr/>
          </p:nvSpPr>
          <p:spPr>
            <a:xfrm>
              <a:off x="4293742" y="1294601"/>
              <a:ext cx="113008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100" dirty="0">
                  <a:latin typeface="Arial" panose="020B0604020202020204" pitchFamily="34" charset="0"/>
                  <a:cs typeface="Arial" panose="020B0604020202020204" pitchFamily="34" charset="0"/>
                </a:rPr>
                <a:t>MabE </a:t>
              </a:r>
            </a:p>
            <a:p>
              <a:pPr algn="ctr"/>
              <a:r>
                <a:rPr lang="en-US" altLang="ja-JP" sz="1100" dirty="0">
                  <a:latin typeface="Arial" panose="020B0604020202020204" pitchFamily="34" charset="0"/>
                  <a:cs typeface="Arial" panose="020B0604020202020204" pitchFamily="34" charset="0"/>
                </a:rPr>
                <a:t>(25 </a:t>
              </a:r>
              <a:r>
                <a:rPr lang="en-US" altLang="ja-JP" sz="1100" dirty="0">
                  <a:latin typeface="Symbol" panose="05050102010706020507" pitchFamily="18" charset="2"/>
                  <a:cs typeface="Arial" panose="020B0604020202020204" pitchFamily="34" charset="0"/>
                </a:rPr>
                <a:t>m</a:t>
              </a:r>
              <a:r>
                <a:rPr lang="en-US" altLang="ja-JP" sz="1100" dirty="0">
                  <a:latin typeface="Arial" panose="020B0604020202020204" pitchFamily="34" charset="0"/>
                  <a:cs typeface="Arial" panose="020B0604020202020204" pitchFamily="34" charset="0"/>
                </a:rPr>
                <a:t>g/mL)</a:t>
              </a:r>
              <a:endParaRPr kumimoji="1" lang="ja-JP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9" name="テキスト ボックス 28"/>
          <p:cNvSpPr txBox="1"/>
          <p:nvPr/>
        </p:nvSpPr>
        <p:spPr>
          <a:xfrm>
            <a:off x="3870632" y="3618521"/>
            <a:ext cx="11778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p-p65</a:t>
            </a:r>
            <a:endParaRPr kumimoji="1" lang="ja-JP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41414B49-59D0-4D45-A3ED-091977D0AF17}"/>
              </a:ext>
            </a:extLst>
          </p:cNvPr>
          <p:cNvSpPr txBox="1"/>
          <p:nvPr/>
        </p:nvSpPr>
        <p:spPr>
          <a:xfrm>
            <a:off x="3596939" y="3023912"/>
            <a:ext cx="18170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Figure 1C</a:t>
            </a:r>
          </a:p>
        </p:txBody>
      </p:sp>
    </p:spTree>
    <p:extLst>
      <p:ext uri="{BB962C8B-B14F-4D97-AF65-F5344CB8AC3E}">
        <p14:creationId xmlns:p14="http://schemas.microsoft.com/office/powerpoint/2010/main" val="4876669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920"/>
          <a:stretch/>
        </p:blipFill>
        <p:spPr>
          <a:xfrm>
            <a:off x="1290823" y="1181522"/>
            <a:ext cx="6694077" cy="4274157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1688880" y="4196342"/>
            <a:ext cx="3162349" cy="4572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1683422" y="3353631"/>
            <a:ext cx="3064772" cy="54882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5" name="グループ化 4"/>
          <p:cNvGrpSpPr>
            <a:grpSpLocks noChangeAspect="1"/>
          </p:cNvGrpSpPr>
          <p:nvPr/>
        </p:nvGrpSpPr>
        <p:grpSpPr>
          <a:xfrm>
            <a:off x="1683422" y="2612522"/>
            <a:ext cx="3636000" cy="706230"/>
            <a:chOff x="873597" y="841684"/>
            <a:chExt cx="4550228" cy="883804"/>
          </a:xfrm>
        </p:grpSpPr>
        <p:grpSp>
          <p:nvGrpSpPr>
            <p:cNvPr id="6" name="グループ化 5"/>
            <p:cNvGrpSpPr/>
            <p:nvPr/>
          </p:nvGrpSpPr>
          <p:grpSpPr>
            <a:xfrm>
              <a:off x="873597" y="1340768"/>
              <a:ext cx="667710" cy="338554"/>
              <a:chOff x="873597" y="1340768"/>
              <a:chExt cx="667710" cy="338554"/>
            </a:xfrm>
          </p:grpSpPr>
          <p:sp>
            <p:nvSpPr>
              <p:cNvPr id="28" name="テキスト ボックス 27"/>
              <p:cNvSpPr txBox="1"/>
              <p:nvPr/>
            </p:nvSpPr>
            <p:spPr>
              <a:xfrm>
                <a:off x="873597" y="1340768"/>
                <a:ext cx="37352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endParaRPr kumimoji="1" lang="ja-JP" altLang="en-U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" name="テキスト ボックス 28"/>
              <p:cNvSpPr txBox="1"/>
              <p:nvPr/>
            </p:nvSpPr>
            <p:spPr>
              <a:xfrm>
                <a:off x="1167784" y="1340768"/>
                <a:ext cx="37352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kumimoji="1" lang="ja-JP" altLang="en-U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7" name="グループ化 6"/>
            <p:cNvGrpSpPr/>
            <p:nvPr/>
          </p:nvGrpSpPr>
          <p:grpSpPr>
            <a:xfrm>
              <a:off x="2190056" y="1340768"/>
              <a:ext cx="667710" cy="338554"/>
              <a:chOff x="873597" y="1340768"/>
              <a:chExt cx="667710" cy="338554"/>
            </a:xfrm>
          </p:grpSpPr>
          <p:sp>
            <p:nvSpPr>
              <p:cNvPr id="26" name="テキスト ボックス 25"/>
              <p:cNvSpPr txBox="1"/>
              <p:nvPr/>
            </p:nvSpPr>
            <p:spPr>
              <a:xfrm>
                <a:off x="873597" y="1340768"/>
                <a:ext cx="37352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endParaRPr kumimoji="1" lang="ja-JP" altLang="en-U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" name="テキスト ボックス 26"/>
              <p:cNvSpPr txBox="1"/>
              <p:nvPr/>
            </p:nvSpPr>
            <p:spPr>
              <a:xfrm>
                <a:off x="1167784" y="1340768"/>
                <a:ext cx="37352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kumimoji="1" lang="ja-JP" altLang="en-U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8" name="グループ化 7"/>
            <p:cNvGrpSpPr/>
            <p:nvPr/>
          </p:nvGrpSpPr>
          <p:grpSpPr>
            <a:xfrm>
              <a:off x="2752162" y="1340768"/>
              <a:ext cx="667710" cy="338554"/>
              <a:chOff x="873597" y="1340768"/>
              <a:chExt cx="667710" cy="338554"/>
            </a:xfrm>
          </p:grpSpPr>
          <p:sp>
            <p:nvSpPr>
              <p:cNvPr id="24" name="テキスト ボックス 23"/>
              <p:cNvSpPr txBox="1"/>
              <p:nvPr/>
            </p:nvSpPr>
            <p:spPr>
              <a:xfrm>
                <a:off x="873597" y="1340768"/>
                <a:ext cx="37352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endParaRPr kumimoji="1" lang="ja-JP" altLang="en-U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" name="テキスト ボックス 24"/>
              <p:cNvSpPr txBox="1"/>
              <p:nvPr/>
            </p:nvSpPr>
            <p:spPr>
              <a:xfrm>
                <a:off x="1167784" y="1340768"/>
                <a:ext cx="37352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kumimoji="1" lang="ja-JP" altLang="en-U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9" name="グループ化 8"/>
            <p:cNvGrpSpPr/>
            <p:nvPr/>
          </p:nvGrpSpPr>
          <p:grpSpPr>
            <a:xfrm>
              <a:off x="3419872" y="1340768"/>
              <a:ext cx="667710" cy="338554"/>
              <a:chOff x="873597" y="1340768"/>
              <a:chExt cx="667710" cy="338554"/>
            </a:xfrm>
          </p:grpSpPr>
          <p:sp>
            <p:nvSpPr>
              <p:cNvPr id="22" name="テキスト ボックス 21"/>
              <p:cNvSpPr txBox="1"/>
              <p:nvPr/>
            </p:nvSpPr>
            <p:spPr>
              <a:xfrm>
                <a:off x="873597" y="1340768"/>
                <a:ext cx="37352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endParaRPr kumimoji="1" lang="ja-JP" altLang="en-U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" name="テキスト ボックス 22"/>
              <p:cNvSpPr txBox="1"/>
              <p:nvPr/>
            </p:nvSpPr>
            <p:spPr>
              <a:xfrm>
                <a:off x="1167784" y="1340768"/>
                <a:ext cx="37352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kumimoji="1" lang="ja-JP" altLang="en-U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0" name="グループ化 9"/>
            <p:cNvGrpSpPr/>
            <p:nvPr/>
          </p:nvGrpSpPr>
          <p:grpSpPr>
            <a:xfrm>
              <a:off x="1541307" y="1340768"/>
              <a:ext cx="667710" cy="338554"/>
              <a:chOff x="873597" y="1340768"/>
              <a:chExt cx="667710" cy="338554"/>
            </a:xfrm>
          </p:grpSpPr>
          <p:sp>
            <p:nvSpPr>
              <p:cNvPr id="20" name="テキスト ボックス 19"/>
              <p:cNvSpPr txBox="1"/>
              <p:nvPr/>
            </p:nvSpPr>
            <p:spPr>
              <a:xfrm>
                <a:off x="873597" y="1340768"/>
                <a:ext cx="37352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endParaRPr kumimoji="1" lang="ja-JP" altLang="en-U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" name="テキスト ボックス 20"/>
              <p:cNvSpPr txBox="1"/>
              <p:nvPr/>
            </p:nvSpPr>
            <p:spPr>
              <a:xfrm>
                <a:off x="1167784" y="1340768"/>
                <a:ext cx="37352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kumimoji="1" lang="ja-JP" altLang="en-U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11" name="直線コネクタ 10"/>
            <p:cNvCxnSpPr/>
            <p:nvPr/>
          </p:nvCxnSpPr>
          <p:spPr>
            <a:xfrm>
              <a:off x="1604500" y="1340768"/>
              <a:ext cx="46198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線コネクタ 11"/>
            <p:cNvCxnSpPr/>
            <p:nvPr/>
          </p:nvCxnSpPr>
          <p:spPr>
            <a:xfrm>
              <a:off x="3562401" y="1340416"/>
              <a:ext cx="46198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線コネクタ 12"/>
            <p:cNvCxnSpPr/>
            <p:nvPr/>
          </p:nvCxnSpPr>
          <p:spPr>
            <a:xfrm>
              <a:off x="2894691" y="1340416"/>
              <a:ext cx="46198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線コネクタ 13"/>
            <p:cNvCxnSpPr/>
            <p:nvPr/>
          </p:nvCxnSpPr>
          <p:spPr>
            <a:xfrm>
              <a:off x="2256508" y="1340768"/>
              <a:ext cx="46198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テキスト ボックス 14"/>
            <p:cNvSpPr txBox="1"/>
            <p:nvPr/>
          </p:nvSpPr>
          <p:spPr>
            <a:xfrm>
              <a:off x="1541307" y="1056067"/>
              <a:ext cx="57606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100" dirty="0">
                  <a:latin typeface="Arial" panose="020B0604020202020204" pitchFamily="34" charset="0"/>
                  <a:cs typeface="Arial" panose="020B0604020202020204" pitchFamily="34" charset="0"/>
                </a:rPr>
                <a:t>IMQ</a:t>
              </a:r>
              <a:endParaRPr kumimoji="1" lang="ja-JP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テキスト ボックス 15"/>
            <p:cNvSpPr txBox="1"/>
            <p:nvPr/>
          </p:nvSpPr>
          <p:spPr>
            <a:xfrm>
              <a:off x="2138609" y="841684"/>
              <a:ext cx="75226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100" dirty="0">
                  <a:latin typeface="Arial" panose="020B0604020202020204" pitchFamily="34" charset="0"/>
                  <a:cs typeface="Arial" panose="020B0604020202020204" pitchFamily="34" charset="0"/>
                </a:rPr>
                <a:t>poly I:C</a:t>
              </a:r>
              <a:endParaRPr kumimoji="1" lang="ja-JP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テキスト ボックス 16"/>
            <p:cNvSpPr txBox="1"/>
            <p:nvPr/>
          </p:nvSpPr>
          <p:spPr>
            <a:xfrm>
              <a:off x="3505363" y="1052033"/>
              <a:ext cx="57606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100" dirty="0">
                  <a:latin typeface="Arial" panose="020B0604020202020204" pitchFamily="34" charset="0"/>
                  <a:cs typeface="Arial" panose="020B0604020202020204" pitchFamily="34" charset="0"/>
                </a:rPr>
                <a:t>TPA</a:t>
              </a:r>
              <a:endParaRPr kumimoji="1" lang="ja-JP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テキスト ボックス 17"/>
            <p:cNvSpPr txBox="1"/>
            <p:nvPr/>
          </p:nvSpPr>
          <p:spPr>
            <a:xfrm>
              <a:off x="2843185" y="1050190"/>
              <a:ext cx="57606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100" dirty="0">
                  <a:latin typeface="Arial" panose="020B0604020202020204" pitchFamily="34" charset="0"/>
                  <a:cs typeface="Arial" panose="020B0604020202020204" pitchFamily="34" charset="0"/>
                </a:rPr>
                <a:t>LPS</a:t>
              </a:r>
              <a:endParaRPr kumimoji="1" lang="ja-JP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テキスト ボックス 18"/>
            <p:cNvSpPr txBox="1"/>
            <p:nvPr/>
          </p:nvSpPr>
          <p:spPr>
            <a:xfrm>
              <a:off x="4293742" y="1294601"/>
              <a:ext cx="113008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100" dirty="0">
                  <a:latin typeface="Arial" panose="020B0604020202020204" pitchFamily="34" charset="0"/>
                  <a:cs typeface="Arial" panose="020B0604020202020204" pitchFamily="34" charset="0"/>
                </a:rPr>
                <a:t>MabE </a:t>
              </a:r>
            </a:p>
            <a:p>
              <a:pPr algn="ctr"/>
              <a:r>
                <a:rPr lang="en-US" altLang="ja-JP" sz="1100" dirty="0">
                  <a:latin typeface="Arial" panose="020B0604020202020204" pitchFamily="34" charset="0"/>
                  <a:cs typeface="Arial" panose="020B0604020202020204" pitchFamily="34" charset="0"/>
                </a:rPr>
                <a:t>(25 </a:t>
              </a:r>
              <a:r>
                <a:rPr lang="en-US" altLang="ja-JP" sz="1100" dirty="0">
                  <a:latin typeface="Symbol" panose="05050102010706020507" pitchFamily="18" charset="2"/>
                  <a:cs typeface="Arial" panose="020B0604020202020204" pitchFamily="34" charset="0"/>
                </a:rPr>
                <a:t>m</a:t>
              </a:r>
              <a:r>
                <a:rPr lang="en-US" altLang="ja-JP" sz="1100" dirty="0">
                  <a:latin typeface="Arial" panose="020B0604020202020204" pitchFamily="34" charset="0"/>
                  <a:cs typeface="Arial" panose="020B0604020202020204" pitchFamily="34" charset="0"/>
                </a:rPr>
                <a:t>g/mL)</a:t>
              </a:r>
              <a:endParaRPr kumimoji="1" lang="ja-JP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0" name="テキスト ボックス 29"/>
          <p:cNvSpPr txBox="1"/>
          <p:nvPr/>
        </p:nvSpPr>
        <p:spPr>
          <a:xfrm>
            <a:off x="785755" y="3443376"/>
            <a:ext cx="7013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ERK</a:t>
            </a:r>
            <a:endParaRPr kumimoji="1" lang="ja-JP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643945" y="4284210"/>
            <a:ext cx="10394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>
                <a:latin typeface="Symbol" pitchFamily="2" charset="2"/>
                <a:cs typeface="Arial" panose="020B0604020202020204" pitchFamily="34" charset="0"/>
              </a:rPr>
              <a:t>b</a:t>
            </a: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-actin</a:t>
            </a:r>
            <a:endParaRPr kumimoji="1" lang="ja-JP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E868D224-8CCD-AE48-9640-4DF0E9918EF4}"/>
              </a:ext>
            </a:extLst>
          </p:cNvPr>
          <p:cNvSpPr txBox="1"/>
          <p:nvPr/>
        </p:nvSpPr>
        <p:spPr>
          <a:xfrm>
            <a:off x="97221" y="2819980"/>
            <a:ext cx="18170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err="1">
                <a:latin typeface="Arial" panose="020B0604020202020204" pitchFamily="34" charset="0"/>
                <a:cs typeface="Arial" panose="020B0604020202020204" pitchFamily="34" charset="0"/>
              </a:rPr>
              <a:t>Supp</a:t>
            </a: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 Figure2</a:t>
            </a:r>
            <a:endParaRPr kumimoji="1" lang="ja-JP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8EEE6764-C101-9D44-A2ED-5CB08356AA3C}"/>
              </a:ext>
            </a:extLst>
          </p:cNvPr>
          <p:cNvSpPr txBox="1"/>
          <p:nvPr/>
        </p:nvSpPr>
        <p:spPr>
          <a:xfrm>
            <a:off x="84064" y="4806663"/>
            <a:ext cx="18170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Figure 1C</a:t>
            </a:r>
          </a:p>
          <a:p>
            <a:r>
              <a:rPr lang="en-US" altLang="ja-JP" b="1" dirty="0" err="1">
                <a:latin typeface="Arial" panose="020B0604020202020204" pitchFamily="34" charset="0"/>
                <a:cs typeface="Arial" panose="020B0604020202020204" pitchFamily="34" charset="0"/>
              </a:rPr>
              <a:t>Supp</a:t>
            </a: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 Figure2</a:t>
            </a:r>
            <a:endParaRPr kumimoji="1" lang="ja-JP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62115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44</TotalTime>
  <Words>140</Words>
  <Application>Microsoft Macintosh PowerPoint</Application>
  <PresentationFormat>画面に合わせる (4:3)</PresentationFormat>
  <Paragraphs>93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1" baseType="lpstr">
      <vt:lpstr>ＭＳ Ｐゴシック</vt:lpstr>
      <vt:lpstr>Arial</vt:lpstr>
      <vt:lpstr>Calibri</vt:lpstr>
      <vt:lpstr>Calibri Light</vt:lpstr>
      <vt:lpstr>Symbol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ume</dc:creator>
  <cp:lastModifiedBy>Yoshihiro Hayakawa</cp:lastModifiedBy>
  <cp:revision>5</cp:revision>
  <dcterms:created xsi:type="dcterms:W3CDTF">2020-09-18T07:03:57Z</dcterms:created>
  <dcterms:modified xsi:type="dcterms:W3CDTF">2020-10-08T07:58:52Z</dcterms:modified>
</cp:coreProperties>
</file>