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5" r:id="rId4"/>
    <p:sldId id="264" r:id="rId5"/>
    <p:sldId id="266" r:id="rId6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82" autoAdjust="0"/>
    <p:restoredTop sz="94660"/>
  </p:normalViewPr>
  <p:slideViewPr>
    <p:cSldViewPr snapToGrid="0">
      <p:cViewPr varScale="1">
        <p:scale>
          <a:sx n="72" d="100"/>
          <a:sy n="72" d="100"/>
        </p:scale>
        <p:origin x="82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CEA56D2-3E6B-4B52-8EB7-DC371B3958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CDB42BC1-3BAD-424D-9018-87018E966B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31" indent="0" algn="ctr">
              <a:buNone/>
              <a:defRPr sz="2000"/>
            </a:lvl2pPr>
            <a:lvl3pPr marL="914264" indent="0" algn="ctr">
              <a:buNone/>
              <a:defRPr sz="1800"/>
            </a:lvl3pPr>
            <a:lvl4pPr marL="1371396" indent="0" algn="ctr">
              <a:buNone/>
              <a:defRPr sz="1600"/>
            </a:lvl4pPr>
            <a:lvl5pPr marL="1828528" indent="0" algn="ctr">
              <a:buNone/>
              <a:defRPr sz="1600"/>
            </a:lvl5pPr>
            <a:lvl6pPr marL="2285662" indent="0" algn="ctr">
              <a:buNone/>
              <a:defRPr sz="1600"/>
            </a:lvl6pPr>
            <a:lvl7pPr marL="2742790" indent="0" algn="ctr">
              <a:buNone/>
              <a:defRPr sz="1600"/>
            </a:lvl7pPr>
            <a:lvl8pPr marL="3199920" indent="0" algn="ctr">
              <a:buNone/>
              <a:defRPr sz="1600"/>
            </a:lvl8pPr>
            <a:lvl9pPr marL="3657051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83337DB6-4262-494B-AF23-01B5527FA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F7F8-EED2-4D11-B0DE-75B31081E0C1}" type="datetimeFigureOut">
              <a:rPr lang="el-GR" smtClean="0"/>
              <a:t>17/3/2021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C13218FF-84EA-4941-9715-BF64E2B83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015CDF60-65A7-4B69-BF56-78802FC7A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3A7-B753-42AB-8DCC-52D77CE1B2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809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FE2B167-3D0B-42DE-B879-49FDE57FC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2C051CCD-24CF-4B4E-80D2-175BB7B97E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42EBAC9-474F-4A44-A6C0-16EDF7F2E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F7F8-EED2-4D11-B0DE-75B31081E0C1}" type="datetimeFigureOut">
              <a:rPr lang="el-GR" smtClean="0"/>
              <a:t>17/3/2021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390F2243-974C-4194-8266-4596E2A6A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7F73EFA9-C66A-4510-9B66-2E685AD4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3A7-B753-42AB-8DCC-52D77CE1B2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9899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5119CA8B-8318-4EC3-A19B-BB21DA9D68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F304AD03-87E5-4309-8EFC-BB0979B4D1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7AA0033C-DBFD-46D0-97DA-EEE6FE7C8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F7F8-EED2-4D11-B0DE-75B31081E0C1}" type="datetimeFigureOut">
              <a:rPr lang="el-GR" smtClean="0"/>
              <a:t>17/3/2021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8E272A3-39E0-475D-AEAC-1679FC0B1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75A76DC-2B07-4DA3-8109-E97BC001A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3A7-B753-42AB-8DCC-52D77CE1B2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1057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7DFCBF8-BC9F-428D-B938-6398A393F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C5504C9-FD9E-41E0-BC14-C75E5243F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0393C1E-C02F-4095-AF4E-D0E9F5279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F7F8-EED2-4D11-B0DE-75B31081E0C1}" type="datetimeFigureOut">
              <a:rPr lang="el-GR" smtClean="0"/>
              <a:t>17/3/2021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A59EF67A-4D70-4967-86A3-2621CC243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6E83278C-BDF2-4C66-BF1E-9E08F2718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3A7-B753-42AB-8DCC-52D77CE1B2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1223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E8CE7AE-79F5-4C6D-A473-DA4EB53D0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B8E99681-E979-4FEB-97E5-C60AF732FF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7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6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3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5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6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7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9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0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2CD46FE-F379-4BBB-9B89-C3059382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F7F8-EED2-4D11-B0DE-75B31081E0C1}" type="datetimeFigureOut">
              <a:rPr lang="el-GR" smtClean="0"/>
              <a:t>17/3/2021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37538634-ED99-4909-A773-B25421229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0CF26A5A-063A-456D-9616-ABFC91A8E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3A7-B753-42AB-8DCC-52D77CE1B2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74055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5ED72CC-70D2-4E4B-B6D0-0B02437A1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48AE3EB-4AC6-494B-A962-99F74FCE5E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87F229C8-17C1-4D72-9585-F883DAF25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987A6F3B-3DC3-4A7F-898C-DF1B0CDB2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F7F8-EED2-4D11-B0DE-75B31081E0C1}" type="datetimeFigureOut">
              <a:rPr lang="el-GR" smtClean="0"/>
              <a:t>17/3/2021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7316E4D1-DF42-4996-8BCC-4FA8AB9A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3F1205C7-0B19-4621-83C2-E8B7CEE73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3A7-B753-42AB-8DCC-52D77CE1B2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31433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8980895-DF60-41C7-AAD4-FB15D45D9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741C565-C7A7-49C4-BF1D-FB64A7B54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1" indent="0">
              <a:buNone/>
              <a:defRPr sz="2000" b="1"/>
            </a:lvl2pPr>
            <a:lvl3pPr marL="914264" indent="0">
              <a:buNone/>
              <a:defRPr sz="1800" b="1"/>
            </a:lvl3pPr>
            <a:lvl4pPr marL="1371396" indent="0">
              <a:buNone/>
              <a:defRPr sz="1600" b="1"/>
            </a:lvl4pPr>
            <a:lvl5pPr marL="1828528" indent="0">
              <a:buNone/>
              <a:defRPr sz="1600" b="1"/>
            </a:lvl5pPr>
            <a:lvl6pPr marL="2285662" indent="0">
              <a:buNone/>
              <a:defRPr sz="1600" b="1"/>
            </a:lvl6pPr>
            <a:lvl7pPr marL="2742790" indent="0">
              <a:buNone/>
              <a:defRPr sz="1600" b="1"/>
            </a:lvl7pPr>
            <a:lvl8pPr marL="3199920" indent="0">
              <a:buNone/>
              <a:defRPr sz="1600" b="1"/>
            </a:lvl8pPr>
            <a:lvl9pPr marL="3657051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F34BDCD1-FC8F-461D-889A-7C0AA3B07F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0245F0CC-969C-4E32-80BF-73FBD94135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1" indent="0">
              <a:buNone/>
              <a:defRPr sz="2000" b="1"/>
            </a:lvl2pPr>
            <a:lvl3pPr marL="914264" indent="0">
              <a:buNone/>
              <a:defRPr sz="1800" b="1"/>
            </a:lvl3pPr>
            <a:lvl4pPr marL="1371396" indent="0">
              <a:buNone/>
              <a:defRPr sz="1600" b="1"/>
            </a:lvl4pPr>
            <a:lvl5pPr marL="1828528" indent="0">
              <a:buNone/>
              <a:defRPr sz="1600" b="1"/>
            </a:lvl5pPr>
            <a:lvl6pPr marL="2285662" indent="0">
              <a:buNone/>
              <a:defRPr sz="1600" b="1"/>
            </a:lvl6pPr>
            <a:lvl7pPr marL="2742790" indent="0">
              <a:buNone/>
              <a:defRPr sz="1600" b="1"/>
            </a:lvl7pPr>
            <a:lvl8pPr marL="3199920" indent="0">
              <a:buNone/>
              <a:defRPr sz="1600" b="1"/>
            </a:lvl8pPr>
            <a:lvl9pPr marL="3657051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33AE4435-0271-4857-8C55-62B478D3BC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D0F32220-BBEE-4A14-B682-1214A49DD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F7F8-EED2-4D11-B0DE-75B31081E0C1}" type="datetimeFigureOut">
              <a:rPr lang="el-GR" smtClean="0"/>
              <a:t>17/3/2021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0E3FD2D2-8A35-4749-8387-9C93096F5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B5A10894-9772-471A-AB4E-842CE3BA9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3A7-B753-42AB-8DCC-52D77CE1B2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2883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BFB8774-2A0F-491D-9021-9B2A4D4F6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23DA999D-E119-4C50-9D1B-85B2F5D32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F7F8-EED2-4D11-B0DE-75B31081E0C1}" type="datetimeFigureOut">
              <a:rPr lang="el-GR" smtClean="0"/>
              <a:t>17/3/2021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EFF328FE-44D5-4840-87B9-653672F27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FC76FB7C-2C6E-4797-AD4C-D0B5E3ED8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3A7-B753-42AB-8DCC-52D77CE1B2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9013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545DD2AE-DA91-4171-B9F1-0DACBCF88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F7F8-EED2-4D11-B0DE-75B31081E0C1}" type="datetimeFigureOut">
              <a:rPr lang="el-GR" smtClean="0"/>
              <a:t>17/3/2021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3571D36D-6126-491E-A0F4-B1454EEB6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95B5550-CF0E-480D-AFDE-888CC67DB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3A7-B753-42AB-8DCC-52D77CE1B2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51823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3D241E1-9A1B-4324-AEF6-DBC7FEE2F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82E8BBE-FFF0-4688-9D7A-288FAD6D7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D32F673C-B391-4593-BDA5-5899D88989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31" indent="0">
              <a:buNone/>
              <a:defRPr sz="1400"/>
            </a:lvl2pPr>
            <a:lvl3pPr marL="914264" indent="0">
              <a:buNone/>
              <a:defRPr sz="1200"/>
            </a:lvl3pPr>
            <a:lvl4pPr marL="1371396" indent="0">
              <a:buNone/>
              <a:defRPr sz="1000"/>
            </a:lvl4pPr>
            <a:lvl5pPr marL="1828528" indent="0">
              <a:buNone/>
              <a:defRPr sz="1000"/>
            </a:lvl5pPr>
            <a:lvl6pPr marL="2285662" indent="0">
              <a:buNone/>
              <a:defRPr sz="1000"/>
            </a:lvl6pPr>
            <a:lvl7pPr marL="2742790" indent="0">
              <a:buNone/>
              <a:defRPr sz="1000"/>
            </a:lvl7pPr>
            <a:lvl8pPr marL="3199920" indent="0">
              <a:buNone/>
              <a:defRPr sz="1000"/>
            </a:lvl8pPr>
            <a:lvl9pPr marL="3657051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A2730168-7375-4115-B85E-F8624BD22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F7F8-EED2-4D11-B0DE-75B31081E0C1}" type="datetimeFigureOut">
              <a:rPr lang="el-GR" smtClean="0"/>
              <a:t>17/3/2021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A917C310-A3C2-4E44-9BE7-DF82624C1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04B20A5F-DB34-4BC2-B0C9-5B80B3777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3A7-B753-42AB-8DCC-52D77CE1B2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4866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345800F-99AB-4988-8A13-6D1A42CB9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82EFEC42-BAD4-415E-A3A2-3A6AA9063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31" indent="0">
              <a:buNone/>
              <a:defRPr sz="2800"/>
            </a:lvl2pPr>
            <a:lvl3pPr marL="914264" indent="0">
              <a:buNone/>
              <a:defRPr sz="2400"/>
            </a:lvl3pPr>
            <a:lvl4pPr marL="1371396" indent="0">
              <a:buNone/>
              <a:defRPr sz="2000"/>
            </a:lvl4pPr>
            <a:lvl5pPr marL="1828528" indent="0">
              <a:buNone/>
              <a:defRPr sz="2000"/>
            </a:lvl5pPr>
            <a:lvl6pPr marL="2285662" indent="0">
              <a:buNone/>
              <a:defRPr sz="2000"/>
            </a:lvl6pPr>
            <a:lvl7pPr marL="2742790" indent="0">
              <a:buNone/>
              <a:defRPr sz="2000"/>
            </a:lvl7pPr>
            <a:lvl8pPr marL="3199920" indent="0">
              <a:buNone/>
              <a:defRPr sz="2000"/>
            </a:lvl8pPr>
            <a:lvl9pPr marL="3657051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B58B7D7C-7DE0-4189-B23D-62C47660AA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31" indent="0">
              <a:buNone/>
              <a:defRPr sz="1400"/>
            </a:lvl2pPr>
            <a:lvl3pPr marL="914264" indent="0">
              <a:buNone/>
              <a:defRPr sz="1200"/>
            </a:lvl3pPr>
            <a:lvl4pPr marL="1371396" indent="0">
              <a:buNone/>
              <a:defRPr sz="1000"/>
            </a:lvl4pPr>
            <a:lvl5pPr marL="1828528" indent="0">
              <a:buNone/>
              <a:defRPr sz="1000"/>
            </a:lvl5pPr>
            <a:lvl6pPr marL="2285662" indent="0">
              <a:buNone/>
              <a:defRPr sz="1000"/>
            </a:lvl6pPr>
            <a:lvl7pPr marL="2742790" indent="0">
              <a:buNone/>
              <a:defRPr sz="1000"/>
            </a:lvl7pPr>
            <a:lvl8pPr marL="3199920" indent="0">
              <a:buNone/>
              <a:defRPr sz="1000"/>
            </a:lvl8pPr>
            <a:lvl9pPr marL="3657051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3B20111A-547C-4349-B9E2-FE21CDC6C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F7F8-EED2-4D11-B0DE-75B31081E0C1}" type="datetimeFigureOut">
              <a:rPr lang="el-GR" smtClean="0"/>
              <a:t>17/3/2021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513B1B35-8B5A-441C-AF56-F653BB4FC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D52CD79D-3D0E-4B61-B537-6337136BB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3A7-B753-42AB-8DCC-52D77CE1B2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84732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FB7F835-289D-4BCD-825A-1E30F78AC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3AD2B66-331F-4DF7-B6A7-BA8092A431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E13EF49-18BB-4805-902D-093303BFE6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9F7F8-EED2-4D11-B0DE-75B31081E0C1}" type="datetimeFigureOut">
              <a:rPr lang="el-GR" smtClean="0"/>
              <a:t>17/3/2021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C3F7572F-7E01-4CB4-9DF7-D9CCD4CDA7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6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CF9F3E35-8913-4745-8468-2C2852D88F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4F3A7-B753-42AB-8DCC-52D77CE1B2B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0305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26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68" indent="-228568" algn="l" defTabSz="91426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2" indent="-228568" algn="l" defTabSz="9142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8" algn="l" defTabSz="9142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8" algn="l" defTabSz="9142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1" indent="-228568" algn="l" defTabSz="9142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8" algn="l" defTabSz="9142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6" indent="-228568" algn="l" defTabSz="9142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8" indent="-228568" algn="l" defTabSz="9142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22" indent="-228568" algn="l" defTabSz="9142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1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8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6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1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8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0.wdp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2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B1BFDC13-2C33-49A0-93C4-BC39FA5F643A}"/>
              </a:ext>
            </a:extLst>
          </p:cNvPr>
          <p:cNvGrpSpPr/>
          <p:nvPr/>
        </p:nvGrpSpPr>
        <p:grpSpPr>
          <a:xfrm>
            <a:off x="669857" y="965343"/>
            <a:ext cx="10852287" cy="4927314"/>
            <a:chOff x="447823" y="572734"/>
            <a:chExt cx="10852287" cy="4927314"/>
          </a:xfrm>
        </p:grpSpPr>
        <p:grpSp>
          <p:nvGrpSpPr>
            <p:cNvPr id="4" name="Ομάδα 3">
              <a:extLst>
                <a:ext uri="{FF2B5EF4-FFF2-40B4-BE49-F238E27FC236}">
                  <a16:creationId xmlns:a16="http://schemas.microsoft.com/office/drawing/2014/main" id="{1ABAFB36-8A3B-4144-83C3-959106CF6928}"/>
                </a:ext>
              </a:extLst>
            </p:cNvPr>
            <p:cNvGrpSpPr/>
            <p:nvPr/>
          </p:nvGrpSpPr>
          <p:grpSpPr>
            <a:xfrm>
              <a:off x="1765362" y="1215189"/>
              <a:ext cx="3959279" cy="4284859"/>
              <a:chOff x="1485229" y="1508418"/>
              <a:chExt cx="3326208" cy="3841167"/>
            </a:xfrm>
          </p:grpSpPr>
          <p:grpSp>
            <p:nvGrpSpPr>
              <p:cNvPr id="3" name="Ομάδα 2">
                <a:extLst>
                  <a:ext uri="{FF2B5EF4-FFF2-40B4-BE49-F238E27FC236}">
                    <a16:creationId xmlns:a16="http://schemas.microsoft.com/office/drawing/2014/main" id="{290C0B25-9BFC-49DA-B0B8-E4B726A63301}"/>
                  </a:ext>
                </a:extLst>
              </p:cNvPr>
              <p:cNvGrpSpPr/>
              <p:nvPr/>
            </p:nvGrpSpPr>
            <p:grpSpPr>
              <a:xfrm>
                <a:off x="1485229" y="1508418"/>
                <a:ext cx="3326208" cy="3841167"/>
                <a:chOff x="1485229" y="1508418"/>
                <a:chExt cx="3326208" cy="3841167"/>
              </a:xfrm>
            </p:grpSpPr>
            <p:grpSp>
              <p:nvGrpSpPr>
                <p:cNvPr id="69" name="Ομάδα 68">
                  <a:extLst>
                    <a:ext uri="{FF2B5EF4-FFF2-40B4-BE49-F238E27FC236}">
                      <a16:creationId xmlns:a16="http://schemas.microsoft.com/office/drawing/2014/main" id="{979A9185-C97A-47C7-87C8-43F7FAE83915}"/>
                    </a:ext>
                  </a:extLst>
                </p:cNvPr>
                <p:cNvGrpSpPr/>
                <p:nvPr/>
              </p:nvGrpSpPr>
              <p:grpSpPr>
                <a:xfrm>
                  <a:off x="1485229" y="1508418"/>
                  <a:ext cx="3326208" cy="3841167"/>
                  <a:chOff x="580544" y="602719"/>
                  <a:chExt cx="3326208" cy="3841167"/>
                </a:xfrm>
              </p:grpSpPr>
              <p:pic>
                <p:nvPicPr>
                  <p:cNvPr id="45" name="Εικόνα 44">
                    <a:extLst>
                      <a:ext uri="{FF2B5EF4-FFF2-40B4-BE49-F238E27FC236}">
                        <a16:creationId xmlns:a16="http://schemas.microsoft.com/office/drawing/2014/main" id="{B5795AA5-1278-4098-BEBF-368B4186D6A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saturation sat="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9116" y="602719"/>
                    <a:ext cx="3297636" cy="1755634"/>
                  </a:xfrm>
                  <a:prstGeom prst="rect">
                    <a:avLst/>
                  </a:prstGeom>
                </p:spPr>
              </p:pic>
              <p:pic>
                <p:nvPicPr>
                  <p:cNvPr id="54" name="Εικόνα 53">
                    <a:extLst>
                      <a:ext uri="{FF2B5EF4-FFF2-40B4-BE49-F238E27FC236}">
                        <a16:creationId xmlns:a16="http://schemas.microsoft.com/office/drawing/2014/main" id="{667ED40B-B939-4608-99B4-C0F31BC72FB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saturation sat="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80544" y="2688252"/>
                    <a:ext cx="3326208" cy="1755634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" name="Ορθογώνιο 1">
                  <a:extLst>
                    <a:ext uri="{FF2B5EF4-FFF2-40B4-BE49-F238E27FC236}">
                      <a16:creationId xmlns:a16="http://schemas.microsoft.com/office/drawing/2014/main" id="{5AAB1E33-6551-4CB3-A8AB-BC5E609552E4}"/>
                    </a:ext>
                  </a:extLst>
                </p:cNvPr>
                <p:cNvSpPr/>
                <p:nvPr/>
              </p:nvSpPr>
              <p:spPr>
                <a:xfrm>
                  <a:off x="2971800" y="1732547"/>
                  <a:ext cx="529389" cy="32485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 dirty="0"/>
                </a:p>
              </p:txBody>
            </p:sp>
          </p:grpSp>
          <p:sp>
            <p:nvSpPr>
              <p:cNvPr id="24" name="Ορθογώνιο 23">
                <a:extLst>
                  <a:ext uri="{FF2B5EF4-FFF2-40B4-BE49-F238E27FC236}">
                    <a16:creationId xmlns:a16="http://schemas.microsoft.com/office/drawing/2014/main" id="{B3CEE632-FDA0-456A-95DD-FF18D0D970F4}"/>
                  </a:ext>
                </a:extLst>
              </p:cNvPr>
              <p:cNvSpPr/>
              <p:nvPr/>
            </p:nvSpPr>
            <p:spPr>
              <a:xfrm>
                <a:off x="2995864" y="4309341"/>
                <a:ext cx="529389" cy="32485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 dirty="0"/>
              </a:p>
            </p:txBody>
          </p:sp>
        </p:grpSp>
        <p:grpSp>
          <p:nvGrpSpPr>
            <p:cNvPr id="5" name="Ομάδα 4">
              <a:extLst>
                <a:ext uri="{FF2B5EF4-FFF2-40B4-BE49-F238E27FC236}">
                  <a16:creationId xmlns:a16="http://schemas.microsoft.com/office/drawing/2014/main" id="{33A938D3-7693-4A00-BD16-9CA3047119C6}"/>
                </a:ext>
              </a:extLst>
            </p:cNvPr>
            <p:cNvGrpSpPr/>
            <p:nvPr/>
          </p:nvGrpSpPr>
          <p:grpSpPr>
            <a:xfrm>
              <a:off x="7431239" y="1215191"/>
              <a:ext cx="3868871" cy="4134396"/>
              <a:chOff x="7245189" y="1508418"/>
              <a:chExt cx="3433011" cy="3841167"/>
            </a:xfrm>
          </p:grpSpPr>
          <p:grpSp>
            <p:nvGrpSpPr>
              <p:cNvPr id="70" name="Ομάδα 69">
                <a:extLst>
                  <a:ext uri="{FF2B5EF4-FFF2-40B4-BE49-F238E27FC236}">
                    <a16:creationId xmlns:a16="http://schemas.microsoft.com/office/drawing/2014/main" id="{66D5C6F6-C073-43C1-B41C-FFE82CDBE42B}"/>
                  </a:ext>
                </a:extLst>
              </p:cNvPr>
              <p:cNvGrpSpPr/>
              <p:nvPr/>
            </p:nvGrpSpPr>
            <p:grpSpPr>
              <a:xfrm>
                <a:off x="7245189" y="1508418"/>
                <a:ext cx="3433011" cy="3841167"/>
                <a:chOff x="6096000" y="602719"/>
                <a:chExt cx="3433010" cy="3841167"/>
              </a:xfrm>
            </p:grpSpPr>
            <p:pic>
              <p:nvPicPr>
                <p:cNvPr id="64" name="Εικόνα 63">
                  <a:extLst>
                    <a:ext uri="{FF2B5EF4-FFF2-40B4-BE49-F238E27FC236}">
                      <a16:creationId xmlns:a16="http://schemas.microsoft.com/office/drawing/2014/main" id="{1A39E332-67B5-4A18-A25D-CEE718A711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saturation sat="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96000" y="2766900"/>
                  <a:ext cx="3433010" cy="1676986"/>
                </a:xfrm>
                <a:prstGeom prst="rect">
                  <a:avLst/>
                </a:prstGeom>
              </p:spPr>
            </p:pic>
            <p:pic>
              <p:nvPicPr>
                <p:cNvPr id="68" name="Εικόνα 67">
                  <a:extLst>
                    <a:ext uri="{FF2B5EF4-FFF2-40B4-BE49-F238E27FC236}">
                      <a16:creationId xmlns:a16="http://schemas.microsoft.com/office/drawing/2014/main" id="{9238805E-FDAD-42E3-AB34-287D173B47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saturation sat="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96000" y="602719"/>
                  <a:ext cx="3433010" cy="1948464"/>
                </a:xfrm>
                <a:prstGeom prst="rect">
                  <a:avLst/>
                </a:prstGeom>
              </p:spPr>
            </p:pic>
          </p:grpSp>
          <p:sp>
            <p:nvSpPr>
              <p:cNvPr id="25" name="Ορθογώνιο 24">
                <a:extLst>
                  <a:ext uri="{FF2B5EF4-FFF2-40B4-BE49-F238E27FC236}">
                    <a16:creationId xmlns:a16="http://schemas.microsoft.com/office/drawing/2014/main" id="{49882F44-9D7F-4FF7-8426-C12B161AA0E3}"/>
                  </a:ext>
                </a:extLst>
              </p:cNvPr>
              <p:cNvSpPr/>
              <p:nvPr/>
            </p:nvSpPr>
            <p:spPr>
              <a:xfrm>
                <a:off x="7792452" y="1804739"/>
                <a:ext cx="713874" cy="32485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 dirty="0"/>
              </a:p>
            </p:txBody>
          </p:sp>
          <p:sp>
            <p:nvSpPr>
              <p:cNvPr id="26" name="Ορθογώνιο 25">
                <a:extLst>
                  <a:ext uri="{FF2B5EF4-FFF2-40B4-BE49-F238E27FC236}">
                    <a16:creationId xmlns:a16="http://schemas.microsoft.com/office/drawing/2014/main" id="{2E1B05A1-F778-4423-BBFB-C89559A92509}"/>
                  </a:ext>
                </a:extLst>
              </p:cNvPr>
              <p:cNvSpPr/>
              <p:nvPr/>
            </p:nvSpPr>
            <p:spPr>
              <a:xfrm>
                <a:off x="7908757" y="4555140"/>
                <a:ext cx="713874" cy="32485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 dirty="0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1CC784B-8150-4AE5-AB80-53360D480CFC}"/>
                </a:ext>
              </a:extLst>
            </p:cNvPr>
            <p:cNvSpPr txBox="1"/>
            <p:nvPr/>
          </p:nvSpPr>
          <p:spPr>
            <a:xfrm>
              <a:off x="1595304" y="627312"/>
              <a:ext cx="158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/>
                <a:t>Figure 1A.</a:t>
              </a:r>
              <a:endParaRPr lang="el-GR" b="1" u="sng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ED13DE5-24F4-48DB-97B0-12EEB1712179}"/>
                </a:ext>
              </a:extLst>
            </p:cNvPr>
            <p:cNvSpPr txBox="1"/>
            <p:nvPr/>
          </p:nvSpPr>
          <p:spPr>
            <a:xfrm>
              <a:off x="941748" y="1039903"/>
              <a:ext cx="11384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MW (</a:t>
              </a:r>
              <a:r>
                <a:rPr lang="en-US" sz="1400" dirty="0" err="1"/>
                <a:t>kDa</a:t>
              </a:r>
              <a:r>
                <a:rPr lang="en-US" sz="1400" dirty="0"/>
                <a:t>)</a:t>
              </a:r>
              <a:endParaRPr lang="el-GR" sz="1400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1FE0C2B-A56B-40EF-9F80-34E6DBE1BD54}"/>
                </a:ext>
              </a:extLst>
            </p:cNvPr>
            <p:cNvSpPr txBox="1"/>
            <p:nvPr/>
          </p:nvSpPr>
          <p:spPr>
            <a:xfrm>
              <a:off x="6567614" y="1005267"/>
              <a:ext cx="9586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MW (</a:t>
              </a:r>
              <a:r>
                <a:rPr lang="en-US" sz="1400" dirty="0" err="1"/>
                <a:t>kDa</a:t>
              </a:r>
              <a:r>
                <a:rPr lang="en-US" sz="1400" dirty="0"/>
                <a:t>)</a:t>
              </a:r>
              <a:endParaRPr lang="el-GR" sz="1400" dirty="0"/>
            </a:p>
          </p:txBody>
        </p:sp>
        <p:grpSp>
          <p:nvGrpSpPr>
            <p:cNvPr id="58" name="Ομάδα 57">
              <a:extLst>
                <a:ext uri="{FF2B5EF4-FFF2-40B4-BE49-F238E27FC236}">
                  <a16:creationId xmlns:a16="http://schemas.microsoft.com/office/drawing/2014/main" id="{362D44D1-E34C-49A5-A2A3-BF03B5C04589}"/>
                </a:ext>
              </a:extLst>
            </p:cNvPr>
            <p:cNvGrpSpPr/>
            <p:nvPr/>
          </p:nvGrpSpPr>
          <p:grpSpPr>
            <a:xfrm>
              <a:off x="1229644" y="1393551"/>
              <a:ext cx="541117" cy="599569"/>
              <a:chOff x="1217793" y="1396692"/>
              <a:chExt cx="541117" cy="599568"/>
            </a:xfrm>
          </p:grpSpPr>
          <p:grpSp>
            <p:nvGrpSpPr>
              <p:cNvPr id="59" name="Ομάδα 58">
                <a:extLst>
                  <a:ext uri="{FF2B5EF4-FFF2-40B4-BE49-F238E27FC236}">
                    <a16:creationId xmlns:a16="http://schemas.microsoft.com/office/drawing/2014/main" id="{55C32F72-212F-4534-ACEC-C0EFFC176E80}"/>
                  </a:ext>
                </a:extLst>
              </p:cNvPr>
              <p:cNvGrpSpPr/>
              <p:nvPr/>
            </p:nvGrpSpPr>
            <p:grpSpPr>
              <a:xfrm>
                <a:off x="1217793" y="1734651"/>
                <a:ext cx="541117" cy="261609"/>
                <a:chOff x="1054180" y="1734651"/>
                <a:chExt cx="541117" cy="261609"/>
              </a:xfrm>
            </p:grpSpPr>
            <p:cxnSp>
              <p:nvCxnSpPr>
                <p:cNvPr id="67" name="Ευθεία γραμμή σύνδεσης 59">
                  <a:extLst>
                    <a:ext uri="{FF2B5EF4-FFF2-40B4-BE49-F238E27FC236}">
                      <a16:creationId xmlns:a16="http://schemas.microsoft.com/office/drawing/2014/main" id="{5D532ED7-7ACE-4076-B057-7A6B46614A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6666" y="1873150"/>
                  <a:ext cx="20863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B985C582-DEF6-4A85-A43C-1EF05320BCA3}"/>
                    </a:ext>
                  </a:extLst>
                </p:cNvPr>
                <p:cNvSpPr txBox="1"/>
                <p:nvPr/>
              </p:nvSpPr>
              <p:spPr>
                <a:xfrm>
                  <a:off x="1054180" y="1734651"/>
                  <a:ext cx="401072" cy="2616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/>
                    <a:t>134</a:t>
                  </a:r>
                  <a:endParaRPr lang="el-GR" sz="1100" dirty="0"/>
                </a:p>
              </p:txBody>
            </p:sp>
          </p:grpSp>
          <p:grpSp>
            <p:nvGrpSpPr>
              <p:cNvPr id="60" name="Ομάδα 59">
                <a:extLst>
                  <a:ext uri="{FF2B5EF4-FFF2-40B4-BE49-F238E27FC236}">
                    <a16:creationId xmlns:a16="http://schemas.microsoft.com/office/drawing/2014/main" id="{27E0DF1E-5638-4564-B6EF-00D7A66AD3FF}"/>
                  </a:ext>
                </a:extLst>
              </p:cNvPr>
              <p:cNvGrpSpPr/>
              <p:nvPr/>
            </p:nvGrpSpPr>
            <p:grpSpPr>
              <a:xfrm>
                <a:off x="1217793" y="1396692"/>
                <a:ext cx="541117" cy="261609"/>
                <a:chOff x="1054180" y="1809082"/>
                <a:chExt cx="541117" cy="261609"/>
              </a:xfrm>
            </p:grpSpPr>
            <p:cxnSp>
              <p:nvCxnSpPr>
                <p:cNvPr id="65" name="Ευθεία γραμμή σύνδεσης 59">
                  <a:extLst>
                    <a:ext uri="{FF2B5EF4-FFF2-40B4-BE49-F238E27FC236}">
                      <a16:creationId xmlns:a16="http://schemas.microsoft.com/office/drawing/2014/main" id="{A5123556-C8A6-4255-97DD-3BA3FB6897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6666" y="1947581"/>
                  <a:ext cx="20863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B1013F24-D4C5-46D5-97C2-41A844D8B9DC}"/>
                    </a:ext>
                  </a:extLst>
                </p:cNvPr>
                <p:cNvSpPr txBox="1"/>
                <p:nvPr/>
              </p:nvSpPr>
              <p:spPr>
                <a:xfrm>
                  <a:off x="1054180" y="1809082"/>
                  <a:ext cx="401072" cy="2616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/>
                    <a:t>250</a:t>
                  </a:r>
                  <a:endParaRPr lang="el-GR" sz="1100" dirty="0"/>
                </a:p>
              </p:txBody>
            </p:sp>
          </p:grpSp>
          <p:grpSp>
            <p:nvGrpSpPr>
              <p:cNvPr id="61" name="Ομάδα 60">
                <a:extLst>
                  <a:ext uri="{FF2B5EF4-FFF2-40B4-BE49-F238E27FC236}">
                    <a16:creationId xmlns:a16="http://schemas.microsoft.com/office/drawing/2014/main" id="{3128ADE1-AC84-40BF-AA88-A692D9858C76}"/>
                  </a:ext>
                </a:extLst>
              </p:cNvPr>
              <p:cNvGrpSpPr/>
              <p:nvPr/>
            </p:nvGrpSpPr>
            <p:grpSpPr>
              <a:xfrm>
                <a:off x="1217793" y="1550586"/>
                <a:ext cx="541117" cy="261609"/>
                <a:chOff x="1054180" y="1745284"/>
                <a:chExt cx="541117" cy="261609"/>
              </a:xfrm>
            </p:grpSpPr>
            <p:cxnSp>
              <p:nvCxnSpPr>
                <p:cNvPr id="62" name="Ευθεία γραμμή σύνδεσης 59">
                  <a:extLst>
                    <a:ext uri="{FF2B5EF4-FFF2-40B4-BE49-F238E27FC236}">
                      <a16:creationId xmlns:a16="http://schemas.microsoft.com/office/drawing/2014/main" id="{C9C326FE-6C25-4F82-B7BB-73A51AE7C1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6666" y="1883783"/>
                  <a:ext cx="20863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A03CDE51-20AF-42C9-AE13-A0D84483E865}"/>
                    </a:ext>
                  </a:extLst>
                </p:cNvPr>
                <p:cNvSpPr txBox="1"/>
                <p:nvPr/>
              </p:nvSpPr>
              <p:spPr>
                <a:xfrm>
                  <a:off x="1054180" y="1745284"/>
                  <a:ext cx="401072" cy="2616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/>
                    <a:t>190</a:t>
                  </a:r>
                  <a:endParaRPr lang="el-GR" sz="1100" dirty="0"/>
                </a:p>
              </p:txBody>
            </p:sp>
          </p:grp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BCD4449-6B81-48A2-A57E-5C0C6B9150F6}"/>
                </a:ext>
              </a:extLst>
            </p:cNvPr>
            <p:cNvSpPr txBox="1"/>
            <p:nvPr/>
          </p:nvSpPr>
          <p:spPr>
            <a:xfrm>
              <a:off x="447825" y="1519815"/>
              <a:ext cx="8881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  EGFR  </a:t>
              </a:r>
              <a:endParaRPr lang="el-GR" sz="1600" b="1" dirty="0"/>
            </a:p>
          </p:txBody>
        </p:sp>
        <p:grpSp>
          <p:nvGrpSpPr>
            <p:cNvPr id="96" name="Ομάδα 95">
              <a:extLst>
                <a:ext uri="{FF2B5EF4-FFF2-40B4-BE49-F238E27FC236}">
                  <a16:creationId xmlns:a16="http://schemas.microsoft.com/office/drawing/2014/main" id="{A822F93D-A395-4446-B1FB-71F31123CDC3}"/>
                </a:ext>
              </a:extLst>
            </p:cNvPr>
            <p:cNvGrpSpPr/>
            <p:nvPr/>
          </p:nvGrpSpPr>
          <p:grpSpPr>
            <a:xfrm>
              <a:off x="6155631" y="1384372"/>
              <a:ext cx="1247135" cy="620835"/>
              <a:chOff x="6155625" y="1384368"/>
              <a:chExt cx="1247134" cy="620834"/>
            </a:xfrm>
          </p:grpSpPr>
          <p:grpSp>
            <p:nvGrpSpPr>
              <p:cNvPr id="47" name="Ομάδα 46">
                <a:extLst>
                  <a:ext uri="{FF2B5EF4-FFF2-40B4-BE49-F238E27FC236}">
                    <a16:creationId xmlns:a16="http://schemas.microsoft.com/office/drawing/2014/main" id="{60088911-364C-4F2A-8493-64E971589D3B}"/>
                  </a:ext>
                </a:extLst>
              </p:cNvPr>
              <p:cNvGrpSpPr/>
              <p:nvPr/>
            </p:nvGrpSpPr>
            <p:grpSpPr>
              <a:xfrm>
                <a:off x="6861642" y="1384368"/>
                <a:ext cx="541117" cy="620834"/>
                <a:chOff x="1217793" y="1364793"/>
                <a:chExt cx="541117" cy="620834"/>
              </a:xfrm>
            </p:grpSpPr>
            <p:grpSp>
              <p:nvGrpSpPr>
                <p:cNvPr id="48" name="Ομάδα 47">
                  <a:extLst>
                    <a:ext uri="{FF2B5EF4-FFF2-40B4-BE49-F238E27FC236}">
                      <a16:creationId xmlns:a16="http://schemas.microsoft.com/office/drawing/2014/main" id="{D6FA24C6-DE15-44E1-8EDC-804631FD2B02}"/>
                    </a:ext>
                  </a:extLst>
                </p:cNvPr>
                <p:cNvGrpSpPr/>
                <p:nvPr/>
              </p:nvGrpSpPr>
              <p:grpSpPr>
                <a:xfrm>
                  <a:off x="1217793" y="1724018"/>
                  <a:ext cx="541117" cy="261609"/>
                  <a:chOff x="1054180" y="1724018"/>
                  <a:chExt cx="541117" cy="261609"/>
                </a:xfrm>
              </p:grpSpPr>
              <p:cxnSp>
                <p:nvCxnSpPr>
                  <p:cNvPr id="56" name="Ευθεία γραμμή σύνδεσης 59">
                    <a:extLst>
                      <a:ext uri="{FF2B5EF4-FFF2-40B4-BE49-F238E27FC236}">
                        <a16:creationId xmlns:a16="http://schemas.microsoft.com/office/drawing/2014/main" id="{EDEBC35D-5DA1-45E5-8691-9E69401B52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86666" y="1862517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A50013AF-F5D4-47CE-8042-8DEF00D37161}"/>
                      </a:ext>
                    </a:extLst>
                  </p:cNvPr>
                  <p:cNvSpPr txBox="1"/>
                  <p:nvPr/>
                </p:nvSpPr>
                <p:spPr>
                  <a:xfrm>
                    <a:off x="1054180" y="1724018"/>
                    <a:ext cx="401072" cy="26160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/>
                      <a:t>134</a:t>
                    </a:r>
                    <a:endParaRPr lang="el-GR" sz="1100" dirty="0"/>
                  </a:p>
                </p:txBody>
              </p:sp>
            </p:grpSp>
            <p:grpSp>
              <p:nvGrpSpPr>
                <p:cNvPr id="49" name="Ομάδα 48">
                  <a:extLst>
                    <a:ext uri="{FF2B5EF4-FFF2-40B4-BE49-F238E27FC236}">
                      <a16:creationId xmlns:a16="http://schemas.microsoft.com/office/drawing/2014/main" id="{FAF35946-56B1-4DDD-AFBF-87E8AA291875}"/>
                    </a:ext>
                  </a:extLst>
                </p:cNvPr>
                <p:cNvGrpSpPr/>
                <p:nvPr/>
              </p:nvGrpSpPr>
              <p:grpSpPr>
                <a:xfrm>
                  <a:off x="1217793" y="1364793"/>
                  <a:ext cx="541117" cy="261609"/>
                  <a:chOff x="1054180" y="1777183"/>
                  <a:chExt cx="541117" cy="261609"/>
                </a:xfrm>
              </p:grpSpPr>
              <p:cxnSp>
                <p:nvCxnSpPr>
                  <p:cNvPr id="53" name="Ευθεία γραμμή σύνδεσης 59">
                    <a:extLst>
                      <a:ext uri="{FF2B5EF4-FFF2-40B4-BE49-F238E27FC236}">
                        <a16:creationId xmlns:a16="http://schemas.microsoft.com/office/drawing/2014/main" id="{FFD72C50-8215-4B05-BD02-0E39C894773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86666" y="1915682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65BB5D78-51C6-44E3-B604-A0A2B5EA48D6}"/>
                      </a:ext>
                    </a:extLst>
                  </p:cNvPr>
                  <p:cNvSpPr txBox="1"/>
                  <p:nvPr/>
                </p:nvSpPr>
                <p:spPr>
                  <a:xfrm>
                    <a:off x="1054180" y="1777183"/>
                    <a:ext cx="401072" cy="26160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/>
                      <a:t>250</a:t>
                    </a:r>
                    <a:endParaRPr lang="el-GR" sz="1100" dirty="0"/>
                  </a:p>
                </p:txBody>
              </p:sp>
            </p:grpSp>
            <p:grpSp>
              <p:nvGrpSpPr>
                <p:cNvPr id="50" name="Ομάδα 49">
                  <a:extLst>
                    <a:ext uri="{FF2B5EF4-FFF2-40B4-BE49-F238E27FC236}">
                      <a16:creationId xmlns:a16="http://schemas.microsoft.com/office/drawing/2014/main" id="{A234E28A-7E77-4BB1-A29A-C4A6C4965A0F}"/>
                    </a:ext>
                  </a:extLst>
                </p:cNvPr>
                <p:cNvGrpSpPr/>
                <p:nvPr/>
              </p:nvGrpSpPr>
              <p:grpSpPr>
                <a:xfrm>
                  <a:off x="1217793" y="1550586"/>
                  <a:ext cx="541117" cy="261609"/>
                  <a:chOff x="1054180" y="1745284"/>
                  <a:chExt cx="541117" cy="261609"/>
                </a:xfrm>
              </p:grpSpPr>
              <p:cxnSp>
                <p:nvCxnSpPr>
                  <p:cNvPr id="51" name="Ευθεία γραμμή σύνδεσης 59">
                    <a:extLst>
                      <a:ext uri="{FF2B5EF4-FFF2-40B4-BE49-F238E27FC236}">
                        <a16:creationId xmlns:a16="http://schemas.microsoft.com/office/drawing/2014/main" id="{3EC4B80A-BC4D-4CBD-A8ED-F6652A5C59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86666" y="1883783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EEF88657-C61D-4CC1-A539-36A72EDAB5DB}"/>
                      </a:ext>
                    </a:extLst>
                  </p:cNvPr>
                  <p:cNvSpPr txBox="1"/>
                  <p:nvPr/>
                </p:nvSpPr>
                <p:spPr>
                  <a:xfrm>
                    <a:off x="1054180" y="1745284"/>
                    <a:ext cx="401072" cy="26160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/>
                      <a:t>190</a:t>
                    </a:r>
                    <a:endParaRPr lang="el-GR" sz="1100" dirty="0"/>
                  </a:p>
                </p:txBody>
              </p:sp>
            </p:grpSp>
          </p:grp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4EFF3208-1076-488B-BFCA-1AEA9935C978}"/>
                  </a:ext>
                </a:extLst>
              </p:cNvPr>
              <p:cNvSpPr txBox="1"/>
              <p:nvPr/>
            </p:nvSpPr>
            <p:spPr>
              <a:xfrm>
                <a:off x="6155625" y="1529904"/>
                <a:ext cx="888148" cy="338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/>
                  <a:t>  HER2  </a:t>
                </a:r>
                <a:endParaRPr lang="el-GR" sz="1600" b="1" dirty="0"/>
              </a:p>
            </p:txBody>
          </p:sp>
        </p:grpSp>
        <p:grpSp>
          <p:nvGrpSpPr>
            <p:cNvPr id="38" name="Ομάδα 37">
              <a:extLst>
                <a:ext uri="{FF2B5EF4-FFF2-40B4-BE49-F238E27FC236}">
                  <a16:creationId xmlns:a16="http://schemas.microsoft.com/office/drawing/2014/main" id="{89B28EE4-1B6E-4657-86EE-BC4C0437F452}"/>
                </a:ext>
              </a:extLst>
            </p:cNvPr>
            <p:cNvGrpSpPr/>
            <p:nvPr/>
          </p:nvGrpSpPr>
          <p:grpSpPr>
            <a:xfrm>
              <a:off x="447823" y="4398449"/>
              <a:ext cx="1300620" cy="445675"/>
              <a:chOff x="447821" y="4398471"/>
              <a:chExt cx="1300620" cy="445676"/>
            </a:xfrm>
          </p:grpSpPr>
          <p:grpSp>
            <p:nvGrpSpPr>
              <p:cNvPr id="37" name="Ομάδα 36">
                <a:extLst>
                  <a:ext uri="{FF2B5EF4-FFF2-40B4-BE49-F238E27FC236}">
                    <a16:creationId xmlns:a16="http://schemas.microsoft.com/office/drawing/2014/main" id="{75EABAC4-CD72-4D59-A6B6-CCFFCC36C544}"/>
                  </a:ext>
                </a:extLst>
              </p:cNvPr>
              <p:cNvGrpSpPr/>
              <p:nvPr/>
            </p:nvGrpSpPr>
            <p:grpSpPr>
              <a:xfrm>
                <a:off x="1273500" y="4398471"/>
                <a:ext cx="474941" cy="445676"/>
                <a:chOff x="1185539" y="4348603"/>
                <a:chExt cx="474941" cy="445676"/>
              </a:xfrm>
            </p:grpSpPr>
            <p:grpSp>
              <p:nvGrpSpPr>
                <p:cNvPr id="30" name="Ομάδα 29">
                  <a:extLst>
                    <a:ext uri="{FF2B5EF4-FFF2-40B4-BE49-F238E27FC236}">
                      <a16:creationId xmlns:a16="http://schemas.microsoft.com/office/drawing/2014/main" id="{B068174D-AE45-44C4-8DAA-A1F08A670BE3}"/>
                    </a:ext>
                  </a:extLst>
                </p:cNvPr>
                <p:cNvGrpSpPr/>
                <p:nvPr/>
              </p:nvGrpSpPr>
              <p:grpSpPr>
                <a:xfrm>
                  <a:off x="1185539" y="4532668"/>
                  <a:ext cx="474941" cy="261611"/>
                  <a:chOff x="1185539" y="4532668"/>
                  <a:chExt cx="474941" cy="261611"/>
                </a:xfrm>
              </p:grpSpPr>
              <p:cxnSp>
                <p:nvCxnSpPr>
                  <p:cNvPr id="82" name="Ευθεία γραμμή σύνδεσης 59">
                    <a:extLst>
                      <a:ext uri="{FF2B5EF4-FFF2-40B4-BE49-F238E27FC236}">
                        <a16:creationId xmlns:a16="http://schemas.microsoft.com/office/drawing/2014/main" id="{32AB4638-B951-4C29-A155-A8B5C33E47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51849" y="4671167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20B08A68-2718-4DC1-89F4-FC2DF371D073}"/>
                      </a:ext>
                    </a:extLst>
                  </p:cNvPr>
                  <p:cNvSpPr txBox="1"/>
                  <p:nvPr/>
                </p:nvSpPr>
                <p:spPr>
                  <a:xfrm>
                    <a:off x="1185539" y="4532668"/>
                    <a:ext cx="328936" cy="2616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32</a:t>
                    </a:r>
                    <a:endParaRPr lang="el-GR" sz="1100" dirty="0"/>
                  </a:p>
                </p:txBody>
              </p:sp>
            </p:grpSp>
            <p:grpSp>
              <p:nvGrpSpPr>
                <p:cNvPr id="29" name="Ομάδα 28">
                  <a:extLst>
                    <a:ext uri="{FF2B5EF4-FFF2-40B4-BE49-F238E27FC236}">
                      <a16:creationId xmlns:a16="http://schemas.microsoft.com/office/drawing/2014/main" id="{272D93EF-972E-4428-A0BF-20245DB425D6}"/>
                    </a:ext>
                  </a:extLst>
                </p:cNvPr>
                <p:cNvGrpSpPr/>
                <p:nvPr/>
              </p:nvGrpSpPr>
              <p:grpSpPr>
                <a:xfrm>
                  <a:off x="1185539" y="4348603"/>
                  <a:ext cx="474941" cy="261611"/>
                  <a:chOff x="1185539" y="4348603"/>
                  <a:chExt cx="474941" cy="261611"/>
                </a:xfrm>
              </p:grpSpPr>
              <p:cxnSp>
                <p:nvCxnSpPr>
                  <p:cNvPr id="78" name="Ευθεία γραμμή σύνδεσης 59">
                    <a:extLst>
                      <a:ext uri="{FF2B5EF4-FFF2-40B4-BE49-F238E27FC236}">
                        <a16:creationId xmlns:a16="http://schemas.microsoft.com/office/drawing/2014/main" id="{1EEFBF68-BBEF-4856-BBF9-EBE7B888C0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51849" y="4487102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9" name="TextBox 78">
                    <a:extLst>
                      <a:ext uri="{FF2B5EF4-FFF2-40B4-BE49-F238E27FC236}">
                        <a16:creationId xmlns:a16="http://schemas.microsoft.com/office/drawing/2014/main" id="{A00E6D9F-B47E-489B-B2DC-E0525027CD09}"/>
                      </a:ext>
                    </a:extLst>
                  </p:cNvPr>
                  <p:cNvSpPr txBox="1"/>
                  <p:nvPr/>
                </p:nvSpPr>
                <p:spPr>
                  <a:xfrm>
                    <a:off x="1185539" y="4348603"/>
                    <a:ext cx="328936" cy="26161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/>
                      <a:t>46</a:t>
                    </a:r>
                    <a:endParaRPr lang="el-GR" sz="1100" dirty="0"/>
                  </a:p>
                </p:txBody>
              </p:sp>
            </p:grpSp>
          </p:grp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155EF519-DF37-4D79-8F51-1AAB1563FE6D}"/>
                  </a:ext>
                </a:extLst>
              </p:cNvPr>
              <p:cNvSpPr txBox="1"/>
              <p:nvPr/>
            </p:nvSpPr>
            <p:spPr>
              <a:xfrm>
                <a:off x="447821" y="4453798"/>
                <a:ext cx="888147" cy="338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/>
                  <a:t>  </a:t>
                </a:r>
                <a:r>
                  <a:rPr lang="el-GR" sz="1600" b="1" dirty="0"/>
                  <a:t>β-</a:t>
                </a:r>
                <a:r>
                  <a:rPr lang="en-US" sz="1600" b="1" dirty="0"/>
                  <a:t>Actin  </a:t>
                </a:r>
                <a:endParaRPr lang="el-GR" sz="1600" b="1" dirty="0"/>
              </a:p>
            </p:txBody>
          </p:sp>
        </p:grpSp>
        <p:grpSp>
          <p:nvGrpSpPr>
            <p:cNvPr id="39" name="Ομάδα 38">
              <a:extLst>
                <a:ext uri="{FF2B5EF4-FFF2-40B4-BE49-F238E27FC236}">
                  <a16:creationId xmlns:a16="http://schemas.microsoft.com/office/drawing/2014/main" id="{E7EC12FC-BA18-4EB2-B728-0CF50711EFC7}"/>
                </a:ext>
              </a:extLst>
            </p:cNvPr>
            <p:cNvGrpSpPr/>
            <p:nvPr/>
          </p:nvGrpSpPr>
          <p:grpSpPr>
            <a:xfrm>
              <a:off x="6101295" y="4490481"/>
              <a:ext cx="1300620" cy="445675"/>
              <a:chOff x="6101295" y="4490503"/>
              <a:chExt cx="1300620" cy="445676"/>
            </a:xfrm>
          </p:grpSpPr>
          <p:grpSp>
            <p:nvGrpSpPr>
              <p:cNvPr id="86" name="Ομάδα 85">
                <a:extLst>
                  <a:ext uri="{FF2B5EF4-FFF2-40B4-BE49-F238E27FC236}">
                    <a16:creationId xmlns:a16="http://schemas.microsoft.com/office/drawing/2014/main" id="{1CB8E073-1330-4778-88C2-72CDEC2A8676}"/>
                  </a:ext>
                </a:extLst>
              </p:cNvPr>
              <p:cNvGrpSpPr/>
              <p:nvPr/>
            </p:nvGrpSpPr>
            <p:grpSpPr>
              <a:xfrm>
                <a:off x="6926974" y="4490503"/>
                <a:ext cx="474941" cy="445676"/>
                <a:chOff x="1185539" y="4348603"/>
                <a:chExt cx="474941" cy="445676"/>
              </a:xfrm>
            </p:grpSpPr>
            <p:grpSp>
              <p:nvGrpSpPr>
                <p:cNvPr id="88" name="Ομάδα 87">
                  <a:extLst>
                    <a:ext uri="{FF2B5EF4-FFF2-40B4-BE49-F238E27FC236}">
                      <a16:creationId xmlns:a16="http://schemas.microsoft.com/office/drawing/2014/main" id="{3FE0E481-1A8D-40F1-8C89-D9B7B5562489}"/>
                    </a:ext>
                  </a:extLst>
                </p:cNvPr>
                <p:cNvGrpSpPr/>
                <p:nvPr/>
              </p:nvGrpSpPr>
              <p:grpSpPr>
                <a:xfrm>
                  <a:off x="1185539" y="4532668"/>
                  <a:ext cx="474941" cy="261611"/>
                  <a:chOff x="1185539" y="4532668"/>
                  <a:chExt cx="474941" cy="261611"/>
                </a:xfrm>
              </p:grpSpPr>
              <p:cxnSp>
                <p:nvCxnSpPr>
                  <p:cNvPr id="92" name="Ευθεία γραμμή σύνδεσης 59">
                    <a:extLst>
                      <a:ext uri="{FF2B5EF4-FFF2-40B4-BE49-F238E27FC236}">
                        <a16:creationId xmlns:a16="http://schemas.microsoft.com/office/drawing/2014/main" id="{B611B66B-98AC-43FA-BDF7-4B6027072B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51849" y="4671167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A74556FF-334B-4475-AD2C-48A156155FB4}"/>
                      </a:ext>
                    </a:extLst>
                  </p:cNvPr>
                  <p:cNvSpPr txBox="1"/>
                  <p:nvPr/>
                </p:nvSpPr>
                <p:spPr>
                  <a:xfrm>
                    <a:off x="1185539" y="4532668"/>
                    <a:ext cx="328936" cy="2616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32</a:t>
                    </a:r>
                    <a:endParaRPr lang="el-GR" sz="1100" dirty="0"/>
                  </a:p>
                </p:txBody>
              </p:sp>
            </p:grpSp>
            <p:grpSp>
              <p:nvGrpSpPr>
                <p:cNvPr id="89" name="Ομάδα 88">
                  <a:extLst>
                    <a:ext uri="{FF2B5EF4-FFF2-40B4-BE49-F238E27FC236}">
                      <a16:creationId xmlns:a16="http://schemas.microsoft.com/office/drawing/2014/main" id="{53C41C2C-F12F-42C6-89D6-C25EDF660F79}"/>
                    </a:ext>
                  </a:extLst>
                </p:cNvPr>
                <p:cNvGrpSpPr/>
                <p:nvPr/>
              </p:nvGrpSpPr>
              <p:grpSpPr>
                <a:xfrm>
                  <a:off x="1185539" y="4348603"/>
                  <a:ext cx="474941" cy="261611"/>
                  <a:chOff x="1185539" y="4348603"/>
                  <a:chExt cx="474941" cy="261611"/>
                </a:xfrm>
              </p:grpSpPr>
              <p:cxnSp>
                <p:nvCxnSpPr>
                  <p:cNvPr id="90" name="Ευθεία γραμμή σύνδεσης 59">
                    <a:extLst>
                      <a:ext uri="{FF2B5EF4-FFF2-40B4-BE49-F238E27FC236}">
                        <a16:creationId xmlns:a16="http://schemas.microsoft.com/office/drawing/2014/main" id="{8F1F5004-E24A-420E-A00F-35CE7F9F94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51849" y="4487102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xtBox 90">
                    <a:extLst>
                      <a:ext uri="{FF2B5EF4-FFF2-40B4-BE49-F238E27FC236}">
                        <a16:creationId xmlns:a16="http://schemas.microsoft.com/office/drawing/2014/main" id="{36C98231-7764-484C-AAB3-7D7ED8937267}"/>
                      </a:ext>
                    </a:extLst>
                  </p:cNvPr>
                  <p:cNvSpPr txBox="1"/>
                  <p:nvPr/>
                </p:nvSpPr>
                <p:spPr>
                  <a:xfrm>
                    <a:off x="1185539" y="4348603"/>
                    <a:ext cx="328936" cy="26161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/>
                      <a:t>46</a:t>
                    </a:r>
                    <a:endParaRPr lang="el-GR" sz="1100" dirty="0"/>
                  </a:p>
                </p:txBody>
              </p:sp>
            </p:grpSp>
          </p:grp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B77FF6E7-87C4-4BFC-A783-3F4EAA8538D4}"/>
                  </a:ext>
                </a:extLst>
              </p:cNvPr>
              <p:cNvSpPr txBox="1"/>
              <p:nvPr/>
            </p:nvSpPr>
            <p:spPr>
              <a:xfrm>
                <a:off x="6101295" y="4545830"/>
                <a:ext cx="888147" cy="338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/>
                  <a:t>  </a:t>
                </a:r>
                <a:r>
                  <a:rPr lang="el-GR" sz="1600" b="1" dirty="0"/>
                  <a:t>β-</a:t>
                </a:r>
                <a:r>
                  <a:rPr lang="en-US" sz="1600" b="1" dirty="0"/>
                  <a:t>Actin  </a:t>
                </a:r>
                <a:endParaRPr lang="el-GR" sz="1600" b="1" dirty="0"/>
              </a:p>
            </p:txBody>
          </p:sp>
        </p:grp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DB279E0-DE43-437D-81B5-78BD0F06627B}"/>
                </a:ext>
              </a:extLst>
            </p:cNvPr>
            <p:cNvSpPr txBox="1"/>
            <p:nvPr/>
          </p:nvSpPr>
          <p:spPr>
            <a:xfrm>
              <a:off x="905116" y="3358640"/>
              <a:ext cx="11384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MW (</a:t>
              </a:r>
              <a:r>
                <a:rPr lang="en-US" sz="1400" dirty="0" err="1"/>
                <a:t>kDa</a:t>
              </a:r>
              <a:r>
                <a:rPr lang="en-US" sz="1400" dirty="0"/>
                <a:t>)</a:t>
              </a:r>
              <a:endParaRPr lang="el-GR" sz="1400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2DB81260-AD63-4B0B-B2B1-C316B263592F}"/>
                </a:ext>
              </a:extLst>
            </p:cNvPr>
            <p:cNvSpPr txBox="1"/>
            <p:nvPr/>
          </p:nvSpPr>
          <p:spPr>
            <a:xfrm>
              <a:off x="6567608" y="3428307"/>
              <a:ext cx="11384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MW (</a:t>
              </a:r>
              <a:r>
                <a:rPr lang="en-US" sz="1400" dirty="0" err="1"/>
                <a:t>kDa</a:t>
              </a:r>
              <a:r>
                <a:rPr lang="en-US" sz="1400" dirty="0"/>
                <a:t>)</a:t>
              </a:r>
              <a:endParaRPr lang="el-GR" sz="1400" dirty="0"/>
            </a:p>
          </p:txBody>
        </p:sp>
        <p:grpSp>
          <p:nvGrpSpPr>
            <p:cNvPr id="11" name="Ομάδα 10">
              <a:extLst>
                <a:ext uri="{FF2B5EF4-FFF2-40B4-BE49-F238E27FC236}">
                  <a16:creationId xmlns:a16="http://schemas.microsoft.com/office/drawing/2014/main" id="{3EAF1E2A-38F4-48E6-A227-9B9DC8B4470E}"/>
                </a:ext>
              </a:extLst>
            </p:cNvPr>
            <p:cNvGrpSpPr/>
            <p:nvPr/>
          </p:nvGrpSpPr>
          <p:grpSpPr>
            <a:xfrm rot="210661">
              <a:off x="3614245" y="572734"/>
              <a:ext cx="658432" cy="739034"/>
              <a:chOff x="3614456" y="593136"/>
              <a:chExt cx="658426" cy="739031"/>
            </a:xfrm>
          </p:grpSpPr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CED7525A-E869-467F-9BA0-2902D74C0CC4}"/>
                  </a:ext>
                </a:extLst>
              </p:cNvPr>
              <p:cNvSpPr txBox="1"/>
              <p:nvPr/>
            </p:nvSpPr>
            <p:spPr>
              <a:xfrm rot="17267697">
                <a:off x="3421134" y="908015"/>
                <a:ext cx="617474" cy="230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MDA cell</a:t>
                </a:r>
                <a:endParaRPr lang="el-GR" sz="900" b="1" dirty="0"/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AFC81BD9-0306-473B-93B4-A9711BD0C456}"/>
                  </a:ext>
                </a:extLst>
              </p:cNvPr>
              <p:cNvSpPr txBox="1"/>
              <p:nvPr/>
            </p:nvSpPr>
            <p:spPr>
              <a:xfrm rot="17267697">
                <a:off x="3624396" y="896069"/>
                <a:ext cx="627092" cy="230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MDA </a:t>
                </a:r>
                <a:r>
                  <a:rPr lang="en-US" sz="900" b="1" dirty="0" err="1"/>
                  <a:t>cyt</a:t>
                </a:r>
                <a:r>
                  <a:rPr lang="en-US" sz="900" b="1" dirty="0"/>
                  <a:t>.</a:t>
                </a:r>
                <a:endParaRPr lang="el-GR" sz="900" b="1" dirty="0"/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F8846366-EAE6-4973-80CA-CA39C7D9D850}"/>
                  </a:ext>
                </a:extLst>
              </p:cNvPr>
              <p:cNvSpPr txBox="1"/>
              <p:nvPr/>
            </p:nvSpPr>
            <p:spPr>
              <a:xfrm rot="17267697">
                <a:off x="3791823" y="843365"/>
                <a:ext cx="731287" cy="230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MDA mem.</a:t>
                </a:r>
                <a:endParaRPr lang="el-GR" sz="900" b="1" dirty="0"/>
              </a:p>
            </p:txBody>
          </p:sp>
        </p:grpSp>
        <p:grpSp>
          <p:nvGrpSpPr>
            <p:cNvPr id="114" name="Ομάδα 113">
              <a:extLst>
                <a:ext uri="{FF2B5EF4-FFF2-40B4-BE49-F238E27FC236}">
                  <a16:creationId xmlns:a16="http://schemas.microsoft.com/office/drawing/2014/main" id="{5F377CF5-B999-40C2-B77D-C7A9BD4F0350}"/>
                </a:ext>
              </a:extLst>
            </p:cNvPr>
            <p:cNvGrpSpPr/>
            <p:nvPr/>
          </p:nvGrpSpPr>
          <p:grpSpPr>
            <a:xfrm rot="210661">
              <a:off x="8160914" y="610903"/>
              <a:ext cx="752945" cy="708817"/>
              <a:chOff x="3548857" y="643558"/>
              <a:chExt cx="752947" cy="708818"/>
            </a:xfrm>
          </p:grpSpPr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15E24C80-1ECD-439F-95F5-866B9FDDF893}"/>
                  </a:ext>
                </a:extLst>
              </p:cNvPr>
              <p:cNvSpPr txBox="1"/>
              <p:nvPr/>
            </p:nvSpPr>
            <p:spPr>
              <a:xfrm rot="17267697">
                <a:off x="3380381" y="953067"/>
                <a:ext cx="567785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HCC cell</a:t>
                </a:r>
                <a:endParaRPr lang="el-GR" sz="900" b="1" dirty="0"/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FAA5521C-6C8E-4F39-B502-D2DD44AA622A}"/>
                  </a:ext>
                </a:extLst>
              </p:cNvPr>
              <p:cNvSpPr txBox="1"/>
              <p:nvPr/>
            </p:nvSpPr>
            <p:spPr>
              <a:xfrm rot="17267697">
                <a:off x="3638125" y="937768"/>
                <a:ext cx="577403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HCC </a:t>
                </a:r>
                <a:r>
                  <a:rPr lang="en-US" sz="900" b="1" dirty="0" err="1"/>
                  <a:t>cyt</a:t>
                </a:r>
                <a:r>
                  <a:rPr lang="en-US" sz="900" b="1" dirty="0"/>
                  <a:t>.</a:t>
                </a:r>
                <a:endParaRPr lang="el-GR" sz="900" b="1" dirty="0"/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B646062C-356D-4AD8-BC9C-2AA37F48E9A9}"/>
                  </a:ext>
                </a:extLst>
              </p:cNvPr>
              <p:cNvSpPr txBox="1"/>
              <p:nvPr/>
            </p:nvSpPr>
            <p:spPr>
              <a:xfrm rot="17267697">
                <a:off x="3845589" y="868940"/>
                <a:ext cx="681598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HCC mem.</a:t>
                </a:r>
                <a:endParaRPr lang="el-GR" sz="900" b="1" dirty="0"/>
              </a:p>
            </p:txBody>
          </p:sp>
        </p:grpSp>
      </p:grpSp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C4ACFFB3-797B-440E-8A56-AADA1503B02D}"/>
              </a:ext>
            </a:extLst>
          </p:cNvPr>
          <p:cNvSpPr/>
          <p:nvPr/>
        </p:nvSpPr>
        <p:spPr>
          <a:xfrm>
            <a:off x="2678016" y="118231"/>
            <a:ext cx="68359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Supplementary Figure 4 - Western Blots (uncropped raw files)</a:t>
            </a:r>
            <a:r>
              <a:rPr lang="en-US" b="1" dirty="0"/>
              <a:t>  </a:t>
            </a:r>
            <a:endParaRPr lang="el-GR" sz="20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E92D0D-419F-48C4-9E4A-A9CD1037BE7E}"/>
              </a:ext>
            </a:extLst>
          </p:cNvPr>
          <p:cNvSpPr txBox="1"/>
          <p:nvPr/>
        </p:nvSpPr>
        <p:spPr>
          <a:xfrm>
            <a:off x="846161" y="518341"/>
            <a:ext cx="4109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A.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3287143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>
            <a:extLst>
              <a:ext uri="{FF2B5EF4-FFF2-40B4-BE49-F238E27FC236}">
                <a16:creationId xmlns:a16="http://schemas.microsoft.com/office/drawing/2014/main" id="{943D6EF0-C93F-4910-8C5A-68CC8D0C9CA7}"/>
              </a:ext>
            </a:extLst>
          </p:cNvPr>
          <p:cNvSpPr txBox="1"/>
          <p:nvPr/>
        </p:nvSpPr>
        <p:spPr>
          <a:xfrm>
            <a:off x="846161" y="518341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B.</a:t>
            </a:r>
            <a:endParaRPr lang="el-GR" sz="2000" b="1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E058381-C466-48B2-8EB4-897508BE6E80}"/>
              </a:ext>
            </a:extLst>
          </p:cNvPr>
          <p:cNvSpPr txBox="1"/>
          <p:nvPr/>
        </p:nvSpPr>
        <p:spPr>
          <a:xfrm>
            <a:off x="1817338" y="1019921"/>
            <a:ext cx="158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Figure 3A.</a:t>
            </a:r>
            <a:endParaRPr lang="el-GR" b="1" u="sng" dirty="0"/>
          </a:p>
        </p:txBody>
      </p:sp>
      <p:grpSp>
        <p:nvGrpSpPr>
          <p:cNvPr id="9" name="Ομάδα 8">
            <a:extLst>
              <a:ext uri="{FF2B5EF4-FFF2-40B4-BE49-F238E27FC236}">
                <a16:creationId xmlns:a16="http://schemas.microsoft.com/office/drawing/2014/main" id="{11CA696B-3C00-459A-BF25-C89161072606}"/>
              </a:ext>
            </a:extLst>
          </p:cNvPr>
          <p:cNvGrpSpPr/>
          <p:nvPr/>
        </p:nvGrpSpPr>
        <p:grpSpPr>
          <a:xfrm>
            <a:off x="3601974" y="924579"/>
            <a:ext cx="4988053" cy="5008842"/>
            <a:chOff x="3601974" y="924579"/>
            <a:chExt cx="4988053" cy="5008842"/>
          </a:xfrm>
        </p:grpSpPr>
        <p:grpSp>
          <p:nvGrpSpPr>
            <p:cNvPr id="6" name="Ομάδα 5">
              <a:extLst>
                <a:ext uri="{FF2B5EF4-FFF2-40B4-BE49-F238E27FC236}">
                  <a16:creationId xmlns:a16="http://schemas.microsoft.com/office/drawing/2014/main" id="{00410776-8020-4E0D-B67C-A44F353D9FB7}"/>
                </a:ext>
              </a:extLst>
            </p:cNvPr>
            <p:cNvGrpSpPr/>
            <p:nvPr/>
          </p:nvGrpSpPr>
          <p:grpSpPr>
            <a:xfrm>
              <a:off x="3601974" y="924579"/>
              <a:ext cx="4988053" cy="4707636"/>
              <a:chOff x="2926403" y="710320"/>
              <a:chExt cx="4988053" cy="4707636"/>
            </a:xfrm>
          </p:grpSpPr>
          <p:grpSp>
            <p:nvGrpSpPr>
              <p:cNvPr id="22" name="Ομάδα 21">
                <a:extLst>
                  <a:ext uri="{FF2B5EF4-FFF2-40B4-BE49-F238E27FC236}">
                    <a16:creationId xmlns:a16="http://schemas.microsoft.com/office/drawing/2014/main" id="{C9C46896-5FD5-401C-B3AD-19F0DE0AD4D5}"/>
                  </a:ext>
                </a:extLst>
              </p:cNvPr>
              <p:cNvGrpSpPr/>
              <p:nvPr/>
            </p:nvGrpSpPr>
            <p:grpSpPr>
              <a:xfrm>
                <a:off x="4277549" y="1440044"/>
                <a:ext cx="3636907" cy="3977912"/>
                <a:chOff x="4230517" y="1388604"/>
                <a:chExt cx="3730967" cy="4080792"/>
              </a:xfrm>
            </p:grpSpPr>
            <p:grpSp>
              <p:nvGrpSpPr>
                <p:cNvPr id="18" name="Ομάδα 17">
                  <a:extLst>
                    <a:ext uri="{FF2B5EF4-FFF2-40B4-BE49-F238E27FC236}">
                      <a16:creationId xmlns:a16="http://schemas.microsoft.com/office/drawing/2014/main" id="{184EC4D3-7547-4E87-B816-E341F3CF7965}"/>
                    </a:ext>
                  </a:extLst>
                </p:cNvPr>
                <p:cNvGrpSpPr/>
                <p:nvPr/>
              </p:nvGrpSpPr>
              <p:grpSpPr>
                <a:xfrm>
                  <a:off x="4230517" y="1388604"/>
                  <a:ext cx="3730967" cy="4080792"/>
                  <a:chOff x="973731" y="249148"/>
                  <a:chExt cx="3730966" cy="4080792"/>
                </a:xfrm>
              </p:grpSpPr>
              <p:pic>
                <p:nvPicPr>
                  <p:cNvPr id="19" name="Εικόνα 18">
                    <a:extLst>
                      <a:ext uri="{FF2B5EF4-FFF2-40B4-BE49-F238E27FC236}">
                        <a16:creationId xmlns:a16="http://schemas.microsoft.com/office/drawing/2014/main" id="{8A774259-1F2D-45A3-B0F6-0A7C9C66E9F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saturation sat="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3731" y="249148"/>
                    <a:ext cx="3730290" cy="2771978"/>
                  </a:xfrm>
                  <a:prstGeom prst="rect">
                    <a:avLst/>
                  </a:prstGeom>
                </p:spPr>
              </p:pic>
              <p:pic>
                <p:nvPicPr>
                  <p:cNvPr id="20" name="Εικόνα 19">
                    <a:extLst>
                      <a:ext uri="{FF2B5EF4-FFF2-40B4-BE49-F238E27FC236}">
                        <a16:creationId xmlns:a16="http://schemas.microsoft.com/office/drawing/2014/main" id="{D2303D54-202B-451D-9F7E-FC6EAB0D525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saturation sat="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3731" y="3300162"/>
                    <a:ext cx="3730966" cy="102977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5" name="Ορθογώνιο 24">
                  <a:extLst>
                    <a:ext uri="{FF2B5EF4-FFF2-40B4-BE49-F238E27FC236}">
                      <a16:creationId xmlns:a16="http://schemas.microsoft.com/office/drawing/2014/main" id="{934C41FE-7476-4EFA-85A5-678D1FE3FFCC}"/>
                    </a:ext>
                  </a:extLst>
                </p:cNvPr>
                <p:cNvSpPr/>
                <p:nvPr/>
              </p:nvSpPr>
              <p:spPr>
                <a:xfrm>
                  <a:off x="5623340" y="1691135"/>
                  <a:ext cx="898640" cy="45048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 dirty="0"/>
                </a:p>
              </p:txBody>
            </p:sp>
            <p:sp>
              <p:nvSpPr>
                <p:cNvPr id="28" name="Ορθογώνιο 27">
                  <a:extLst>
                    <a:ext uri="{FF2B5EF4-FFF2-40B4-BE49-F238E27FC236}">
                      <a16:creationId xmlns:a16="http://schemas.microsoft.com/office/drawing/2014/main" id="{B52582AF-3912-4E1A-87CA-F1ACADEBD83E}"/>
                    </a:ext>
                  </a:extLst>
                </p:cNvPr>
                <p:cNvSpPr/>
                <p:nvPr/>
              </p:nvSpPr>
              <p:spPr>
                <a:xfrm>
                  <a:off x="5699693" y="4729264"/>
                  <a:ext cx="822288" cy="45048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 dirty="0"/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147FE39-9A3B-4A34-BDDD-5D987B1B6FAD}"/>
                  </a:ext>
                </a:extLst>
              </p:cNvPr>
              <p:cNvSpPr txBox="1"/>
              <p:nvPr/>
            </p:nvSpPr>
            <p:spPr>
              <a:xfrm>
                <a:off x="3423968" y="1200877"/>
                <a:ext cx="9268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MW (</a:t>
                </a:r>
                <a:r>
                  <a:rPr lang="en-US" sz="1400" dirty="0" err="1"/>
                  <a:t>kDa</a:t>
                </a:r>
                <a:r>
                  <a:rPr lang="en-US" sz="1400" dirty="0"/>
                  <a:t>)</a:t>
                </a:r>
                <a:endParaRPr lang="el-GR" sz="1400" dirty="0"/>
              </a:p>
            </p:txBody>
          </p:sp>
          <p:grpSp>
            <p:nvGrpSpPr>
              <p:cNvPr id="30" name="Ομάδα 29">
                <a:extLst>
                  <a:ext uri="{FF2B5EF4-FFF2-40B4-BE49-F238E27FC236}">
                    <a16:creationId xmlns:a16="http://schemas.microsoft.com/office/drawing/2014/main" id="{D671E57E-271A-4126-8FE4-FCB000AA8B24}"/>
                  </a:ext>
                </a:extLst>
              </p:cNvPr>
              <p:cNvGrpSpPr/>
              <p:nvPr/>
            </p:nvGrpSpPr>
            <p:grpSpPr>
              <a:xfrm>
                <a:off x="2926403" y="4819293"/>
                <a:ext cx="1300620" cy="445675"/>
                <a:chOff x="447821" y="4398471"/>
                <a:chExt cx="1300620" cy="445676"/>
              </a:xfrm>
            </p:grpSpPr>
            <p:grpSp>
              <p:nvGrpSpPr>
                <p:cNvPr id="31" name="Ομάδα 30">
                  <a:extLst>
                    <a:ext uri="{FF2B5EF4-FFF2-40B4-BE49-F238E27FC236}">
                      <a16:creationId xmlns:a16="http://schemas.microsoft.com/office/drawing/2014/main" id="{DB75A6B8-5C9A-4C06-9A8D-B7634B3D5E06}"/>
                    </a:ext>
                  </a:extLst>
                </p:cNvPr>
                <p:cNvGrpSpPr/>
                <p:nvPr/>
              </p:nvGrpSpPr>
              <p:grpSpPr>
                <a:xfrm>
                  <a:off x="1273500" y="4398471"/>
                  <a:ext cx="474941" cy="445676"/>
                  <a:chOff x="1185539" y="4348603"/>
                  <a:chExt cx="474941" cy="445676"/>
                </a:xfrm>
              </p:grpSpPr>
              <p:grpSp>
                <p:nvGrpSpPr>
                  <p:cNvPr id="33" name="Ομάδα 32">
                    <a:extLst>
                      <a:ext uri="{FF2B5EF4-FFF2-40B4-BE49-F238E27FC236}">
                        <a16:creationId xmlns:a16="http://schemas.microsoft.com/office/drawing/2014/main" id="{AFB51B4C-C6EE-48B7-8869-7E278F72AB91}"/>
                      </a:ext>
                    </a:extLst>
                  </p:cNvPr>
                  <p:cNvGrpSpPr/>
                  <p:nvPr/>
                </p:nvGrpSpPr>
                <p:grpSpPr>
                  <a:xfrm>
                    <a:off x="1185539" y="4532668"/>
                    <a:ext cx="474941" cy="261611"/>
                    <a:chOff x="1185539" y="4532668"/>
                    <a:chExt cx="474941" cy="261611"/>
                  </a:xfrm>
                </p:grpSpPr>
                <p:cxnSp>
                  <p:nvCxnSpPr>
                    <p:cNvPr id="37" name="Ευθεία γραμμή σύνδεσης 59">
                      <a:extLst>
                        <a:ext uri="{FF2B5EF4-FFF2-40B4-BE49-F238E27FC236}">
                          <a16:creationId xmlns:a16="http://schemas.microsoft.com/office/drawing/2014/main" id="{0A0A7404-9361-416C-9B4E-96A2D087C51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451849" y="4671167"/>
                      <a:ext cx="208631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8" name="TextBox 37">
                      <a:extLst>
                        <a:ext uri="{FF2B5EF4-FFF2-40B4-BE49-F238E27FC236}">
                          <a16:creationId xmlns:a16="http://schemas.microsoft.com/office/drawing/2014/main" id="{3C92BB9B-6C8B-4936-844F-5A1344B2C8A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85539" y="4532668"/>
                      <a:ext cx="328936" cy="26161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dirty="0"/>
                        <a:t>32</a:t>
                      </a:r>
                      <a:endParaRPr lang="el-GR" sz="1100" dirty="0"/>
                    </a:p>
                  </p:txBody>
                </p:sp>
              </p:grpSp>
              <p:grpSp>
                <p:nvGrpSpPr>
                  <p:cNvPr id="34" name="Ομάδα 33">
                    <a:extLst>
                      <a:ext uri="{FF2B5EF4-FFF2-40B4-BE49-F238E27FC236}">
                        <a16:creationId xmlns:a16="http://schemas.microsoft.com/office/drawing/2014/main" id="{C9EC0E75-9080-44FF-8A78-E6D360B5C32B}"/>
                      </a:ext>
                    </a:extLst>
                  </p:cNvPr>
                  <p:cNvGrpSpPr/>
                  <p:nvPr/>
                </p:nvGrpSpPr>
                <p:grpSpPr>
                  <a:xfrm>
                    <a:off x="1185539" y="4348603"/>
                    <a:ext cx="474941" cy="261611"/>
                    <a:chOff x="1185539" y="4348603"/>
                    <a:chExt cx="474941" cy="261611"/>
                  </a:xfrm>
                </p:grpSpPr>
                <p:cxnSp>
                  <p:nvCxnSpPr>
                    <p:cNvPr id="35" name="Ευθεία γραμμή σύνδεσης 59">
                      <a:extLst>
                        <a:ext uri="{FF2B5EF4-FFF2-40B4-BE49-F238E27FC236}">
                          <a16:creationId xmlns:a16="http://schemas.microsoft.com/office/drawing/2014/main" id="{6F2A5C51-E1EA-44D6-8CDB-BF0E958D60B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451849" y="4487102"/>
                      <a:ext cx="208631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0A4C630F-B790-48BE-8A1D-3564A3C442C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85539" y="4348603"/>
                      <a:ext cx="328936" cy="26161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dirty="0"/>
                        <a:t>46</a:t>
                      </a:r>
                      <a:endParaRPr lang="el-GR" sz="1100" dirty="0"/>
                    </a:p>
                  </p:txBody>
                </p:sp>
              </p:grpSp>
            </p:grp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8FF69C5D-0654-477F-83D9-1C3596D0B126}"/>
                    </a:ext>
                  </a:extLst>
                </p:cNvPr>
                <p:cNvSpPr txBox="1"/>
                <p:nvPr/>
              </p:nvSpPr>
              <p:spPr>
                <a:xfrm>
                  <a:off x="447821" y="4453798"/>
                  <a:ext cx="888147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/>
                    <a:t>  </a:t>
                  </a:r>
                  <a:r>
                    <a:rPr lang="el-GR" sz="1600" b="1" dirty="0"/>
                    <a:t>β-</a:t>
                  </a:r>
                  <a:r>
                    <a:rPr lang="en-US" sz="1600" b="1" dirty="0"/>
                    <a:t>Actin  </a:t>
                  </a:r>
                  <a:endParaRPr lang="el-GR" sz="1600" b="1" dirty="0"/>
                </a:p>
              </p:txBody>
            </p:sp>
          </p:grpSp>
          <p:grpSp>
            <p:nvGrpSpPr>
              <p:cNvPr id="39" name="Ομάδα 38">
                <a:extLst>
                  <a:ext uri="{FF2B5EF4-FFF2-40B4-BE49-F238E27FC236}">
                    <a16:creationId xmlns:a16="http://schemas.microsoft.com/office/drawing/2014/main" id="{17AA2523-8595-4C72-93A6-A8DA4DB3752E}"/>
                  </a:ext>
                </a:extLst>
              </p:cNvPr>
              <p:cNvGrpSpPr/>
              <p:nvPr/>
            </p:nvGrpSpPr>
            <p:grpSpPr>
              <a:xfrm>
                <a:off x="2979894" y="1589772"/>
                <a:ext cx="1247135" cy="620835"/>
                <a:chOff x="6155625" y="1384368"/>
                <a:chExt cx="1247134" cy="620834"/>
              </a:xfrm>
            </p:grpSpPr>
            <p:grpSp>
              <p:nvGrpSpPr>
                <p:cNvPr id="40" name="Ομάδα 39">
                  <a:extLst>
                    <a:ext uri="{FF2B5EF4-FFF2-40B4-BE49-F238E27FC236}">
                      <a16:creationId xmlns:a16="http://schemas.microsoft.com/office/drawing/2014/main" id="{656CF95C-37A6-40F0-922A-2A98FAE70C3C}"/>
                    </a:ext>
                  </a:extLst>
                </p:cNvPr>
                <p:cNvGrpSpPr/>
                <p:nvPr/>
              </p:nvGrpSpPr>
              <p:grpSpPr>
                <a:xfrm>
                  <a:off x="6861642" y="1384368"/>
                  <a:ext cx="541117" cy="620834"/>
                  <a:chOff x="1217793" y="1364793"/>
                  <a:chExt cx="541117" cy="620834"/>
                </a:xfrm>
              </p:grpSpPr>
              <p:grpSp>
                <p:nvGrpSpPr>
                  <p:cNvPr id="42" name="Ομάδα 41">
                    <a:extLst>
                      <a:ext uri="{FF2B5EF4-FFF2-40B4-BE49-F238E27FC236}">
                        <a16:creationId xmlns:a16="http://schemas.microsoft.com/office/drawing/2014/main" id="{450D4260-9B1A-413F-B940-5416F5828DE5}"/>
                      </a:ext>
                    </a:extLst>
                  </p:cNvPr>
                  <p:cNvGrpSpPr/>
                  <p:nvPr/>
                </p:nvGrpSpPr>
                <p:grpSpPr>
                  <a:xfrm>
                    <a:off x="1217793" y="1724018"/>
                    <a:ext cx="541117" cy="261609"/>
                    <a:chOff x="1054180" y="1724018"/>
                    <a:chExt cx="541117" cy="261609"/>
                  </a:xfrm>
                </p:grpSpPr>
                <p:cxnSp>
                  <p:nvCxnSpPr>
                    <p:cNvPr id="49" name="Ευθεία γραμμή σύνδεσης 59">
                      <a:extLst>
                        <a:ext uri="{FF2B5EF4-FFF2-40B4-BE49-F238E27FC236}">
                          <a16:creationId xmlns:a16="http://schemas.microsoft.com/office/drawing/2014/main" id="{ACD78CF5-58B2-46DC-AD6C-8603DBEFA81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386666" y="1862517"/>
                      <a:ext cx="208631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573AA703-8971-4F64-B335-2C6EA45E9A5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54180" y="1724018"/>
                      <a:ext cx="401072" cy="2616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dirty="0"/>
                        <a:t>134</a:t>
                      </a:r>
                      <a:endParaRPr lang="el-GR" sz="1100" dirty="0"/>
                    </a:p>
                  </p:txBody>
                </p:sp>
              </p:grpSp>
              <p:grpSp>
                <p:nvGrpSpPr>
                  <p:cNvPr id="43" name="Ομάδα 42">
                    <a:extLst>
                      <a:ext uri="{FF2B5EF4-FFF2-40B4-BE49-F238E27FC236}">
                        <a16:creationId xmlns:a16="http://schemas.microsoft.com/office/drawing/2014/main" id="{0B682231-A69F-430B-8857-4E5ECD81FD97}"/>
                      </a:ext>
                    </a:extLst>
                  </p:cNvPr>
                  <p:cNvGrpSpPr/>
                  <p:nvPr/>
                </p:nvGrpSpPr>
                <p:grpSpPr>
                  <a:xfrm>
                    <a:off x="1217793" y="1364793"/>
                    <a:ext cx="541117" cy="261609"/>
                    <a:chOff x="1054180" y="1777183"/>
                    <a:chExt cx="541117" cy="261609"/>
                  </a:xfrm>
                </p:grpSpPr>
                <p:cxnSp>
                  <p:nvCxnSpPr>
                    <p:cNvPr id="47" name="Ευθεία γραμμή σύνδεσης 59">
                      <a:extLst>
                        <a:ext uri="{FF2B5EF4-FFF2-40B4-BE49-F238E27FC236}">
                          <a16:creationId xmlns:a16="http://schemas.microsoft.com/office/drawing/2014/main" id="{2613F147-E7DF-4480-A518-7B8402D75C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386666" y="1915682"/>
                      <a:ext cx="208631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8" name="TextBox 47">
                      <a:extLst>
                        <a:ext uri="{FF2B5EF4-FFF2-40B4-BE49-F238E27FC236}">
                          <a16:creationId xmlns:a16="http://schemas.microsoft.com/office/drawing/2014/main" id="{8DBF16DF-4A26-4120-A7A6-FA6575079EA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54180" y="1777183"/>
                      <a:ext cx="401072" cy="2616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dirty="0"/>
                        <a:t>250</a:t>
                      </a:r>
                      <a:endParaRPr lang="el-GR" sz="1100" dirty="0"/>
                    </a:p>
                  </p:txBody>
                </p:sp>
              </p:grpSp>
              <p:grpSp>
                <p:nvGrpSpPr>
                  <p:cNvPr id="44" name="Ομάδα 43">
                    <a:extLst>
                      <a:ext uri="{FF2B5EF4-FFF2-40B4-BE49-F238E27FC236}">
                        <a16:creationId xmlns:a16="http://schemas.microsoft.com/office/drawing/2014/main" id="{B36488A0-20EE-45A9-9421-F11FFCAF991B}"/>
                      </a:ext>
                    </a:extLst>
                  </p:cNvPr>
                  <p:cNvGrpSpPr/>
                  <p:nvPr/>
                </p:nvGrpSpPr>
                <p:grpSpPr>
                  <a:xfrm>
                    <a:off x="1217793" y="1550586"/>
                    <a:ext cx="541117" cy="261609"/>
                    <a:chOff x="1054180" y="1745284"/>
                    <a:chExt cx="541117" cy="261609"/>
                  </a:xfrm>
                </p:grpSpPr>
                <p:cxnSp>
                  <p:nvCxnSpPr>
                    <p:cNvPr id="45" name="Ευθεία γραμμή σύνδεσης 59">
                      <a:extLst>
                        <a:ext uri="{FF2B5EF4-FFF2-40B4-BE49-F238E27FC236}">
                          <a16:creationId xmlns:a16="http://schemas.microsoft.com/office/drawing/2014/main" id="{DA1C2E1F-E5C1-4D5B-9844-118CF8FD465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386666" y="1883783"/>
                      <a:ext cx="208631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6" name="TextBox 45">
                      <a:extLst>
                        <a:ext uri="{FF2B5EF4-FFF2-40B4-BE49-F238E27FC236}">
                          <a16:creationId xmlns:a16="http://schemas.microsoft.com/office/drawing/2014/main" id="{080BB864-5A5F-4FDD-AA68-CB6AAAD51E7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54180" y="1745284"/>
                      <a:ext cx="401072" cy="2616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dirty="0"/>
                        <a:t>190</a:t>
                      </a:r>
                      <a:endParaRPr lang="el-GR" sz="1100" dirty="0"/>
                    </a:p>
                  </p:txBody>
                </p:sp>
              </p:grpSp>
            </p:grp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973CBDAF-258E-403B-9D93-6576EEAF0F0F}"/>
                    </a:ext>
                  </a:extLst>
                </p:cNvPr>
                <p:cNvSpPr txBox="1"/>
                <p:nvPr/>
              </p:nvSpPr>
              <p:spPr>
                <a:xfrm>
                  <a:off x="6155625" y="1529904"/>
                  <a:ext cx="888148" cy="338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/>
                    <a:t>  HER2  </a:t>
                  </a:r>
                  <a:endParaRPr lang="el-GR" sz="1600" b="1" dirty="0"/>
                </a:p>
              </p:txBody>
            </p:sp>
          </p:grp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360CCA0-2694-47C0-8978-E0AAD334D09D}"/>
                  </a:ext>
                </a:extLst>
              </p:cNvPr>
              <p:cNvSpPr txBox="1"/>
              <p:nvPr/>
            </p:nvSpPr>
            <p:spPr>
              <a:xfrm>
                <a:off x="3423964" y="4149652"/>
                <a:ext cx="11384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MW (</a:t>
                </a:r>
                <a:r>
                  <a:rPr lang="en-US" sz="1400" dirty="0" err="1"/>
                  <a:t>kDa</a:t>
                </a:r>
                <a:r>
                  <a:rPr lang="en-US" sz="1400" dirty="0"/>
                  <a:t>)</a:t>
                </a:r>
                <a:endParaRPr lang="el-GR" sz="1400" dirty="0"/>
              </a:p>
            </p:txBody>
          </p:sp>
          <p:grpSp>
            <p:nvGrpSpPr>
              <p:cNvPr id="5" name="Ομάδα 4">
                <a:extLst>
                  <a:ext uri="{FF2B5EF4-FFF2-40B4-BE49-F238E27FC236}">
                    <a16:creationId xmlns:a16="http://schemas.microsoft.com/office/drawing/2014/main" id="{72D0D429-3573-42C9-8105-9B3C898D1816}"/>
                  </a:ext>
                </a:extLst>
              </p:cNvPr>
              <p:cNvGrpSpPr/>
              <p:nvPr/>
            </p:nvGrpSpPr>
            <p:grpSpPr>
              <a:xfrm>
                <a:off x="4849892" y="710320"/>
                <a:ext cx="2598183" cy="840115"/>
                <a:chOff x="4849879" y="678419"/>
                <a:chExt cx="2598177" cy="840117"/>
              </a:xfrm>
            </p:grpSpPr>
            <p:grpSp>
              <p:nvGrpSpPr>
                <p:cNvPr id="4" name="Ομάδα 3">
                  <a:extLst>
                    <a:ext uri="{FF2B5EF4-FFF2-40B4-BE49-F238E27FC236}">
                      <a16:creationId xmlns:a16="http://schemas.microsoft.com/office/drawing/2014/main" id="{2B989D02-0F1E-42DA-B080-D82A04DA8E0A}"/>
                    </a:ext>
                  </a:extLst>
                </p:cNvPr>
                <p:cNvGrpSpPr/>
                <p:nvPr/>
              </p:nvGrpSpPr>
              <p:grpSpPr>
                <a:xfrm>
                  <a:off x="4849879" y="678419"/>
                  <a:ext cx="675295" cy="840113"/>
                  <a:chOff x="4849879" y="650289"/>
                  <a:chExt cx="675295" cy="840113"/>
                </a:xfrm>
              </p:grpSpPr>
              <p:sp>
                <p:nvSpPr>
                  <p:cNvPr id="3" name="TextBox 2">
                    <a:extLst>
                      <a:ext uri="{FF2B5EF4-FFF2-40B4-BE49-F238E27FC236}">
                        <a16:creationId xmlns:a16="http://schemas.microsoft.com/office/drawing/2014/main" id="{B18C9D54-9570-43C3-BE3D-3D8981696843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4642930" y="1052622"/>
                    <a:ext cx="644729" cy="2308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HCC-1954</a:t>
                    </a:r>
                    <a:endParaRPr lang="el-GR" sz="900" b="1" dirty="0"/>
                  </a:p>
                </p:txBody>
              </p:sp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DE4A38F5-F7D2-43B4-8879-AAD7902B00EF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4785862" y="953418"/>
                    <a:ext cx="837090" cy="2308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MDA-MB-321</a:t>
                    </a:r>
                    <a:endParaRPr lang="el-GR" sz="900" b="1" dirty="0"/>
                  </a:p>
                </p:txBody>
              </p:sp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F6BF79FF-2A93-4499-84C9-98EF61EFD201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5099417" y="1052621"/>
                    <a:ext cx="620683" cy="2308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/>
                      <a:t>MCF-10A</a:t>
                    </a:r>
                    <a:endParaRPr lang="el-GR" sz="900" b="1" dirty="0"/>
                  </a:p>
                </p:txBody>
              </p:sp>
            </p:grpSp>
            <p:grpSp>
              <p:nvGrpSpPr>
                <p:cNvPr id="59" name="Ομάδα 58">
                  <a:extLst>
                    <a:ext uri="{FF2B5EF4-FFF2-40B4-BE49-F238E27FC236}">
                      <a16:creationId xmlns:a16="http://schemas.microsoft.com/office/drawing/2014/main" id="{F6BA5590-6FBE-493D-A323-FE87120FACFB}"/>
                    </a:ext>
                  </a:extLst>
                </p:cNvPr>
                <p:cNvGrpSpPr/>
                <p:nvPr/>
              </p:nvGrpSpPr>
              <p:grpSpPr>
                <a:xfrm>
                  <a:off x="5829854" y="678420"/>
                  <a:ext cx="675297" cy="840115"/>
                  <a:chOff x="4849878" y="650290"/>
                  <a:chExt cx="675297" cy="840115"/>
                </a:xfrm>
              </p:grpSpPr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5F84FA06-4F53-4DF5-A334-DF10C8CD2938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4642929" y="1052625"/>
                    <a:ext cx="644729" cy="2308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HCC-1954</a:t>
                    </a:r>
                    <a:endParaRPr lang="el-GR" sz="900" b="1" dirty="0"/>
                  </a:p>
                </p:txBody>
              </p:sp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D75DE92B-7BC1-46A1-A8B6-121198BCD7D9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4785860" y="953419"/>
                    <a:ext cx="837090" cy="2308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MDA-MB-321</a:t>
                    </a:r>
                    <a:endParaRPr lang="el-GR" sz="900" b="1" dirty="0"/>
                  </a:p>
                </p:txBody>
              </p:sp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3CD9417F-7773-41F7-BBAD-549F77AED7F2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5099418" y="1052624"/>
                    <a:ext cx="620684" cy="2308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MCF-10A</a:t>
                    </a:r>
                    <a:endParaRPr lang="el-GR" sz="900" b="1" dirty="0"/>
                  </a:p>
                </p:txBody>
              </p:sp>
            </p:grpSp>
            <p:grpSp>
              <p:nvGrpSpPr>
                <p:cNvPr id="63" name="Ομάδα 62">
                  <a:extLst>
                    <a:ext uri="{FF2B5EF4-FFF2-40B4-BE49-F238E27FC236}">
                      <a16:creationId xmlns:a16="http://schemas.microsoft.com/office/drawing/2014/main" id="{49282AC7-CDE9-4B39-981D-4C02B72D7333}"/>
                    </a:ext>
                  </a:extLst>
                </p:cNvPr>
                <p:cNvGrpSpPr/>
                <p:nvPr/>
              </p:nvGrpSpPr>
              <p:grpSpPr>
                <a:xfrm>
                  <a:off x="6772761" y="678419"/>
                  <a:ext cx="675295" cy="840117"/>
                  <a:chOff x="4849877" y="650289"/>
                  <a:chExt cx="675295" cy="840117"/>
                </a:xfrm>
              </p:grpSpPr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C60B4581-0103-4A03-83D3-88D67FF9461E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4642928" y="1052626"/>
                    <a:ext cx="644729" cy="2308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HCC-1954</a:t>
                    </a:r>
                    <a:endParaRPr lang="el-GR" sz="900" b="1" dirty="0"/>
                  </a:p>
                </p:txBody>
              </p:sp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F522B318-EB35-46FD-A8A6-BFFB874246F7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4785864" y="953418"/>
                    <a:ext cx="837090" cy="2308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MDA-MB-321</a:t>
                    </a:r>
                    <a:endParaRPr lang="el-GR" sz="900" b="1" dirty="0"/>
                  </a:p>
                </p:txBody>
              </p:sp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DAFC83B1-607B-4F53-B254-E1F0BA820D7A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5099415" y="1052624"/>
                    <a:ext cx="620684" cy="2308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MCF-10A</a:t>
                    </a:r>
                    <a:endParaRPr lang="el-GR" sz="900" b="1" dirty="0"/>
                  </a:p>
                </p:txBody>
              </p:sp>
            </p:grpSp>
          </p:grpSp>
        </p:grpSp>
        <p:grpSp>
          <p:nvGrpSpPr>
            <p:cNvPr id="7" name="Ομάδα 6">
              <a:extLst>
                <a:ext uri="{FF2B5EF4-FFF2-40B4-BE49-F238E27FC236}">
                  <a16:creationId xmlns:a16="http://schemas.microsoft.com/office/drawing/2014/main" id="{46D28552-01DF-4BEB-9C72-A9AEE96CDBE3}"/>
                </a:ext>
              </a:extLst>
            </p:cNvPr>
            <p:cNvGrpSpPr/>
            <p:nvPr/>
          </p:nvGrpSpPr>
          <p:grpSpPr>
            <a:xfrm>
              <a:off x="5606483" y="5625644"/>
              <a:ext cx="2434690" cy="307777"/>
              <a:chOff x="5538243" y="5776247"/>
              <a:chExt cx="2434690" cy="307777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AF7B5E95-3C13-4F8A-AA5D-C0495C9AA4A6}"/>
                  </a:ext>
                </a:extLst>
              </p:cNvPr>
              <p:cNvSpPr txBox="1"/>
              <p:nvPr/>
            </p:nvSpPr>
            <p:spPr>
              <a:xfrm>
                <a:off x="5538243" y="5776247"/>
                <a:ext cx="4844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N=1</a:t>
                </a:r>
                <a:endParaRPr lang="el-GR" sz="1400" b="1" dirty="0"/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B8E22708-94D9-49DC-AD36-75025888CBC1}"/>
                  </a:ext>
                </a:extLst>
              </p:cNvPr>
              <p:cNvSpPr txBox="1"/>
              <p:nvPr/>
            </p:nvSpPr>
            <p:spPr>
              <a:xfrm>
                <a:off x="6529166" y="5776247"/>
                <a:ext cx="4844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N=2</a:t>
                </a:r>
                <a:endParaRPr lang="el-GR" sz="1400" b="1" dirty="0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18E1B442-001D-4AF2-A85C-1F1B7EBF8290}"/>
                  </a:ext>
                </a:extLst>
              </p:cNvPr>
              <p:cNvSpPr txBox="1"/>
              <p:nvPr/>
            </p:nvSpPr>
            <p:spPr>
              <a:xfrm>
                <a:off x="7488505" y="5776247"/>
                <a:ext cx="4844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N=3</a:t>
                </a:r>
                <a:endParaRPr lang="el-GR" sz="1400" b="1" dirty="0"/>
              </a:p>
            </p:txBody>
          </p:sp>
        </p:grpSp>
      </p:grpSp>
      <p:sp>
        <p:nvSpPr>
          <p:cNvPr id="53" name="Ορθογώνιο 13">
            <a:extLst>
              <a:ext uri="{FF2B5EF4-FFF2-40B4-BE49-F238E27FC236}">
                <a16:creationId xmlns:a16="http://schemas.microsoft.com/office/drawing/2014/main" id="{9B3C32B0-6A97-427A-9D2A-7DB6A094AF48}"/>
              </a:ext>
            </a:extLst>
          </p:cNvPr>
          <p:cNvSpPr/>
          <p:nvPr/>
        </p:nvSpPr>
        <p:spPr>
          <a:xfrm>
            <a:off x="2678016" y="118231"/>
            <a:ext cx="68359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Supplementary Figure 4 - Western Blots (uncropped raw files)</a:t>
            </a:r>
            <a:r>
              <a:rPr lang="en-US" b="1" dirty="0"/>
              <a:t>  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4067807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Box 76">
            <a:extLst>
              <a:ext uri="{FF2B5EF4-FFF2-40B4-BE49-F238E27FC236}">
                <a16:creationId xmlns:a16="http://schemas.microsoft.com/office/drawing/2014/main" id="{E2914D1F-F701-4C5F-AD2D-2D63C4D9D584}"/>
              </a:ext>
            </a:extLst>
          </p:cNvPr>
          <p:cNvSpPr txBox="1"/>
          <p:nvPr/>
        </p:nvSpPr>
        <p:spPr>
          <a:xfrm>
            <a:off x="846161" y="518341"/>
            <a:ext cx="389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C.</a:t>
            </a:r>
            <a:endParaRPr lang="el-GR" sz="2000" b="1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B07FBCD-380C-47CC-869A-C3CB9D188033}"/>
              </a:ext>
            </a:extLst>
          </p:cNvPr>
          <p:cNvSpPr txBox="1"/>
          <p:nvPr/>
        </p:nvSpPr>
        <p:spPr>
          <a:xfrm>
            <a:off x="1817338" y="1019921"/>
            <a:ext cx="158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Figure 3B, 3C.</a:t>
            </a:r>
            <a:endParaRPr lang="el-GR" b="1" u="sng" dirty="0"/>
          </a:p>
        </p:txBody>
      </p:sp>
      <p:grpSp>
        <p:nvGrpSpPr>
          <p:cNvPr id="6" name="Ομάδα 5">
            <a:extLst>
              <a:ext uri="{FF2B5EF4-FFF2-40B4-BE49-F238E27FC236}">
                <a16:creationId xmlns:a16="http://schemas.microsoft.com/office/drawing/2014/main" id="{442AA6BB-9E72-4152-AB8D-ED497099B83E}"/>
              </a:ext>
            </a:extLst>
          </p:cNvPr>
          <p:cNvGrpSpPr/>
          <p:nvPr/>
        </p:nvGrpSpPr>
        <p:grpSpPr>
          <a:xfrm>
            <a:off x="3563905" y="1127043"/>
            <a:ext cx="5064190" cy="4307220"/>
            <a:chOff x="2896957" y="904732"/>
            <a:chExt cx="5064190" cy="4307220"/>
          </a:xfrm>
        </p:grpSpPr>
        <p:grpSp>
          <p:nvGrpSpPr>
            <p:cNvPr id="14" name="Ομάδα 13">
              <a:extLst>
                <a:ext uri="{FF2B5EF4-FFF2-40B4-BE49-F238E27FC236}">
                  <a16:creationId xmlns:a16="http://schemas.microsoft.com/office/drawing/2014/main" id="{C4DE0212-3129-46CB-8D03-D010D28406EC}"/>
                </a:ext>
              </a:extLst>
            </p:cNvPr>
            <p:cNvGrpSpPr/>
            <p:nvPr/>
          </p:nvGrpSpPr>
          <p:grpSpPr>
            <a:xfrm>
              <a:off x="4230855" y="1646048"/>
              <a:ext cx="3730292" cy="3565904"/>
              <a:chOff x="4230855" y="1646049"/>
              <a:chExt cx="3730291" cy="3565903"/>
            </a:xfrm>
          </p:grpSpPr>
          <p:grpSp>
            <p:nvGrpSpPr>
              <p:cNvPr id="2" name="Ομάδα 1">
                <a:extLst>
                  <a:ext uri="{FF2B5EF4-FFF2-40B4-BE49-F238E27FC236}">
                    <a16:creationId xmlns:a16="http://schemas.microsoft.com/office/drawing/2014/main" id="{50510D76-511C-45B6-966A-522A3E3CC5F6}"/>
                  </a:ext>
                </a:extLst>
              </p:cNvPr>
              <p:cNvGrpSpPr/>
              <p:nvPr/>
            </p:nvGrpSpPr>
            <p:grpSpPr>
              <a:xfrm>
                <a:off x="4230855" y="1646049"/>
                <a:ext cx="3730291" cy="3565903"/>
                <a:chOff x="925933" y="631920"/>
                <a:chExt cx="3730290" cy="3565903"/>
              </a:xfrm>
            </p:grpSpPr>
            <p:pic>
              <p:nvPicPr>
                <p:cNvPr id="3" name="Εικόνα 2">
                  <a:extLst>
                    <a:ext uri="{FF2B5EF4-FFF2-40B4-BE49-F238E27FC236}">
                      <a16:creationId xmlns:a16="http://schemas.microsoft.com/office/drawing/2014/main" id="{9F1BA844-2316-43A9-8FFF-8DF5220DAB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25933" y="2660176"/>
                  <a:ext cx="3730290" cy="1537647"/>
                </a:xfrm>
                <a:prstGeom prst="rect">
                  <a:avLst/>
                </a:prstGeom>
              </p:spPr>
            </p:pic>
            <p:pic>
              <p:nvPicPr>
                <p:cNvPr id="4" name="Εικόνα 3">
                  <a:extLst>
                    <a:ext uri="{FF2B5EF4-FFF2-40B4-BE49-F238E27FC236}">
                      <a16:creationId xmlns:a16="http://schemas.microsoft.com/office/drawing/2014/main" id="{E38FD140-8B78-41FF-8DEE-0BDD099095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aturation sat="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25933" y="631920"/>
                  <a:ext cx="3730290" cy="1771389"/>
                </a:xfrm>
                <a:prstGeom prst="rect">
                  <a:avLst/>
                </a:prstGeom>
              </p:spPr>
            </p:pic>
          </p:grpSp>
          <p:sp>
            <p:nvSpPr>
              <p:cNvPr id="9" name="Ορθογώνιο 8">
                <a:extLst>
                  <a:ext uri="{FF2B5EF4-FFF2-40B4-BE49-F238E27FC236}">
                    <a16:creationId xmlns:a16="http://schemas.microsoft.com/office/drawing/2014/main" id="{6542B5DC-8C50-4B16-8FAE-EBB3E3FDC127}"/>
                  </a:ext>
                </a:extLst>
              </p:cNvPr>
              <p:cNvSpPr/>
              <p:nvPr/>
            </p:nvSpPr>
            <p:spPr>
              <a:xfrm>
                <a:off x="4636195" y="1835514"/>
                <a:ext cx="888729" cy="45048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 dirty="0"/>
              </a:p>
            </p:txBody>
          </p:sp>
          <p:sp>
            <p:nvSpPr>
              <p:cNvPr id="12" name="Ορθογώνιο 11">
                <a:extLst>
                  <a:ext uri="{FF2B5EF4-FFF2-40B4-BE49-F238E27FC236}">
                    <a16:creationId xmlns:a16="http://schemas.microsoft.com/office/drawing/2014/main" id="{AED9DE2B-C3DB-4C67-B989-E8406781465E}"/>
                  </a:ext>
                </a:extLst>
              </p:cNvPr>
              <p:cNvSpPr/>
              <p:nvPr/>
            </p:nvSpPr>
            <p:spPr>
              <a:xfrm>
                <a:off x="4624163" y="2425059"/>
                <a:ext cx="888729" cy="45048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 dirty="0"/>
              </a:p>
            </p:txBody>
          </p:sp>
          <p:sp>
            <p:nvSpPr>
              <p:cNvPr id="13" name="Ορθογώνιο 12">
                <a:extLst>
                  <a:ext uri="{FF2B5EF4-FFF2-40B4-BE49-F238E27FC236}">
                    <a16:creationId xmlns:a16="http://schemas.microsoft.com/office/drawing/2014/main" id="{4CD23F6C-D703-475D-8DFD-2C7B549ADE54}"/>
                  </a:ext>
                </a:extLst>
              </p:cNvPr>
              <p:cNvSpPr/>
              <p:nvPr/>
            </p:nvSpPr>
            <p:spPr>
              <a:xfrm>
                <a:off x="4624163" y="4217885"/>
                <a:ext cx="888729" cy="4744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 dirty="0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B99225D-AF47-4FED-A83A-2B9DBF60090F}"/>
                </a:ext>
              </a:extLst>
            </p:cNvPr>
            <p:cNvSpPr txBox="1"/>
            <p:nvPr/>
          </p:nvSpPr>
          <p:spPr>
            <a:xfrm>
              <a:off x="3344948" y="1402828"/>
              <a:ext cx="926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MW (</a:t>
              </a:r>
              <a:r>
                <a:rPr lang="en-US" sz="1400" dirty="0" err="1"/>
                <a:t>kDa</a:t>
              </a:r>
              <a:r>
                <a:rPr lang="en-US" sz="1400" dirty="0"/>
                <a:t>)</a:t>
              </a:r>
              <a:endParaRPr lang="el-GR" sz="1400" dirty="0"/>
            </a:p>
          </p:txBody>
        </p:sp>
        <p:grpSp>
          <p:nvGrpSpPr>
            <p:cNvPr id="70" name="Ομάδα 69">
              <a:extLst>
                <a:ext uri="{FF2B5EF4-FFF2-40B4-BE49-F238E27FC236}">
                  <a16:creationId xmlns:a16="http://schemas.microsoft.com/office/drawing/2014/main" id="{F6010786-4A0C-435C-AB6F-748DF3BC1E5A}"/>
                </a:ext>
              </a:extLst>
            </p:cNvPr>
            <p:cNvGrpSpPr/>
            <p:nvPr/>
          </p:nvGrpSpPr>
          <p:grpSpPr>
            <a:xfrm>
              <a:off x="2896957" y="4273917"/>
              <a:ext cx="1270931" cy="445675"/>
              <a:chOff x="2896957" y="4273937"/>
              <a:chExt cx="1270931" cy="445676"/>
            </a:xfrm>
          </p:grpSpPr>
          <p:grpSp>
            <p:nvGrpSpPr>
              <p:cNvPr id="28" name="Ομάδα 27">
                <a:extLst>
                  <a:ext uri="{FF2B5EF4-FFF2-40B4-BE49-F238E27FC236}">
                    <a16:creationId xmlns:a16="http://schemas.microsoft.com/office/drawing/2014/main" id="{6C48EFE5-F387-472F-BD7B-7474DBD299D2}"/>
                  </a:ext>
                </a:extLst>
              </p:cNvPr>
              <p:cNvGrpSpPr/>
              <p:nvPr/>
            </p:nvGrpSpPr>
            <p:grpSpPr>
              <a:xfrm>
                <a:off x="3692947" y="4273937"/>
                <a:ext cx="474941" cy="445676"/>
                <a:chOff x="1185539" y="4348603"/>
                <a:chExt cx="474941" cy="445676"/>
              </a:xfrm>
            </p:grpSpPr>
            <p:grpSp>
              <p:nvGrpSpPr>
                <p:cNvPr id="30" name="Ομάδα 29">
                  <a:extLst>
                    <a:ext uri="{FF2B5EF4-FFF2-40B4-BE49-F238E27FC236}">
                      <a16:creationId xmlns:a16="http://schemas.microsoft.com/office/drawing/2014/main" id="{706EAE1E-EEA6-4ECA-A61F-271DD9B28B25}"/>
                    </a:ext>
                  </a:extLst>
                </p:cNvPr>
                <p:cNvGrpSpPr/>
                <p:nvPr/>
              </p:nvGrpSpPr>
              <p:grpSpPr>
                <a:xfrm>
                  <a:off x="1185539" y="4532668"/>
                  <a:ext cx="474941" cy="261611"/>
                  <a:chOff x="1185539" y="4532668"/>
                  <a:chExt cx="474941" cy="261611"/>
                </a:xfrm>
              </p:grpSpPr>
              <p:cxnSp>
                <p:nvCxnSpPr>
                  <p:cNvPr id="34" name="Ευθεία γραμμή σύνδεσης 59">
                    <a:extLst>
                      <a:ext uri="{FF2B5EF4-FFF2-40B4-BE49-F238E27FC236}">
                        <a16:creationId xmlns:a16="http://schemas.microsoft.com/office/drawing/2014/main" id="{1E853F33-6ED2-4C25-AF72-F20F3A62224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51849" y="4671167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213E14C2-CD67-4BDE-9F80-F17955E01CFB}"/>
                      </a:ext>
                    </a:extLst>
                  </p:cNvPr>
                  <p:cNvSpPr txBox="1"/>
                  <p:nvPr/>
                </p:nvSpPr>
                <p:spPr>
                  <a:xfrm>
                    <a:off x="1185539" y="4532668"/>
                    <a:ext cx="328936" cy="2616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32</a:t>
                    </a:r>
                    <a:endParaRPr lang="el-GR" sz="1100" dirty="0"/>
                  </a:p>
                </p:txBody>
              </p:sp>
            </p:grpSp>
            <p:grpSp>
              <p:nvGrpSpPr>
                <p:cNvPr id="31" name="Ομάδα 30">
                  <a:extLst>
                    <a:ext uri="{FF2B5EF4-FFF2-40B4-BE49-F238E27FC236}">
                      <a16:creationId xmlns:a16="http://schemas.microsoft.com/office/drawing/2014/main" id="{8F52230A-3614-4208-87C8-2E77565696F3}"/>
                    </a:ext>
                  </a:extLst>
                </p:cNvPr>
                <p:cNvGrpSpPr/>
                <p:nvPr/>
              </p:nvGrpSpPr>
              <p:grpSpPr>
                <a:xfrm>
                  <a:off x="1185539" y="4348603"/>
                  <a:ext cx="474941" cy="261611"/>
                  <a:chOff x="1185539" y="4348603"/>
                  <a:chExt cx="474941" cy="261611"/>
                </a:xfrm>
              </p:grpSpPr>
              <p:cxnSp>
                <p:nvCxnSpPr>
                  <p:cNvPr id="32" name="Ευθεία γραμμή σύνδεσης 59">
                    <a:extLst>
                      <a:ext uri="{FF2B5EF4-FFF2-40B4-BE49-F238E27FC236}">
                        <a16:creationId xmlns:a16="http://schemas.microsoft.com/office/drawing/2014/main" id="{233FC50E-D126-43DB-9A23-939A536C1A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51849" y="4487102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68F0D03E-DB67-4674-A812-17064A4F4DFC}"/>
                      </a:ext>
                    </a:extLst>
                  </p:cNvPr>
                  <p:cNvSpPr txBox="1"/>
                  <p:nvPr/>
                </p:nvSpPr>
                <p:spPr>
                  <a:xfrm>
                    <a:off x="1185539" y="4348603"/>
                    <a:ext cx="328936" cy="26161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/>
                      <a:t>46</a:t>
                    </a:r>
                    <a:endParaRPr lang="el-GR" sz="1100" dirty="0"/>
                  </a:p>
                </p:txBody>
              </p:sp>
            </p:grp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9966FF6-BAC3-4A3F-8336-0B8B9F265395}"/>
                  </a:ext>
                </a:extLst>
              </p:cNvPr>
              <p:cNvSpPr txBox="1"/>
              <p:nvPr/>
            </p:nvSpPr>
            <p:spPr>
              <a:xfrm>
                <a:off x="2896957" y="4329264"/>
                <a:ext cx="888147" cy="338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/>
                  <a:t>  </a:t>
                </a:r>
                <a:r>
                  <a:rPr lang="el-GR" sz="1600" b="1" dirty="0"/>
                  <a:t>β-</a:t>
                </a:r>
                <a:r>
                  <a:rPr lang="en-US" sz="1600" b="1" dirty="0"/>
                  <a:t>Actin  </a:t>
                </a:r>
                <a:endParaRPr lang="el-GR" sz="1600" b="1" dirty="0"/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A7E5B23-5DA0-41E7-8B23-E1F454B0E348}"/>
                </a:ext>
              </a:extLst>
            </p:cNvPr>
            <p:cNvSpPr txBox="1"/>
            <p:nvPr/>
          </p:nvSpPr>
          <p:spPr>
            <a:xfrm>
              <a:off x="2896957" y="1932318"/>
              <a:ext cx="8881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  EPHA2  </a:t>
              </a:r>
              <a:endParaRPr lang="el-GR" sz="1600" b="1" dirty="0"/>
            </a:p>
          </p:txBody>
        </p:sp>
        <p:grpSp>
          <p:nvGrpSpPr>
            <p:cNvPr id="62" name="Ομάδα 61">
              <a:extLst>
                <a:ext uri="{FF2B5EF4-FFF2-40B4-BE49-F238E27FC236}">
                  <a16:creationId xmlns:a16="http://schemas.microsoft.com/office/drawing/2014/main" id="{CF510B31-B4EF-4F9F-A3AE-92740EA5BDA7}"/>
                </a:ext>
              </a:extLst>
            </p:cNvPr>
            <p:cNvGrpSpPr/>
            <p:nvPr/>
          </p:nvGrpSpPr>
          <p:grpSpPr>
            <a:xfrm>
              <a:off x="3659960" y="1855016"/>
              <a:ext cx="534805" cy="1139313"/>
              <a:chOff x="3659959" y="1855015"/>
              <a:chExt cx="534805" cy="1139315"/>
            </a:xfrm>
          </p:grpSpPr>
          <p:cxnSp>
            <p:nvCxnSpPr>
              <p:cNvPr id="44" name="Ευθεία γραμμή σύνδεσης 59">
                <a:extLst>
                  <a:ext uri="{FF2B5EF4-FFF2-40B4-BE49-F238E27FC236}">
                    <a16:creationId xmlns:a16="http://schemas.microsoft.com/office/drawing/2014/main" id="{504E0EA7-CA51-4065-9D37-E5C46FBA87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86133" y="1993514"/>
                <a:ext cx="20863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152F34F9-C33E-46F8-A3AB-E21C9A7B1A09}"/>
                  </a:ext>
                </a:extLst>
              </p:cNvPr>
              <p:cNvSpPr txBox="1"/>
              <p:nvPr/>
            </p:nvSpPr>
            <p:spPr>
              <a:xfrm>
                <a:off x="3659959" y="1855015"/>
                <a:ext cx="4010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134</a:t>
                </a:r>
                <a:endParaRPr lang="el-GR" sz="1100" dirty="0"/>
              </a:p>
            </p:txBody>
          </p:sp>
          <p:cxnSp>
            <p:nvCxnSpPr>
              <p:cNvPr id="42" name="Ευθεία γραμμή σύνδεσης 59">
                <a:extLst>
                  <a:ext uri="{FF2B5EF4-FFF2-40B4-BE49-F238E27FC236}">
                    <a16:creationId xmlns:a16="http://schemas.microsoft.com/office/drawing/2014/main" id="{9005BE7C-1841-46E5-8711-8098C5E014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86133" y="2206603"/>
                <a:ext cx="20863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F372ABB-371F-40BE-BB4F-A7E6A11F3F4A}"/>
                  </a:ext>
                </a:extLst>
              </p:cNvPr>
              <p:cNvSpPr txBox="1"/>
              <p:nvPr/>
            </p:nvSpPr>
            <p:spPr>
              <a:xfrm>
                <a:off x="3659959" y="2068105"/>
                <a:ext cx="4010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100</a:t>
                </a:r>
                <a:endParaRPr lang="el-GR" sz="1100" dirty="0"/>
              </a:p>
            </p:txBody>
          </p:sp>
          <p:cxnSp>
            <p:nvCxnSpPr>
              <p:cNvPr id="49" name="Ευθεία γραμμή σύνδεσης 59">
                <a:extLst>
                  <a:ext uri="{FF2B5EF4-FFF2-40B4-BE49-F238E27FC236}">
                    <a16:creationId xmlns:a16="http://schemas.microsoft.com/office/drawing/2014/main" id="{C65F95A1-F877-4E24-ACFB-2C00F90FF2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86133" y="2423699"/>
                <a:ext cx="20863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F25AA4C-1998-4741-9B4F-36D83C4962AD}"/>
                  </a:ext>
                </a:extLst>
              </p:cNvPr>
              <p:cNvSpPr txBox="1"/>
              <p:nvPr/>
            </p:nvSpPr>
            <p:spPr>
              <a:xfrm>
                <a:off x="3702851" y="2285200"/>
                <a:ext cx="3289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80</a:t>
                </a:r>
                <a:endParaRPr lang="el-GR" sz="1100" dirty="0"/>
              </a:p>
            </p:txBody>
          </p:sp>
          <p:cxnSp>
            <p:nvCxnSpPr>
              <p:cNvPr id="52" name="Ευθεία γραμμή σύνδεσης 59">
                <a:extLst>
                  <a:ext uri="{FF2B5EF4-FFF2-40B4-BE49-F238E27FC236}">
                    <a16:creationId xmlns:a16="http://schemas.microsoft.com/office/drawing/2014/main" id="{BC8EE2CF-285A-4F86-9BBF-729A33CA27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86133" y="2636788"/>
                <a:ext cx="20863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51B40AA-14BB-4A94-B687-CE70374F0620}"/>
                  </a:ext>
                </a:extLst>
              </p:cNvPr>
              <p:cNvSpPr txBox="1"/>
              <p:nvPr/>
            </p:nvSpPr>
            <p:spPr>
              <a:xfrm>
                <a:off x="3702851" y="2498290"/>
                <a:ext cx="3289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57</a:t>
                </a:r>
                <a:endParaRPr lang="el-GR" sz="1100" dirty="0"/>
              </a:p>
            </p:txBody>
          </p:sp>
          <p:grpSp>
            <p:nvGrpSpPr>
              <p:cNvPr id="61" name="Ομάδα 60">
                <a:extLst>
                  <a:ext uri="{FF2B5EF4-FFF2-40B4-BE49-F238E27FC236}">
                    <a16:creationId xmlns:a16="http://schemas.microsoft.com/office/drawing/2014/main" id="{A5C57AFD-87AE-4450-9BB4-A647CDBB6968}"/>
                  </a:ext>
                </a:extLst>
              </p:cNvPr>
              <p:cNvGrpSpPr/>
              <p:nvPr/>
            </p:nvGrpSpPr>
            <p:grpSpPr>
              <a:xfrm>
                <a:off x="3702851" y="2732720"/>
                <a:ext cx="491913" cy="261610"/>
                <a:chOff x="3702851" y="2719072"/>
                <a:chExt cx="491913" cy="261610"/>
              </a:xfrm>
            </p:grpSpPr>
            <p:cxnSp>
              <p:nvCxnSpPr>
                <p:cNvPr id="58" name="Ευθεία γραμμή σύνδεσης 59">
                  <a:extLst>
                    <a:ext uri="{FF2B5EF4-FFF2-40B4-BE49-F238E27FC236}">
                      <a16:creationId xmlns:a16="http://schemas.microsoft.com/office/drawing/2014/main" id="{BCB8441D-07DF-402F-97B3-18E0664AF6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86133" y="2857571"/>
                  <a:ext cx="20863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E86E5AC9-C004-40C4-AE1E-A021FB4787D6}"/>
                    </a:ext>
                  </a:extLst>
                </p:cNvPr>
                <p:cNvSpPr txBox="1"/>
                <p:nvPr/>
              </p:nvSpPr>
              <p:spPr>
                <a:xfrm>
                  <a:off x="3702851" y="2719072"/>
                  <a:ext cx="328936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/>
                    <a:t>46</a:t>
                  </a:r>
                  <a:endParaRPr lang="el-GR" sz="1100" dirty="0"/>
                </a:p>
              </p:txBody>
            </p:sp>
          </p:grp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811D8C5-E8D2-4A65-BD48-D6C72345804A}"/>
                </a:ext>
              </a:extLst>
            </p:cNvPr>
            <p:cNvSpPr txBox="1"/>
            <p:nvPr/>
          </p:nvSpPr>
          <p:spPr>
            <a:xfrm>
              <a:off x="2922229" y="2536454"/>
              <a:ext cx="8376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STEAP4</a:t>
              </a:r>
              <a:endParaRPr lang="el-GR" sz="1600" b="1" dirty="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08B53C54-7C73-41DF-8219-FA53FDF3A7E7}"/>
                </a:ext>
              </a:extLst>
            </p:cNvPr>
            <p:cNvSpPr txBox="1"/>
            <p:nvPr/>
          </p:nvSpPr>
          <p:spPr>
            <a:xfrm>
              <a:off x="3344948" y="3469080"/>
              <a:ext cx="926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MW (</a:t>
              </a:r>
              <a:r>
                <a:rPr lang="en-US" sz="1400" dirty="0" err="1"/>
                <a:t>kDa</a:t>
              </a:r>
              <a:r>
                <a:rPr lang="en-US" sz="1400" dirty="0"/>
                <a:t>)</a:t>
              </a:r>
              <a:endParaRPr lang="el-GR" sz="1400" dirty="0"/>
            </a:p>
          </p:txBody>
        </p:sp>
        <p:grpSp>
          <p:nvGrpSpPr>
            <p:cNvPr id="5" name="Ομάδα 4">
              <a:extLst>
                <a:ext uri="{FF2B5EF4-FFF2-40B4-BE49-F238E27FC236}">
                  <a16:creationId xmlns:a16="http://schemas.microsoft.com/office/drawing/2014/main" id="{004DFD25-48DD-4562-B01C-ABC578789B60}"/>
                </a:ext>
              </a:extLst>
            </p:cNvPr>
            <p:cNvGrpSpPr/>
            <p:nvPr/>
          </p:nvGrpSpPr>
          <p:grpSpPr>
            <a:xfrm>
              <a:off x="4849896" y="904732"/>
              <a:ext cx="2640705" cy="840120"/>
              <a:chOff x="4849887" y="891074"/>
              <a:chExt cx="2640702" cy="840113"/>
            </a:xfrm>
          </p:grpSpPr>
          <p:grpSp>
            <p:nvGrpSpPr>
              <p:cNvPr id="37" name="Ομάδα 36">
                <a:extLst>
                  <a:ext uri="{FF2B5EF4-FFF2-40B4-BE49-F238E27FC236}">
                    <a16:creationId xmlns:a16="http://schemas.microsoft.com/office/drawing/2014/main" id="{F19EE6EB-0516-46DF-B8BD-8D587FD42EE2}"/>
                  </a:ext>
                </a:extLst>
              </p:cNvPr>
              <p:cNvGrpSpPr/>
              <p:nvPr/>
            </p:nvGrpSpPr>
            <p:grpSpPr>
              <a:xfrm>
                <a:off x="4849887" y="891076"/>
                <a:ext cx="675285" cy="840109"/>
                <a:chOff x="4849887" y="650292"/>
                <a:chExt cx="675285" cy="840109"/>
              </a:xfrm>
            </p:grpSpPr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6E87BEFE-ED74-4800-A091-94779253F24F}"/>
                    </a:ext>
                  </a:extLst>
                </p:cNvPr>
                <p:cNvSpPr txBox="1"/>
                <p:nvPr/>
              </p:nvSpPr>
              <p:spPr>
                <a:xfrm rot="17267697">
                  <a:off x="4642941" y="1052624"/>
                  <a:ext cx="644723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HCC-1954</a:t>
                  </a:r>
                  <a:endParaRPr lang="el-GR" sz="900" b="1" dirty="0"/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CE78A06-7092-4809-96FC-469BD21C5D8C}"/>
                    </a:ext>
                  </a:extLst>
                </p:cNvPr>
                <p:cNvSpPr txBox="1"/>
                <p:nvPr/>
              </p:nvSpPr>
              <p:spPr>
                <a:xfrm rot="17267697">
                  <a:off x="4785868" y="953417"/>
                  <a:ext cx="83708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MDA-MB-321</a:t>
                  </a:r>
                  <a:endParaRPr lang="el-GR" sz="900" b="1" dirty="0"/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E449C16F-48FC-4189-916F-8C22414B4A7D}"/>
                    </a:ext>
                  </a:extLst>
                </p:cNvPr>
                <p:cNvSpPr txBox="1"/>
                <p:nvPr/>
              </p:nvSpPr>
              <p:spPr>
                <a:xfrm rot="17267697">
                  <a:off x="5099417" y="1052625"/>
                  <a:ext cx="62067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MCF-10A</a:t>
                  </a:r>
                  <a:endParaRPr lang="el-GR" sz="900" b="1" dirty="0"/>
                </a:p>
              </p:txBody>
            </p:sp>
          </p:grpSp>
          <p:grpSp>
            <p:nvGrpSpPr>
              <p:cNvPr id="39" name="Ομάδα 38">
                <a:extLst>
                  <a:ext uri="{FF2B5EF4-FFF2-40B4-BE49-F238E27FC236}">
                    <a16:creationId xmlns:a16="http://schemas.microsoft.com/office/drawing/2014/main" id="{E401DAE9-DAC7-4E27-90D2-5B48309EB1C7}"/>
                  </a:ext>
                </a:extLst>
              </p:cNvPr>
              <p:cNvGrpSpPr/>
              <p:nvPr/>
            </p:nvGrpSpPr>
            <p:grpSpPr>
              <a:xfrm>
                <a:off x="5851121" y="891074"/>
                <a:ext cx="675295" cy="840113"/>
                <a:chOff x="4849879" y="650290"/>
                <a:chExt cx="675295" cy="840113"/>
              </a:xfrm>
            </p:grpSpPr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7CC3D20D-7A03-42B8-897D-5BFBA39E4BF2}"/>
                    </a:ext>
                  </a:extLst>
                </p:cNvPr>
                <p:cNvSpPr txBox="1"/>
                <p:nvPr/>
              </p:nvSpPr>
              <p:spPr>
                <a:xfrm rot="17267697">
                  <a:off x="4642933" y="1052626"/>
                  <a:ext cx="644723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HCC-1954</a:t>
                  </a:r>
                  <a:endParaRPr lang="el-GR" sz="900" b="1" dirty="0"/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B7AE2C77-0F85-4959-BC99-AC5B02E4E47D}"/>
                    </a:ext>
                  </a:extLst>
                </p:cNvPr>
                <p:cNvSpPr txBox="1"/>
                <p:nvPr/>
              </p:nvSpPr>
              <p:spPr>
                <a:xfrm rot="17267697">
                  <a:off x="4785867" y="953415"/>
                  <a:ext cx="83708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MDA-MB-321</a:t>
                  </a:r>
                  <a:endParaRPr lang="el-GR" sz="900" b="1" dirty="0"/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858CC602-9252-4E2A-BC75-5D91E0BBA965}"/>
                    </a:ext>
                  </a:extLst>
                </p:cNvPr>
                <p:cNvSpPr txBox="1"/>
                <p:nvPr/>
              </p:nvSpPr>
              <p:spPr>
                <a:xfrm rot="17267697">
                  <a:off x="5099419" y="1052622"/>
                  <a:ext cx="62067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MCF-10A</a:t>
                  </a:r>
                  <a:endParaRPr lang="el-GR" sz="900" b="1" dirty="0"/>
                </a:p>
              </p:txBody>
            </p:sp>
          </p:grpSp>
          <p:grpSp>
            <p:nvGrpSpPr>
              <p:cNvPr id="40" name="Ομάδα 39">
                <a:extLst>
                  <a:ext uri="{FF2B5EF4-FFF2-40B4-BE49-F238E27FC236}">
                    <a16:creationId xmlns:a16="http://schemas.microsoft.com/office/drawing/2014/main" id="{0E522D36-DB0D-42E2-B2A4-A685CDBF2D00}"/>
                  </a:ext>
                </a:extLst>
              </p:cNvPr>
              <p:cNvGrpSpPr/>
              <p:nvPr/>
            </p:nvGrpSpPr>
            <p:grpSpPr>
              <a:xfrm>
                <a:off x="6815296" y="891076"/>
                <a:ext cx="675293" cy="840109"/>
                <a:chOff x="4849880" y="650292"/>
                <a:chExt cx="675293" cy="840109"/>
              </a:xfrm>
            </p:grpSpPr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8974B7A7-732D-4F52-9042-D583644742CE}"/>
                    </a:ext>
                  </a:extLst>
                </p:cNvPr>
                <p:cNvSpPr txBox="1"/>
                <p:nvPr/>
              </p:nvSpPr>
              <p:spPr>
                <a:xfrm rot="17267697">
                  <a:off x="4642934" y="1052624"/>
                  <a:ext cx="644723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HCC-1954</a:t>
                  </a:r>
                  <a:endParaRPr lang="el-GR" sz="900" b="1" dirty="0"/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B79E87A4-B1E2-4BDA-8ED9-7587FD529B5B}"/>
                    </a:ext>
                  </a:extLst>
                </p:cNvPr>
                <p:cNvSpPr txBox="1"/>
                <p:nvPr/>
              </p:nvSpPr>
              <p:spPr>
                <a:xfrm rot="17267697">
                  <a:off x="4785867" y="953417"/>
                  <a:ext cx="83708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MDA-MB-321</a:t>
                  </a:r>
                  <a:endParaRPr lang="el-GR" sz="900" b="1" dirty="0"/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D334EF51-C2FF-4805-B7D0-020A2C22AF4D}"/>
                    </a:ext>
                  </a:extLst>
                </p:cNvPr>
                <p:cNvSpPr txBox="1"/>
                <p:nvPr/>
              </p:nvSpPr>
              <p:spPr>
                <a:xfrm rot="17267697">
                  <a:off x="5099418" y="1052624"/>
                  <a:ext cx="62067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MCF-10A</a:t>
                  </a:r>
                  <a:endParaRPr lang="el-GR" sz="900" b="1" dirty="0"/>
                </a:p>
              </p:txBody>
            </p:sp>
          </p:grpSp>
        </p:grp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B982D569-FF41-4D59-851D-8A99A8A6D894}"/>
              </a:ext>
            </a:extLst>
          </p:cNvPr>
          <p:cNvGrpSpPr/>
          <p:nvPr/>
        </p:nvGrpSpPr>
        <p:grpSpPr>
          <a:xfrm>
            <a:off x="5510947" y="5423180"/>
            <a:ext cx="2434690" cy="307777"/>
            <a:chOff x="5510947" y="5571527"/>
            <a:chExt cx="2434690" cy="307777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53FBA5EF-FF8C-41D8-B131-36ED321DDC85}"/>
                </a:ext>
              </a:extLst>
            </p:cNvPr>
            <p:cNvSpPr txBox="1"/>
            <p:nvPr/>
          </p:nvSpPr>
          <p:spPr>
            <a:xfrm>
              <a:off x="5510947" y="5571527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N=1</a:t>
              </a:r>
              <a:endParaRPr lang="el-GR" sz="1400" b="1" dirty="0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BC5A88E-6AD2-4F81-ABC9-ABFE7EEED5AA}"/>
                </a:ext>
              </a:extLst>
            </p:cNvPr>
            <p:cNvSpPr txBox="1"/>
            <p:nvPr/>
          </p:nvSpPr>
          <p:spPr>
            <a:xfrm>
              <a:off x="6501870" y="5571527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N=2</a:t>
              </a:r>
              <a:endParaRPr lang="el-GR" sz="1400" b="1" dirty="0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64BD961-604C-409C-96EC-29A8520CBCC5}"/>
                </a:ext>
              </a:extLst>
            </p:cNvPr>
            <p:cNvSpPr txBox="1"/>
            <p:nvPr/>
          </p:nvSpPr>
          <p:spPr>
            <a:xfrm>
              <a:off x="7461209" y="5571527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N=3</a:t>
              </a:r>
              <a:endParaRPr lang="el-GR" sz="1400" b="1" dirty="0"/>
            </a:p>
          </p:txBody>
        </p:sp>
      </p:grpSp>
      <p:sp>
        <p:nvSpPr>
          <p:cNvPr id="64" name="Ορθογώνιο 13">
            <a:extLst>
              <a:ext uri="{FF2B5EF4-FFF2-40B4-BE49-F238E27FC236}">
                <a16:creationId xmlns:a16="http://schemas.microsoft.com/office/drawing/2014/main" id="{41CC8305-9657-43EC-B48F-BB94B35E5B48}"/>
              </a:ext>
            </a:extLst>
          </p:cNvPr>
          <p:cNvSpPr/>
          <p:nvPr/>
        </p:nvSpPr>
        <p:spPr>
          <a:xfrm>
            <a:off x="2678016" y="118231"/>
            <a:ext cx="68359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Supplementary Figure 4 - Western Blots (uncropped raw files)</a:t>
            </a:r>
            <a:r>
              <a:rPr lang="en-US" b="1" dirty="0"/>
              <a:t>  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2722325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>
            <a:extLst>
              <a:ext uri="{FF2B5EF4-FFF2-40B4-BE49-F238E27FC236}">
                <a16:creationId xmlns:a16="http://schemas.microsoft.com/office/drawing/2014/main" id="{B779802F-6D8A-4306-8FC1-E40AB215AEDB}"/>
              </a:ext>
            </a:extLst>
          </p:cNvPr>
          <p:cNvSpPr txBox="1"/>
          <p:nvPr/>
        </p:nvSpPr>
        <p:spPr>
          <a:xfrm>
            <a:off x="846161" y="518341"/>
            <a:ext cx="409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D.</a:t>
            </a:r>
            <a:endParaRPr lang="el-GR" sz="200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D665E9-3E9E-4376-8101-C41FB497222E}"/>
              </a:ext>
            </a:extLst>
          </p:cNvPr>
          <p:cNvSpPr txBox="1"/>
          <p:nvPr/>
        </p:nvSpPr>
        <p:spPr>
          <a:xfrm>
            <a:off x="1817338" y="1019921"/>
            <a:ext cx="158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Figure 3D.</a:t>
            </a:r>
            <a:endParaRPr lang="el-GR" b="1" u="sng" dirty="0"/>
          </a:p>
        </p:txBody>
      </p:sp>
      <p:grpSp>
        <p:nvGrpSpPr>
          <p:cNvPr id="16" name="Ομάδα 15">
            <a:extLst>
              <a:ext uri="{FF2B5EF4-FFF2-40B4-BE49-F238E27FC236}">
                <a16:creationId xmlns:a16="http://schemas.microsoft.com/office/drawing/2014/main" id="{945C2481-8E96-463B-86ED-1F845FCFFA0C}"/>
              </a:ext>
            </a:extLst>
          </p:cNvPr>
          <p:cNvGrpSpPr/>
          <p:nvPr/>
        </p:nvGrpSpPr>
        <p:grpSpPr>
          <a:xfrm>
            <a:off x="3555540" y="1029515"/>
            <a:ext cx="5080920" cy="4798970"/>
            <a:chOff x="3555540" y="1177648"/>
            <a:chExt cx="5080920" cy="4798970"/>
          </a:xfrm>
        </p:grpSpPr>
        <p:grpSp>
          <p:nvGrpSpPr>
            <p:cNvPr id="14" name="Ομάδα 13">
              <a:extLst>
                <a:ext uri="{FF2B5EF4-FFF2-40B4-BE49-F238E27FC236}">
                  <a16:creationId xmlns:a16="http://schemas.microsoft.com/office/drawing/2014/main" id="{120B8583-916B-4DFE-91B5-479FD50DC399}"/>
                </a:ext>
              </a:extLst>
            </p:cNvPr>
            <p:cNvGrpSpPr/>
            <p:nvPr/>
          </p:nvGrpSpPr>
          <p:grpSpPr>
            <a:xfrm>
              <a:off x="3555540" y="1177648"/>
              <a:ext cx="5080920" cy="4502705"/>
              <a:chOff x="2891204" y="828163"/>
              <a:chExt cx="5080920" cy="4502705"/>
            </a:xfrm>
          </p:grpSpPr>
          <p:grpSp>
            <p:nvGrpSpPr>
              <p:cNvPr id="4" name="Ομάδα 3">
                <a:extLst>
                  <a:ext uri="{FF2B5EF4-FFF2-40B4-BE49-F238E27FC236}">
                    <a16:creationId xmlns:a16="http://schemas.microsoft.com/office/drawing/2014/main" id="{0B67A203-4EC6-4E5F-BCED-58697EFF0C2B}"/>
                  </a:ext>
                </a:extLst>
              </p:cNvPr>
              <p:cNvGrpSpPr/>
              <p:nvPr/>
            </p:nvGrpSpPr>
            <p:grpSpPr>
              <a:xfrm>
                <a:off x="4173253" y="1573277"/>
                <a:ext cx="3798871" cy="3757591"/>
                <a:chOff x="4173246" y="1527140"/>
                <a:chExt cx="3845508" cy="3803721"/>
              </a:xfrm>
            </p:grpSpPr>
            <p:grpSp>
              <p:nvGrpSpPr>
                <p:cNvPr id="6" name="Ομάδα 5">
                  <a:extLst>
                    <a:ext uri="{FF2B5EF4-FFF2-40B4-BE49-F238E27FC236}">
                      <a16:creationId xmlns:a16="http://schemas.microsoft.com/office/drawing/2014/main" id="{016E3C73-0123-4756-BEBF-44166FC30028}"/>
                    </a:ext>
                  </a:extLst>
                </p:cNvPr>
                <p:cNvGrpSpPr/>
                <p:nvPr/>
              </p:nvGrpSpPr>
              <p:grpSpPr>
                <a:xfrm>
                  <a:off x="4173246" y="1527140"/>
                  <a:ext cx="3845508" cy="3803721"/>
                  <a:chOff x="6827435" y="1076763"/>
                  <a:chExt cx="3845508" cy="3803721"/>
                </a:xfrm>
              </p:grpSpPr>
              <p:pic>
                <p:nvPicPr>
                  <p:cNvPr id="7" name="Εικόνα 6">
                    <a:extLst>
                      <a:ext uri="{FF2B5EF4-FFF2-40B4-BE49-F238E27FC236}">
                        <a16:creationId xmlns:a16="http://schemas.microsoft.com/office/drawing/2014/main" id="{3DAB0F61-8CAC-4FE5-83BC-6C74B449B81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saturation sat="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827435" y="1076763"/>
                    <a:ext cx="3845508" cy="1771388"/>
                  </a:xfrm>
                  <a:prstGeom prst="rect">
                    <a:avLst/>
                  </a:prstGeom>
                </p:spPr>
              </p:pic>
              <p:pic>
                <p:nvPicPr>
                  <p:cNvPr id="8" name="Εικόνα 7">
                    <a:extLst>
                      <a:ext uri="{FF2B5EF4-FFF2-40B4-BE49-F238E27FC236}">
                        <a16:creationId xmlns:a16="http://schemas.microsoft.com/office/drawing/2014/main" id="{D8BCB1BE-6841-409C-A0F2-E5F9709FD32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saturation sat="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828143" y="3105019"/>
                    <a:ext cx="3844800" cy="1775465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" name="Ορθογώνιο 10">
                  <a:extLst>
                    <a:ext uri="{FF2B5EF4-FFF2-40B4-BE49-F238E27FC236}">
                      <a16:creationId xmlns:a16="http://schemas.microsoft.com/office/drawing/2014/main" id="{99A72099-AA33-49B5-9C23-FAE2CBD1A510}"/>
                    </a:ext>
                  </a:extLst>
                </p:cNvPr>
                <p:cNvSpPr/>
                <p:nvPr/>
              </p:nvSpPr>
              <p:spPr>
                <a:xfrm>
                  <a:off x="6617370" y="4443128"/>
                  <a:ext cx="904797" cy="45048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 dirty="0"/>
                </a:p>
              </p:txBody>
            </p:sp>
            <p:sp>
              <p:nvSpPr>
                <p:cNvPr id="12" name="Ορθογώνιο 11">
                  <a:extLst>
                    <a:ext uri="{FF2B5EF4-FFF2-40B4-BE49-F238E27FC236}">
                      <a16:creationId xmlns:a16="http://schemas.microsoft.com/office/drawing/2014/main" id="{752566A9-4B02-4BFB-9563-001A23C6D749}"/>
                    </a:ext>
                  </a:extLst>
                </p:cNvPr>
                <p:cNvSpPr/>
                <p:nvPr/>
              </p:nvSpPr>
              <p:spPr>
                <a:xfrm>
                  <a:off x="6617369" y="1852328"/>
                  <a:ext cx="904797" cy="45048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 dirty="0"/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F83C4FF-5B2A-4970-8F09-85FF35186762}"/>
                  </a:ext>
                </a:extLst>
              </p:cNvPr>
              <p:cNvSpPr txBox="1"/>
              <p:nvPr/>
            </p:nvSpPr>
            <p:spPr>
              <a:xfrm>
                <a:off x="3306462" y="1327234"/>
                <a:ext cx="9268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MW (</a:t>
                </a:r>
                <a:r>
                  <a:rPr lang="en-US" sz="1400" dirty="0" err="1"/>
                  <a:t>kDa</a:t>
                </a:r>
                <a:r>
                  <a:rPr lang="en-US" sz="1400" dirty="0"/>
                  <a:t>)</a:t>
                </a:r>
                <a:endParaRPr lang="el-GR" sz="1400" dirty="0"/>
              </a:p>
            </p:txBody>
          </p:sp>
          <p:grpSp>
            <p:nvGrpSpPr>
              <p:cNvPr id="25" name="Ομάδα 24">
                <a:extLst>
                  <a:ext uri="{FF2B5EF4-FFF2-40B4-BE49-F238E27FC236}">
                    <a16:creationId xmlns:a16="http://schemas.microsoft.com/office/drawing/2014/main" id="{3BB70651-9281-4C95-BACA-811DB2921F8A}"/>
                  </a:ext>
                </a:extLst>
              </p:cNvPr>
              <p:cNvGrpSpPr/>
              <p:nvPr/>
            </p:nvGrpSpPr>
            <p:grpSpPr>
              <a:xfrm>
                <a:off x="3667064" y="4590375"/>
                <a:ext cx="474941" cy="445675"/>
                <a:chOff x="1185539" y="4348603"/>
                <a:chExt cx="474941" cy="445676"/>
              </a:xfrm>
            </p:grpSpPr>
            <p:grpSp>
              <p:nvGrpSpPr>
                <p:cNvPr id="27" name="Ομάδα 26">
                  <a:extLst>
                    <a:ext uri="{FF2B5EF4-FFF2-40B4-BE49-F238E27FC236}">
                      <a16:creationId xmlns:a16="http://schemas.microsoft.com/office/drawing/2014/main" id="{6875535A-445E-410E-9A02-E0ABB14E484B}"/>
                    </a:ext>
                  </a:extLst>
                </p:cNvPr>
                <p:cNvGrpSpPr/>
                <p:nvPr/>
              </p:nvGrpSpPr>
              <p:grpSpPr>
                <a:xfrm>
                  <a:off x="1185539" y="4532668"/>
                  <a:ext cx="474941" cy="261611"/>
                  <a:chOff x="1185539" y="4532668"/>
                  <a:chExt cx="474941" cy="261611"/>
                </a:xfrm>
              </p:grpSpPr>
              <p:cxnSp>
                <p:nvCxnSpPr>
                  <p:cNvPr id="31" name="Ευθεία γραμμή σύνδεσης 59">
                    <a:extLst>
                      <a:ext uri="{FF2B5EF4-FFF2-40B4-BE49-F238E27FC236}">
                        <a16:creationId xmlns:a16="http://schemas.microsoft.com/office/drawing/2014/main" id="{63FC9207-3097-41A1-A096-B16E7179AA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51849" y="4671167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C4482531-30FF-4584-9AB4-47937E194F76}"/>
                      </a:ext>
                    </a:extLst>
                  </p:cNvPr>
                  <p:cNvSpPr txBox="1"/>
                  <p:nvPr/>
                </p:nvSpPr>
                <p:spPr>
                  <a:xfrm>
                    <a:off x="1185539" y="4532668"/>
                    <a:ext cx="328936" cy="2616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32</a:t>
                    </a:r>
                    <a:endParaRPr lang="el-GR" sz="1100" dirty="0"/>
                  </a:p>
                </p:txBody>
              </p:sp>
            </p:grpSp>
            <p:grpSp>
              <p:nvGrpSpPr>
                <p:cNvPr id="28" name="Ομάδα 27">
                  <a:extLst>
                    <a:ext uri="{FF2B5EF4-FFF2-40B4-BE49-F238E27FC236}">
                      <a16:creationId xmlns:a16="http://schemas.microsoft.com/office/drawing/2014/main" id="{DF2CEDEA-A651-44B3-AC83-F4974EBE418B}"/>
                    </a:ext>
                  </a:extLst>
                </p:cNvPr>
                <p:cNvGrpSpPr/>
                <p:nvPr/>
              </p:nvGrpSpPr>
              <p:grpSpPr>
                <a:xfrm>
                  <a:off x="1185539" y="4348603"/>
                  <a:ext cx="474941" cy="261611"/>
                  <a:chOff x="1185539" y="4348603"/>
                  <a:chExt cx="474941" cy="261611"/>
                </a:xfrm>
              </p:grpSpPr>
              <p:cxnSp>
                <p:nvCxnSpPr>
                  <p:cNvPr id="29" name="Ευθεία γραμμή σύνδεσης 59">
                    <a:extLst>
                      <a:ext uri="{FF2B5EF4-FFF2-40B4-BE49-F238E27FC236}">
                        <a16:creationId xmlns:a16="http://schemas.microsoft.com/office/drawing/2014/main" id="{EBE2A265-3FD8-447E-AF9E-4A609AEC99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51849" y="4487102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9D668F19-29BE-4778-86D2-3B93F00E5FDB}"/>
                      </a:ext>
                    </a:extLst>
                  </p:cNvPr>
                  <p:cNvSpPr txBox="1"/>
                  <p:nvPr/>
                </p:nvSpPr>
                <p:spPr>
                  <a:xfrm>
                    <a:off x="1185539" y="4348603"/>
                    <a:ext cx="328936" cy="26161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/>
                      <a:t>46</a:t>
                    </a:r>
                    <a:endParaRPr lang="el-GR" sz="1100" dirty="0"/>
                  </a:p>
                </p:txBody>
              </p:sp>
            </p:grp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16D5CC4-DB87-4072-9CB2-2D1F4633EDE3}"/>
                  </a:ext>
                </a:extLst>
              </p:cNvPr>
              <p:cNvSpPr txBox="1"/>
              <p:nvPr/>
            </p:nvSpPr>
            <p:spPr>
              <a:xfrm>
                <a:off x="2891204" y="4645707"/>
                <a:ext cx="86422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600" b="1" dirty="0"/>
                  <a:t>β-</a:t>
                </a:r>
                <a:r>
                  <a:rPr lang="en-US" sz="1600" b="1" dirty="0"/>
                  <a:t>Actin  </a:t>
                </a:r>
                <a:endParaRPr lang="el-GR" sz="1600" b="1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B08D39E-6122-4C50-A062-BA5A0914B063}"/>
                  </a:ext>
                </a:extLst>
              </p:cNvPr>
              <p:cNvSpPr txBox="1"/>
              <p:nvPr/>
            </p:nvSpPr>
            <p:spPr>
              <a:xfrm>
                <a:off x="2978849" y="2013639"/>
                <a:ext cx="68893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/>
                  <a:t>CD97  </a:t>
                </a:r>
                <a:endParaRPr lang="el-GR" sz="1600" b="1" dirty="0"/>
              </a:p>
            </p:txBody>
          </p:sp>
          <p:grpSp>
            <p:nvGrpSpPr>
              <p:cNvPr id="48" name="Ομάδα 47">
                <a:extLst>
                  <a:ext uri="{FF2B5EF4-FFF2-40B4-BE49-F238E27FC236}">
                    <a16:creationId xmlns:a16="http://schemas.microsoft.com/office/drawing/2014/main" id="{16BB5C19-6328-4F11-8715-F494788AE71D}"/>
                  </a:ext>
                </a:extLst>
              </p:cNvPr>
              <p:cNvGrpSpPr/>
              <p:nvPr/>
            </p:nvGrpSpPr>
            <p:grpSpPr>
              <a:xfrm>
                <a:off x="3616187" y="1777980"/>
                <a:ext cx="527536" cy="868651"/>
                <a:chOff x="3644645" y="1990929"/>
                <a:chExt cx="527536" cy="868646"/>
              </a:xfrm>
            </p:grpSpPr>
            <p:cxnSp>
              <p:nvCxnSpPr>
                <p:cNvPr id="43" name="Ευθεία γραμμή σύνδεσης 59">
                  <a:extLst>
                    <a:ext uri="{FF2B5EF4-FFF2-40B4-BE49-F238E27FC236}">
                      <a16:creationId xmlns:a16="http://schemas.microsoft.com/office/drawing/2014/main" id="{54040724-B353-45BA-89A2-A4A53A8AB4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63550" y="2480959"/>
                  <a:ext cx="20863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22A8F68-8E4A-4E40-ABAF-A784C2A67650}"/>
                    </a:ext>
                  </a:extLst>
                </p:cNvPr>
                <p:cNvSpPr txBox="1"/>
                <p:nvPr/>
              </p:nvSpPr>
              <p:spPr>
                <a:xfrm>
                  <a:off x="3680713" y="2350154"/>
                  <a:ext cx="328936" cy="2616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/>
                    <a:t>80</a:t>
                  </a:r>
                  <a:endParaRPr lang="el-GR" sz="1100" dirty="0"/>
                </a:p>
              </p:txBody>
            </p:sp>
            <p:cxnSp>
              <p:nvCxnSpPr>
                <p:cNvPr id="41" name="Ευθεία γραμμή σύνδεσης 59">
                  <a:extLst>
                    <a:ext uri="{FF2B5EF4-FFF2-40B4-BE49-F238E27FC236}">
                      <a16:creationId xmlns:a16="http://schemas.microsoft.com/office/drawing/2014/main" id="{8405CDAF-604F-4C41-82CB-F151E9CCC5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63550" y="2129428"/>
                  <a:ext cx="20863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18611C8A-7E32-4B25-B4DA-920A1CAF9A43}"/>
                    </a:ext>
                  </a:extLst>
                </p:cNvPr>
                <p:cNvSpPr txBox="1"/>
                <p:nvPr/>
              </p:nvSpPr>
              <p:spPr>
                <a:xfrm>
                  <a:off x="3644645" y="1990929"/>
                  <a:ext cx="401072" cy="2616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/>
                    <a:t>134</a:t>
                  </a:r>
                  <a:endParaRPr lang="el-GR" sz="1100" dirty="0"/>
                </a:p>
              </p:txBody>
            </p:sp>
            <p:cxnSp>
              <p:nvCxnSpPr>
                <p:cNvPr id="39" name="Ευθεία γραμμή σύνδεσης 59">
                  <a:extLst>
                    <a:ext uri="{FF2B5EF4-FFF2-40B4-BE49-F238E27FC236}">
                      <a16:creationId xmlns:a16="http://schemas.microsoft.com/office/drawing/2014/main" id="{07D83319-FEC5-4A46-BBF9-9128CB5435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63550" y="2315221"/>
                  <a:ext cx="20863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73BBA819-9854-4153-85BC-8CADB3F8CA17}"/>
                    </a:ext>
                  </a:extLst>
                </p:cNvPr>
                <p:cNvSpPr txBox="1"/>
                <p:nvPr/>
              </p:nvSpPr>
              <p:spPr>
                <a:xfrm>
                  <a:off x="3644645" y="2176723"/>
                  <a:ext cx="401072" cy="2616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/>
                    <a:t>100</a:t>
                  </a:r>
                  <a:endParaRPr lang="el-GR" sz="1100" dirty="0"/>
                </a:p>
              </p:txBody>
            </p:sp>
            <p:cxnSp>
              <p:nvCxnSpPr>
                <p:cNvPr id="45" name="Ευθεία γραμμή σύνδεσης 59">
                  <a:extLst>
                    <a:ext uri="{FF2B5EF4-FFF2-40B4-BE49-F238E27FC236}">
                      <a16:creationId xmlns:a16="http://schemas.microsoft.com/office/drawing/2014/main" id="{8E596E50-CB4F-477F-B575-D522215247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63550" y="2728772"/>
                  <a:ext cx="20863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37A430E1-772D-4B47-B0E0-DB7845AFA602}"/>
                    </a:ext>
                  </a:extLst>
                </p:cNvPr>
                <p:cNvSpPr txBox="1"/>
                <p:nvPr/>
              </p:nvSpPr>
              <p:spPr>
                <a:xfrm>
                  <a:off x="3680713" y="2597966"/>
                  <a:ext cx="328936" cy="2616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/>
                    <a:t>57</a:t>
                  </a:r>
                  <a:endParaRPr lang="el-GR" sz="1100" dirty="0"/>
                </a:p>
              </p:txBody>
            </p: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5E09252-8CC2-4A94-B5C3-86B3B8FF1A04}"/>
                  </a:ext>
                </a:extLst>
              </p:cNvPr>
              <p:cNvSpPr txBox="1"/>
              <p:nvPr/>
            </p:nvSpPr>
            <p:spPr>
              <a:xfrm>
                <a:off x="3306457" y="3385255"/>
                <a:ext cx="9268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MW (</a:t>
                </a:r>
                <a:r>
                  <a:rPr lang="en-US" sz="1400" dirty="0" err="1"/>
                  <a:t>kDa</a:t>
                </a:r>
                <a:r>
                  <a:rPr lang="en-US" sz="1400" dirty="0"/>
                  <a:t>)</a:t>
                </a:r>
                <a:endParaRPr lang="el-GR" sz="1400" dirty="0"/>
              </a:p>
            </p:txBody>
          </p:sp>
          <p:grpSp>
            <p:nvGrpSpPr>
              <p:cNvPr id="33" name="Ομάδα 32">
                <a:extLst>
                  <a:ext uri="{FF2B5EF4-FFF2-40B4-BE49-F238E27FC236}">
                    <a16:creationId xmlns:a16="http://schemas.microsoft.com/office/drawing/2014/main" id="{E73661A6-D5D7-468B-85BC-94BB7F4E5542}"/>
                  </a:ext>
                </a:extLst>
              </p:cNvPr>
              <p:cNvGrpSpPr/>
              <p:nvPr/>
            </p:nvGrpSpPr>
            <p:grpSpPr>
              <a:xfrm>
                <a:off x="4752334" y="828163"/>
                <a:ext cx="2640712" cy="840122"/>
                <a:chOff x="4849880" y="891071"/>
                <a:chExt cx="2640708" cy="840117"/>
              </a:xfrm>
            </p:grpSpPr>
            <p:grpSp>
              <p:nvGrpSpPr>
                <p:cNvPr id="34" name="Ομάδα 33">
                  <a:extLst>
                    <a:ext uri="{FF2B5EF4-FFF2-40B4-BE49-F238E27FC236}">
                      <a16:creationId xmlns:a16="http://schemas.microsoft.com/office/drawing/2014/main" id="{30BA4395-2763-444F-BF72-F57D310DF83F}"/>
                    </a:ext>
                  </a:extLst>
                </p:cNvPr>
                <p:cNvGrpSpPr/>
                <p:nvPr/>
              </p:nvGrpSpPr>
              <p:grpSpPr>
                <a:xfrm>
                  <a:off x="4849880" y="891074"/>
                  <a:ext cx="675292" cy="840114"/>
                  <a:chOff x="4849880" y="650290"/>
                  <a:chExt cx="675292" cy="840114"/>
                </a:xfrm>
              </p:grpSpPr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9CA61FA9-E588-4FA5-B7D2-947B16414249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4642934" y="1052626"/>
                    <a:ext cx="644724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HCC-1954</a:t>
                    </a:r>
                    <a:endParaRPr lang="el-GR" sz="900" b="1" dirty="0"/>
                  </a:p>
                </p:txBody>
              </p:sp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A3E30AB7-043A-4946-9DE5-D168760381D9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4785864" y="953416"/>
                    <a:ext cx="837084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MDA-MB-321</a:t>
                    </a:r>
                    <a:endParaRPr lang="el-GR" sz="900" b="1" dirty="0"/>
                  </a:p>
                </p:txBody>
              </p:sp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1609FD7D-53FB-45D5-B7C0-2F1277A2A71B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5099414" y="1052623"/>
                    <a:ext cx="620683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/>
                      <a:t>MCF-10A</a:t>
                    </a:r>
                    <a:endParaRPr lang="el-GR" sz="900" b="1" dirty="0"/>
                  </a:p>
                </p:txBody>
              </p:sp>
            </p:grpSp>
            <p:grpSp>
              <p:nvGrpSpPr>
                <p:cNvPr id="36" name="Ομάδα 35">
                  <a:extLst>
                    <a:ext uri="{FF2B5EF4-FFF2-40B4-BE49-F238E27FC236}">
                      <a16:creationId xmlns:a16="http://schemas.microsoft.com/office/drawing/2014/main" id="{3FD14C40-737E-494C-A3D1-9CCEC9792E28}"/>
                    </a:ext>
                  </a:extLst>
                </p:cNvPr>
                <p:cNvGrpSpPr/>
                <p:nvPr/>
              </p:nvGrpSpPr>
              <p:grpSpPr>
                <a:xfrm>
                  <a:off x="5851129" y="891071"/>
                  <a:ext cx="675287" cy="840116"/>
                  <a:chOff x="4849887" y="650287"/>
                  <a:chExt cx="675287" cy="840116"/>
                </a:xfrm>
              </p:grpSpPr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13A6E1B4-187C-4339-80E0-973CE5352FAA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4642941" y="1052625"/>
                    <a:ext cx="644724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HCC-1954</a:t>
                    </a:r>
                    <a:endParaRPr lang="el-GR" sz="900" b="1" dirty="0"/>
                  </a:p>
                </p:txBody>
              </p:sp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873B0949-1CA8-4D97-A818-820B13C1AAB2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4785869" y="953413"/>
                    <a:ext cx="837084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MDA-MB-321</a:t>
                    </a:r>
                    <a:endParaRPr lang="el-GR" sz="900" b="1" dirty="0"/>
                  </a:p>
                </p:txBody>
              </p: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DE81E9FE-602D-43E9-AF90-36DFC821765A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5099418" y="1052627"/>
                    <a:ext cx="620679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MCF-10A</a:t>
                    </a:r>
                    <a:endParaRPr lang="el-GR" sz="900" b="1" dirty="0"/>
                  </a:p>
                </p:txBody>
              </p:sp>
            </p:grpSp>
            <p:grpSp>
              <p:nvGrpSpPr>
                <p:cNvPr id="37" name="Ομάδα 36">
                  <a:extLst>
                    <a:ext uri="{FF2B5EF4-FFF2-40B4-BE49-F238E27FC236}">
                      <a16:creationId xmlns:a16="http://schemas.microsoft.com/office/drawing/2014/main" id="{C05E58C6-B9AB-4F9C-96A1-89FC53303162}"/>
                    </a:ext>
                  </a:extLst>
                </p:cNvPr>
                <p:cNvGrpSpPr/>
                <p:nvPr/>
              </p:nvGrpSpPr>
              <p:grpSpPr>
                <a:xfrm>
                  <a:off x="6815299" y="891073"/>
                  <a:ext cx="675289" cy="840112"/>
                  <a:chOff x="4849883" y="650289"/>
                  <a:chExt cx="675289" cy="840112"/>
                </a:xfrm>
              </p:grpSpPr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80E473AD-F2D2-4921-932E-4FE13F1505C6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4642937" y="1052623"/>
                    <a:ext cx="644724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HCC-1954</a:t>
                    </a:r>
                    <a:endParaRPr lang="el-GR" sz="900" b="1" dirty="0"/>
                  </a:p>
                </p:txBody>
              </p:sp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9CA1FDF6-AABD-4332-8A7E-55C3D6CBA036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4785865" y="953415"/>
                    <a:ext cx="837084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MDA-MB-321</a:t>
                    </a:r>
                    <a:endParaRPr lang="el-GR" sz="900" b="1" dirty="0"/>
                  </a:p>
                </p:txBody>
              </p: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B7CDEC00-6FE6-4700-AEA9-E4590191D0E2}"/>
                      </a:ext>
                    </a:extLst>
                  </p:cNvPr>
                  <p:cNvSpPr txBox="1"/>
                  <p:nvPr/>
                </p:nvSpPr>
                <p:spPr>
                  <a:xfrm rot="17267697">
                    <a:off x="5099416" y="1052627"/>
                    <a:ext cx="620679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/>
                      <a:t>MCF-10A</a:t>
                    </a:r>
                    <a:endParaRPr lang="el-GR" sz="900" b="1" dirty="0"/>
                  </a:p>
                </p:txBody>
              </p:sp>
            </p:grpSp>
          </p:grpSp>
        </p:grpSp>
        <p:grpSp>
          <p:nvGrpSpPr>
            <p:cNvPr id="15" name="Ομάδα 14">
              <a:extLst>
                <a:ext uri="{FF2B5EF4-FFF2-40B4-BE49-F238E27FC236}">
                  <a16:creationId xmlns:a16="http://schemas.microsoft.com/office/drawing/2014/main" id="{55E46DFB-3B6A-485A-9610-039A9F5C756D}"/>
                </a:ext>
              </a:extLst>
            </p:cNvPr>
            <p:cNvGrpSpPr/>
            <p:nvPr/>
          </p:nvGrpSpPr>
          <p:grpSpPr>
            <a:xfrm>
              <a:off x="5510947" y="5668841"/>
              <a:ext cx="2434690" cy="307777"/>
              <a:chOff x="5510947" y="5668841"/>
              <a:chExt cx="2434690" cy="307777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1782A02-24CA-4694-87C5-C20764F233F3}"/>
                  </a:ext>
                </a:extLst>
              </p:cNvPr>
              <p:cNvSpPr txBox="1"/>
              <p:nvPr/>
            </p:nvSpPr>
            <p:spPr>
              <a:xfrm>
                <a:off x="5510947" y="5668841"/>
                <a:ext cx="4844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N=1</a:t>
                </a:r>
                <a:endParaRPr lang="el-GR" sz="1400" b="1" dirty="0"/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B64614F-0602-4F35-BA70-9389BCFCA2AD}"/>
                  </a:ext>
                </a:extLst>
              </p:cNvPr>
              <p:cNvSpPr txBox="1"/>
              <p:nvPr/>
            </p:nvSpPr>
            <p:spPr>
              <a:xfrm>
                <a:off x="6501870" y="5668841"/>
                <a:ext cx="4844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N=2</a:t>
                </a:r>
                <a:endParaRPr lang="el-GR" sz="1400" b="1" dirty="0"/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3E697381-D333-4428-8B9C-CF28EDD537BE}"/>
                  </a:ext>
                </a:extLst>
              </p:cNvPr>
              <p:cNvSpPr txBox="1"/>
              <p:nvPr/>
            </p:nvSpPr>
            <p:spPr>
              <a:xfrm>
                <a:off x="7461209" y="5668841"/>
                <a:ext cx="4844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N=3</a:t>
                </a:r>
                <a:endParaRPr lang="el-GR" sz="1400" b="1" dirty="0"/>
              </a:p>
            </p:txBody>
          </p:sp>
        </p:grpSp>
      </p:grpSp>
      <p:sp>
        <p:nvSpPr>
          <p:cNvPr id="58" name="Ορθογώνιο 13">
            <a:extLst>
              <a:ext uri="{FF2B5EF4-FFF2-40B4-BE49-F238E27FC236}">
                <a16:creationId xmlns:a16="http://schemas.microsoft.com/office/drawing/2014/main" id="{3D6FCDB5-FFAA-43E5-A0CC-1C40E8C41FD0}"/>
              </a:ext>
            </a:extLst>
          </p:cNvPr>
          <p:cNvSpPr/>
          <p:nvPr/>
        </p:nvSpPr>
        <p:spPr>
          <a:xfrm>
            <a:off x="2678016" y="118231"/>
            <a:ext cx="68359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Supplementary Figure 4 - Western Blots (uncropped raw files)</a:t>
            </a:r>
            <a:r>
              <a:rPr lang="en-US" b="1" dirty="0"/>
              <a:t>  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1357737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Box 76">
            <a:extLst>
              <a:ext uri="{FF2B5EF4-FFF2-40B4-BE49-F238E27FC236}">
                <a16:creationId xmlns:a16="http://schemas.microsoft.com/office/drawing/2014/main" id="{E2914D1F-F701-4C5F-AD2D-2D63C4D9D584}"/>
              </a:ext>
            </a:extLst>
          </p:cNvPr>
          <p:cNvSpPr txBox="1"/>
          <p:nvPr/>
        </p:nvSpPr>
        <p:spPr>
          <a:xfrm>
            <a:off x="846161" y="518341"/>
            <a:ext cx="37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</a:t>
            </a:r>
            <a:r>
              <a:rPr lang="en-US" sz="2000" b="1"/>
              <a:t>.</a:t>
            </a:r>
            <a:endParaRPr lang="el-GR" sz="2000" b="1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B07FBCD-380C-47CC-869A-C3CB9D188033}"/>
              </a:ext>
            </a:extLst>
          </p:cNvPr>
          <p:cNvSpPr txBox="1"/>
          <p:nvPr/>
        </p:nvSpPr>
        <p:spPr>
          <a:xfrm>
            <a:off x="1817338" y="1019921"/>
            <a:ext cx="158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Figure 6A.</a:t>
            </a:r>
            <a:endParaRPr lang="el-GR" b="1" u="sng" dirty="0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6A7EDBA-D2EA-4CB0-B505-9EA534C254A8}"/>
              </a:ext>
            </a:extLst>
          </p:cNvPr>
          <p:cNvGrpSpPr/>
          <p:nvPr/>
        </p:nvGrpSpPr>
        <p:grpSpPr>
          <a:xfrm>
            <a:off x="3297319" y="1288842"/>
            <a:ext cx="5597362" cy="4272943"/>
            <a:chOff x="3563905" y="1376431"/>
            <a:chExt cx="5066640" cy="385129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B99225D-AF47-4FED-A83A-2B9DBF60090F}"/>
                </a:ext>
              </a:extLst>
            </p:cNvPr>
            <p:cNvSpPr txBox="1"/>
            <p:nvPr/>
          </p:nvSpPr>
          <p:spPr>
            <a:xfrm>
              <a:off x="4011896" y="1770683"/>
              <a:ext cx="926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MW (</a:t>
              </a:r>
              <a:r>
                <a:rPr lang="en-US" sz="1400" dirty="0" err="1"/>
                <a:t>kDa</a:t>
              </a:r>
              <a:r>
                <a:rPr lang="en-US" sz="1400" dirty="0"/>
                <a:t>)</a:t>
              </a:r>
              <a:endParaRPr lang="el-GR" sz="1400" dirty="0"/>
            </a:p>
          </p:txBody>
        </p:sp>
        <p:grpSp>
          <p:nvGrpSpPr>
            <p:cNvPr id="70" name="Ομάδα 69">
              <a:extLst>
                <a:ext uri="{FF2B5EF4-FFF2-40B4-BE49-F238E27FC236}">
                  <a16:creationId xmlns:a16="http://schemas.microsoft.com/office/drawing/2014/main" id="{F6010786-4A0C-435C-AB6F-748DF3BC1E5A}"/>
                </a:ext>
              </a:extLst>
            </p:cNvPr>
            <p:cNvGrpSpPr/>
            <p:nvPr/>
          </p:nvGrpSpPr>
          <p:grpSpPr>
            <a:xfrm>
              <a:off x="3563905" y="4136440"/>
              <a:ext cx="1270931" cy="445675"/>
              <a:chOff x="2896957" y="4273937"/>
              <a:chExt cx="1270931" cy="445676"/>
            </a:xfrm>
          </p:grpSpPr>
          <p:grpSp>
            <p:nvGrpSpPr>
              <p:cNvPr id="28" name="Ομάδα 27">
                <a:extLst>
                  <a:ext uri="{FF2B5EF4-FFF2-40B4-BE49-F238E27FC236}">
                    <a16:creationId xmlns:a16="http://schemas.microsoft.com/office/drawing/2014/main" id="{6C48EFE5-F387-472F-BD7B-7474DBD299D2}"/>
                  </a:ext>
                </a:extLst>
              </p:cNvPr>
              <p:cNvGrpSpPr/>
              <p:nvPr/>
            </p:nvGrpSpPr>
            <p:grpSpPr>
              <a:xfrm>
                <a:off x="3692947" y="4273937"/>
                <a:ext cx="474941" cy="445676"/>
                <a:chOff x="1185539" y="4348603"/>
                <a:chExt cx="474941" cy="445676"/>
              </a:xfrm>
            </p:grpSpPr>
            <p:grpSp>
              <p:nvGrpSpPr>
                <p:cNvPr id="30" name="Ομάδα 29">
                  <a:extLst>
                    <a:ext uri="{FF2B5EF4-FFF2-40B4-BE49-F238E27FC236}">
                      <a16:creationId xmlns:a16="http://schemas.microsoft.com/office/drawing/2014/main" id="{706EAE1E-EEA6-4ECA-A61F-271DD9B28B25}"/>
                    </a:ext>
                  </a:extLst>
                </p:cNvPr>
                <p:cNvGrpSpPr/>
                <p:nvPr/>
              </p:nvGrpSpPr>
              <p:grpSpPr>
                <a:xfrm>
                  <a:off x="1185539" y="4532668"/>
                  <a:ext cx="474941" cy="261611"/>
                  <a:chOff x="1185539" y="4532668"/>
                  <a:chExt cx="474941" cy="261611"/>
                </a:xfrm>
              </p:grpSpPr>
              <p:cxnSp>
                <p:nvCxnSpPr>
                  <p:cNvPr id="34" name="Ευθεία γραμμή σύνδεσης 59">
                    <a:extLst>
                      <a:ext uri="{FF2B5EF4-FFF2-40B4-BE49-F238E27FC236}">
                        <a16:creationId xmlns:a16="http://schemas.microsoft.com/office/drawing/2014/main" id="{1E853F33-6ED2-4C25-AF72-F20F3A62224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51849" y="4671167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213E14C2-CD67-4BDE-9F80-F17955E01CFB}"/>
                      </a:ext>
                    </a:extLst>
                  </p:cNvPr>
                  <p:cNvSpPr txBox="1"/>
                  <p:nvPr/>
                </p:nvSpPr>
                <p:spPr>
                  <a:xfrm>
                    <a:off x="1185539" y="4532668"/>
                    <a:ext cx="328936" cy="2616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32</a:t>
                    </a:r>
                    <a:endParaRPr lang="el-GR" sz="1100" dirty="0"/>
                  </a:p>
                </p:txBody>
              </p:sp>
            </p:grpSp>
            <p:grpSp>
              <p:nvGrpSpPr>
                <p:cNvPr id="31" name="Ομάδα 30">
                  <a:extLst>
                    <a:ext uri="{FF2B5EF4-FFF2-40B4-BE49-F238E27FC236}">
                      <a16:creationId xmlns:a16="http://schemas.microsoft.com/office/drawing/2014/main" id="{8F52230A-3614-4208-87C8-2E77565696F3}"/>
                    </a:ext>
                  </a:extLst>
                </p:cNvPr>
                <p:cNvGrpSpPr/>
                <p:nvPr/>
              </p:nvGrpSpPr>
              <p:grpSpPr>
                <a:xfrm>
                  <a:off x="1185539" y="4348603"/>
                  <a:ext cx="474941" cy="261611"/>
                  <a:chOff x="1185539" y="4348603"/>
                  <a:chExt cx="474941" cy="261611"/>
                </a:xfrm>
              </p:grpSpPr>
              <p:cxnSp>
                <p:nvCxnSpPr>
                  <p:cNvPr id="32" name="Ευθεία γραμμή σύνδεσης 59">
                    <a:extLst>
                      <a:ext uri="{FF2B5EF4-FFF2-40B4-BE49-F238E27FC236}">
                        <a16:creationId xmlns:a16="http://schemas.microsoft.com/office/drawing/2014/main" id="{233FC50E-D126-43DB-9A23-939A536C1A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51849" y="4487102"/>
                    <a:ext cx="208631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68F0D03E-DB67-4674-A812-17064A4F4DFC}"/>
                      </a:ext>
                    </a:extLst>
                  </p:cNvPr>
                  <p:cNvSpPr txBox="1"/>
                  <p:nvPr/>
                </p:nvSpPr>
                <p:spPr>
                  <a:xfrm>
                    <a:off x="1185539" y="4348603"/>
                    <a:ext cx="328936" cy="26161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/>
                      <a:t>46</a:t>
                    </a:r>
                    <a:endParaRPr lang="el-GR" sz="1100" dirty="0"/>
                  </a:p>
                </p:txBody>
              </p:sp>
            </p:grp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9966FF6-BAC3-4A3F-8336-0B8B9F265395}"/>
                  </a:ext>
                </a:extLst>
              </p:cNvPr>
              <p:cNvSpPr txBox="1"/>
              <p:nvPr/>
            </p:nvSpPr>
            <p:spPr>
              <a:xfrm>
                <a:off x="2896957" y="4329264"/>
                <a:ext cx="888147" cy="338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/>
                  <a:t>  </a:t>
                </a:r>
                <a:r>
                  <a:rPr lang="el-GR" sz="1600" b="1" dirty="0"/>
                  <a:t>β-</a:t>
                </a:r>
                <a:r>
                  <a:rPr lang="en-US" sz="1600" b="1" dirty="0"/>
                  <a:t>Actin  </a:t>
                </a:r>
                <a:endParaRPr lang="el-GR" sz="1600" b="1" dirty="0"/>
              </a:p>
            </p:txBody>
          </p:sp>
        </p:grpSp>
        <p:grpSp>
          <p:nvGrpSpPr>
            <p:cNvPr id="62" name="Ομάδα 61">
              <a:extLst>
                <a:ext uri="{FF2B5EF4-FFF2-40B4-BE49-F238E27FC236}">
                  <a16:creationId xmlns:a16="http://schemas.microsoft.com/office/drawing/2014/main" id="{CF510B31-B4EF-4F9F-A3AE-92740EA5BDA7}"/>
                </a:ext>
              </a:extLst>
            </p:cNvPr>
            <p:cNvGrpSpPr/>
            <p:nvPr/>
          </p:nvGrpSpPr>
          <p:grpSpPr>
            <a:xfrm>
              <a:off x="4369800" y="2400389"/>
              <a:ext cx="491913" cy="709129"/>
              <a:chOff x="3702851" y="2285200"/>
              <a:chExt cx="491913" cy="709130"/>
            </a:xfrm>
          </p:grpSpPr>
          <p:cxnSp>
            <p:nvCxnSpPr>
              <p:cNvPr id="49" name="Ευθεία γραμμή σύνδεσης 59">
                <a:extLst>
                  <a:ext uri="{FF2B5EF4-FFF2-40B4-BE49-F238E27FC236}">
                    <a16:creationId xmlns:a16="http://schemas.microsoft.com/office/drawing/2014/main" id="{C65F95A1-F877-4E24-ACFB-2C00F90FF2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86133" y="2423699"/>
                <a:ext cx="20863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F25AA4C-1998-4741-9B4F-36D83C4962AD}"/>
                  </a:ext>
                </a:extLst>
              </p:cNvPr>
              <p:cNvSpPr txBox="1"/>
              <p:nvPr/>
            </p:nvSpPr>
            <p:spPr>
              <a:xfrm>
                <a:off x="3702851" y="2285200"/>
                <a:ext cx="3289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80</a:t>
                </a:r>
                <a:endParaRPr lang="el-GR" sz="1100" dirty="0"/>
              </a:p>
            </p:txBody>
          </p:sp>
          <p:cxnSp>
            <p:nvCxnSpPr>
              <p:cNvPr id="52" name="Ευθεία γραμμή σύνδεσης 59">
                <a:extLst>
                  <a:ext uri="{FF2B5EF4-FFF2-40B4-BE49-F238E27FC236}">
                    <a16:creationId xmlns:a16="http://schemas.microsoft.com/office/drawing/2014/main" id="{BC8EE2CF-285A-4F86-9BBF-729A33CA27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86133" y="2636788"/>
                <a:ext cx="20863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51B40AA-14BB-4A94-B687-CE70374F0620}"/>
                  </a:ext>
                </a:extLst>
              </p:cNvPr>
              <p:cNvSpPr txBox="1"/>
              <p:nvPr/>
            </p:nvSpPr>
            <p:spPr>
              <a:xfrm>
                <a:off x="3702851" y="2498290"/>
                <a:ext cx="3289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57</a:t>
                </a:r>
                <a:endParaRPr lang="el-GR" sz="1100" dirty="0"/>
              </a:p>
            </p:txBody>
          </p:sp>
          <p:grpSp>
            <p:nvGrpSpPr>
              <p:cNvPr id="61" name="Ομάδα 60">
                <a:extLst>
                  <a:ext uri="{FF2B5EF4-FFF2-40B4-BE49-F238E27FC236}">
                    <a16:creationId xmlns:a16="http://schemas.microsoft.com/office/drawing/2014/main" id="{A5C57AFD-87AE-4450-9BB4-A647CDBB6968}"/>
                  </a:ext>
                </a:extLst>
              </p:cNvPr>
              <p:cNvGrpSpPr/>
              <p:nvPr/>
            </p:nvGrpSpPr>
            <p:grpSpPr>
              <a:xfrm>
                <a:off x="3702851" y="2732720"/>
                <a:ext cx="491913" cy="261610"/>
                <a:chOff x="3702851" y="2719072"/>
                <a:chExt cx="491913" cy="261610"/>
              </a:xfrm>
            </p:grpSpPr>
            <p:cxnSp>
              <p:nvCxnSpPr>
                <p:cNvPr id="58" name="Ευθεία γραμμή σύνδεσης 59">
                  <a:extLst>
                    <a:ext uri="{FF2B5EF4-FFF2-40B4-BE49-F238E27FC236}">
                      <a16:creationId xmlns:a16="http://schemas.microsoft.com/office/drawing/2014/main" id="{BCB8441D-07DF-402F-97B3-18E0664AF6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86133" y="2857571"/>
                  <a:ext cx="20863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E86E5AC9-C004-40C4-AE1E-A021FB4787D6}"/>
                    </a:ext>
                  </a:extLst>
                </p:cNvPr>
                <p:cNvSpPr txBox="1"/>
                <p:nvPr/>
              </p:nvSpPr>
              <p:spPr>
                <a:xfrm>
                  <a:off x="3702851" y="2719072"/>
                  <a:ext cx="328936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/>
                    <a:t>46</a:t>
                  </a:r>
                  <a:endParaRPr lang="el-GR" sz="1100" dirty="0"/>
                </a:p>
              </p:txBody>
            </p:sp>
          </p:grp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811D8C5-E8D2-4A65-BD48-D6C72345804A}"/>
                </a:ext>
              </a:extLst>
            </p:cNvPr>
            <p:cNvSpPr txBox="1"/>
            <p:nvPr/>
          </p:nvSpPr>
          <p:spPr>
            <a:xfrm>
              <a:off x="3589177" y="2651643"/>
              <a:ext cx="8376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STEAP4</a:t>
              </a:r>
              <a:endParaRPr lang="el-GR" sz="1600" b="1" dirty="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08B53C54-7C73-41DF-8219-FA53FDF3A7E7}"/>
                </a:ext>
              </a:extLst>
            </p:cNvPr>
            <p:cNvSpPr txBox="1"/>
            <p:nvPr/>
          </p:nvSpPr>
          <p:spPr>
            <a:xfrm>
              <a:off x="4011896" y="3331603"/>
              <a:ext cx="926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MW (</a:t>
              </a:r>
              <a:r>
                <a:rPr lang="en-US" sz="1400" dirty="0" err="1"/>
                <a:t>kDa</a:t>
              </a:r>
              <a:r>
                <a:rPr lang="en-US" sz="1400" dirty="0"/>
                <a:t>)</a:t>
              </a:r>
              <a:endParaRPr lang="el-GR" sz="1400" dirty="0"/>
            </a:p>
          </p:txBody>
        </p:sp>
        <p:grpSp>
          <p:nvGrpSpPr>
            <p:cNvPr id="11" name="Ομάδα 10">
              <a:extLst>
                <a:ext uri="{FF2B5EF4-FFF2-40B4-BE49-F238E27FC236}">
                  <a16:creationId xmlns:a16="http://schemas.microsoft.com/office/drawing/2014/main" id="{B982D569-FF41-4D59-851D-8A99A8A6D894}"/>
                </a:ext>
              </a:extLst>
            </p:cNvPr>
            <p:cNvGrpSpPr/>
            <p:nvPr/>
          </p:nvGrpSpPr>
          <p:grpSpPr>
            <a:xfrm>
              <a:off x="5626250" y="4919950"/>
              <a:ext cx="2399168" cy="307777"/>
              <a:chOff x="5626250" y="5575309"/>
              <a:chExt cx="2399168" cy="307777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3FBA5EF-FF8C-41D8-B131-36ED321DDC85}"/>
                  </a:ext>
                </a:extLst>
              </p:cNvPr>
              <p:cNvSpPr txBox="1"/>
              <p:nvPr/>
            </p:nvSpPr>
            <p:spPr>
              <a:xfrm>
                <a:off x="5626250" y="5575309"/>
                <a:ext cx="4844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N=1</a:t>
                </a:r>
                <a:endParaRPr lang="el-GR" sz="1400" b="1" dirty="0"/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BC5A88E-6AD2-4F81-ABC9-ABFE7EEED5AA}"/>
                  </a:ext>
                </a:extLst>
              </p:cNvPr>
              <p:cNvSpPr txBox="1"/>
              <p:nvPr/>
            </p:nvSpPr>
            <p:spPr>
              <a:xfrm>
                <a:off x="7540990" y="5575309"/>
                <a:ext cx="4844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N=2</a:t>
                </a:r>
                <a:endParaRPr lang="el-GR" sz="1400" b="1" dirty="0"/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FAEB791-F199-4FBE-A844-2B70ED774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7803" y="3607894"/>
              <a:ext cx="3732742" cy="1318702"/>
            </a:xfrm>
            <a:prstGeom prst="rect">
              <a:avLst/>
            </a:prstGeom>
          </p:spPr>
        </p:pic>
        <p:sp>
          <p:nvSpPr>
            <p:cNvPr id="60" name="Ορθογώνιο 12">
              <a:extLst>
                <a:ext uri="{FF2B5EF4-FFF2-40B4-BE49-F238E27FC236}">
                  <a16:creationId xmlns:a16="http://schemas.microsoft.com/office/drawing/2014/main" id="{FC452EA1-0374-42A4-963A-63A22F482071}"/>
                </a:ext>
              </a:extLst>
            </p:cNvPr>
            <p:cNvSpPr/>
            <p:nvPr/>
          </p:nvSpPr>
          <p:spPr>
            <a:xfrm>
              <a:off x="5043809" y="4116448"/>
              <a:ext cx="1590994" cy="4744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 dirty="0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C4FA713-55D2-422C-B048-D71851479C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7803" y="1934558"/>
              <a:ext cx="3732742" cy="1419059"/>
            </a:xfrm>
            <a:prstGeom prst="rect">
              <a:avLst/>
            </a:prstGeom>
          </p:spPr>
        </p:pic>
        <p:sp>
          <p:nvSpPr>
            <p:cNvPr id="71" name="Ορθογώνιο 11">
              <a:extLst>
                <a:ext uri="{FF2B5EF4-FFF2-40B4-BE49-F238E27FC236}">
                  <a16:creationId xmlns:a16="http://schemas.microsoft.com/office/drawing/2014/main" id="{0BE90845-D774-41F9-92A6-DB81D76E1049}"/>
                </a:ext>
              </a:extLst>
            </p:cNvPr>
            <p:cNvSpPr/>
            <p:nvPr/>
          </p:nvSpPr>
          <p:spPr>
            <a:xfrm>
              <a:off x="5042501" y="2480649"/>
              <a:ext cx="1590993" cy="8509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 dirty="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4CCF7D9-0343-4228-9210-A2C4C55EFCCA}"/>
                </a:ext>
              </a:extLst>
            </p:cNvPr>
            <p:cNvGrpSpPr/>
            <p:nvPr/>
          </p:nvGrpSpPr>
          <p:grpSpPr>
            <a:xfrm>
              <a:off x="5185578" y="1376431"/>
              <a:ext cx="3284806" cy="644728"/>
              <a:chOff x="5185578" y="1376431"/>
              <a:chExt cx="3284806" cy="644728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1C1469EF-C9EC-4707-8F9C-5D2D49C85F1C}"/>
                  </a:ext>
                </a:extLst>
              </p:cNvPr>
              <p:cNvGrpSpPr/>
              <p:nvPr/>
            </p:nvGrpSpPr>
            <p:grpSpPr>
              <a:xfrm>
                <a:off x="7100318" y="1376431"/>
                <a:ext cx="1370066" cy="644728"/>
                <a:chOff x="7141262" y="1385948"/>
                <a:chExt cx="1370066" cy="644728"/>
              </a:xfrm>
            </p:grpSpPr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858CC602-9252-4E2A-BC75-5D91E0BBA965}"/>
                    </a:ext>
                  </a:extLst>
                </p:cNvPr>
                <p:cNvSpPr txBox="1"/>
                <p:nvPr/>
              </p:nvSpPr>
              <p:spPr>
                <a:xfrm rot="17267697">
                  <a:off x="7824667" y="1628001"/>
                  <a:ext cx="57099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/>
                    <a:t>B-siRNA</a:t>
                  </a:r>
                  <a:endParaRPr lang="el-GR" sz="900" b="1" dirty="0"/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8974B7A7-732D-4F52-9042-D583644742CE}"/>
                    </a:ext>
                  </a:extLst>
                </p:cNvPr>
                <p:cNvSpPr txBox="1"/>
                <p:nvPr/>
              </p:nvSpPr>
              <p:spPr>
                <a:xfrm rot="17267697">
                  <a:off x="6934314" y="1592896"/>
                  <a:ext cx="64472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HCC-1954</a:t>
                  </a:r>
                  <a:endParaRPr lang="el-GR" sz="900" b="1" dirty="0"/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B79E87A4-B1E2-4BDA-8ED9-7587FD529B5B}"/>
                    </a:ext>
                  </a:extLst>
                </p:cNvPr>
                <p:cNvSpPr txBox="1"/>
                <p:nvPr/>
              </p:nvSpPr>
              <p:spPr>
                <a:xfrm rot="17267697">
                  <a:off x="7223977" y="1593659"/>
                  <a:ext cx="643125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NC-siRNA</a:t>
                  </a:r>
                  <a:endParaRPr lang="el-GR" sz="900" b="1" dirty="0"/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D334EF51-C2FF-4805-B7D0-020A2C22AF4D}"/>
                    </a:ext>
                  </a:extLst>
                </p:cNvPr>
                <p:cNvSpPr txBox="1"/>
                <p:nvPr/>
              </p:nvSpPr>
              <p:spPr>
                <a:xfrm rot="17267697">
                  <a:off x="7535447" y="1624949"/>
                  <a:ext cx="57740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A-siRNA</a:t>
                  </a:r>
                  <a:endParaRPr lang="el-GR" sz="900" b="1" dirty="0"/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551091CE-CC35-4DD9-A667-651707039A3E}"/>
                    </a:ext>
                  </a:extLst>
                </p:cNvPr>
                <p:cNvSpPr txBox="1"/>
                <p:nvPr/>
              </p:nvSpPr>
              <p:spPr>
                <a:xfrm rot="17267697">
                  <a:off x="8112020" y="1629527"/>
                  <a:ext cx="567784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/>
                    <a:t>C-siRNA</a:t>
                  </a:r>
                  <a:endParaRPr lang="el-GR" sz="900" b="1" dirty="0"/>
                </a:p>
              </p:txBody>
            </p: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1783448D-DF0B-424E-883A-651B1985EEB9}"/>
                  </a:ext>
                </a:extLst>
              </p:cNvPr>
              <p:cNvGrpSpPr/>
              <p:nvPr/>
            </p:nvGrpSpPr>
            <p:grpSpPr>
              <a:xfrm>
                <a:off x="5185578" y="1376431"/>
                <a:ext cx="1370066" cy="644728"/>
                <a:chOff x="7141262" y="1385948"/>
                <a:chExt cx="1370066" cy="644728"/>
              </a:xfrm>
            </p:grpSpPr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3F4EFEFD-4D58-4C04-834E-8D43B3B4FD13}"/>
                    </a:ext>
                  </a:extLst>
                </p:cNvPr>
                <p:cNvSpPr txBox="1"/>
                <p:nvPr/>
              </p:nvSpPr>
              <p:spPr>
                <a:xfrm rot="17267697">
                  <a:off x="7824667" y="1628001"/>
                  <a:ext cx="57099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/>
                    <a:t>B-siRNA</a:t>
                  </a:r>
                  <a:endParaRPr lang="el-GR" sz="900" b="1" dirty="0"/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95FD52C6-A8D2-41C2-9A2F-847E4E34AE3C}"/>
                    </a:ext>
                  </a:extLst>
                </p:cNvPr>
                <p:cNvSpPr txBox="1"/>
                <p:nvPr/>
              </p:nvSpPr>
              <p:spPr>
                <a:xfrm rot="17267697">
                  <a:off x="6934314" y="1592896"/>
                  <a:ext cx="64472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HCC-1954</a:t>
                  </a:r>
                  <a:endParaRPr lang="el-GR" sz="900" b="1" dirty="0"/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7065B448-45A7-4F36-8F11-834C353D30F2}"/>
                    </a:ext>
                  </a:extLst>
                </p:cNvPr>
                <p:cNvSpPr txBox="1"/>
                <p:nvPr/>
              </p:nvSpPr>
              <p:spPr>
                <a:xfrm rot="17267697">
                  <a:off x="7223977" y="1593659"/>
                  <a:ext cx="643125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NC-siRNA</a:t>
                  </a:r>
                  <a:endParaRPr lang="el-GR" sz="900" b="1" dirty="0"/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735A7AB0-A272-4ECC-9D34-D577B954720C}"/>
                    </a:ext>
                  </a:extLst>
                </p:cNvPr>
                <p:cNvSpPr txBox="1"/>
                <p:nvPr/>
              </p:nvSpPr>
              <p:spPr>
                <a:xfrm rot="17267697">
                  <a:off x="7535447" y="1624949"/>
                  <a:ext cx="57740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/>
                    <a:t>A-siRNA</a:t>
                  </a:r>
                  <a:endParaRPr lang="el-GR" sz="900" b="1" dirty="0"/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9F9F107B-AFBE-4906-83EA-9B98C7E66A56}"/>
                    </a:ext>
                  </a:extLst>
                </p:cNvPr>
                <p:cNvSpPr txBox="1"/>
                <p:nvPr/>
              </p:nvSpPr>
              <p:spPr>
                <a:xfrm rot="17267697">
                  <a:off x="8112020" y="1629527"/>
                  <a:ext cx="567784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/>
                    <a:t>C-siRNA</a:t>
                  </a:r>
                  <a:endParaRPr lang="el-GR" sz="900" b="1" dirty="0"/>
                </a:p>
              </p:txBody>
            </p:sp>
          </p:grpSp>
        </p:grpSp>
      </p:grpSp>
      <p:sp>
        <p:nvSpPr>
          <p:cNvPr id="48" name="Ορθογώνιο 13">
            <a:extLst>
              <a:ext uri="{FF2B5EF4-FFF2-40B4-BE49-F238E27FC236}">
                <a16:creationId xmlns:a16="http://schemas.microsoft.com/office/drawing/2014/main" id="{EF782CAF-61CE-4687-A6F2-B2F1D151D3AD}"/>
              </a:ext>
            </a:extLst>
          </p:cNvPr>
          <p:cNvSpPr/>
          <p:nvPr/>
        </p:nvSpPr>
        <p:spPr>
          <a:xfrm>
            <a:off x="2678016" y="118231"/>
            <a:ext cx="68359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Supplementary Figure 4 - Western Blots (uncropped raw files)</a:t>
            </a:r>
            <a:r>
              <a:rPr lang="en-US" b="1" dirty="0"/>
              <a:t>  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3922758074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1549</TotalTime>
  <Words>277</Words>
  <Application>Microsoft Office PowerPoint</Application>
  <PresentationFormat>Widescreen</PresentationFormat>
  <Paragraphs>127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Θέμα του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User</dc:creator>
  <cp:lastModifiedBy>User</cp:lastModifiedBy>
  <cp:revision>72</cp:revision>
  <dcterms:created xsi:type="dcterms:W3CDTF">2020-04-21T17:38:44Z</dcterms:created>
  <dcterms:modified xsi:type="dcterms:W3CDTF">2021-03-17T14:32:58Z</dcterms:modified>
</cp:coreProperties>
</file>