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319" r:id="rId2"/>
    <p:sldId id="320" r:id="rId3"/>
    <p:sldId id="288" r:id="rId4"/>
    <p:sldId id="321" r:id="rId5"/>
    <p:sldId id="322" r:id="rId6"/>
    <p:sldId id="316" r:id="rId7"/>
    <p:sldId id="318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3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6" autoAdjust="0"/>
    <p:restoredTop sz="94660"/>
  </p:normalViewPr>
  <p:slideViewPr>
    <p:cSldViewPr snapToGrid="0">
      <p:cViewPr>
        <p:scale>
          <a:sx n="120" d="100"/>
          <a:sy n="120" d="100"/>
        </p:scale>
        <p:origin x="101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F29D23-24C1-424C-A98E-3E2F6487E199}" type="datetimeFigureOut">
              <a:rPr lang="zh-CN" altLang="en-US" smtClean="0"/>
              <a:t>2020/12/21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F7EA8E-1532-4382-B441-50A1A6F944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3105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3225-D93B-4C8D-8BFB-8CF841E222C7}" type="datetimeFigureOut">
              <a:rPr lang="zh-CN" altLang="en-US" smtClean="0"/>
              <a:t>2020/12/21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99E32-BCD7-4D0D-9206-14FC1894E4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4046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3225-D93B-4C8D-8BFB-8CF841E222C7}" type="datetimeFigureOut">
              <a:rPr lang="zh-CN" altLang="en-US" smtClean="0"/>
              <a:t>2020/12/21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99E32-BCD7-4D0D-9206-14FC1894E4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1750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3225-D93B-4C8D-8BFB-8CF841E222C7}" type="datetimeFigureOut">
              <a:rPr lang="zh-CN" altLang="en-US" smtClean="0"/>
              <a:t>2020/12/21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99E32-BCD7-4D0D-9206-14FC1894E4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8904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3225-D93B-4C8D-8BFB-8CF841E222C7}" type="datetimeFigureOut">
              <a:rPr lang="zh-CN" altLang="en-US" smtClean="0"/>
              <a:t>2020/12/21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99E32-BCD7-4D0D-9206-14FC1894E4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377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3225-D93B-4C8D-8BFB-8CF841E222C7}" type="datetimeFigureOut">
              <a:rPr lang="zh-CN" altLang="en-US" smtClean="0"/>
              <a:t>2020/12/21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99E32-BCD7-4D0D-9206-14FC1894E4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307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3225-D93B-4C8D-8BFB-8CF841E222C7}" type="datetimeFigureOut">
              <a:rPr lang="zh-CN" altLang="en-US" smtClean="0"/>
              <a:t>2020/12/21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99E32-BCD7-4D0D-9206-14FC1894E4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1620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3225-D93B-4C8D-8BFB-8CF841E222C7}" type="datetimeFigureOut">
              <a:rPr lang="zh-CN" altLang="en-US" smtClean="0"/>
              <a:t>2020/12/21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99E32-BCD7-4D0D-9206-14FC1894E4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4664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3225-D93B-4C8D-8BFB-8CF841E222C7}" type="datetimeFigureOut">
              <a:rPr lang="zh-CN" altLang="en-US" smtClean="0"/>
              <a:t>2020/12/21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99E32-BCD7-4D0D-9206-14FC1894E4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9650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3225-D93B-4C8D-8BFB-8CF841E222C7}" type="datetimeFigureOut">
              <a:rPr lang="zh-CN" altLang="en-US" smtClean="0"/>
              <a:t>2020/12/21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99E32-BCD7-4D0D-9206-14FC1894E4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0755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3225-D93B-4C8D-8BFB-8CF841E222C7}" type="datetimeFigureOut">
              <a:rPr lang="zh-CN" altLang="en-US" smtClean="0"/>
              <a:t>2020/12/21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99E32-BCD7-4D0D-9206-14FC1894E4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3432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53225-D93B-4C8D-8BFB-8CF841E222C7}" type="datetimeFigureOut">
              <a:rPr lang="zh-CN" altLang="en-US" smtClean="0"/>
              <a:t>2020/12/21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99E32-BCD7-4D0D-9206-14FC1894E4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1891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53225-D93B-4C8D-8BFB-8CF841E222C7}" type="datetimeFigureOut">
              <a:rPr lang="zh-CN" altLang="en-US" smtClean="0"/>
              <a:t>2020/12/21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99E32-BCD7-4D0D-9206-14FC1894E4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9692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13" Type="http://schemas.openxmlformats.org/officeDocument/2006/relationships/image" Target="../media/image8.jpeg"/><Relationship Id="rId18" Type="http://schemas.openxmlformats.org/officeDocument/2006/relationships/oleObject" Target="../embeddings/oleObject5.bin"/><Relationship Id="rId3" Type="http://schemas.openxmlformats.org/officeDocument/2006/relationships/image" Target="../media/image1.emf"/><Relationship Id="rId21" Type="http://schemas.openxmlformats.org/officeDocument/2006/relationships/image" Target="../media/image15.png"/><Relationship Id="rId7" Type="http://schemas.openxmlformats.org/officeDocument/2006/relationships/oleObject" Target="../embeddings/oleObject3.bin"/><Relationship Id="rId12" Type="http://schemas.openxmlformats.org/officeDocument/2006/relationships/image" Target="../media/image7.jpeg"/><Relationship Id="rId17" Type="http://schemas.openxmlformats.org/officeDocument/2006/relationships/image" Target="../media/image12.jpeg"/><Relationship Id="rId2" Type="http://schemas.openxmlformats.org/officeDocument/2006/relationships/oleObject" Target="../embeddings/oleObject1.bin"/><Relationship Id="rId16" Type="http://schemas.openxmlformats.org/officeDocument/2006/relationships/image" Target="../media/image11.jpeg"/><Relationship Id="rId20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g"/><Relationship Id="rId11" Type="http://schemas.openxmlformats.org/officeDocument/2006/relationships/image" Target="../media/image6.jpeg"/><Relationship Id="rId24" Type="http://schemas.openxmlformats.org/officeDocument/2006/relationships/image" Target="../media/image18.jpeg"/><Relationship Id="rId5" Type="http://schemas.openxmlformats.org/officeDocument/2006/relationships/image" Target="../media/image2.emf"/><Relationship Id="rId15" Type="http://schemas.openxmlformats.org/officeDocument/2006/relationships/image" Target="../media/image10.jpeg"/><Relationship Id="rId23" Type="http://schemas.openxmlformats.org/officeDocument/2006/relationships/image" Target="../media/image17.jpeg"/><Relationship Id="rId10" Type="http://schemas.openxmlformats.org/officeDocument/2006/relationships/image" Target="../media/image5.emf"/><Relationship Id="rId19" Type="http://schemas.openxmlformats.org/officeDocument/2006/relationships/image" Target="../media/image13.emf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4.bin"/><Relationship Id="rId14" Type="http://schemas.openxmlformats.org/officeDocument/2006/relationships/image" Target="../media/image9.jpeg"/><Relationship Id="rId22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13" Type="http://schemas.openxmlformats.org/officeDocument/2006/relationships/oleObject" Target="../embeddings/oleObject11.bin"/><Relationship Id="rId3" Type="http://schemas.openxmlformats.org/officeDocument/2006/relationships/image" Target="../media/image19.emf"/><Relationship Id="rId7" Type="http://schemas.openxmlformats.org/officeDocument/2006/relationships/oleObject" Target="../embeddings/oleObject8.bin"/><Relationship Id="rId12" Type="http://schemas.openxmlformats.org/officeDocument/2006/relationships/image" Target="../media/image24.e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openxmlformats.org/officeDocument/2006/relationships/oleObject" Target="../embeddings/oleObject10.bin"/><Relationship Id="rId5" Type="http://schemas.openxmlformats.org/officeDocument/2006/relationships/image" Target="../media/image20.emf"/><Relationship Id="rId10" Type="http://schemas.openxmlformats.org/officeDocument/2006/relationships/image" Target="../media/image23.emf"/><Relationship Id="rId4" Type="http://schemas.openxmlformats.org/officeDocument/2006/relationships/oleObject" Target="../embeddings/oleObject7.bin"/><Relationship Id="rId9" Type="http://schemas.openxmlformats.org/officeDocument/2006/relationships/oleObject" Target="../embeddings/oleObject9.bin"/><Relationship Id="rId14" Type="http://schemas.openxmlformats.org/officeDocument/2006/relationships/image" Target="../media/image25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13" Type="http://schemas.openxmlformats.org/officeDocument/2006/relationships/image" Target="../media/image33.png"/><Relationship Id="rId3" Type="http://schemas.openxmlformats.org/officeDocument/2006/relationships/image" Target="../media/image26.emf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32.emf"/><Relationship Id="rId2" Type="http://schemas.openxmlformats.org/officeDocument/2006/relationships/oleObject" Target="../embeddings/oleObject12.bin"/><Relationship Id="rId16" Type="http://schemas.openxmlformats.org/officeDocument/2006/relationships/image" Target="../media/image3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g"/><Relationship Id="rId11" Type="http://schemas.openxmlformats.org/officeDocument/2006/relationships/oleObject" Target="../embeddings/oleObject15.bin"/><Relationship Id="rId5" Type="http://schemas.openxmlformats.org/officeDocument/2006/relationships/image" Target="../media/image28.jpeg"/><Relationship Id="rId15" Type="http://schemas.openxmlformats.org/officeDocument/2006/relationships/image" Target="../media/image34.jpg"/><Relationship Id="rId10" Type="http://schemas.openxmlformats.org/officeDocument/2006/relationships/image" Target="../media/image31.emf"/><Relationship Id="rId4" Type="http://schemas.openxmlformats.org/officeDocument/2006/relationships/image" Target="../media/image27.jpg"/><Relationship Id="rId9" Type="http://schemas.openxmlformats.org/officeDocument/2006/relationships/oleObject" Target="../embeddings/oleObject14.bin"/><Relationship Id="rId1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13" Type="http://schemas.openxmlformats.org/officeDocument/2006/relationships/oleObject" Target="../embeddings/oleObject18.bin"/><Relationship Id="rId18" Type="http://schemas.openxmlformats.org/officeDocument/2006/relationships/image" Target="../media/image47.jpeg"/><Relationship Id="rId26" Type="http://schemas.openxmlformats.org/officeDocument/2006/relationships/image" Target="../media/image52.emf"/><Relationship Id="rId3" Type="http://schemas.openxmlformats.org/officeDocument/2006/relationships/image" Target="../media/image37.png"/><Relationship Id="rId21" Type="http://schemas.openxmlformats.org/officeDocument/2006/relationships/oleObject" Target="../embeddings/oleObject20.bin"/><Relationship Id="rId7" Type="http://schemas.openxmlformats.org/officeDocument/2006/relationships/image" Target="../media/image40.jpeg"/><Relationship Id="rId12" Type="http://schemas.openxmlformats.org/officeDocument/2006/relationships/image" Target="../media/image43.wmf"/><Relationship Id="rId17" Type="http://schemas.openxmlformats.org/officeDocument/2006/relationships/image" Target="../media/image46.jpeg"/><Relationship Id="rId25" Type="http://schemas.openxmlformats.org/officeDocument/2006/relationships/oleObject" Target="../embeddings/oleObject22.bin"/><Relationship Id="rId2" Type="http://schemas.openxmlformats.org/officeDocument/2006/relationships/image" Target="../media/image36.jpg"/><Relationship Id="rId16" Type="http://schemas.openxmlformats.org/officeDocument/2006/relationships/image" Target="../media/image45.emf"/><Relationship Id="rId20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g"/><Relationship Id="rId11" Type="http://schemas.openxmlformats.org/officeDocument/2006/relationships/oleObject" Target="../embeddings/oleObject17.bin"/><Relationship Id="rId24" Type="http://schemas.openxmlformats.org/officeDocument/2006/relationships/image" Target="../media/image51.emf"/><Relationship Id="rId5" Type="http://schemas.openxmlformats.org/officeDocument/2006/relationships/image" Target="../media/image38.jpg"/><Relationship Id="rId15" Type="http://schemas.openxmlformats.org/officeDocument/2006/relationships/oleObject" Target="../embeddings/oleObject19.bin"/><Relationship Id="rId23" Type="http://schemas.openxmlformats.org/officeDocument/2006/relationships/oleObject" Target="../embeddings/oleObject21.bin"/><Relationship Id="rId10" Type="http://schemas.openxmlformats.org/officeDocument/2006/relationships/image" Target="../media/image42.emf"/><Relationship Id="rId19" Type="http://schemas.openxmlformats.org/officeDocument/2006/relationships/image" Target="../media/image48.jpeg"/><Relationship Id="rId4" Type="http://schemas.microsoft.com/office/2007/relationships/hdphoto" Target="../media/hdphoto2.wdp"/><Relationship Id="rId9" Type="http://schemas.openxmlformats.org/officeDocument/2006/relationships/oleObject" Target="../embeddings/oleObject16.bin"/><Relationship Id="rId14" Type="http://schemas.openxmlformats.org/officeDocument/2006/relationships/image" Target="../media/image44.wmf"/><Relationship Id="rId22" Type="http://schemas.openxmlformats.org/officeDocument/2006/relationships/image" Target="../media/image50.emf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1.png"/><Relationship Id="rId18" Type="http://schemas.microsoft.com/office/2007/relationships/hdphoto" Target="../media/hdphoto8.wdp"/><Relationship Id="rId26" Type="http://schemas.microsoft.com/office/2007/relationships/hdphoto" Target="../media/hdphoto12.wdp"/><Relationship Id="rId39" Type="http://schemas.openxmlformats.org/officeDocument/2006/relationships/image" Target="../media/image74.png"/><Relationship Id="rId21" Type="http://schemas.openxmlformats.org/officeDocument/2006/relationships/image" Target="../media/image65.png"/><Relationship Id="rId34" Type="http://schemas.microsoft.com/office/2007/relationships/hdphoto" Target="../media/hdphoto16.wdp"/><Relationship Id="rId42" Type="http://schemas.openxmlformats.org/officeDocument/2006/relationships/image" Target="../media/image76.tiff"/><Relationship Id="rId7" Type="http://schemas.microsoft.com/office/2007/relationships/hdphoto" Target="../media/hdphoto5.wdp"/><Relationship Id="rId2" Type="http://schemas.openxmlformats.org/officeDocument/2006/relationships/image" Target="../media/image53.png"/><Relationship Id="rId16" Type="http://schemas.microsoft.com/office/2007/relationships/hdphoto" Target="../media/hdphoto7.wdp"/><Relationship Id="rId20" Type="http://schemas.microsoft.com/office/2007/relationships/hdphoto" Target="../media/hdphoto9.wdp"/><Relationship Id="rId29" Type="http://schemas.openxmlformats.org/officeDocument/2006/relationships/image" Target="../media/image69.png"/><Relationship Id="rId41" Type="http://schemas.openxmlformats.org/officeDocument/2006/relationships/image" Target="../media/image75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11" Type="http://schemas.openxmlformats.org/officeDocument/2006/relationships/image" Target="../media/image59.jpeg"/><Relationship Id="rId24" Type="http://schemas.microsoft.com/office/2007/relationships/hdphoto" Target="../media/hdphoto11.wdp"/><Relationship Id="rId32" Type="http://schemas.microsoft.com/office/2007/relationships/hdphoto" Target="../media/hdphoto15.wdp"/><Relationship Id="rId37" Type="http://schemas.openxmlformats.org/officeDocument/2006/relationships/image" Target="../media/image73.png"/><Relationship Id="rId40" Type="http://schemas.microsoft.com/office/2007/relationships/hdphoto" Target="../media/hdphoto19.wdp"/><Relationship Id="rId5" Type="http://schemas.microsoft.com/office/2007/relationships/hdphoto" Target="../media/hdphoto4.wdp"/><Relationship Id="rId15" Type="http://schemas.openxmlformats.org/officeDocument/2006/relationships/image" Target="../media/image62.png"/><Relationship Id="rId23" Type="http://schemas.openxmlformats.org/officeDocument/2006/relationships/image" Target="../media/image66.png"/><Relationship Id="rId28" Type="http://schemas.microsoft.com/office/2007/relationships/hdphoto" Target="../media/hdphoto13.wdp"/><Relationship Id="rId36" Type="http://schemas.microsoft.com/office/2007/relationships/hdphoto" Target="../media/hdphoto17.wdp"/><Relationship Id="rId10" Type="http://schemas.openxmlformats.org/officeDocument/2006/relationships/image" Target="../media/image58.tiff"/><Relationship Id="rId19" Type="http://schemas.openxmlformats.org/officeDocument/2006/relationships/image" Target="../media/image64.png"/><Relationship Id="rId31" Type="http://schemas.openxmlformats.org/officeDocument/2006/relationships/image" Target="../media/image70.png"/><Relationship Id="rId44" Type="http://schemas.openxmlformats.org/officeDocument/2006/relationships/image" Target="../media/image77.emf"/><Relationship Id="rId4" Type="http://schemas.openxmlformats.org/officeDocument/2006/relationships/image" Target="../media/image54.png"/><Relationship Id="rId9" Type="http://schemas.openxmlformats.org/officeDocument/2006/relationships/image" Target="../media/image57.jpeg"/><Relationship Id="rId14" Type="http://schemas.microsoft.com/office/2007/relationships/hdphoto" Target="../media/hdphoto6.wdp"/><Relationship Id="rId22" Type="http://schemas.microsoft.com/office/2007/relationships/hdphoto" Target="../media/hdphoto10.wdp"/><Relationship Id="rId27" Type="http://schemas.openxmlformats.org/officeDocument/2006/relationships/image" Target="../media/image68.png"/><Relationship Id="rId30" Type="http://schemas.microsoft.com/office/2007/relationships/hdphoto" Target="../media/hdphoto14.wdp"/><Relationship Id="rId35" Type="http://schemas.openxmlformats.org/officeDocument/2006/relationships/image" Target="../media/image72.png"/><Relationship Id="rId43" Type="http://schemas.openxmlformats.org/officeDocument/2006/relationships/oleObject" Target="../embeddings/oleObject23.bin"/><Relationship Id="rId8" Type="http://schemas.openxmlformats.org/officeDocument/2006/relationships/image" Target="../media/image56.jpeg"/><Relationship Id="rId3" Type="http://schemas.microsoft.com/office/2007/relationships/hdphoto" Target="../media/hdphoto3.wdp"/><Relationship Id="rId12" Type="http://schemas.openxmlformats.org/officeDocument/2006/relationships/image" Target="../media/image60.jpeg"/><Relationship Id="rId17" Type="http://schemas.openxmlformats.org/officeDocument/2006/relationships/image" Target="../media/image63.png"/><Relationship Id="rId25" Type="http://schemas.openxmlformats.org/officeDocument/2006/relationships/image" Target="../media/image67.png"/><Relationship Id="rId33" Type="http://schemas.openxmlformats.org/officeDocument/2006/relationships/image" Target="../media/image71.png"/><Relationship Id="rId38" Type="http://schemas.microsoft.com/office/2007/relationships/hdphoto" Target="../media/hdphoto18.wdp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5.tiff"/><Relationship Id="rId18" Type="http://schemas.openxmlformats.org/officeDocument/2006/relationships/image" Target="../media/image89.tiff"/><Relationship Id="rId26" Type="http://schemas.openxmlformats.org/officeDocument/2006/relationships/image" Target="../media/image97.tiff"/><Relationship Id="rId39" Type="http://schemas.openxmlformats.org/officeDocument/2006/relationships/image" Target="../media/image107.tiff"/><Relationship Id="rId21" Type="http://schemas.openxmlformats.org/officeDocument/2006/relationships/image" Target="../media/image92.tiff"/><Relationship Id="rId34" Type="http://schemas.openxmlformats.org/officeDocument/2006/relationships/image" Target="../media/image103.png"/><Relationship Id="rId42" Type="http://schemas.openxmlformats.org/officeDocument/2006/relationships/image" Target="../media/image110.tiff"/><Relationship Id="rId47" Type="http://schemas.openxmlformats.org/officeDocument/2006/relationships/image" Target="../media/image115.jpeg"/><Relationship Id="rId7" Type="http://schemas.microsoft.com/office/2007/relationships/hdphoto" Target="../media/hdphoto21.wdp"/><Relationship Id="rId2" Type="http://schemas.openxmlformats.org/officeDocument/2006/relationships/image" Target="../media/image78.jpeg"/><Relationship Id="rId16" Type="http://schemas.openxmlformats.org/officeDocument/2006/relationships/image" Target="../media/image88.png"/><Relationship Id="rId29" Type="http://schemas.microsoft.com/office/2007/relationships/hdphoto" Target="../media/hdphoto25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1.png"/><Relationship Id="rId11" Type="http://schemas.microsoft.com/office/2007/relationships/hdphoto" Target="../media/hdphoto23.wdp"/><Relationship Id="rId24" Type="http://schemas.openxmlformats.org/officeDocument/2006/relationships/image" Target="../media/image95.tiff"/><Relationship Id="rId32" Type="http://schemas.openxmlformats.org/officeDocument/2006/relationships/image" Target="../media/image101.tiff"/><Relationship Id="rId37" Type="http://schemas.openxmlformats.org/officeDocument/2006/relationships/image" Target="../media/image105.tiff"/><Relationship Id="rId40" Type="http://schemas.openxmlformats.org/officeDocument/2006/relationships/image" Target="../media/image108.jpeg"/><Relationship Id="rId45" Type="http://schemas.openxmlformats.org/officeDocument/2006/relationships/image" Target="../media/image113.tiff"/><Relationship Id="rId5" Type="http://schemas.microsoft.com/office/2007/relationships/hdphoto" Target="../media/hdphoto20.wdp"/><Relationship Id="rId15" Type="http://schemas.openxmlformats.org/officeDocument/2006/relationships/image" Target="../media/image87.jpeg"/><Relationship Id="rId23" Type="http://schemas.openxmlformats.org/officeDocument/2006/relationships/image" Target="../media/image94.tiff"/><Relationship Id="rId28" Type="http://schemas.openxmlformats.org/officeDocument/2006/relationships/image" Target="../media/image99.png"/><Relationship Id="rId36" Type="http://schemas.openxmlformats.org/officeDocument/2006/relationships/image" Target="../media/image104.tiff"/><Relationship Id="rId10" Type="http://schemas.openxmlformats.org/officeDocument/2006/relationships/image" Target="../media/image83.png"/><Relationship Id="rId19" Type="http://schemas.openxmlformats.org/officeDocument/2006/relationships/image" Target="../media/image90.tiff"/><Relationship Id="rId31" Type="http://schemas.microsoft.com/office/2007/relationships/hdphoto" Target="../media/hdphoto26.wdp"/><Relationship Id="rId44" Type="http://schemas.openxmlformats.org/officeDocument/2006/relationships/image" Target="../media/image112.tiff"/><Relationship Id="rId4" Type="http://schemas.openxmlformats.org/officeDocument/2006/relationships/image" Target="../media/image80.png"/><Relationship Id="rId9" Type="http://schemas.microsoft.com/office/2007/relationships/hdphoto" Target="../media/hdphoto22.wdp"/><Relationship Id="rId14" Type="http://schemas.openxmlformats.org/officeDocument/2006/relationships/image" Target="../media/image86.jpeg"/><Relationship Id="rId22" Type="http://schemas.openxmlformats.org/officeDocument/2006/relationships/image" Target="../media/image93.tiff"/><Relationship Id="rId27" Type="http://schemas.openxmlformats.org/officeDocument/2006/relationships/image" Target="../media/image98.tiff"/><Relationship Id="rId30" Type="http://schemas.openxmlformats.org/officeDocument/2006/relationships/image" Target="../media/image100.png"/><Relationship Id="rId35" Type="http://schemas.microsoft.com/office/2007/relationships/hdphoto" Target="../media/hdphoto27.wdp"/><Relationship Id="rId43" Type="http://schemas.openxmlformats.org/officeDocument/2006/relationships/image" Target="../media/image111.tiff"/><Relationship Id="rId8" Type="http://schemas.openxmlformats.org/officeDocument/2006/relationships/image" Target="../media/image82.png"/><Relationship Id="rId3" Type="http://schemas.openxmlformats.org/officeDocument/2006/relationships/image" Target="../media/image79.jpeg"/><Relationship Id="rId12" Type="http://schemas.openxmlformats.org/officeDocument/2006/relationships/image" Target="../media/image84.tiff"/><Relationship Id="rId17" Type="http://schemas.microsoft.com/office/2007/relationships/hdphoto" Target="../media/hdphoto24.wdp"/><Relationship Id="rId25" Type="http://schemas.openxmlformats.org/officeDocument/2006/relationships/image" Target="../media/image96.tiff"/><Relationship Id="rId33" Type="http://schemas.openxmlformats.org/officeDocument/2006/relationships/image" Target="../media/image102.tiff"/><Relationship Id="rId38" Type="http://schemas.openxmlformats.org/officeDocument/2006/relationships/image" Target="../media/image106.tiff"/><Relationship Id="rId46" Type="http://schemas.openxmlformats.org/officeDocument/2006/relationships/image" Target="../media/image114.tiff"/><Relationship Id="rId20" Type="http://schemas.openxmlformats.org/officeDocument/2006/relationships/image" Target="../media/image91.tiff"/><Relationship Id="rId41" Type="http://schemas.openxmlformats.org/officeDocument/2006/relationships/image" Target="../media/image109.tif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13" Type="http://schemas.openxmlformats.org/officeDocument/2006/relationships/image" Target="../media/image123.jpg"/><Relationship Id="rId3" Type="http://schemas.openxmlformats.org/officeDocument/2006/relationships/image" Target="../media/image116.emf"/><Relationship Id="rId7" Type="http://schemas.openxmlformats.org/officeDocument/2006/relationships/image" Target="../media/image118.emf"/><Relationship Id="rId12" Type="http://schemas.openxmlformats.org/officeDocument/2006/relationships/image" Target="../media/image122.jpg"/><Relationship Id="rId2" Type="http://schemas.openxmlformats.org/officeDocument/2006/relationships/oleObject" Target="../embeddings/oleObject24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26.bin"/><Relationship Id="rId11" Type="http://schemas.openxmlformats.org/officeDocument/2006/relationships/image" Target="../media/image121.jpg"/><Relationship Id="rId5" Type="http://schemas.openxmlformats.org/officeDocument/2006/relationships/image" Target="../media/image117.emf"/><Relationship Id="rId10" Type="http://schemas.openxmlformats.org/officeDocument/2006/relationships/image" Target="../media/image120.jpg"/><Relationship Id="rId4" Type="http://schemas.openxmlformats.org/officeDocument/2006/relationships/oleObject" Target="../embeddings/oleObject25.bin"/><Relationship Id="rId9" Type="http://schemas.openxmlformats.org/officeDocument/2006/relationships/image" Target="../media/image119.emf"/><Relationship Id="rId14" Type="http://schemas.openxmlformats.org/officeDocument/2006/relationships/image" Target="../media/image12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" name="组合 128">
            <a:extLst>
              <a:ext uri="{FF2B5EF4-FFF2-40B4-BE49-F238E27FC236}">
                <a16:creationId xmlns:a16="http://schemas.microsoft.com/office/drawing/2014/main" id="{2D564E61-7A6F-4015-8BB3-31A321DD5ECF}"/>
              </a:ext>
            </a:extLst>
          </p:cNvPr>
          <p:cNvGrpSpPr>
            <a:grpSpLocks noChangeAspect="1"/>
          </p:cNvGrpSpPr>
          <p:nvPr/>
        </p:nvGrpSpPr>
        <p:grpSpPr>
          <a:xfrm>
            <a:off x="3908425" y="373063"/>
            <a:ext cx="4424363" cy="1525587"/>
            <a:chOff x="2057522" y="1537264"/>
            <a:chExt cx="9625184" cy="3318904"/>
          </a:xfrm>
        </p:grpSpPr>
        <p:graphicFrame>
          <p:nvGraphicFramePr>
            <p:cNvPr id="130" name="对象 129">
              <a:extLst>
                <a:ext uri="{FF2B5EF4-FFF2-40B4-BE49-F238E27FC236}">
                  <a16:creationId xmlns:a16="http://schemas.microsoft.com/office/drawing/2014/main" id="{3A114925-E364-4171-AD3A-47A9415C5E8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56863810"/>
                </p:ext>
              </p:extLst>
            </p:nvPr>
          </p:nvGraphicFramePr>
          <p:xfrm>
            <a:off x="2057522" y="1537264"/>
            <a:ext cx="3671178" cy="32014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6" r:id="rId2" imgW="3667982" imgH="3203210" progId="Prism6.Document">
                    <p:embed/>
                  </p:oleObj>
                </mc:Choice>
                <mc:Fallback>
                  <p:oleObj name="Prism 6" r:id="rId2" imgW="3667982" imgH="3203210" progId="Prism6.Document">
                    <p:embed/>
                    <p:pic>
                      <p:nvPicPr>
                        <p:cNvPr id="130" name="对象 129">
                          <a:extLst>
                            <a:ext uri="{FF2B5EF4-FFF2-40B4-BE49-F238E27FC236}">
                              <a16:creationId xmlns:a16="http://schemas.microsoft.com/office/drawing/2014/main" id="{3A114925-E364-4171-AD3A-47A9415C5E8A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2057522" y="1537264"/>
                          <a:ext cx="3671178" cy="320148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1" name="对象 130">
              <a:extLst>
                <a:ext uri="{FF2B5EF4-FFF2-40B4-BE49-F238E27FC236}">
                  <a16:creationId xmlns:a16="http://schemas.microsoft.com/office/drawing/2014/main" id="{F2559B65-3F66-4E13-8FD7-8BCE81A5DEEF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92195894"/>
                </p:ext>
              </p:extLst>
            </p:nvPr>
          </p:nvGraphicFramePr>
          <p:xfrm>
            <a:off x="6723337" y="1578707"/>
            <a:ext cx="4959369" cy="327746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6" r:id="rId4" imgW="4957988" imgH="3278122" progId="Prism6.Document">
                    <p:embed/>
                  </p:oleObj>
                </mc:Choice>
                <mc:Fallback>
                  <p:oleObj name="Prism 6" r:id="rId4" imgW="4957988" imgH="3278122" progId="Prism6.Document">
                    <p:embed/>
                    <p:pic>
                      <p:nvPicPr>
                        <p:cNvPr id="131" name="对象 130">
                          <a:extLst>
                            <a:ext uri="{FF2B5EF4-FFF2-40B4-BE49-F238E27FC236}">
                              <a16:creationId xmlns:a16="http://schemas.microsoft.com/office/drawing/2014/main" id="{F2559B65-3F66-4E13-8FD7-8BCE81A5DEEF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6723337" y="1578707"/>
                          <a:ext cx="4959369" cy="327746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9" name="图片 8">
            <a:extLst>
              <a:ext uri="{FF2B5EF4-FFF2-40B4-BE49-F238E27FC236}">
                <a16:creationId xmlns:a16="http://schemas.microsoft.com/office/drawing/2014/main" id="{D48E170E-1321-4779-AD7F-0CDE26C9954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9" y="431176"/>
            <a:ext cx="3548813" cy="1296000"/>
          </a:xfrm>
          <a:prstGeom prst="rect">
            <a:avLst/>
          </a:prstGeom>
        </p:spPr>
      </p:pic>
      <p:sp>
        <p:nvSpPr>
          <p:cNvPr id="36" name="Rectangle 9">
            <a:extLst>
              <a:ext uri="{FF2B5EF4-FFF2-40B4-BE49-F238E27FC236}">
                <a16:creationId xmlns:a16="http://schemas.microsoft.com/office/drawing/2014/main" id="{1A16A9F2-F8A3-44F3-AEAF-2EC1E67E8333}"/>
              </a:ext>
            </a:extLst>
          </p:cNvPr>
          <p:cNvSpPr/>
          <p:nvPr/>
        </p:nvSpPr>
        <p:spPr>
          <a:xfrm>
            <a:off x="130222" y="5253987"/>
            <a:ext cx="8936789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dirty="0">
                <a:latin typeface="Arial" panose="020B0604020202020204" pitchFamily="34" charset="0"/>
                <a:cs typeface="Arial" pitchFamily="34" charset="0"/>
              </a:rPr>
              <a:t>Supplementary Figure S1</a:t>
            </a:r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. YAP1 is a potent co-activator of ZEB1 to promote ITGA3 transcription.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). Expression of YAP1, Lef1, CAF and P300 in pancreatic cancer tissues (n=179) and normal pancreatic tissues (n=171) from TCGA and GTEx database. (</a:t>
            </a:r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). mRNA level of ITGA3 in MIA PaCa-2 siYAP1, siLef1, siCAF and siP300 cells. (</a:t>
            </a:r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). mRNA level of ITGA3 in AsPC-1 siYAP1, siLef1, siCAF and siP300 cells. (</a:t>
            </a:r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D-F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r>
              <a:rPr lang="zh-CN" alt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Correlations between YAP1 and ZIP4 (</a:t>
            </a:r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), YAP1 and ZEB1 (</a:t>
            </a:r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), YAP1 and ITGA3 (</a:t>
            </a:r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) in pancreatic cancer tissues (n=179) and normal pancreatic tissues (n=171) from TCGA and </a:t>
            </a:r>
            <a:r>
              <a:rPr lang="en-US" altLang="zh-CN" sz="1100" dirty="0" err="1">
                <a:latin typeface="Arial" panose="020B0604020202020204" pitchFamily="34" charset="0"/>
                <a:cs typeface="Arial" panose="020B0604020202020204" pitchFamily="34" charset="0"/>
              </a:rPr>
              <a:t>GTEx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 database. </a:t>
            </a:r>
            <a:r>
              <a:rPr lang="en-US" altLang="zh-CN" sz="11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&lt; .01. (</a:t>
            </a:r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G-H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). mRNA level of YAP1 in MIA-V, MIA-ZIP4 cells (</a:t>
            </a:r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), AsPC-shV and AsPC-shZIP4 cells (</a:t>
            </a:r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), Xenograft tumor tissues derived from AsPC-shV and AsPC-shZIP4 cells (</a:t>
            </a:r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). ** means </a:t>
            </a:r>
            <a:r>
              <a:rPr lang="en-US" altLang="zh-CN" sz="11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&lt; .01. (</a:t>
            </a:r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). Protein level of YAP1 in MIA-V, MIA-ZIP4, AsPC-shV and AsPC-shZIP4 cells. (</a:t>
            </a:r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). GSEA report from TCGA database showed the gene sets of YAP1 is strongly enriched when ZEB1 is highly expressed in pancreatic cancer. (</a:t>
            </a:r>
            <a:r>
              <a:rPr lang="en-US" altLang="zh-CN" sz="1100" b="1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). ChIP sequencing data from ChIP-Atlas database with MIA PaCa-2 cells. It showed the transcription peak calls of ZEB1 and YAP1 at the promoter of ITGA3. </a:t>
            </a:r>
            <a:endParaRPr lang="en-US" sz="1100" dirty="0"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08B44947-A75E-4761-B5A0-7AF0D317F582}"/>
              </a:ext>
            </a:extLst>
          </p:cNvPr>
          <p:cNvSpPr txBox="1"/>
          <p:nvPr/>
        </p:nvSpPr>
        <p:spPr>
          <a:xfrm>
            <a:off x="3628321" y="0"/>
            <a:ext cx="557241" cy="345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98239DED-9380-4E96-AA17-F33952E6B655}"/>
              </a:ext>
            </a:extLst>
          </p:cNvPr>
          <p:cNvSpPr txBox="1"/>
          <p:nvPr/>
        </p:nvSpPr>
        <p:spPr>
          <a:xfrm>
            <a:off x="5789761" y="0"/>
            <a:ext cx="557241" cy="345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文本框 111">
            <a:extLst>
              <a:ext uri="{FF2B5EF4-FFF2-40B4-BE49-F238E27FC236}">
                <a16:creationId xmlns:a16="http://schemas.microsoft.com/office/drawing/2014/main" id="{0A233443-B205-4AF4-874C-46E9EA1F7114}"/>
              </a:ext>
            </a:extLst>
          </p:cNvPr>
          <p:cNvSpPr txBox="1"/>
          <p:nvPr/>
        </p:nvSpPr>
        <p:spPr>
          <a:xfrm>
            <a:off x="1853813" y="1804048"/>
            <a:ext cx="557241" cy="345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2CEEE2AE-9A97-425B-BDEC-3274A8A0409B}"/>
              </a:ext>
            </a:extLst>
          </p:cNvPr>
          <p:cNvSpPr txBox="1"/>
          <p:nvPr/>
        </p:nvSpPr>
        <p:spPr>
          <a:xfrm>
            <a:off x="5401150" y="1804048"/>
            <a:ext cx="557241" cy="345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9F643742-BD26-47AE-9363-E3E97034F144}"/>
              </a:ext>
            </a:extLst>
          </p:cNvPr>
          <p:cNvGrpSpPr/>
          <p:nvPr/>
        </p:nvGrpSpPr>
        <p:grpSpPr>
          <a:xfrm>
            <a:off x="5741988" y="2111375"/>
            <a:ext cx="3309937" cy="1122363"/>
            <a:chOff x="2247102" y="2134420"/>
            <a:chExt cx="3309937" cy="1122363"/>
          </a:xfrm>
        </p:grpSpPr>
        <p:graphicFrame>
          <p:nvGraphicFramePr>
            <p:cNvPr id="48" name="对象 47">
              <a:extLst>
                <a:ext uri="{FF2B5EF4-FFF2-40B4-BE49-F238E27FC236}">
                  <a16:creationId xmlns:a16="http://schemas.microsoft.com/office/drawing/2014/main" id="{0638552E-137A-4647-B9B2-8D3412858E3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20521590"/>
                </p:ext>
              </p:extLst>
            </p:nvPr>
          </p:nvGraphicFramePr>
          <p:xfrm>
            <a:off x="3966364" y="2134420"/>
            <a:ext cx="1590675" cy="1122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6" r:id="rId7" imgW="4454879" imgH="3137662" progId="Prism6.Document">
                    <p:embed/>
                  </p:oleObj>
                </mc:Choice>
                <mc:Fallback>
                  <p:oleObj name="Prism 6" r:id="rId7" imgW="4454879" imgH="3137662" progId="Prism6.Document">
                    <p:embed/>
                    <p:pic>
                      <p:nvPicPr>
                        <p:cNvPr id="48" name="对象 47">
                          <a:extLst>
                            <a:ext uri="{FF2B5EF4-FFF2-40B4-BE49-F238E27FC236}">
                              <a16:creationId xmlns:a16="http://schemas.microsoft.com/office/drawing/2014/main" id="{0638552E-137A-4647-B9B2-8D3412858E39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3966364" y="2134420"/>
                          <a:ext cx="1590675" cy="11223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0" name="对象 49">
              <a:extLst>
                <a:ext uri="{FF2B5EF4-FFF2-40B4-BE49-F238E27FC236}">
                  <a16:creationId xmlns:a16="http://schemas.microsoft.com/office/drawing/2014/main" id="{C348A434-A6B0-40BC-AA4C-3C2BEF31D59D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46319154"/>
                </p:ext>
              </p:extLst>
            </p:nvPr>
          </p:nvGraphicFramePr>
          <p:xfrm>
            <a:off x="2247102" y="2134420"/>
            <a:ext cx="1598612" cy="1122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6" r:id="rId9" imgW="4463882" imgH="3137662" progId="Prism6.Document">
                    <p:embed/>
                  </p:oleObj>
                </mc:Choice>
                <mc:Fallback>
                  <p:oleObj name="Prism 6" r:id="rId9" imgW="4463882" imgH="3137662" progId="Prism6.Document">
                    <p:embed/>
                    <p:pic>
                      <p:nvPicPr>
                        <p:cNvPr id="50" name="对象 49">
                          <a:extLst>
                            <a:ext uri="{FF2B5EF4-FFF2-40B4-BE49-F238E27FC236}">
                              <a16:creationId xmlns:a16="http://schemas.microsoft.com/office/drawing/2014/main" id="{C348A434-A6B0-40BC-AA4C-3C2BEF31D59D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2247102" y="2134420"/>
                          <a:ext cx="1598612" cy="11223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209ED637-7EFD-4C2F-B2F3-5CBCC4FF93A3}"/>
              </a:ext>
            </a:extLst>
          </p:cNvPr>
          <p:cNvGrpSpPr/>
          <p:nvPr/>
        </p:nvGrpSpPr>
        <p:grpSpPr>
          <a:xfrm>
            <a:off x="2040686" y="3620633"/>
            <a:ext cx="2164426" cy="1337441"/>
            <a:chOff x="5955733" y="2280028"/>
            <a:chExt cx="3388545" cy="2093850"/>
          </a:xfrm>
        </p:grpSpPr>
        <p:pic>
          <p:nvPicPr>
            <p:cNvPr id="145" name="图片 144">
              <a:extLst>
                <a:ext uri="{FF2B5EF4-FFF2-40B4-BE49-F238E27FC236}">
                  <a16:creationId xmlns:a16="http://schemas.microsoft.com/office/drawing/2014/main" id="{4072DBCE-BEFE-49D5-8A64-AF5D6AB7502D}"/>
                </a:ext>
              </a:extLst>
            </p:cNvPr>
            <p:cNvPicPr>
              <a:picLocks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58115" y="3557159"/>
              <a:ext cx="866082" cy="386623"/>
            </a:xfrm>
            <a:prstGeom prst="rect">
              <a:avLst/>
            </a:prstGeom>
          </p:spPr>
        </p:pic>
        <p:pic>
          <p:nvPicPr>
            <p:cNvPr id="139" name="图片 138">
              <a:extLst>
                <a:ext uri="{FF2B5EF4-FFF2-40B4-BE49-F238E27FC236}">
                  <a16:creationId xmlns:a16="http://schemas.microsoft.com/office/drawing/2014/main" id="{FE174F98-FDDD-41A3-8B28-1678CF7A7AF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28761" y="3152744"/>
              <a:ext cx="792624" cy="285992"/>
            </a:xfrm>
            <a:prstGeom prst="rect">
              <a:avLst/>
            </a:prstGeom>
          </p:spPr>
        </p:pic>
        <p:pic>
          <p:nvPicPr>
            <p:cNvPr id="143" name="图片 142">
              <a:extLst>
                <a:ext uri="{FF2B5EF4-FFF2-40B4-BE49-F238E27FC236}">
                  <a16:creationId xmlns:a16="http://schemas.microsoft.com/office/drawing/2014/main" id="{1B5DA9A7-D75F-4EB6-B4D4-24C1DF4E5517}"/>
                </a:ext>
              </a:extLst>
            </p:cNvPr>
            <p:cNvPicPr>
              <a:picLocks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40" t="-876"/>
            <a:stretch/>
          </p:blipFill>
          <p:spPr>
            <a:xfrm>
              <a:off x="6890513" y="3981362"/>
              <a:ext cx="867603" cy="383965"/>
            </a:xfrm>
            <a:prstGeom prst="rect">
              <a:avLst/>
            </a:prstGeom>
          </p:spPr>
        </p:pic>
        <p:pic>
          <p:nvPicPr>
            <p:cNvPr id="144" name="图片 143">
              <a:extLst>
                <a:ext uri="{FF2B5EF4-FFF2-40B4-BE49-F238E27FC236}">
                  <a16:creationId xmlns:a16="http://schemas.microsoft.com/office/drawing/2014/main" id="{97251F5F-1338-49A6-9F36-252FB64D518D}"/>
                </a:ext>
              </a:extLst>
            </p:cNvPr>
            <p:cNvPicPr>
              <a:picLocks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58115" y="3111374"/>
              <a:ext cx="866082" cy="386624"/>
            </a:xfrm>
            <a:prstGeom prst="rect">
              <a:avLst/>
            </a:prstGeom>
          </p:spPr>
        </p:pic>
        <p:pic>
          <p:nvPicPr>
            <p:cNvPr id="146" name="图片 145">
              <a:extLst>
                <a:ext uri="{FF2B5EF4-FFF2-40B4-BE49-F238E27FC236}">
                  <a16:creationId xmlns:a16="http://schemas.microsoft.com/office/drawing/2014/main" id="{20C05C99-5C5F-40A1-BD92-BF10E898E3C9}"/>
                </a:ext>
              </a:extLst>
            </p:cNvPr>
            <p:cNvPicPr>
              <a:picLocks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58115" y="3984751"/>
              <a:ext cx="866082" cy="386623"/>
            </a:xfrm>
            <a:prstGeom prst="rect">
              <a:avLst/>
            </a:prstGeom>
          </p:spPr>
        </p:pic>
        <p:pic>
          <p:nvPicPr>
            <p:cNvPr id="147" name="图片 146">
              <a:extLst>
                <a:ext uri="{FF2B5EF4-FFF2-40B4-BE49-F238E27FC236}">
                  <a16:creationId xmlns:a16="http://schemas.microsoft.com/office/drawing/2014/main" id="{34923A46-E6B3-4752-A97B-BD846CAA0B9A}"/>
                </a:ext>
              </a:extLst>
            </p:cNvPr>
            <p:cNvPicPr>
              <a:picLocks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92032" y="3111374"/>
              <a:ext cx="866082" cy="386624"/>
            </a:xfrm>
            <a:prstGeom prst="rect">
              <a:avLst/>
            </a:prstGeom>
          </p:spPr>
        </p:pic>
        <p:sp>
          <p:nvSpPr>
            <p:cNvPr id="151" name="文本框 150">
              <a:extLst>
                <a:ext uri="{FF2B5EF4-FFF2-40B4-BE49-F238E27FC236}">
                  <a16:creationId xmlns:a16="http://schemas.microsoft.com/office/drawing/2014/main" id="{8D5ECF2B-74E5-47B5-BE80-9F3F2368D005}"/>
                </a:ext>
              </a:extLst>
            </p:cNvPr>
            <p:cNvSpPr txBox="1"/>
            <p:nvPr/>
          </p:nvSpPr>
          <p:spPr>
            <a:xfrm rot="19465784">
              <a:off x="7183184" y="2280028"/>
              <a:ext cx="2161094" cy="3854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AsPC-sh-ZIP4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" name="文本框 152">
              <a:extLst>
                <a:ext uri="{FF2B5EF4-FFF2-40B4-BE49-F238E27FC236}">
                  <a16:creationId xmlns:a16="http://schemas.microsoft.com/office/drawing/2014/main" id="{B8394B24-BFB8-4B13-9142-5F2642B0F41E}"/>
                </a:ext>
              </a:extLst>
            </p:cNvPr>
            <p:cNvSpPr txBox="1"/>
            <p:nvPr/>
          </p:nvSpPr>
          <p:spPr>
            <a:xfrm>
              <a:off x="7658519" y="3583268"/>
              <a:ext cx="937406" cy="3854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YAP1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" name="文本框 154">
              <a:extLst>
                <a:ext uri="{FF2B5EF4-FFF2-40B4-BE49-F238E27FC236}">
                  <a16:creationId xmlns:a16="http://schemas.microsoft.com/office/drawing/2014/main" id="{A7E919DD-B68F-40EE-9F0D-7C81577203C0}"/>
                </a:ext>
              </a:extLst>
            </p:cNvPr>
            <p:cNvSpPr txBox="1"/>
            <p:nvPr/>
          </p:nvSpPr>
          <p:spPr>
            <a:xfrm rot="19465784">
              <a:off x="5955733" y="2572366"/>
              <a:ext cx="1144048" cy="3854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MIA-V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7" name="文本框 156">
              <a:extLst>
                <a:ext uri="{FF2B5EF4-FFF2-40B4-BE49-F238E27FC236}">
                  <a16:creationId xmlns:a16="http://schemas.microsoft.com/office/drawing/2014/main" id="{8395CF93-1BC0-4883-8135-A3E71C83FD39}"/>
                </a:ext>
              </a:extLst>
            </p:cNvPr>
            <p:cNvSpPr txBox="1"/>
            <p:nvPr/>
          </p:nvSpPr>
          <p:spPr>
            <a:xfrm rot="19465784">
              <a:off x="6325976" y="2414058"/>
              <a:ext cx="1828019" cy="3854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MIA-ZIP4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9" name="文本框 158">
              <a:extLst>
                <a:ext uri="{FF2B5EF4-FFF2-40B4-BE49-F238E27FC236}">
                  <a16:creationId xmlns:a16="http://schemas.microsoft.com/office/drawing/2014/main" id="{C5B4DAB8-80E7-4F56-963E-7BE465197A81}"/>
                </a:ext>
              </a:extLst>
            </p:cNvPr>
            <p:cNvSpPr txBox="1"/>
            <p:nvPr/>
          </p:nvSpPr>
          <p:spPr>
            <a:xfrm rot="19465784">
              <a:off x="6814905" y="2449642"/>
              <a:ext cx="1615399" cy="3854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AsPC-shV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1" name="文本框 160">
              <a:extLst>
                <a:ext uri="{FF2B5EF4-FFF2-40B4-BE49-F238E27FC236}">
                  <a16:creationId xmlns:a16="http://schemas.microsoft.com/office/drawing/2014/main" id="{E5DE2C39-F15C-4577-A6D0-24472A3210AC}"/>
                </a:ext>
              </a:extLst>
            </p:cNvPr>
            <p:cNvSpPr txBox="1"/>
            <p:nvPr/>
          </p:nvSpPr>
          <p:spPr>
            <a:xfrm>
              <a:off x="7658519" y="3988403"/>
              <a:ext cx="937404" cy="3854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ACTB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" name="文本框 162">
              <a:extLst>
                <a:ext uri="{FF2B5EF4-FFF2-40B4-BE49-F238E27FC236}">
                  <a16:creationId xmlns:a16="http://schemas.microsoft.com/office/drawing/2014/main" id="{2D77FFF6-C8AC-4FA5-A7DA-6D479EADB534}"/>
                </a:ext>
              </a:extLst>
            </p:cNvPr>
            <p:cNvSpPr txBox="1"/>
            <p:nvPr/>
          </p:nvSpPr>
          <p:spPr>
            <a:xfrm>
              <a:off x="7658521" y="3166519"/>
              <a:ext cx="1088246" cy="3854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ZIP4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67" name="图片 166">
              <a:extLst>
                <a:ext uri="{FF2B5EF4-FFF2-40B4-BE49-F238E27FC236}">
                  <a16:creationId xmlns:a16="http://schemas.microsoft.com/office/drawing/2014/main" id="{3F31FF13-33D9-422E-B3CF-4DA288DF3F6C}"/>
                </a:ext>
              </a:extLst>
            </p:cNvPr>
            <p:cNvPicPr>
              <a:picLocks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90514" y="3558581"/>
              <a:ext cx="867599" cy="385200"/>
            </a:xfrm>
            <a:prstGeom prst="rect">
              <a:avLst/>
            </a:prstGeom>
          </p:spPr>
        </p:pic>
      </p:grpSp>
      <p:graphicFrame>
        <p:nvGraphicFramePr>
          <p:cNvPr id="49" name="对象 48">
            <a:extLst>
              <a:ext uri="{FF2B5EF4-FFF2-40B4-BE49-F238E27FC236}">
                <a16:creationId xmlns:a16="http://schemas.microsoft.com/office/drawing/2014/main" id="{611434D0-D0AD-47A6-B21C-FF8EA01434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5842467"/>
              </p:ext>
            </p:extLst>
          </p:nvPr>
        </p:nvGraphicFramePr>
        <p:xfrm>
          <a:off x="284163" y="3863975"/>
          <a:ext cx="1598612" cy="112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6" r:id="rId18" imgW="4473246" imgH="3137662" progId="Prism6.Document">
                  <p:embed/>
                </p:oleObj>
              </mc:Choice>
              <mc:Fallback>
                <p:oleObj name="Prism 6" r:id="rId18" imgW="4473246" imgH="3137662" progId="Prism6.Document">
                  <p:embed/>
                  <p:pic>
                    <p:nvPicPr>
                      <p:cNvPr id="49" name="对象 48">
                        <a:extLst>
                          <a:ext uri="{FF2B5EF4-FFF2-40B4-BE49-F238E27FC236}">
                            <a16:creationId xmlns:a16="http://schemas.microsoft.com/office/drawing/2014/main" id="{611434D0-D0AD-47A6-B21C-FF8EA014341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284163" y="3863975"/>
                        <a:ext cx="1598612" cy="1123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文本框 9">
            <a:extLst>
              <a:ext uri="{FF2B5EF4-FFF2-40B4-BE49-F238E27FC236}">
                <a16:creationId xmlns:a16="http://schemas.microsoft.com/office/drawing/2014/main" id="{AA8F09E4-9AC7-49AC-B2C7-93FAE60E5897}"/>
              </a:ext>
            </a:extLst>
          </p:cNvPr>
          <p:cNvSpPr txBox="1"/>
          <p:nvPr/>
        </p:nvSpPr>
        <p:spPr>
          <a:xfrm>
            <a:off x="517946" y="3827774"/>
            <a:ext cx="1131364" cy="199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Xenograft tumor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2" name="组合 41">
            <a:extLst>
              <a:ext uri="{FF2B5EF4-FFF2-40B4-BE49-F238E27FC236}">
                <a16:creationId xmlns:a16="http://schemas.microsoft.com/office/drawing/2014/main" id="{14307AD3-F9E1-4A93-9C83-C8A5DFC42E52}"/>
              </a:ext>
            </a:extLst>
          </p:cNvPr>
          <p:cNvGrpSpPr>
            <a:grpSpLocks noChangeAspect="1"/>
          </p:cNvGrpSpPr>
          <p:nvPr/>
        </p:nvGrpSpPr>
        <p:grpSpPr>
          <a:xfrm>
            <a:off x="432778" y="269948"/>
            <a:ext cx="3147795" cy="1559090"/>
            <a:chOff x="1121713" y="910178"/>
            <a:chExt cx="4500873" cy="2229263"/>
          </a:xfrm>
        </p:grpSpPr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id="{66B12EB1-D249-4C6A-9615-16AD03A8D87E}"/>
                </a:ext>
              </a:extLst>
            </p:cNvPr>
            <p:cNvSpPr txBox="1"/>
            <p:nvPr/>
          </p:nvSpPr>
          <p:spPr>
            <a:xfrm>
              <a:off x="3535675" y="2797886"/>
              <a:ext cx="420625" cy="341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id="{2CDCCF75-42EC-49C5-8B46-F644AD9C390B}"/>
                </a:ext>
              </a:extLst>
            </p:cNvPr>
            <p:cNvSpPr txBox="1"/>
            <p:nvPr/>
          </p:nvSpPr>
          <p:spPr>
            <a:xfrm>
              <a:off x="1558839" y="2797886"/>
              <a:ext cx="420625" cy="341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562F7450-50DE-4436-B65F-0B574CAF6ABD}"/>
                </a:ext>
              </a:extLst>
            </p:cNvPr>
            <p:cNvSpPr txBox="1"/>
            <p:nvPr/>
          </p:nvSpPr>
          <p:spPr>
            <a:xfrm>
              <a:off x="1121713" y="2797886"/>
              <a:ext cx="420625" cy="341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id="{E07BF670-15BB-4926-8E1C-2DD515B5382E}"/>
                </a:ext>
              </a:extLst>
            </p:cNvPr>
            <p:cNvSpPr txBox="1"/>
            <p:nvPr/>
          </p:nvSpPr>
          <p:spPr>
            <a:xfrm>
              <a:off x="2771726" y="2797886"/>
              <a:ext cx="420625" cy="341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id="{D00AEDF9-9CC2-48C1-8DB9-556B2159F2F8}"/>
                </a:ext>
              </a:extLst>
            </p:cNvPr>
            <p:cNvSpPr txBox="1"/>
            <p:nvPr/>
          </p:nvSpPr>
          <p:spPr>
            <a:xfrm>
              <a:off x="2359547" y="2797886"/>
              <a:ext cx="420625" cy="341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id="{3407A7AA-CF45-4302-A8DA-FFF9A3A603A9}"/>
                </a:ext>
              </a:extLst>
            </p:cNvPr>
            <p:cNvSpPr txBox="1"/>
            <p:nvPr/>
          </p:nvSpPr>
          <p:spPr>
            <a:xfrm>
              <a:off x="3952972" y="2797886"/>
              <a:ext cx="420625" cy="341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id="{E076EBF5-3330-4114-A326-3152E2F1FCAB}"/>
                </a:ext>
              </a:extLst>
            </p:cNvPr>
            <p:cNvSpPr txBox="1"/>
            <p:nvPr/>
          </p:nvSpPr>
          <p:spPr>
            <a:xfrm>
              <a:off x="5165177" y="2797886"/>
              <a:ext cx="420625" cy="341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84D3141B-B17B-4635-88F8-CA96839B98E0}"/>
                </a:ext>
              </a:extLst>
            </p:cNvPr>
            <p:cNvSpPr txBox="1"/>
            <p:nvPr/>
          </p:nvSpPr>
          <p:spPr>
            <a:xfrm>
              <a:off x="4808335" y="2797886"/>
              <a:ext cx="420625" cy="341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文本框 64">
              <a:extLst>
                <a:ext uri="{FF2B5EF4-FFF2-40B4-BE49-F238E27FC236}">
                  <a16:creationId xmlns:a16="http://schemas.microsoft.com/office/drawing/2014/main" id="{E117CC5B-FC93-491E-938D-D32B8F1FE75E}"/>
                </a:ext>
              </a:extLst>
            </p:cNvPr>
            <p:cNvSpPr txBox="1"/>
            <p:nvPr/>
          </p:nvSpPr>
          <p:spPr>
            <a:xfrm>
              <a:off x="1194561" y="910178"/>
              <a:ext cx="855693" cy="341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YAP1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文本框 65">
              <a:extLst>
                <a:ext uri="{FF2B5EF4-FFF2-40B4-BE49-F238E27FC236}">
                  <a16:creationId xmlns:a16="http://schemas.microsoft.com/office/drawing/2014/main" id="{53182E98-3D1B-48E5-844B-54AB7C6BE74B}"/>
                </a:ext>
              </a:extLst>
            </p:cNvPr>
            <p:cNvSpPr txBox="1"/>
            <p:nvPr/>
          </p:nvSpPr>
          <p:spPr>
            <a:xfrm>
              <a:off x="2406271" y="910178"/>
              <a:ext cx="802002" cy="341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Lef1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文本框 66">
              <a:extLst>
                <a:ext uri="{FF2B5EF4-FFF2-40B4-BE49-F238E27FC236}">
                  <a16:creationId xmlns:a16="http://schemas.microsoft.com/office/drawing/2014/main" id="{C9221213-9146-4151-9B68-5406AF6FE7F2}"/>
                </a:ext>
              </a:extLst>
            </p:cNvPr>
            <p:cNvSpPr txBox="1"/>
            <p:nvPr/>
          </p:nvSpPr>
          <p:spPr>
            <a:xfrm>
              <a:off x="3488443" y="910178"/>
              <a:ext cx="922334" cy="3960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CAF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文本框 67">
              <a:extLst>
                <a:ext uri="{FF2B5EF4-FFF2-40B4-BE49-F238E27FC236}">
                  <a16:creationId xmlns:a16="http://schemas.microsoft.com/office/drawing/2014/main" id="{A17AFE9E-DE22-4F8B-ACC9-F0A305774E9B}"/>
                </a:ext>
              </a:extLst>
            </p:cNvPr>
            <p:cNvSpPr txBox="1"/>
            <p:nvPr/>
          </p:nvSpPr>
          <p:spPr>
            <a:xfrm>
              <a:off x="4749578" y="910178"/>
              <a:ext cx="873008" cy="341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P300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id="{4E945CDD-40EF-4B63-B7A9-D61C2F0BB868}"/>
              </a:ext>
            </a:extLst>
          </p:cNvPr>
          <p:cNvSpPr txBox="1"/>
          <p:nvPr/>
        </p:nvSpPr>
        <p:spPr>
          <a:xfrm>
            <a:off x="7137963" y="1804048"/>
            <a:ext cx="557241" cy="345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0F3B6200-E5D4-4499-9030-B6AF6673E6DF}"/>
              </a:ext>
            </a:extLst>
          </p:cNvPr>
          <p:cNvSpPr txBox="1"/>
          <p:nvPr/>
        </p:nvSpPr>
        <p:spPr>
          <a:xfrm>
            <a:off x="130222" y="0"/>
            <a:ext cx="557241" cy="345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文本框 62">
            <a:extLst>
              <a:ext uri="{FF2B5EF4-FFF2-40B4-BE49-F238E27FC236}">
                <a16:creationId xmlns:a16="http://schemas.microsoft.com/office/drawing/2014/main" id="{936DB417-8122-4A46-9EA5-BBDFDF8C2752}"/>
              </a:ext>
            </a:extLst>
          </p:cNvPr>
          <p:cNvSpPr txBox="1"/>
          <p:nvPr/>
        </p:nvSpPr>
        <p:spPr>
          <a:xfrm>
            <a:off x="130222" y="1804048"/>
            <a:ext cx="557241" cy="345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文本框 58">
            <a:extLst>
              <a:ext uri="{FF2B5EF4-FFF2-40B4-BE49-F238E27FC236}">
                <a16:creationId xmlns:a16="http://schemas.microsoft.com/office/drawing/2014/main" id="{2A3EA713-AEC3-4742-958E-285A3743BBCD}"/>
              </a:ext>
            </a:extLst>
          </p:cNvPr>
          <p:cNvSpPr txBox="1"/>
          <p:nvPr/>
        </p:nvSpPr>
        <p:spPr>
          <a:xfrm>
            <a:off x="130222" y="3324607"/>
            <a:ext cx="505041" cy="312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文本框 59">
            <a:extLst>
              <a:ext uri="{FF2B5EF4-FFF2-40B4-BE49-F238E27FC236}">
                <a16:creationId xmlns:a16="http://schemas.microsoft.com/office/drawing/2014/main" id="{AEF86920-2FC4-4865-833C-D3CCF4331C79}"/>
              </a:ext>
            </a:extLst>
          </p:cNvPr>
          <p:cNvSpPr txBox="1"/>
          <p:nvPr/>
        </p:nvSpPr>
        <p:spPr>
          <a:xfrm>
            <a:off x="1616069" y="3324607"/>
            <a:ext cx="505041" cy="312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id="{E12EE904-CC24-4C80-ABE9-3144B021084B}"/>
              </a:ext>
            </a:extLst>
          </p:cNvPr>
          <p:cNvSpPr txBox="1"/>
          <p:nvPr/>
        </p:nvSpPr>
        <p:spPr>
          <a:xfrm>
            <a:off x="3652705" y="3324607"/>
            <a:ext cx="505041" cy="312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文本框 69">
            <a:extLst>
              <a:ext uri="{FF2B5EF4-FFF2-40B4-BE49-F238E27FC236}">
                <a16:creationId xmlns:a16="http://schemas.microsoft.com/office/drawing/2014/main" id="{2F14FC98-EE99-4B2F-9496-51F47936F094}"/>
              </a:ext>
            </a:extLst>
          </p:cNvPr>
          <p:cNvSpPr txBox="1"/>
          <p:nvPr/>
        </p:nvSpPr>
        <p:spPr>
          <a:xfrm>
            <a:off x="5716138" y="3319112"/>
            <a:ext cx="505041" cy="312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3" name="组合 72">
            <a:extLst>
              <a:ext uri="{FF2B5EF4-FFF2-40B4-BE49-F238E27FC236}">
                <a16:creationId xmlns:a16="http://schemas.microsoft.com/office/drawing/2014/main" id="{4D958359-B86C-4FCC-9B59-5AF470972679}"/>
              </a:ext>
            </a:extLst>
          </p:cNvPr>
          <p:cNvGrpSpPr/>
          <p:nvPr/>
        </p:nvGrpSpPr>
        <p:grpSpPr>
          <a:xfrm>
            <a:off x="6110912" y="3557019"/>
            <a:ext cx="2525156" cy="1492799"/>
            <a:chOff x="1788574" y="1377517"/>
            <a:chExt cx="5908626" cy="3432344"/>
          </a:xfrm>
        </p:grpSpPr>
        <p:sp>
          <p:nvSpPr>
            <p:cNvPr id="81" name="文本框 80">
              <a:extLst>
                <a:ext uri="{FF2B5EF4-FFF2-40B4-BE49-F238E27FC236}">
                  <a16:creationId xmlns:a16="http://schemas.microsoft.com/office/drawing/2014/main" id="{5DF32F52-ECD5-47F6-B948-CEA4E5CB0EB4}"/>
                </a:ext>
              </a:extLst>
            </p:cNvPr>
            <p:cNvSpPr txBox="1"/>
            <p:nvPr/>
          </p:nvSpPr>
          <p:spPr>
            <a:xfrm>
              <a:off x="6337308" y="2801773"/>
              <a:ext cx="1359892" cy="4117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ZEB1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文本框 81">
              <a:extLst>
                <a:ext uri="{FF2B5EF4-FFF2-40B4-BE49-F238E27FC236}">
                  <a16:creationId xmlns:a16="http://schemas.microsoft.com/office/drawing/2014/main" id="{0BB42537-F67D-46BA-8495-650CE39F60EA}"/>
                </a:ext>
              </a:extLst>
            </p:cNvPr>
            <p:cNvSpPr txBox="1"/>
            <p:nvPr/>
          </p:nvSpPr>
          <p:spPr>
            <a:xfrm>
              <a:off x="6337308" y="3748625"/>
              <a:ext cx="1359892" cy="4117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YAP1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83" name="组合 82">
              <a:extLst>
                <a:ext uri="{FF2B5EF4-FFF2-40B4-BE49-F238E27FC236}">
                  <a16:creationId xmlns:a16="http://schemas.microsoft.com/office/drawing/2014/main" id="{48597E82-ACCB-4C65-9775-580C53287424}"/>
                </a:ext>
              </a:extLst>
            </p:cNvPr>
            <p:cNvGrpSpPr/>
            <p:nvPr/>
          </p:nvGrpSpPr>
          <p:grpSpPr>
            <a:xfrm>
              <a:off x="1788574" y="1377517"/>
              <a:ext cx="5102287" cy="3432344"/>
              <a:chOff x="1788574" y="1377517"/>
              <a:chExt cx="5102287" cy="3432344"/>
            </a:xfrm>
          </p:grpSpPr>
          <p:pic>
            <p:nvPicPr>
              <p:cNvPr id="84" name="图片 83">
                <a:extLst>
                  <a:ext uri="{FF2B5EF4-FFF2-40B4-BE49-F238E27FC236}">
                    <a16:creationId xmlns:a16="http://schemas.microsoft.com/office/drawing/2014/main" id="{BF399B73-5206-466E-82E1-B9377B1F5A3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0615"/>
              <a:stretch/>
            </p:blipFill>
            <p:spPr>
              <a:xfrm>
                <a:off x="1788574" y="1377517"/>
                <a:ext cx="4812573" cy="3033042"/>
              </a:xfrm>
              <a:prstGeom prst="rect">
                <a:avLst/>
              </a:prstGeom>
            </p:spPr>
          </p:pic>
          <p:sp>
            <p:nvSpPr>
              <p:cNvPr id="85" name="矩形 84">
                <a:extLst>
                  <a:ext uri="{FF2B5EF4-FFF2-40B4-BE49-F238E27FC236}">
                    <a16:creationId xmlns:a16="http://schemas.microsoft.com/office/drawing/2014/main" id="{2D89C0E6-8726-4B2D-BFAA-8DD068D66886}"/>
                  </a:ext>
                </a:extLst>
              </p:cNvPr>
              <p:cNvSpPr/>
              <p:nvPr/>
            </p:nvSpPr>
            <p:spPr>
              <a:xfrm>
                <a:off x="2939982" y="2126720"/>
                <a:ext cx="1471554" cy="4953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800" b="1" dirty="0">
                    <a:solidFill>
                      <a:srgbClr val="33333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50,055kb</a:t>
                </a:r>
                <a:endParaRPr lang="en-US" altLang="zh-CN" sz="800" b="1" i="0" dirty="0">
                  <a:solidFill>
                    <a:srgbClr val="333333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矩形 85">
                <a:extLst>
                  <a:ext uri="{FF2B5EF4-FFF2-40B4-BE49-F238E27FC236}">
                    <a16:creationId xmlns:a16="http://schemas.microsoft.com/office/drawing/2014/main" id="{B5B00247-F453-432E-A2F7-7CAB3EC218B7}"/>
                  </a:ext>
                </a:extLst>
              </p:cNvPr>
              <p:cNvSpPr/>
              <p:nvPr/>
            </p:nvSpPr>
            <p:spPr>
              <a:xfrm>
                <a:off x="5300606" y="2126720"/>
                <a:ext cx="1590255" cy="4953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800" b="1" dirty="0">
                    <a:solidFill>
                      <a:srgbClr val="33333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50,057kb</a:t>
                </a:r>
                <a:endParaRPr lang="en-US" altLang="zh-CN" sz="800" b="1" i="0" dirty="0">
                  <a:solidFill>
                    <a:srgbClr val="333333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矩形 86">
                <a:extLst>
                  <a:ext uri="{FF2B5EF4-FFF2-40B4-BE49-F238E27FC236}">
                    <a16:creationId xmlns:a16="http://schemas.microsoft.com/office/drawing/2014/main" id="{49E809DA-C766-476D-8DC0-5F79679C45C5}"/>
                  </a:ext>
                </a:extLst>
              </p:cNvPr>
              <p:cNvSpPr/>
              <p:nvPr/>
            </p:nvSpPr>
            <p:spPr>
              <a:xfrm>
                <a:off x="3141925" y="2720070"/>
                <a:ext cx="318622" cy="1604331"/>
              </a:xfrm>
              <a:prstGeom prst="rect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文本框 87">
                <a:extLst>
                  <a:ext uri="{FF2B5EF4-FFF2-40B4-BE49-F238E27FC236}">
                    <a16:creationId xmlns:a16="http://schemas.microsoft.com/office/drawing/2014/main" id="{A8C3B279-A01D-492D-958A-B1A4BB194703}"/>
                  </a:ext>
                </a:extLst>
              </p:cNvPr>
              <p:cNvSpPr txBox="1"/>
              <p:nvPr/>
            </p:nvSpPr>
            <p:spPr>
              <a:xfrm>
                <a:off x="3318937" y="4398077"/>
                <a:ext cx="3019567" cy="41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ITGA3 promoter</a:t>
                </a:r>
                <a:endParaRPr lang="zh-CN" altLang="en-US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76" name="组合 75">
            <a:extLst>
              <a:ext uri="{FF2B5EF4-FFF2-40B4-BE49-F238E27FC236}">
                <a16:creationId xmlns:a16="http://schemas.microsoft.com/office/drawing/2014/main" id="{E77622B2-0710-41BF-827A-C2A9767BFA57}"/>
              </a:ext>
            </a:extLst>
          </p:cNvPr>
          <p:cNvGrpSpPr/>
          <p:nvPr/>
        </p:nvGrpSpPr>
        <p:grpSpPr>
          <a:xfrm>
            <a:off x="4113866" y="3501596"/>
            <a:ext cx="2209616" cy="1605674"/>
            <a:chOff x="580302" y="259633"/>
            <a:chExt cx="8171625" cy="5938111"/>
          </a:xfrm>
        </p:grpSpPr>
        <p:grpSp>
          <p:nvGrpSpPr>
            <p:cNvPr id="77" name="组合 76">
              <a:extLst>
                <a:ext uri="{FF2B5EF4-FFF2-40B4-BE49-F238E27FC236}">
                  <a16:creationId xmlns:a16="http://schemas.microsoft.com/office/drawing/2014/main" id="{C87D5320-6BCD-4308-A5E3-074710D85919}"/>
                </a:ext>
              </a:extLst>
            </p:cNvPr>
            <p:cNvGrpSpPr/>
            <p:nvPr/>
          </p:nvGrpSpPr>
          <p:grpSpPr>
            <a:xfrm>
              <a:off x="580302" y="259633"/>
              <a:ext cx="8171625" cy="5938111"/>
              <a:chOff x="580302" y="259633"/>
              <a:chExt cx="8171625" cy="5938111"/>
            </a:xfrm>
          </p:grpSpPr>
          <p:pic>
            <p:nvPicPr>
              <p:cNvPr id="79" name="图片 78">
                <a:extLst>
                  <a:ext uri="{FF2B5EF4-FFF2-40B4-BE49-F238E27FC236}">
                    <a16:creationId xmlns:a16="http://schemas.microsoft.com/office/drawing/2014/main" id="{A58DD8D3-41B7-4568-A73E-6919271C84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0302" y="259633"/>
                <a:ext cx="5938106" cy="5938111"/>
              </a:xfrm>
              <a:prstGeom prst="rect">
                <a:avLst/>
              </a:prstGeom>
            </p:spPr>
          </p:pic>
          <p:sp>
            <p:nvSpPr>
              <p:cNvPr id="80" name="矩形 79">
                <a:extLst>
                  <a:ext uri="{FF2B5EF4-FFF2-40B4-BE49-F238E27FC236}">
                    <a16:creationId xmlns:a16="http://schemas.microsoft.com/office/drawing/2014/main" id="{5EA588BE-CFF8-4EC6-B6DC-927551DF9A64}"/>
                  </a:ext>
                </a:extLst>
              </p:cNvPr>
              <p:cNvSpPr/>
              <p:nvPr/>
            </p:nvSpPr>
            <p:spPr>
              <a:xfrm>
                <a:off x="3412436" y="746561"/>
                <a:ext cx="5339491" cy="15365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Enrichment Score (ES):0.5599606</a:t>
                </a:r>
              </a:p>
              <a:p>
                <a:r>
                  <a:rPr lang="en-US" altLang="zh-CN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p-value: 0.0</a:t>
                </a:r>
                <a:endParaRPr lang="zh-CN" altLang="en-US"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8" name="文本框 77">
              <a:extLst>
                <a:ext uri="{FF2B5EF4-FFF2-40B4-BE49-F238E27FC236}">
                  <a16:creationId xmlns:a16="http://schemas.microsoft.com/office/drawing/2014/main" id="{FA61DB37-A6DF-4AAB-ABC3-EE15062F9638}"/>
                </a:ext>
              </a:extLst>
            </p:cNvPr>
            <p:cNvSpPr txBox="1"/>
            <p:nvPr/>
          </p:nvSpPr>
          <p:spPr>
            <a:xfrm>
              <a:off x="2274578" y="3937220"/>
              <a:ext cx="2716243" cy="10243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/>
                <a:t>ZEB1</a:t>
              </a:r>
              <a:endParaRPr lang="zh-CN" altLang="en-US" sz="1200" b="1" dirty="0"/>
            </a:p>
          </p:txBody>
        </p:sp>
      </p:grpSp>
      <p:sp>
        <p:nvSpPr>
          <p:cNvPr id="12" name="文本框 11">
            <a:extLst>
              <a:ext uri="{FF2B5EF4-FFF2-40B4-BE49-F238E27FC236}">
                <a16:creationId xmlns:a16="http://schemas.microsoft.com/office/drawing/2014/main" id="{7B4FAD64-00AA-4F06-99B6-D7D13BA5571B}"/>
              </a:ext>
            </a:extLst>
          </p:cNvPr>
          <p:cNvSpPr txBox="1"/>
          <p:nvPr/>
        </p:nvSpPr>
        <p:spPr>
          <a:xfrm>
            <a:off x="6640250" y="297286"/>
            <a:ext cx="8314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AsPC-1</a:t>
            </a:r>
            <a:endParaRPr lang="zh-CN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E7EA84A2-A569-43A1-9A54-961653438BDD}"/>
              </a:ext>
            </a:extLst>
          </p:cNvPr>
          <p:cNvSpPr txBox="1"/>
          <p:nvPr/>
        </p:nvSpPr>
        <p:spPr>
          <a:xfrm>
            <a:off x="4339535" y="297286"/>
            <a:ext cx="11156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MIA PaCa-2</a:t>
            </a:r>
            <a:endParaRPr lang="zh-CN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4" name="组合 73">
            <a:extLst>
              <a:ext uri="{FF2B5EF4-FFF2-40B4-BE49-F238E27FC236}">
                <a16:creationId xmlns:a16="http://schemas.microsoft.com/office/drawing/2014/main" id="{3E586154-8B56-4B79-A194-3D5B50001BC9}"/>
              </a:ext>
            </a:extLst>
          </p:cNvPr>
          <p:cNvGrpSpPr/>
          <p:nvPr/>
        </p:nvGrpSpPr>
        <p:grpSpPr>
          <a:xfrm>
            <a:off x="425822" y="1676400"/>
            <a:ext cx="5200880" cy="1793716"/>
            <a:chOff x="87971" y="854046"/>
            <a:chExt cx="10224556" cy="3526330"/>
          </a:xfrm>
        </p:grpSpPr>
        <p:sp>
          <p:nvSpPr>
            <p:cNvPr id="92" name="文本框 91">
              <a:extLst>
                <a:ext uri="{FF2B5EF4-FFF2-40B4-BE49-F238E27FC236}">
                  <a16:creationId xmlns:a16="http://schemas.microsoft.com/office/drawing/2014/main" id="{3BEEAABB-7455-49BF-B297-B5B6196F5E23}"/>
                </a:ext>
              </a:extLst>
            </p:cNvPr>
            <p:cNvSpPr txBox="1"/>
            <p:nvPr/>
          </p:nvSpPr>
          <p:spPr>
            <a:xfrm rot="16200000">
              <a:off x="5694828" y="2124010"/>
              <a:ext cx="2688340" cy="4235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Log2(ITGA3 TPM)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文本框 74">
              <a:extLst>
                <a:ext uri="{FF2B5EF4-FFF2-40B4-BE49-F238E27FC236}">
                  <a16:creationId xmlns:a16="http://schemas.microsoft.com/office/drawing/2014/main" id="{56B6C83A-9216-439F-8091-772D18152C62}"/>
                </a:ext>
              </a:extLst>
            </p:cNvPr>
            <p:cNvSpPr txBox="1"/>
            <p:nvPr/>
          </p:nvSpPr>
          <p:spPr>
            <a:xfrm>
              <a:off x="850348" y="3956827"/>
              <a:ext cx="2688338" cy="423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Log2(YAP1 TPM)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文本框 88">
              <a:extLst>
                <a:ext uri="{FF2B5EF4-FFF2-40B4-BE49-F238E27FC236}">
                  <a16:creationId xmlns:a16="http://schemas.microsoft.com/office/drawing/2014/main" id="{FB98C05A-9D6D-4F82-9F85-A4FF1845B307}"/>
                </a:ext>
              </a:extLst>
            </p:cNvPr>
            <p:cNvSpPr txBox="1"/>
            <p:nvPr/>
          </p:nvSpPr>
          <p:spPr>
            <a:xfrm rot="16200000">
              <a:off x="-1203154" y="2145171"/>
              <a:ext cx="3005798" cy="4235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Log2(SLC39A4 TPM)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90" name="组合 89">
              <a:extLst>
                <a:ext uri="{FF2B5EF4-FFF2-40B4-BE49-F238E27FC236}">
                  <a16:creationId xmlns:a16="http://schemas.microsoft.com/office/drawing/2014/main" id="{0FA5B402-127E-44BE-B34F-E9721FD988F1}"/>
                </a:ext>
              </a:extLst>
            </p:cNvPr>
            <p:cNvGrpSpPr/>
            <p:nvPr/>
          </p:nvGrpSpPr>
          <p:grpSpPr>
            <a:xfrm>
              <a:off x="469018" y="1621535"/>
              <a:ext cx="9208372" cy="2487046"/>
              <a:chOff x="-1322832" y="317512"/>
              <a:chExt cx="16691024" cy="4507996"/>
            </a:xfrm>
          </p:grpSpPr>
          <p:pic>
            <p:nvPicPr>
              <p:cNvPr id="95" name="图片 94">
                <a:extLst>
                  <a:ext uri="{FF2B5EF4-FFF2-40B4-BE49-F238E27FC236}">
                    <a16:creationId xmlns:a16="http://schemas.microsoft.com/office/drawing/2014/main" id="{7390C666-A042-4B00-ABE9-995E622464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1322832" y="317512"/>
                <a:ext cx="4608575" cy="4443986"/>
              </a:xfrm>
              <a:prstGeom prst="rect">
                <a:avLst/>
              </a:prstGeom>
            </p:spPr>
          </p:pic>
          <p:pic>
            <p:nvPicPr>
              <p:cNvPr id="96" name="图片 95">
                <a:extLst>
                  <a:ext uri="{FF2B5EF4-FFF2-40B4-BE49-F238E27FC236}">
                    <a16:creationId xmlns:a16="http://schemas.microsoft.com/office/drawing/2014/main" id="{604E06A2-91FB-46E5-B36B-4A4BAD439C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60895" y="317516"/>
                <a:ext cx="4654294" cy="4507992"/>
              </a:xfrm>
              <a:prstGeom prst="rect">
                <a:avLst/>
              </a:prstGeom>
            </p:spPr>
          </p:pic>
          <p:pic>
            <p:nvPicPr>
              <p:cNvPr id="97" name="图片 96">
                <a:extLst>
                  <a:ext uri="{FF2B5EF4-FFF2-40B4-BE49-F238E27FC236}">
                    <a16:creationId xmlns:a16="http://schemas.microsoft.com/office/drawing/2014/main" id="{75662C3C-5657-4894-B23C-1B629AD653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759613" y="317516"/>
                <a:ext cx="4608579" cy="4489705"/>
              </a:xfrm>
              <a:prstGeom prst="rect">
                <a:avLst/>
              </a:prstGeom>
            </p:spPr>
          </p:pic>
        </p:grpSp>
        <p:sp>
          <p:nvSpPr>
            <p:cNvPr id="91" name="文本框 90">
              <a:extLst>
                <a:ext uri="{FF2B5EF4-FFF2-40B4-BE49-F238E27FC236}">
                  <a16:creationId xmlns:a16="http://schemas.microsoft.com/office/drawing/2014/main" id="{3AA2DDCD-D1FF-4077-BCDB-5C1E57CC9BC5}"/>
                </a:ext>
              </a:extLst>
            </p:cNvPr>
            <p:cNvSpPr txBox="1"/>
            <p:nvPr/>
          </p:nvSpPr>
          <p:spPr>
            <a:xfrm rot="16200000">
              <a:off x="2367106" y="2076208"/>
              <a:ext cx="2688340" cy="4235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Log2(ZEB1 TPM)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文本框 92">
              <a:extLst>
                <a:ext uri="{FF2B5EF4-FFF2-40B4-BE49-F238E27FC236}">
                  <a16:creationId xmlns:a16="http://schemas.microsoft.com/office/drawing/2014/main" id="{A3849D78-91E6-4EC6-8536-3EA3C0154E12}"/>
                </a:ext>
              </a:extLst>
            </p:cNvPr>
            <p:cNvSpPr txBox="1"/>
            <p:nvPr/>
          </p:nvSpPr>
          <p:spPr>
            <a:xfrm>
              <a:off x="4397985" y="3956827"/>
              <a:ext cx="2688338" cy="423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Log2(YAP1 TPM)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文本框 93">
              <a:extLst>
                <a:ext uri="{FF2B5EF4-FFF2-40B4-BE49-F238E27FC236}">
                  <a16:creationId xmlns:a16="http://schemas.microsoft.com/office/drawing/2014/main" id="{B776498D-4379-42BF-98F9-97C9AD0EC96E}"/>
                </a:ext>
              </a:extLst>
            </p:cNvPr>
            <p:cNvSpPr txBox="1"/>
            <p:nvPr/>
          </p:nvSpPr>
          <p:spPr>
            <a:xfrm>
              <a:off x="7624189" y="3956827"/>
              <a:ext cx="2688338" cy="423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Log2(YAP1 TPM)</a:t>
              </a:r>
              <a:endParaRPr lang="zh-CN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5" name="文本框 164">
            <a:extLst>
              <a:ext uri="{FF2B5EF4-FFF2-40B4-BE49-F238E27FC236}">
                <a16:creationId xmlns:a16="http://schemas.microsoft.com/office/drawing/2014/main" id="{051F9CC2-1306-4785-BF28-46C31B906291}"/>
              </a:ext>
            </a:extLst>
          </p:cNvPr>
          <p:cNvSpPr txBox="1"/>
          <p:nvPr/>
        </p:nvSpPr>
        <p:spPr>
          <a:xfrm>
            <a:off x="3585649" y="1804048"/>
            <a:ext cx="557241" cy="345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863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对象 61">
            <a:extLst>
              <a:ext uri="{FF2B5EF4-FFF2-40B4-BE49-F238E27FC236}">
                <a16:creationId xmlns:a16="http://schemas.microsoft.com/office/drawing/2014/main" id="{6FE7164F-AE35-4AA1-911A-13051950554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3780121"/>
              </p:ext>
            </p:extLst>
          </p:nvPr>
        </p:nvGraphicFramePr>
        <p:xfrm>
          <a:off x="3490174" y="2809289"/>
          <a:ext cx="2216217" cy="23964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6" r:id="rId2" imgW="3649975" imgH="3947288" progId="Prism6.Document">
                  <p:embed/>
                </p:oleObj>
              </mc:Choice>
              <mc:Fallback>
                <p:oleObj name="Prism 6" r:id="rId2" imgW="3649975" imgH="3947288" progId="Prism6.Document">
                  <p:embed/>
                  <p:pic>
                    <p:nvPicPr>
                      <p:cNvPr id="2" name="对象 1">
                        <a:extLst>
                          <a:ext uri="{FF2B5EF4-FFF2-40B4-BE49-F238E27FC236}">
                            <a16:creationId xmlns:a16="http://schemas.microsoft.com/office/drawing/2014/main" id="{EFC6CE89-4627-49D4-8791-15FC406F600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490174" y="2809289"/>
                        <a:ext cx="2216217" cy="23964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文本框 14">
            <a:extLst>
              <a:ext uri="{FF2B5EF4-FFF2-40B4-BE49-F238E27FC236}">
                <a16:creationId xmlns:a16="http://schemas.microsoft.com/office/drawing/2014/main" id="{E9C7604D-B840-44EC-9C2F-598DD6FE025D}"/>
              </a:ext>
            </a:extLst>
          </p:cNvPr>
          <p:cNvSpPr txBox="1"/>
          <p:nvPr/>
        </p:nvSpPr>
        <p:spPr>
          <a:xfrm>
            <a:off x="55115" y="92417"/>
            <a:ext cx="5067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460E6F57-ABEF-4C8D-8F9C-121B6E5FEB76}"/>
              </a:ext>
            </a:extLst>
          </p:cNvPr>
          <p:cNvSpPr txBox="1"/>
          <p:nvPr/>
        </p:nvSpPr>
        <p:spPr>
          <a:xfrm>
            <a:off x="3229980" y="2441739"/>
            <a:ext cx="5067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CA83BD-4FA4-4D5E-99D8-5F885E57E304}"/>
              </a:ext>
            </a:extLst>
          </p:cNvPr>
          <p:cNvSpPr/>
          <p:nvPr/>
        </p:nvSpPr>
        <p:spPr>
          <a:xfrm>
            <a:off x="209178" y="5166145"/>
            <a:ext cx="8868803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300" b="1" dirty="0">
                <a:latin typeface="Arial" panose="020B0604020202020204" pitchFamily="34" charset="0"/>
                <a:cs typeface="Arial" pitchFamily="34" charset="0"/>
              </a:rPr>
              <a:t>Supplementary Figure S2</a:t>
            </a:r>
            <a:r>
              <a:rPr lang="en-US" altLang="zh-CN" sz="13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zh-CN" sz="13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YAP1 is required for ITGA3 transcription activated by ZEB1</a:t>
            </a:r>
            <a:r>
              <a:rPr lang="en-US" altLang="zh-CN" sz="13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zh-CN" sz="13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). Fold change of Fig. 1E. (</a:t>
            </a:r>
            <a:r>
              <a:rPr lang="en-US" altLang="zh-CN" sz="13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). mRNA level of ITGA3 in MIA-V siNC, MIA-ZIP4 siNC and MIA-ZIP4 siYAP1 cells. ** means </a:t>
            </a:r>
            <a:r>
              <a:rPr lang="en-US" altLang="zh-CN" sz="13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&lt; .01. (</a:t>
            </a:r>
            <a:r>
              <a:rPr lang="en-US" altLang="zh-CN" sz="13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). Fold change of Fig. 1F. (</a:t>
            </a:r>
            <a:r>
              <a:rPr lang="en-US" altLang="zh-CN" sz="13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). mRNA level of YAP1 and ITGA3 in KPC and KPCZ cells with mYAP1 overexpressed. (</a:t>
            </a:r>
            <a:r>
              <a:rPr lang="en-US" altLang="zh-CN" sz="13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). YAP1/TEAD binding sites mutation at ITGA3 promoter. (</a:t>
            </a:r>
            <a:r>
              <a:rPr lang="en-US" altLang="zh-CN" sz="13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). Promoter activity of ITGA3 in MIA PaCa-2 siNC, MIA PaCa-2 siZEB1 and MIA PaCa-2 siZEB1+siYAP1 cells transfected with WT ITGA3 promoter vector or mutant promoter vector (YAP1 binding sites mutant). ** means P&lt;.01. (</a:t>
            </a:r>
            <a:r>
              <a:rPr lang="en-US" altLang="zh-CN" sz="13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). Promoter activity of ITGA3 in AsPC-1 cells transfected with WT or mutant promoter vector. ORF vector of ZEB1/YAP1 was transfected in combination with ITGA3 promoter vector. ** means </a:t>
            </a:r>
            <a:r>
              <a:rPr lang="en-US" altLang="zh-CN" sz="13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&lt;.01. </a:t>
            </a:r>
            <a:endParaRPr lang="en-US" sz="1300" dirty="0"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C034C7B8-9657-42EE-B99C-0417665F23CA}"/>
              </a:ext>
            </a:extLst>
          </p:cNvPr>
          <p:cNvSpPr txBox="1"/>
          <p:nvPr/>
        </p:nvSpPr>
        <p:spPr>
          <a:xfrm>
            <a:off x="5858415" y="2441739"/>
            <a:ext cx="5067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对象 5">
            <a:extLst>
              <a:ext uri="{FF2B5EF4-FFF2-40B4-BE49-F238E27FC236}">
                <a16:creationId xmlns:a16="http://schemas.microsoft.com/office/drawing/2014/main" id="{1953CB81-1EC4-468B-B418-3E6A8988632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7815858"/>
              </p:ext>
            </p:extLst>
          </p:nvPr>
        </p:nvGraphicFramePr>
        <p:xfrm>
          <a:off x="6146360" y="2888404"/>
          <a:ext cx="2191680" cy="216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6" r:id="rId4" imgW="3732086" imgH="3678974" progId="Prism6.Document">
                  <p:embed/>
                </p:oleObj>
              </mc:Choice>
              <mc:Fallback>
                <p:oleObj name="Prism 6" r:id="rId4" imgW="3732086" imgH="3678974" progId="Prism6.Document">
                  <p:embed/>
                  <p:pic>
                    <p:nvPicPr>
                      <p:cNvPr id="6" name="对象 5">
                        <a:extLst>
                          <a:ext uri="{FF2B5EF4-FFF2-40B4-BE49-F238E27FC236}">
                            <a16:creationId xmlns:a16="http://schemas.microsoft.com/office/drawing/2014/main" id="{1953CB81-1EC4-468B-B418-3E6A8988632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146360" y="2888404"/>
                        <a:ext cx="2191680" cy="216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组合 7">
            <a:extLst>
              <a:ext uri="{FF2B5EF4-FFF2-40B4-BE49-F238E27FC236}">
                <a16:creationId xmlns:a16="http://schemas.microsoft.com/office/drawing/2014/main" id="{B959D1B2-56B8-4332-9D6E-A641DFE1EA5A}"/>
              </a:ext>
            </a:extLst>
          </p:cNvPr>
          <p:cNvGrpSpPr/>
          <p:nvPr/>
        </p:nvGrpSpPr>
        <p:grpSpPr>
          <a:xfrm>
            <a:off x="749491" y="2562239"/>
            <a:ext cx="3303591" cy="2012434"/>
            <a:chOff x="6189540" y="179383"/>
            <a:chExt cx="3303591" cy="2012434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C5192381-8CDC-486D-AC85-FDA4D6DC12CD}"/>
                </a:ext>
              </a:extLst>
            </p:cNvPr>
            <p:cNvGrpSpPr/>
            <p:nvPr/>
          </p:nvGrpSpPr>
          <p:grpSpPr>
            <a:xfrm>
              <a:off x="6189540" y="310586"/>
              <a:ext cx="3303591" cy="1881231"/>
              <a:chOff x="1060704" y="682645"/>
              <a:chExt cx="7248144" cy="2543297"/>
            </a:xfrm>
          </p:grpSpPr>
          <p:pic>
            <p:nvPicPr>
              <p:cNvPr id="12" name="图片 11">
                <a:extLst>
                  <a:ext uri="{FF2B5EF4-FFF2-40B4-BE49-F238E27FC236}">
                    <a16:creationId xmlns:a16="http://schemas.microsoft.com/office/drawing/2014/main" id="{91857AAD-8778-4E9A-BDD7-98E93CC18226}"/>
                  </a:ext>
                </a:extLst>
              </p:cNvPr>
              <p:cNvPicPr/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0704" y="682645"/>
                <a:ext cx="3536454" cy="952500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17" name="组合 16">
                <a:extLst>
                  <a:ext uri="{FF2B5EF4-FFF2-40B4-BE49-F238E27FC236}">
                    <a16:creationId xmlns:a16="http://schemas.microsoft.com/office/drawing/2014/main" id="{E164320A-D5C3-457B-B29A-8BD1DEBC9857}"/>
                  </a:ext>
                </a:extLst>
              </p:cNvPr>
              <p:cNvGrpSpPr/>
              <p:nvPr/>
            </p:nvGrpSpPr>
            <p:grpSpPr>
              <a:xfrm>
                <a:off x="3663696" y="1635145"/>
                <a:ext cx="4590288" cy="815343"/>
                <a:chOff x="664464" y="1513070"/>
                <a:chExt cx="4590288" cy="815343"/>
              </a:xfrm>
            </p:grpSpPr>
            <p:sp>
              <p:nvSpPr>
                <p:cNvPr id="27" name="文本框 26">
                  <a:extLst>
                    <a:ext uri="{FF2B5EF4-FFF2-40B4-BE49-F238E27FC236}">
                      <a16:creationId xmlns:a16="http://schemas.microsoft.com/office/drawing/2014/main" id="{3AEF0579-9239-41D8-887F-384C8BC5F83B}"/>
                    </a:ext>
                  </a:extLst>
                </p:cNvPr>
                <p:cNvSpPr txBox="1"/>
                <p:nvPr/>
              </p:nvSpPr>
              <p:spPr>
                <a:xfrm>
                  <a:off x="682751" y="1974734"/>
                  <a:ext cx="4572001" cy="35367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11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等线" panose="02010600030101010101" pitchFamily="2" charset="-122"/>
                      <a:cs typeface="Arial" panose="020B0604020202020204" pitchFamily="34" charset="0"/>
                    </a:rPr>
                    <a:t>CGCA</a:t>
                  </a:r>
                  <a:r>
                    <a:rPr lang="en-US" altLang="zh-CN" sz="110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  <a:ea typeface="等线" panose="02010600030101010101" pitchFamily="2" charset="-122"/>
                      <a:cs typeface="Arial" panose="020B0604020202020204" pitchFamily="34" charset="0"/>
                    </a:rPr>
                    <a:t>TTG</a:t>
                  </a:r>
                  <a:r>
                    <a:rPr lang="en-US" altLang="zh-CN" sz="1100" dirty="0">
                      <a:solidFill>
                        <a:srgbClr val="000000"/>
                      </a:solidFill>
                      <a:effectLst/>
                      <a:latin typeface="Arial" panose="020B0604020202020204" pitchFamily="34" charset="0"/>
                      <a:ea typeface="等线" panose="02010600030101010101" pitchFamily="2" charset="-122"/>
                      <a:cs typeface="Arial" panose="020B0604020202020204" pitchFamily="34" charset="0"/>
                    </a:rPr>
                    <a:t>AAGCG</a:t>
                  </a:r>
                  <a:endParaRPr lang="zh-CN" altLang="en-US" sz="11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28" name="组合 27">
                  <a:extLst>
                    <a:ext uri="{FF2B5EF4-FFF2-40B4-BE49-F238E27FC236}">
                      <a16:creationId xmlns:a16="http://schemas.microsoft.com/office/drawing/2014/main" id="{1AE25B9F-2CE0-4BC5-95AE-57D3DC3CF6F5}"/>
                    </a:ext>
                  </a:extLst>
                </p:cNvPr>
                <p:cNvGrpSpPr/>
                <p:nvPr/>
              </p:nvGrpSpPr>
              <p:grpSpPr>
                <a:xfrm>
                  <a:off x="664464" y="1513070"/>
                  <a:ext cx="4572000" cy="582530"/>
                  <a:chOff x="664464" y="1513070"/>
                  <a:chExt cx="4572000" cy="582530"/>
                </a:xfrm>
              </p:grpSpPr>
              <p:sp>
                <p:nvSpPr>
                  <p:cNvPr id="29" name="文本框 28">
                    <a:extLst>
                      <a:ext uri="{FF2B5EF4-FFF2-40B4-BE49-F238E27FC236}">
                        <a16:creationId xmlns:a16="http://schemas.microsoft.com/office/drawing/2014/main" id="{75A0D0D0-C220-46D9-9CCA-9FE4FF9EA8E0}"/>
                      </a:ext>
                    </a:extLst>
                  </p:cNvPr>
                  <p:cNvSpPr txBox="1"/>
                  <p:nvPr/>
                </p:nvSpPr>
                <p:spPr>
                  <a:xfrm>
                    <a:off x="664464" y="1513070"/>
                    <a:ext cx="4572000" cy="582530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altLang="zh-CN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rPr>
                      <a:t>CGCA</a:t>
                    </a:r>
                    <a:r>
                      <a:rPr lang="en-US" altLang="zh-CN" sz="11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rPr>
                      <a:t>GGA</a:t>
                    </a:r>
                    <a:r>
                      <a:rPr lang="en-US" altLang="zh-CN" sz="1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rPr>
                      <a:t>AAGCG</a:t>
                    </a:r>
                  </a:p>
                  <a:p>
                    <a:endParaRPr lang="zh-CN" altLang="en-US" sz="11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cxnSp>
                <p:nvCxnSpPr>
                  <p:cNvPr id="30" name="直接连接符 29">
                    <a:extLst>
                      <a:ext uri="{FF2B5EF4-FFF2-40B4-BE49-F238E27FC236}">
                        <a16:creationId xmlns:a16="http://schemas.microsoft.com/office/drawing/2014/main" id="{99794983-2212-4BEC-ABA7-46EDBE581FD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76478" y="1807966"/>
                    <a:ext cx="0" cy="231648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直接连接符 30">
                    <a:extLst>
                      <a:ext uri="{FF2B5EF4-FFF2-40B4-BE49-F238E27FC236}">
                        <a16:creationId xmlns:a16="http://schemas.microsoft.com/office/drawing/2014/main" id="{24CCE776-2482-403C-97FF-FB089BCFFF1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215222" y="1807966"/>
                    <a:ext cx="0" cy="231648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9" name="组合 18">
                <a:extLst>
                  <a:ext uri="{FF2B5EF4-FFF2-40B4-BE49-F238E27FC236}">
                    <a16:creationId xmlns:a16="http://schemas.microsoft.com/office/drawing/2014/main" id="{5A335710-557B-4AEE-8453-A84E9F4A8F78}"/>
                  </a:ext>
                </a:extLst>
              </p:cNvPr>
              <p:cNvGrpSpPr/>
              <p:nvPr/>
            </p:nvGrpSpPr>
            <p:grpSpPr>
              <a:xfrm>
                <a:off x="3736848" y="2402074"/>
                <a:ext cx="4572000" cy="823868"/>
                <a:chOff x="725424" y="2566999"/>
                <a:chExt cx="4572000" cy="823868"/>
              </a:xfrm>
            </p:grpSpPr>
            <p:sp>
              <p:nvSpPr>
                <p:cNvPr id="23" name="文本框 22">
                  <a:extLst>
                    <a:ext uri="{FF2B5EF4-FFF2-40B4-BE49-F238E27FC236}">
                      <a16:creationId xmlns:a16="http://schemas.microsoft.com/office/drawing/2014/main" id="{5482FB5C-654A-4E0E-8042-8E1A29733AF6}"/>
                    </a:ext>
                  </a:extLst>
                </p:cNvPr>
                <p:cNvSpPr txBox="1"/>
                <p:nvPr/>
              </p:nvSpPr>
              <p:spPr>
                <a:xfrm>
                  <a:off x="725424" y="2566999"/>
                  <a:ext cx="4572000" cy="35367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1100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CC</a:t>
                  </a:r>
                  <a:r>
                    <a:rPr lang="en-US" altLang="zh-CN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AATGCCAG</a:t>
                  </a:r>
                </a:p>
              </p:txBody>
            </p:sp>
            <p:sp>
              <p:nvSpPr>
                <p:cNvPr id="24" name="文本框 23">
                  <a:extLst>
                    <a:ext uri="{FF2B5EF4-FFF2-40B4-BE49-F238E27FC236}">
                      <a16:creationId xmlns:a16="http://schemas.microsoft.com/office/drawing/2014/main" id="{FA70D121-7773-4DD1-83D0-DE6E7B707684}"/>
                    </a:ext>
                  </a:extLst>
                </p:cNvPr>
                <p:cNvSpPr txBox="1"/>
                <p:nvPr/>
              </p:nvSpPr>
              <p:spPr>
                <a:xfrm>
                  <a:off x="725424" y="3037188"/>
                  <a:ext cx="4572000" cy="35367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1100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CT</a:t>
                  </a:r>
                  <a:r>
                    <a:rPr lang="en-US" altLang="zh-CN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GATGCCAG</a:t>
                  </a:r>
                  <a:endParaRPr lang="zh-CN" altLang="en-US" sz="11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2F931FDC-D740-4328-803C-A6446A8A24DE}"/>
                  </a:ext>
                </a:extLst>
              </p:cNvPr>
              <p:cNvSpPr txBox="1"/>
              <p:nvPr/>
            </p:nvSpPr>
            <p:spPr>
              <a:xfrm>
                <a:off x="1060706" y="1636222"/>
                <a:ext cx="2743196" cy="5825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chr17:50055692-50055693:</a:t>
                </a:r>
                <a:endParaRPr lang="zh-CN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4C329D29-2D68-42FD-BC10-AC36F9D13131}"/>
                  </a:ext>
                </a:extLst>
              </p:cNvPr>
              <p:cNvSpPr txBox="1"/>
              <p:nvPr/>
            </p:nvSpPr>
            <p:spPr>
              <a:xfrm>
                <a:off x="1072898" y="2390960"/>
                <a:ext cx="2743196" cy="5825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chr17:50055750-50055752: </a:t>
                </a:r>
                <a:endParaRPr lang="zh-CN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34B7956A-7A45-474E-83B5-7162818010F0}"/>
                </a:ext>
              </a:extLst>
            </p:cNvPr>
            <p:cNvSpPr txBox="1"/>
            <p:nvPr/>
          </p:nvSpPr>
          <p:spPr>
            <a:xfrm>
              <a:off x="6818780" y="179383"/>
              <a:ext cx="98262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ITGA3</a:t>
              </a:r>
              <a:endParaRPr lang="zh-CN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9AF2F04E-DC12-4069-B017-35AFEED5AD6F}"/>
              </a:ext>
            </a:extLst>
          </p:cNvPr>
          <p:cNvSpPr txBox="1"/>
          <p:nvPr/>
        </p:nvSpPr>
        <p:spPr>
          <a:xfrm>
            <a:off x="7107270" y="2560401"/>
            <a:ext cx="8314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AsPC-1</a:t>
            </a:r>
            <a:endParaRPr lang="zh-CN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5566BEF-274D-40D7-87A0-155232DBB20C}"/>
              </a:ext>
            </a:extLst>
          </p:cNvPr>
          <p:cNvSpPr txBox="1"/>
          <p:nvPr/>
        </p:nvSpPr>
        <p:spPr>
          <a:xfrm>
            <a:off x="4336807" y="2560401"/>
            <a:ext cx="11156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MIA PaCa-2</a:t>
            </a:r>
            <a:endParaRPr lang="zh-CN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262E4A64-7638-4ACF-BBA5-D9D72244CE02}"/>
              </a:ext>
            </a:extLst>
          </p:cNvPr>
          <p:cNvSpPr txBox="1"/>
          <p:nvPr/>
        </p:nvSpPr>
        <p:spPr>
          <a:xfrm>
            <a:off x="4979701" y="2815873"/>
            <a:ext cx="4530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Mut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484AE4A0-4400-4EC4-A916-37C80B6461A5}"/>
              </a:ext>
            </a:extLst>
          </p:cNvPr>
          <p:cNvSpPr txBox="1"/>
          <p:nvPr/>
        </p:nvSpPr>
        <p:spPr>
          <a:xfrm>
            <a:off x="4190485" y="2815873"/>
            <a:ext cx="4530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B96AFBB6-2DBC-4A17-8C9B-0445BBBE0B4C}"/>
              </a:ext>
            </a:extLst>
          </p:cNvPr>
          <p:cNvSpPr txBox="1"/>
          <p:nvPr/>
        </p:nvSpPr>
        <p:spPr>
          <a:xfrm>
            <a:off x="7744883" y="2815873"/>
            <a:ext cx="4530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Mut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050543FF-4787-46EF-A986-840129A0D122}"/>
              </a:ext>
            </a:extLst>
          </p:cNvPr>
          <p:cNvSpPr txBox="1"/>
          <p:nvPr/>
        </p:nvSpPr>
        <p:spPr>
          <a:xfrm>
            <a:off x="6870323" y="2815873"/>
            <a:ext cx="4530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zh-CN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直接连接符 40">
            <a:extLst>
              <a:ext uri="{FF2B5EF4-FFF2-40B4-BE49-F238E27FC236}">
                <a16:creationId xmlns:a16="http://schemas.microsoft.com/office/drawing/2014/main" id="{CA0D1EDA-6B92-4FA8-B11A-8B3A1BF27320}"/>
              </a:ext>
            </a:extLst>
          </p:cNvPr>
          <p:cNvCxnSpPr>
            <a:cxnSpLocks/>
          </p:cNvCxnSpPr>
          <p:nvPr/>
        </p:nvCxnSpPr>
        <p:spPr>
          <a:xfrm>
            <a:off x="7595616" y="3036888"/>
            <a:ext cx="65538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:a16="http://schemas.microsoft.com/office/drawing/2014/main" id="{02D19026-2793-4F54-99C4-72DA77CDAFC3}"/>
              </a:ext>
            </a:extLst>
          </p:cNvPr>
          <p:cNvSpPr txBox="1"/>
          <p:nvPr/>
        </p:nvSpPr>
        <p:spPr>
          <a:xfrm>
            <a:off x="2455788" y="51308"/>
            <a:ext cx="5067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2E1623F4-C5E6-4100-8CED-E5ABE5E90D00}"/>
              </a:ext>
            </a:extLst>
          </p:cNvPr>
          <p:cNvSpPr txBox="1"/>
          <p:nvPr/>
        </p:nvSpPr>
        <p:spPr>
          <a:xfrm>
            <a:off x="311147" y="2535324"/>
            <a:ext cx="5067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8" name="组合 57">
            <a:extLst>
              <a:ext uri="{FF2B5EF4-FFF2-40B4-BE49-F238E27FC236}">
                <a16:creationId xmlns:a16="http://schemas.microsoft.com/office/drawing/2014/main" id="{3528AC35-566E-4201-973A-2AE1EC9B110E}"/>
              </a:ext>
            </a:extLst>
          </p:cNvPr>
          <p:cNvGrpSpPr>
            <a:grpSpLocks noChangeAspect="1"/>
          </p:cNvGrpSpPr>
          <p:nvPr/>
        </p:nvGrpSpPr>
        <p:grpSpPr>
          <a:xfrm>
            <a:off x="190881" y="288924"/>
            <a:ext cx="7018206" cy="2302438"/>
            <a:chOff x="3410753" y="3190295"/>
            <a:chExt cx="5309036" cy="1741715"/>
          </a:xfrm>
        </p:grpSpPr>
        <p:graphicFrame>
          <p:nvGraphicFramePr>
            <p:cNvPr id="59" name="对象 58">
              <a:extLst>
                <a:ext uri="{FF2B5EF4-FFF2-40B4-BE49-F238E27FC236}">
                  <a16:creationId xmlns:a16="http://schemas.microsoft.com/office/drawing/2014/main" id="{4C3985DE-94A8-4780-9AD3-58D63AC91C95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54847542"/>
                </p:ext>
              </p:extLst>
            </p:nvPr>
          </p:nvGraphicFramePr>
          <p:xfrm>
            <a:off x="3410753" y="3358420"/>
            <a:ext cx="2015093" cy="14698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6" r:id="rId7" imgW="5177311" imgH="3769012" progId="Prism6.Document">
                    <p:embed/>
                  </p:oleObj>
                </mc:Choice>
                <mc:Fallback>
                  <p:oleObj name="Prism 6" r:id="rId7" imgW="5177311" imgH="3769012" progId="Prism6.Document">
                    <p:embed/>
                    <p:pic>
                      <p:nvPicPr>
                        <p:cNvPr id="59" name="对象 58">
                          <a:extLst>
                            <a:ext uri="{FF2B5EF4-FFF2-40B4-BE49-F238E27FC236}">
                              <a16:creationId xmlns:a16="http://schemas.microsoft.com/office/drawing/2014/main" id="{4C3985DE-94A8-4780-9AD3-58D63AC91C95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3410753" y="3358420"/>
                          <a:ext cx="2015093" cy="146988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0" name="对象 59">
              <a:extLst>
                <a:ext uri="{FF2B5EF4-FFF2-40B4-BE49-F238E27FC236}">
                  <a16:creationId xmlns:a16="http://schemas.microsoft.com/office/drawing/2014/main" id="{C7D0F9E9-65F5-49CB-BF70-E3CEEF5AC743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13666713"/>
                </p:ext>
              </p:extLst>
            </p:nvPr>
          </p:nvGraphicFramePr>
          <p:xfrm>
            <a:off x="6865615" y="3190295"/>
            <a:ext cx="1854174" cy="16380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6" r:id="rId9" imgW="4180455" imgH="3691219" progId="Prism6.Document">
                    <p:embed/>
                  </p:oleObj>
                </mc:Choice>
                <mc:Fallback>
                  <p:oleObj name="Prism 6" r:id="rId9" imgW="4180455" imgH="3691219" progId="Prism6.Document">
                    <p:embed/>
                    <p:pic>
                      <p:nvPicPr>
                        <p:cNvPr id="60" name="对象 59">
                          <a:extLst>
                            <a:ext uri="{FF2B5EF4-FFF2-40B4-BE49-F238E27FC236}">
                              <a16:creationId xmlns:a16="http://schemas.microsoft.com/office/drawing/2014/main" id="{C7D0F9E9-65F5-49CB-BF70-E3CEEF5AC743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6865615" y="3190295"/>
                          <a:ext cx="1854174" cy="16380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1" name="对象 60">
              <a:extLst>
                <a:ext uri="{FF2B5EF4-FFF2-40B4-BE49-F238E27FC236}">
                  <a16:creationId xmlns:a16="http://schemas.microsoft.com/office/drawing/2014/main" id="{0D4CD857-DB77-4E32-9424-FB652850E0F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48674503"/>
                </p:ext>
              </p:extLst>
            </p:nvPr>
          </p:nvGraphicFramePr>
          <p:xfrm>
            <a:off x="5367271" y="3301974"/>
            <a:ext cx="1420130" cy="16300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6" r:id="rId11" imgW="3841928" imgH="4407925" progId="Prism6.Document">
                    <p:embed/>
                  </p:oleObj>
                </mc:Choice>
                <mc:Fallback>
                  <p:oleObj name="Prism 6" r:id="rId11" imgW="3841928" imgH="4407925" progId="Prism6.Document">
                    <p:embed/>
                    <p:pic>
                      <p:nvPicPr>
                        <p:cNvPr id="61" name="对象 60">
                          <a:extLst>
                            <a:ext uri="{FF2B5EF4-FFF2-40B4-BE49-F238E27FC236}">
                              <a16:creationId xmlns:a16="http://schemas.microsoft.com/office/drawing/2014/main" id="{0D4CD857-DB77-4E32-9424-FB652850E0FA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5367271" y="3301974"/>
                          <a:ext cx="1420130" cy="163003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8" name="文本框 17">
            <a:extLst>
              <a:ext uri="{FF2B5EF4-FFF2-40B4-BE49-F238E27FC236}">
                <a16:creationId xmlns:a16="http://schemas.microsoft.com/office/drawing/2014/main" id="{8307B6DE-0A8E-4372-A4C9-350DFB6896DC}"/>
              </a:ext>
            </a:extLst>
          </p:cNvPr>
          <p:cNvSpPr txBox="1"/>
          <p:nvPr/>
        </p:nvSpPr>
        <p:spPr>
          <a:xfrm>
            <a:off x="4614831" y="81795"/>
            <a:ext cx="5067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3" name="直接连接符 42">
            <a:extLst>
              <a:ext uri="{FF2B5EF4-FFF2-40B4-BE49-F238E27FC236}">
                <a16:creationId xmlns:a16="http://schemas.microsoft.com/office/drawing/2014/main" id="{2CAA644A-9352-4A81-8819-104247227170}"/>
              </a:ext>
            </a:extLst>
          </p:cNvPr>
          <p:cNvCxnSpPr>
            <a:cxnSpLocks/>
          </p:cNvCxnSpPr>
          <p:nvPr/>
        </p:nvCxnSpPr>
        <p:spPr>
          <a:xfrm>
            <a:off x="2785241" y="3616118"/>
            <a:ext cx="0" cy="1713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>
            <a:extLst>
              <a:ext uri="{FF2B5EF4-FFF2-40B4-BE49-F238E27FC236}">
                <a16:creationId xmlns:a16="http://schemas.microsoft.com/office/drawing/2014/main" id="{C4ECBAEC-E5D1-4A81-99D2-003A246473A4}"/>
              </a:ext>
            </a:extLst>
          </p:cNvPr>
          <p:cNvCxnSpPr>
            <a:cxnSpLocks/>
          </p:cNvCxnSpPr>
          <p:nvPr/>
        </p:nvCxnSpPr>
        <p:spPr>
          <a:xfrm>
            <a:off x="2875769" y="3616118"/>
            <a:ext cx="0" cy="1713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>
            <a:extLst>
              <a:ext uri="{FF2B5EF4-FFF2-40B4-BE49-F238E27FC236}">
                <a16:creationId xmlns:a16="http://schemas.microsoft.com/office/drawing/2014/main" id="{66E22419-3382-4DD8-B327-2FDB699D02B8}"/>
              </a:ext>
            </a:extLst>
          </p:cNvPr>
          <p:cNvCxnSpPr>
            <a:cxnSpLocks/>
          </p:cNvCxnSpPr>
          <p:nvPr/>
        </p:nvCxnSpPr>
        <p:spPr>
          <a:xfrm>
            <a:off x="2977950" y="3616118"/>
            <a:ext cx="0" cy="1713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>
            <a:extLst>
              <a:ext uri="{FF2B5EF4-FFF2-40B4-BE49-F238E27FC236}">
                <a16:creationId xmlns:a16="http://schemas.microsoft.com/office/drawing/2014/main" id="{4FE66EC2-1452-4DDB-A8F5-DE19A3425A15}"/>
              </a:ext>
            </a:extLst>
          </p:cNvPr>
          <p:cNvCxnSpPr>
            <a:cxnSpLocks/>
          </p:cNvCxnSpPr>
          <p:nvPr/>
        </p:nvCxnSpPr>
        <p:spPr>
          <a:xfrm>
            <a:off x="2290553" y="3616118"/>
            <a:ext cx="0" cy="1713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>
            <a:extLst>
              <a:ext uri="{FF2B5EF4-FFF2-40B4-BE49-F238E27FC236}">
                <a16:creationId xmlns:a16="http://schemas.microsoft.com/office/drawing/2014/main" id="{943717D4-F5B8-46B9-8CA4-20FFBCFC2370}"/>
              </a:ext>
            </a:extLst>
          </p:cNvPr>
          <p:cNvCxnSpPr>
            <a:cxnSpLocks/>
          </p:cNvCxnSpPr>
          <p:nvPr/>
        </p:nvCxnSpPr>
        <p:spPr>
          <a:xfrm>
            <a:off x="2404926" y="3616118"/>
            <a:ext cx="0" cy="1713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>
            <a:extLst>
              <a:ext uri="{FF2B5EF4-FFF2-40B4-BE49-F238E27FC236}">
                <a16:creationId xmlns:a16="http://schemas.microsoft.com/office/drawing/2014/main" id="{F78DFAB0-EE8A-482D-B175-F13778FCF4C3}"/>
              </a:ext>
            </a:extLst>
          </p:cNvPr>
          <p:cNvCxnSpPr>
            <a:cxnSpLocks/>
          </p:cNvCxnSpPr>
          <p:nvPr/>
        </p:nvCxnSpPr>
        <p:spPr>
          <a:xfrm>
            <a:off x="3089129" y="3616118"/>
            <a:ext cx="0" cy="1713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>
            <a:extLst>
              <a:ext uri="{FF2B5EF4-FFF2-40B4-BE49-F238E27FC236}">
                <a16:creationId xmlns:a16="http://schemas.microsoft.com/office/drawing/2014/main" id="{3950D0B3-E7DC-4E86-B7CD-EF4C2623196F}"/>
              </a:ext>
            </a:extLst>
          </p:cNvPr>
          <p:cNvCxnSpPr>
            <a:cxnSpLocks/>
          </p:cNvCxnSpPr>
          <p:nvPr/>
        </p:nvCxnSpPr>
        <p:spPr>
          <a:xfrm>
            <a:off x="3197406" y="3616118"/>
            <a:ext cx="0" cy="1713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>
            <a:extLst>
              <a:ext uri="{FF2B5EF4-FFF2-40B4-BE49-F238E27FC236}">
                <a16:creationId xmlns:a16="http://schemas.microsoft.com/office/drawing/2014/main" id="{0C57BDC6-875B-49B5-8581-08712F07C613}"/>
              </a:ext>
            </a:extLst>
          </p:cNvPr>
          <p:cNvCxnSpPr>
            <a:cxnSpLocks/>
          </p:cNvCxnSpPr>
          <p:nvPr/>
        </p:nvCxnSpPr>
        <p:spPr>
          <a:xfrm>
            <a:off x="2698446" y="4167825"/>
            <a:ext cx="0" cy="1713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>
            <a:extLst>
              <a:ext uri="{FF2B5EF4-FFF2-40B4-BE49-F238E27FC236}">
                <a16:creationId xmlns:a16="http://schemas.microsoft.com/office/drawing/2014/main" id="{89040C0A-03D1-45DD-9F9C-A0AF13FBE4C9}"/>
              </a:ext>
            </a:extLst>
          </p:cNvPr>
          <p:cNvCxnSpPr>
            <a:cxnSpLocks/>
          </p:cNvCxnSpPr>
          <p:nvPr/>
        </p:nvCxnSpPr>
        <p:spPr>
          <a:xfrm>
            <a:off x="2795070" y="4167825"/>
            <a:ext cx="0" cy="1713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>
            <a:extLst>
              <a:ext uri="{FF2B5EF4-FFF2-40B4-BE49-F238E27FC236}">
                <a16:creationId xmlns:a16="http://schemas.microsoft.com/office/drawing/2014/main" id="{BA5F2A51-505F-40BC-96CE-C77C35DD2F90}"/>
              </a:ext>
            </a:extLst>
          </p:cNvPr>
          <p:cNvCxnSpPr>
            <a:cxnSpLocks/>
          </p:cNvCxnSpPr>
          <p:nvPr/>
        </p:nvCxnSpPr>
        <p:spPr>
          <a:xfrm>
            <a:off x="2903347" y="4167825"/>
            <a:ext cx="0" cy="1713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>
            <a:extLst>
              <a:ext uri="{FF2B5EF4-FFF2-40B4-BE49-F238E27FC236}">
                <a16:creationId xmlns:a16="http://schemas.microsoft.com/office/drawing/2014/main" id="{8041CEB6-D6C5-4D16-BD59-CDB00EDECF3A}"/>
              </a:ext>
            </a:extLst>
          </p:cNvPr>
          <p:cNvCxnSpPr>
            <a:cxnSpLocks/>
          </p:cNvCxnSpPr>
          <p:nvPr/>
        </p:nvCxnSpPr>
        <p:spPr>
          <a:xfrm>
            <a:off x="2996238" y="4167825"/>
            <a:ext cx="0" cy="1713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>
            <a:extLst>
              <a:ext uri="{FF2B5EF4-FFF2-40B4-BE49-F238E27FC236}">
                <a16:creationId xmlns:a16="http://schemas.microsoft.com/office/drawing/2014/main" id="{7732CF86-6FFD-460B-AAD3-8A8E82462EB2}"/>
              </a:ext>
            </a:extLst>
          </p:cNvPr>
          <p:cNvCxnSpPr>
            <a:cxnSpLocks/>
          </p:cNvCxnSpPr>
          <p:nvPr/>
        </p:nvCxnSpPr>
        <p:spPr>
          <a:xfrm>
            <a:off x="2309753" y="4167825"/>
            <a:ext cx="0" cy="1713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>
            <a:extLst>
              <a:ext uri="{FF2B5EF4-FFF2-40B4-BE49-F238E27FC236}">
                <a16:creationId xmlns:a16="http://schemas.microsoft.com/office/drawing/2014/main" id="{70866692-D364-4379-B70B-E831A259082E}"/>
              </a:ext>
            </a:extLst>
          </p:cNvPr>
          <p:cNvCxnSpPr>
            <a:cxnSpLocks/>
          </p:cNvCxnSpPr>
          <p:nvPr/>
        </p:nvCxnSpPr>
        <p:spPr>
          <a:xfrm>
            <a:off x="2412473" y="4167825"/>
            <a:ext cx="0" cy="1713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>
            <a:extLst>
              <a:ext uri="{FF2B5EF4-FFF2-40B4-BE49-F238E27FC236}">
                <a16:creationId xmlns:a16="http://schemas.microsoft.com/office/drawing/2014/main" id="{FC18F698-4B24-4513-8C59-B38637FC5D61}"/>
              </a:ext>
            </a:extLst>
          </p:cNvPr>
          <p:cNvCxnSpPr>
            <a:cxnSpLocks/>
          </p:cNvCxnSpPr>
          <p:nvPr/>
        </p:nvCxnSpPr>
        <p:spPr>
          <a:xfrm>
            <a:off x="2502462" y="4167825"/>
            <a:ext cx="0" cy="1713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>
            <a:extLst>
              <a:ext uri="{FF2B5EF4-FFF2-40B4-BE49-F238E27FC236}">
                <a16:creationId xmlns:a16="http://schemas.microsoft.com/office/drawing/2014/main" id="{F603A6B8-9559-4333-93C7-39E5BF8CA902}"/>
              </a:ext>
            </a:extLst>
          </p:cNvPr>
          <p:cNvCxnSpPr>
            <a:cxnSpLocks/>
          </p:cNvCxnSpPr>
          <p:nvPr/>
        </p:nvCxnSpPr>
        <p:spPr>
          <a:xfrm>
            <a:off x="2613641" y="4167825"/>
            <a:ext cx="0" cy="1713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>
            <a:extLst>
              <a:ext uri="{FF2B5EF4-FFF2-40B4-BE49-F238E27FC236}">
                <a16:creationId xmlns:a16="http://schemas.microsoft.com/office/drawing/2014/main" id="{37676329-B2C2-4D40-AB7A-F8520041430D}"/>
              </a:ext>
            </a:extLst>
          </p:cNvPr>
          <p:cNvCxnSpPr>
            <a:cxnSpLocks/>
          </p:cNvCxnSpPr>
          <p:nvPr/>
        </p:nvCxnSpPr>
        <p:spPr>
          <a:xfrm>
            <a:off x="6771990" y="3036888"/>
            <a:ext cx="65538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>
            <a:extLst>
              <a:ext uri="{FF2B5EF4-FFF2-40B4-BE49-F238E27FC236}">
                <a16:creationId xmlns:a16="http://schemas.microsoft.com/office/drawing/2014/main" id="{A6C09DC3-EA63-4D09-A84A-4717FAE38F0A}"/>
              </a:ext>
            </a:extLst>
          </p:cNvPr>
          <p:cNvCxnSpPr>
            <a:cxnSpLocks/>
          </p:cNvCxnSpPr>
          <p:nvPr/>
        </p:nvCxnSpPr>
        <p:spPr>
          <a:xfrm>
            <a:off x="4878556" y="3036888"/>
            <a:ext cx="65538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>
            <a:extLst>
              <a:ext uri="{FF2B5EF4-FFF2-40B4-BE49-F238E27FC236}">
                <a16:creationId xmlns:a16="http://schemas.microsoft.com/office/drawing/2014/main" id="{9C521D83-8107-461C-9B75-44B6B4DCF18F}"/>
              </a:ext>
            </a:extLst>
          </p:cNvPr>
          <p:cNvCxnSpPr>
            <a:cxnSpLocks/>
          </p:cNvCxnSpPr>
          <p:nvPr/>
        </p:nvCxnSpPr>
        <p:spPr>
          <a:xfrm>
            <a:off x="4120896" y="3036888"/>
            <a:ext cx="65538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文本框 65">
            <a:extLst>
              <a:ext uri="{FF2B5EF4-FFF2-40B4-BE49-F238E27FC236}">
                <a16:creationId xmlns:a16="http://schemas.microsoft.com/office/drawing/2014/main" id="{C23CB41A-B4A4-4D99-8D9C-EDF66A3C9FF1}"/>
              </a:ext>
            </a:extLst>
          </p:cNvPr>
          <p:cNvSpPr txBox="1"/>
          <p:nvPr/>
        </p:nvSpPr>
        <p:spPr>
          <a:xfrm>
            <a:off x="6727740" y="89800"/>
            <a:ext cx="5067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7" name="对象 66">
            <a:extLst>
              <a:ext uri="{FF2B5EF4-FFF2-40B4-BE49-F238E27FC236}">
                <a16:creationId xmlns:a16="http://schemas.microsoft.com/office/drawing/2014/main" id="{C021951F-3EDE-4440-8D3D-6187DE179AA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1233909"/>
              </p:ext>
            </p:extLst>
          </p:nvPr>
        </p:nvGraphicFramePr>
        <p:xfrm>
          <a:off x="7008496" y="273050"/>
          <a:ext cx="2500313" cy="218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6" r:id="rId13" imgW="4418145" imgH="3855809" progId="Prism6.Document">
                  <p:embed/>
                </p:oleObj>
              </mc:Choice>
              <mc:Fallback>
                <p:oleObj name="Prism 6" r:id="rId13" imgW="4418145" imgH="3855809" progId="Prism6.Document">
                  <p:embed/>
                  <p:pic>
                    <p:nvPicPr>
                      <p:cNvPr id="2" name="对象 1">
                        <a:extLst>
                          <a:ext uri="{FF2B5EF4-FFF2-40B4-BE49-F238E27FC236}">
                            <a16:creationId xmlns:a16="http://schemas.microsoft.com/office/drawing/2014/main" id="{C8CE899C-12ED-4ABC-ABC7-08F6A432ACB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008496" y="273050"/>
                        <a:ext cx="2500313" cy="2181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71666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>
            <a:extLst>
              <a:ext uri="{FF2B5EF4-FFF2-40B4-BE49-F238E27FC236}">
                <a16:creationId xmlns:a16="http://schemas.microsoft.com/office/drawing/2014/main" id="{B19946D9-B30A-446C-933D-3EBC710E155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5144857"/>
              </p:ext>
            </p:extLst>
          </p:nvPr>
        </p:nvGraphicFramePr>
        <p:xfrm>
          <a:off x="6381623" y="796413"/>
          <a:ext cx="1933136" cy="198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6" r:id="rId2" imgW="3649975" imgH="3764330" progId="Prism6.Document">
                  <p:embed/>
                </p:oleObj>
              </mc:Choice>
              <mc:Fallback>
                <p:oleObj name="Prism 6" r:id="rId2" imgW="3649975" imgH="3764330" progId="Prism6.Document">
                  <p:embed/>
                  <p:pic>
                    <p:nvPicPr>
                      <p:cNvPr id="2" name="对象 1">
                        <a:extLst>
                          <a:ext uri="{FF2B5EF4-FFF2-40B4-BE49-F238E27FC236}">
                            <a16:creationId xmlns:a16="http://schemas.microsoft.com/office/drawing/2014/main" id="{B19946D9-B30A-446C-933D-3EBC710E155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381623" y="796413"/>
                        <a:ext cx="1933136" cy="198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文本框 13">
            <a:extLst>
              <a:ext uri="{FF2B5EF4-FFF2-40B4-BE49-F238E27FC236}">
                <a16:creationId xmlns:a16="http://schemas.microsoft.com/office/drawing/2014/main" id="{4C4DE355-599F-4029-BA0E-A65DDE1BFAD4}"/>
              </a:ext>
            </a:extLst>
          </p:cNvPr>
          <p:cNvSpPr txBox="1"/>
          <p:nvPr/>
        </p:nvSpPr>
        <p:spPr>
          <a:xfrm>
            <a:off x="240712" y="474360"/>
            <a:ext cx="494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796118CB-4C5F-4180-A249-7239E04F058C}"/>
              </a:ext>
            </a:extLst>
          </p:cNvPr>
          <p:cNvSpPr txBox="1"/>
          <p:nvPr/>
        </p:nvSpPr>
        <p:spPr>
          <a:xfrm>
            <a:off x="3120417" y="474360"/>
            <a:ext cx="3879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AD92A863-BDD2-426A-BEE6-C02D7BB38C17}"/>
              </a:ext>
            </a:extLst>
          </p:cNvPr>
          <p:cNvGrpSpPr/>
          <p:nvPr/>
        </p:nvGrpSpPr>
        <p:grpSpPr>
          <a:xfrm>
            <a:off x="3526651" y="678277"/>
            <a:ext cx="2122469" cy="1859313"/>
            <a:chOff x="2356162" y="431895"/>
            <a:chExt cx="1758677" cy="1540626"/>
          </a:xfrm>
        </p:grpSpPr>
        <p:pic>
          <p:nvPicPr>
            <p:cNvPr id="39" name="图片 38">
              <a:extLst>
                <a:ext uri="{FF2B5EF4-FFF2-40B4-BE49-F238E27FC236}">
                  <a16:creationId xmlns:a16="http://schemas.microsoft.com/office/drawing/2014/main" id="{8AEF29A1-89F9-4299-8B65-FB2D33004DFD}"/>
                </a:ext>
              </a:extLst>
            </p:cNvPr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34424" y="1279830"/>
              <a:ext cx="1065600" cy="313200"/>
            </a:xfrm>
            <a:prstGeom prst="rect">
              <a:avLst/>
            </a:prstGeom>
          </p:spPr>
        </p:pic>
        <p:pic>
          <p:nvPicPr>
            <p:cNvPr id="30" name="图片 29">
              <a:extLst>
                <a:ext uri="{FF2B5EF4-FFF2-40B4-BE49-F238E27FC236}">
                  <a16:creationId xmlns:a16="http://schemas.microsoft.com/office/drawing/2014/main" id="{387CBC32-2B0E-4038-B4C0-FEFEC634A656}"/>
                </a:ext>
              </a:extLst>
            </p:cNvPr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34424" y="931795"/>
              <a:ext cx="1065600" cy="313200"/>
            </a:xfrm>
            <a:prstGeom prst="rect">
              <a:avLst/>
            </a:prstGeom>
          </p:spPr>
        </p:pic>
        <p:pic>
          <p:nvPicPr>
            <p:cNvPr id="31" name="图片 30">
              <a:extLst>
                <a:ext uri="{FF2B5EF4-FFF2-40B4-BE49-F238E27FC236}">
                  <a16:creationId xmlns:a16="http://schemas.microsoft.com/office/drawing/2014/main" id="{DD403421-E8BD-4C1A-925F-F144FBF26FB0}"/>
                </a:ext>
              </a:extLst>
            </p:cNvPr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34424" y="1648168"/>
              <a:ext cx="1065600" cy="313200"/>
            </a:xfrm>
            <a:prstGeom prst="rect">
              <a:avLst/>
            </a:prstGeom>
          </p:spPr>
        </p:pic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id="{CFA177AE-577D-400B-BCC7-A5A453D05D35}"/>
                </a:ext>
              </a:extLst>
            </p:cNvPr>
            <p:cNvSpPr txBox="1"/>
            <p:nvPr/>
          </p:nvSpPr>
          <p:spPr>
            <a:xfrm rot="18909657">
              <a:off x="2356162" y="482598"/>
              <a:ext cx="98277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Vector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id="{1339C0DD-C8E9-447A-90D0-8ABCC3462878}"/>
                </a:ext>
              </a:extLst>
            </p:cNvPr>
            <p:cNvSpPr txBox="1"/>
            <p:nvPr/>
          </p:nvSpPr>
          <p:spPr>
            <a:xfrm rot="18909657">
              <a:off x="2686822" y="431895"/>
              <a:ext cx="11487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YAP1 WT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id="{4A7E807C-CEEC-4322-A615-200B62C8FD61}"/>
                </a:ext>
              </a:extLst>
            </p:cNvPr>
            <p:cNvSpPr txBox="1"/>
            <p:nvPr/>
          </p:nvSpPr>
          <p:spPr>
            <a:xfrm rot="18909657">
              <a:off x="3046627" y="460114"/>
              <a:ext cx="10682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YAP TID mu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id="{4FA9C82F-ED89-427B-941A-129E4FBC741A}"/>
                </a:ext>
              </a:extLst>
            </p:cNvPr>
            <p:cNvSpPr txBox="1"/>
            <p:nvPr/>
          </p:nvSpPr>
          <p:spPr>
            <a:xfrm>
              <a:off x="3456791" y="1003714"/>
              <a:ext cx="6468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YAP1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id="{AFBBBB62-B07F-4BC8-B224-75C0B6BBE546}"/>
                </a:ext>
              </a:extLst>
            </p:cNvPr>
            <p:cNvSpPr txBox="1"/>
            <p:nvPr/>
          </p:nvSpPr>
          <p:spPr>
            <a:xfrm>
              <a:off x="3464487" y="1695522"/>
              <a:ext cx="6468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ACTB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8332E298-AD35-48D9-A0A2-48509DEFD77A}"/>
                </a:ext>
              </a:extLst>
            </p:cNvPr>
            <p:cNvSpPr txBox="1"/>
            <p:nvPr/>
          </p:nvSpPr>
          <p:spPr>
            <a:xfrm>
              <a:off x="3464487" y="1336711"/>
              <a:ext cx="6468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ITGA3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57" name="对象 56">
            <a:extLst>
              <a:ext uri="{FF2B5EF4-FFF2-40B4-BE49-F238E27FC236}">
                <a16:creationId xmlns:a16="http://schemas.microsoft.com/office/drawing/2014/main" id="{EABC6140-7DF4-4E8B-A232-922B9BFBBDD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0692231"/>
              </p:ext>
            </p:extLst>
          </p:nvPr>
        </p:nvGraphicFramePr>
        <p:xfrm>
          <a:off x="464815" y="3042767"/>
          <a:ext cx="1988303" cy="198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6" r:id="rId7" imgW="3622245" imgH="3630353" progId="Prism6.Document">
                  <p:embed/>
                </p:oleObj>
              </mc:Choice>
              <mc:Fallback>
                <p:oleObj name="Prism 6" r:id="rId7" imgW="3622245" imgH="3630353" progId="Prism6.Document">
                  <p:embed/>
                  <p:pic>
                    <p:nvPicPr>
                      <p:cNvPr id="2" name="对象 1">
                        <a:extLst>
                          <a:ext uri="{FF2B5EF4-FFF2-40B4-BE49-F238E27FC236}">
                            <a16:creationId xmlns:a16="http://schemas.microsoft.com/office/drawing/2014/main" id="{A8729E65-006F-4413-9540-972320970B6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64815" y="3042767"/>
                        <a:ext cx="1988303" cy="198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对象 57">
            <a:extLst>
              <a:ext uri="{FF2B5EF4-FFF2-40B4-BE49-F238E27FC236}">
                <a16:creationId xmlns:a16="http://schemas.microsoft.com/office/drawing/2014/main" id="{DA1176AF-58F5-4137-A66C-B9CBF3DD9A6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0625246"/>
              </p:ext>
            </p:extLst>
          </p:nvPr>
        </p:nvGraphicFramePr>
        <p:xfrm>
          <a:off x="2759005" y="3042767"/>
          <a:ext cx="1934657" cy="198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6" r:id="rId9" imgW="3704716" imgH="3816192" progId="Prism6.Document">
                  <p:embed/>
                </p:oleObj>
              </mc:Choice>
              <mc:Fallback>
                <p:oleObj name="Prism 6" r:id="rId9" imgW="3704716" imgH="3816192" progId="Prism6.Document">
                  <p:embed/>
                  <p:pic>
                    <p:nvPicPr>
                      <p:cNvPr id="3" name="对象 2">
                        <a:extLst>
                          <a:ext uri="{FF2B5EF4-FFF2-40B4-BE49-F238E27FC236}">
                            <a16:creationId xmlns:a16="http://schemas.microsoft.com/office/drawing/2014/main" id="{729180C1-6BBF-4DB9-93A9-B9993EFD887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759005" y="3042767"/>
                        <a:ext cx="1934657" cy="198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对象 58">
            <a:extLst>
              <a:ext uri="{FF2B5EF4-FFF2-40B4-BE49-F238E27FC236}">
                <a16:creationId xmlns:a16="http://schemas.microsoft.com/office/drawing/2014/main" id="{B196CCDE-DFDC-4E3E-996E-AE2785A48D1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6548847"/>
              </p:ext>
            </p:extLst>
          </p:nvPr>
        </p:nvGraphicFramePr>
        <p:xfrm>
          <a:off x="4756793" y="3042767"/>
          <a:ext cx="1890001" cy="198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6" r:id="rId11" imgW="3704716" imgH="3906231" progId="Prism6.Document">
                  <p:embed/>
                </p:oleObj>
              </mc:Choice>
              <mc:Fallback>
                <p:oleObj name="Prism 6" r:id="rId11" imgW="3704716" imgH="3906231" progId="Prism6.Document">
                  <p:embed/>
                  <p:pic>
                    <p:nvPicPr>
                      <p:cNvPr id="4" name="对象 3">
                        <a:extLst>
                          <a:ext uri="{FF2B5EF4-FFF2-40B4-BE49-F238E27FC236}">
                            <a16:creationId xmlns:a16="http://schemas.microsoft.com/office/drawing/2014/main" id="{8A28F5AE-F64A-441D-84EE-3FD7409F7ED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756793" y="3042767"/>
                        <a:ext cx="1890001" cy="198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" name="文本框 59">
            <a:extLst>
              <a:ext uri="{FF2B5EF4-FFF2-40B4-BE49-F238E27FC236}">
                <a16:creationId xmlns:a16="http://schemas.microsoft.com/office/drawing/2014/main" id="{19C2E089-F67F-4636-8CAB-C1A517187AD2}"/>
              </a:ext>
            </a:extLst>
          </p:cNvPr>
          <p:cNvSpPr txBox="1"/>
          <p:nvPr/>
        </p:nvSpPr>
        <p:spPr>
          <a:xfrm>
            <a:off x="6179758" y="474360"/>
            <a:ext cx="3879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文本框 60">
            <a:extLst>
              <a:ext uri="{FF2B5EF4-FFF2-40B4-BE49-F238E27FC236}">
                <a16:creationId xmlns:a16="http://schemas.microsoft.com/office/drawing/2014/main" id="{571D1904-AE38-4A39-A10B-3107C3115286}"/>
              </a:ext>
            </a:extLst>
          </p:cNvPr>
          <p:cNvSpPr txBox="1"/>
          <p:nvPr/>
        </p:nvSpPr>
        <p:spPr>
          <a:xfrm>
            <a:off x="240712" y="2800117"/>
            <a:ext cx="3879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id="{D3A11B5B-1EAF-4F43-9F04-E413308D6138}"/>
              </a:ext>
            </a:extLst>
          </p:cNvPr>
          <p:cNvSpPr txBox="1"/>
          <p:nvPr/>
        </p:nvSpPr>
        <p:spPr>
          <a:xfrm>
            <a:off x="2523009" y="2800117"/>
            <a:ext cx="3879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9">
            <a:extLst>
              <a:ext uri="{FF2B5EF4-FFF2-40B4-BE49-F238E27FC236}">
                <a16:creationId xmlns:a16="http://schemas.microsoft.com/office/drawing/2014/main" id="{FF1129D8-E1E5-4F2D-897F-FDD5C1F0F6A6}"/>
              </a:ext>
            </a:extLst>
          </p:cNvPr>
          <p:cNvSpPr/>
          <p:nvPr/>
        </p:nvSpPr>
        <p:spPr>
          <a:xfrm>
            <a:off x="97730" y="5096526"/>
            <a:ext cx="8872751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300" b="1" dirty="0">
                <a:latin typeface="Arial" panose="020B0604020202020204" pitchFamily="34" charset="0"/>
                <a:cs typeface="Arial" pitchFamily="34" charset="0"/>
              </a:rPr>
              <a:t>Supplementary Figure S3</a:t>
            </a:r>
            <a:r>
              <a:rPr lang="en-US" altLang="zh-CN" sz="13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zh-CN" sz="13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Mutation of YAP1 protein domain inhibits ITGA3 transcription</a:t>
            </a:r>
            <a:r>
              <a:rPr lang="en-US" altLang="zh-CN" sz="13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zh-CN" sz="13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). Information of YAP1 protein structure mutation. (</a:t>
            </a:r>
            <a:r>
              <a:rPr lang="en-US" altLang="zh-CN" sz="13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). Protein level of YAP1 and ITGA3 in MIA PaCa-2 cells transfected with empty vector, YAP1 ORF WT vector, or YAP1 ORF TID (TEAD binding domain) mu vector. (</a:t>
            </a:r>
            <a:r>
              <a:rPr lang="en-US" altLang="zh-CN" sz="1300" b="1" dirty="0">
                <a:latin typeface="Arial" panose="020B0604020202020204" pitchFamily="34" charset="0"/>
                <a:cs typeface="Arial" panose="020B0604020202020204" pitchFamily="34" charset="0"/>
              </a:rPr>
              <a:t>C-F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). Promoter activity of ITGA3 in MIA PaCa-2 cells transfected with empty vector, YAP1 ORF WT vector, or YAP1 ORF TID mu vector (</a:t>
            </a:r>
            <a:r>
              <a:rPr lang="en-US" altLang="zh-CN" sz="13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), YAP1 ORF PDZ deletion vector  (</a:t>
            </a:r>
            <a:r>
              <a:rPr lang="en-US" altLang="zh-CN" sz="13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), or YAP1 ORF WW mutation vector (</a:t>
            </a:r>
            <a:r>
              <a:rPr lang="en-US" altLang="zh-CN" sz="13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),</a:t>
            </a:r>
            <a:r>
              <a:rPr lang="en-US" altLang="zh-CN" sz="13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or YAP1 ORF phosphorylation mutation vector (</a:t>
            </a:r>
            <a:r>
              <a:rPr lang="en-US" altLang="zh-CN" sz="13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). ** means </a:t>
            </a:r>
            <a:r>
              <a:rPr lang="en-US" altLang="zh-CN" sz="13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&lt; .01. (</a:t>
            </a:r>
            <a:r>
              <a:rPr lang="en-US" altLang="zh-CN" sz="13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). Protein levels of YAP1 and ITGA3 in MIA-ZIP4 cells treated with YAP1 inhibitor Verteporfin with 10 </a:t>
            </a:r>
            <a:r>
              <a:rPr lang="en-US" altLang="zh-CN" sz="1300" dirty="0" err="1">
                <a:latin typeface="Arial" panose="020B0604020202020204" pitchFamily="34" charset="0"/>
                <a:cs typeface="Arial" panose="020B0604020202020204" pitchFamily="34" charset="0"/>
              </a:rPr>
              <a:t>μM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 for 24 h. Verteporfin can reduce the interaction between YAP1 and TEAD.</a:t>
            </a:r>
            <a:endParaRPr lang="en-US" sz="1300" dirty="0">
              <a:latin typeface="Arial" panose="020B0604020202020204" pitchFamily="34" charset="0"/>
              <a:cs typeface="Arial" pitchFamily="34" charset="0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A88C5863-FEC1-4837-BA6F-AFF136A382D9}"/>
              </a:ext>
            </a:extLst>
          </p:cNvPr>
          <p:cNvGrpSpPr>
            <a:grpSpLocks noChangeAspect="1"/>
          </p:cNvGrpSpPr>
          <p:nvPr/>
        </p:nvGrpSpPr>
        <p:grpSpPr>
          <a:xfrm>
            <a:off x="6783074" y="2741584"/>
            <a:ext cx="2810203" cy="2109796"/>
            <a:chOff x="6080019" y="2453250"/>
            <a:chExt cx="2920617" cy="2192690"/>
          </a:xfrm>
        </p:grpSpPr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id="{779A62E5-4CAD-4BE2-A059-306EC50A0EFF}"/>
                </a:ext>
              </a:extLst>
            </p:cNvPr>
            <p:cNvGrpSpPr/>
            <p:nvPr/>
          </p:nvGrpSpPr>
          <p:grpSpPr>
            <a:xfrm>
              <a:off x="6080019" y="2453250"/>
              <a:ext cx="2920617" cy="1978153"/>
              <a:chOff x="5689042" y="2571058"/>
              <a:chExt cx="2920617" cy="1978153"/>
            </a:xfrm>
          </p:grpSpPr>
          <p:pic>
            <p:nvPicPr>
              <p:cNvPr id="4" name="图片 3">
                <a:extLst>
                  <a:ext uri="{FF2B5EF4-FFF2-40B4-BE49-F238E27FC236}">
                    <a16:creationId xmlns:a16="http://schemas.microsoft.com/office/drawing/2014/main" id="{F0E88B68-EC54-4552-955E-7DD01C88ABF5}"/>
                  </a:ext>
                </a:extLst>
              </p:cNvPr>
              <p:cNvPicPr>
                <a:picLocks/>
              </p:cNvPicPr>
              <p:nvPr/>
            </p:nvPicPr>
            <p:blipFill>
              <a:blip r:embed="rId13"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brightnessContrast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695138" y="3711355"/>
                <a:ext cx="1508400" cy="396000"/>
              </a:xfrm>
              <a:prstGeom prst="rect">
                <a:avLst/>
              </a:prstGeom>
            </p:spPr>
          </p:pic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F10AF899-F980-4E64-A977-2388802B2F65}"/>
                  </a:ext>
                </a:extLst>
              </p:cNvPr>
              <p:cNvSpPr txBox="1"/>
              <p:nvPr/>
            </p:nvSpPr>
            <p:spPr>
              <a:xfrm rot="19465784">
                <a:off x="5811274" y="2909331"/>
                <a:ext cx="757488" cy="2558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MIA-V</a:t>
                </a:r>
                <a:endParaRPr lang="zh-CN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CD21962E-5EF7-46F5-A9C5-2C0E79A0C606}"/>
                  </a:ext>
                </a:extLst>
              </p:cNvPr>
              <p:cNvSpPr txBox="1"/>
              <p:nvPr/>
            </p:nvSpPr>
            <p:spPr>
              <a:xfrm rot="19465784">
                <a:off x="6224613" y="2837895"/>
                <a:ext cx="1082899" cy="2558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MIA-ZIP4</a:t>
                </a:r>
                <a:endParaRPr lang="zh-CN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AC05C53B-2583-48AB-8740-FAD9D07239F7}"/>
                  </a:ext>
                </a:extLst>
              </p:cNvPr>
              <p:cNvSpPr txBox="1"/>
              <p:nvPr/>
            </p:nvSpPr>
            <p:spPr>
              <a:xfrm rot="19465784">
                <a:off x="6647212" y="2571058"/>
                <a:ext cx="1962447" cy="2558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MIA-ZIP4</a:t>
                </a:r>
                <a:endParaRPr lang="zh-CN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C5ADB9D4-11BA-4635-95B5-6B9A52483040}"/>
                  </a:ext>
                </a:extLst>
              </p:cNvPr>
              <p:cNvSpPr txBox="1"/>
              <p:nvPr/>
            </p:nvSpPr>
            <p:spPr>
              <a:xfrm>
                <a:off x="7179855" y="4234519"/>
                <a:ext cx="1021229" cy="2558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ACTB</a:t>
                </a:r>
                <a:endParaRPr lang="zh-CN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86D4A4F9-F407-421E-8761-FB86D8700498}"/>
                  </a:ext>
                </a:extLst>
              </p:cNvPr>
              <p:cNvSpPr txBox="1"/>
              <p:nvPr/>
            </p:nvSpPr>
            <p:spPr>
              <a:xfrm>
                <a:off x="7179855" y="3364781"/>
                <a:ext cx="1021229" cy="2558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YAP1</a:t>
                </a:r>
                <a:endParaRPr lang="zh-CN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4E91A3CB-75BA-4EA2-81F0-A0219A038329}"/>
                  </a:ext>
                </a:extLst>
              </p:cNvPr>
              <p:cNvSpPr txBox="1"/>
              <p:nvPr/>
            </p:nvSpPr>
            <p:spPr>
              <a:xfrm>
                <a:off x="7179855" y="3781473"/>
                <a:ext cx="1021229" cy="2558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ITGA3</a:t>
                </a:r>
                <a:endParaRPr lang="zh-CN" alt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11" name="图片 10">
                <a:extLst>
                  <a:ext uri="{FF2B5EF4-FFF2-40B4-BE49-F238E27FC236}">
                    <a16:creationId xmlns:a16="http://schemas.microsoft.com/office/drawing/2014/main" id="{A87EE237-F171-4AD0-8CAE-0430F0F3804A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64" t="1" r="882" b="-1"/>
              <a:stretch/>
            </p:blipFill>
            <p:spPr>
              <a:xfrm>
                <a:off x="5689042" y="3261671"/>
                <a:ext cx="1508400" cy="396001"/>
              </a:xfrm>
              <a:prstGeom prst="rect">
                <a:avLst/>
              </a:prstGeom>
            </p:spPr>
          </p:pic>
          <p:pic>
            <p:nvPicPr>
              <p:cNvPr id="12" name="图片 11">
                <a:extLst>
                  <a:ext uri="{FF2B5EF4-FFF2-40B4-BE49-F238E27FC236}">
                    <a16:creationId xmlns:a16="http://schemas.microsoft.com/office/drawing/2014/main" id="{5147D4FE-87EE-4770-A97F-E9578992EC03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45" t="-4336"/>
              <a:stretch/>
            </p:blipFill>
            <p:spPr>
              <a:xfrm>
                <a:off x="5695138" y="4153211"/>
                <a:ext cx="1508400" cy="396000"/>
              </a:xfrm>
              <a:prstGeom prst="rect">
                <a:avLst/>
              </a:prstGeom>
            </p:spPr>
          </p:pic>
        </p:grp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F14ED73B-8DA8-4674-BE0B-E894B9502D7E}"/>
                </a:ext>
              </a:extLst>
            </p:cNvPr>
            <p:cNvSpPr txBox="1"/>
            <p:nvPr/>
          </p:nvSpPr>
          <p:spPr>
            <a:xfrm>
              <a:off x="6080019" y="4390045"/>
              <a:ext cx="846685" cy="2558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DMSO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6C2F37C2-7A7A-4B94-A132-D2ECE177CCE5}"/>
                </a:ext>
              </a:extLst>
            </p:cNvPr>
            <p:cNvSpPr txBox="1"/>
            <p:nvPr/>
          </p:nvSpPr>
          <p:spPr>
            <a:xfrm>
              <a:off x="6517181" y="4390044"/>
              <a:ext cx="846685" cy="2558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DMSO</a:t>
              </a:r>
              <a:endParaRPr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id="{BD82F861-34B0-422E-A2BB-BFEAA5814D3A}"/>
                </a:ext>
              </a:extLst>
            </p:cNvPr>
            <p:cNvSpPr txBox="1"/>
            <p:nvPr/>
          </p:nvSpPr>
          <p:spPr>
            <a:xfrm>
              <a:off x="6951344" y="4390044"/>
              <a:ext cx="1221831" cy="2558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Verteporfin</a:t>
              </a:r>
              <a:endParaRPr lang="zh-CN" altLang="en-US" sz="1000" dirty="0"/>
            </a:p>
          </p:txBody>
        </p:sp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id="{9C192046-422B-45E7-95C1-947AB3D78FE9}"/>
              </a:ext>
            </a:extLst>
          </p:cNvPr>
          <p:cNvSpPr txBox="1"/>
          <p:nvPr/>
        </p:nvSpPr>
        <p:spPr>
          <a:xfrm>
            <a:off x="4534106" y="2800117"/>
            <a:ext cx="3879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809FD4FE-FC8F-4BFD-95DA-821CEBF72CFF}"/>
              </a:ext>
            </a:extLst>
          </p:cNvPr>
          <p:cNvSpPr txBox="1"/>
          <p:nvPr/>
        </p:nvSpPr>
        <p:spPr>
          <a:xfrm>
            <a:off x="6541144" y="2800117"/>
            <a:ext cx="3879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2" name="表格 3">
            <a:extLst>
              <a:ext uri="{FF2B5EF4-FFF2-40B4-BE49-F238E27FC236}">
                <a16:creationId xmlns:a16="http://schemas.microsoft.com/office/drawing/2014/main" id="{F2AA371A-3564-448D-A1CE-51256A0894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5115044"/>
              </p:ext>
            </p:extLst>
          </p:nvPr>
        </p:nvGraphicFramePr>
        <p:xfrm>
          <a:off x="829712" y="633416"/>
          <a:ext cx="1858778" cy="21429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9389">
                  <a:extLst>
                    <a:ext uri="{9D8B030D-6E8A-4147-A177-3AD203B41FA5}">
                      <a16:colId xmlns:a16="http://schemas.microsoft.com/office/drawing/2014/main" val="3783858834"/>
                    </a:ext>
                  </a:extLst>
                </a:gridCol>
                <a:gridCol w="929389">
                  <a:extLst>
                    <a:ext uri="{9D8B030D-6E8A-4147-A177-3AD203B41FA5}">
                      <a16:colId xmlns:a16="http://schemas.microsoft.com/office/drawing/2014/main" val="1380656914"/>
                    </a:ext>
                  </a:extLst>
                </a:gridCol>
              </a:tblGrid>
              <a:tr h="36399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YAP1 mutation vector</a:t>
                      </a:r>
                      <a:endParaRPr lang="zh-CN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241" marR="45241" marT="22620" marB="2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Mutation or Deletion</a:t>
                      </a:r>
                      <a:endParaRPr lang="zh-CN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241" marR="45241" marT="22620" marB="22620"/>
                </a:tc>
                <a:extLst>
                  <a:ext uri="{0D108BD9-81ED-4DB2-BD59-A6C34878D82A}">
                    <a16:rowId xmlns:a16="http://schemas.microsoft.com/office/drawing/2014/main" val="1970506507"/>
                  </a:ext>
                </a:extLst>
              </a:tr>
              <a:tr h="59411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YAP1 ORF TID (TEAD binding domain) mutation vector</a:t>
                      </a:r>
                      <a:endParaRPr lang="zh-CN" altLang="en-US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241" marR="45241" marT="22620" marB="22620"/>
                </a:tc>
                <a:tc>
                  <a:txBody>
                    <a:bodyPr/>
                    <a:lstStyle/>
                    <a:p>
                      <a:pPr algn="ctr"/>
                      <a:endParaRPr lang="en-US" altLang="zh-CN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altLang="zh-CN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Mutation</a:t>
                      </a:r>
                      <a:endParaRPr lang="zh-CN" altLang="en-US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241" marR="45241" marT="22620" marB="22620"/>
                </a:tc>
                <a:extLst>
                  <a:ext uri="{0D108BD9-81ED-4DB2-BD59-A6C34878D82A}">
                    <a16:rowId xmlns:a16="http://schemas.microsoft.com/office/drawing/2014/main" val="996561360"/>
                  </a:ext>
                </a:extLst>
              </a:tr>
              <a:tr h="36399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YAP1 ORF PDZ deletion vector </a:t>
                      </a:r>
                      <a:endParaRPr lang="zh-CN" altLang="en-US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241" marR="45241" marT="22620" marB="2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Deletion</a:t>
                      </a:r>
                      <a:endParaRPr lang="zh-CN" altLang="en-US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241" marR="45241" marT="22620" marB="22620"/>
                </a:tc>
                <a:extLst>
                  <a:ext uri="{0D108BD9-81ED-4DB2-BD59-A6C34878D82A}">
                    <a16:rowId xmlns:a16="http://schemas.microsoft.com/office/drawing/2014/main" val="3226718602"/>
                  </a:ext>
                </a:extLst>
              </a:tr>
              <a:tr h="36399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YAP1 ORF WW mutation vector </a:t>
                      </a:r>
                      <a:endParaRPr lang="zh-CN" altLang="en-US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241" marR="45241" marT="22620" marB="226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Mutation</a:t>
                      </a:r>
                      <a:endParaRPr lang="zh-CN" altLang="en-US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241" marR="45241" marT="22620" marB="22620"/>
                </a:tc>
                <a:extLst>
                  <a:ext uri="{0D108BD9-81ED-4DB2-BD59-A6C34878D82A}">
                    <a16:rowId xmlns:a16="http://schemas.microsoft.com/office/drawing/2014/main" val="1500357066"/>
                  </a:ext>
                </a:extLst>
              </a:tr>
              <a:tr h="45689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YAP1 ORF phosphorylation mutation vector </a:t>
                      </a:r>
                      <a:endParaRPr lang="zh-CN" altLang="en-US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241" marR="45241" marT="22620" marB="22620"/>
                </a:tc>
                <a:tc>
                  <a:txBody>
                    <a:bodyPr/>
                    <a:lstStyle/>
                    <a:p>
                      <a:pPr algn="ctr"/>
                      <a:endParaRPr lang="en-US" altLang="zh-CN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altLang="zh-CN" sz="9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Mutation</a:t>
                      </a:r>
                      <a:endParaRPr lang="zh-CN" altLang="en-US" sz="9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241" marR="45241" marT="22620" marB="22620"/>
                </a:tc>
                <a:extLst>
                  <a:ext uri="{0D108BD9-81ED-4DB2-BD59-A6C34878D82A}">
                    <a16:rowId xmlns:a16="http://schemas.microsoft.com/office/drawing/2014/main" val="2798095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9843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0C6FB88A-252B-4098-A0C0-2B2F891D12AF}"/>
              </a:ext>
            </a:extLst>
          </p:cNvPr>
          <p:cNvGrpSpPr>
            <a:grpSpLocks noChangeAspect="1"/>
          </p:cNvGrpSpPr>
          <p:nvPr/>
        </p:nvGrpSpPr>
        <p:grpSpPr>
          <a:xfrm>
            <a:off x="4266977" y="1039000"/>
            <a:ext cx="2706325" cy="1743048"/>
            <a:chOff x="118087" y="815171"/>
            <a:chExt cx="3366408" cy="2168185"/>
          </a:xfrm>
        </p:grpSpPr>
        <p:pic>
          <p:nvPicPr>
            <p:cNvPr id="43" name="图片 42">
              <a:extLst>
                <a:ext uri="{FF2B5EF4-FFF2-40B4-BE49-F238E27FC236}">
                  <a16:creationId xmlns:a16="http://schemas.microsoft.com/office/drawing/2014/main" id="{76C495F3-F32B-4E91-9077-1C612BC1AE5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5082" y="1517142"/>
              <a:ext cx="1023232" cy="382267"/>
            </a:xfrm>
            <a:prstGeom prst="rect">
              <a:avLst/>
            </a:prstGeom>
          </p:spPr>
        </p:pic>
        <p:pic>
          <p:nvPicPr>
            <p:cNvPr id="44" name="图片 43">
              <a:extLst>
                <a:ext uri="{FF2B5EF4-FFF2-40B4-BE49-F238E27FC236}">
                  <a16:creationId xmlns:a16="http://schemas.microsoft.com/office/drawing/2014/main" id="{CA5E0DC7-07CE-4D02-A689-D4322C4E67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1149" y="1517142"/>
              <a:ext cx="1023232" cy="382267"/>
            </a:xfrm>
            <a:prstGeom prst="rect">
              <a:avLst/>
            </a:prstGeom>
          </p:spPr>
        </p:pic>
        <p:pic>
          <p:nvPicPr>
            <p:cNvPr id="45" name="图片 44">
              <a:extLst>
                <a:ext uri="{FF2B5EF4-FFF2-40B4-BE49-F238E27FC236}">
                  <a16:creationId xmlns:a16="http://schemas.microsoft.com/office/drawing/2014/main" id="{C79D3051-C939-4DB6-9A97-B7E43A39E59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5082" y="1940338"/>
              <a:ext cx="1023232" cy="382267"/>
            </a:xfrm>
            <a:prstGeom prst="rect">
              <a:avLst/>
            </a:prstGeom>
          </p:spPr>
        </p:pic>
        <p:pic>
          <p:nvPicPr>
            <p:cNvPr id="46" name="图片 45">
              <a:extLst>
                <a:ext uri="{FF2B5EF4-FFF2-40B4-BE49-F238E27FC236}">
                  <a16:creationId xmlns:a16="http://schemas.microsoft.com/office/drawing/2014/main" id="{3C4FA5EC-C9C7-4B73-9321-DD29FABB87F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1149" y="1940338"/>
              <a:ext cx="1023232" cy="382267"/>
            </a:xfrm>
            <a:prstGeom prst="rect">
              <a:avLst/>
            </a:prstGeom>
          </p:spPr>
        </p:pic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id="{5EFAFA5B-37E6-41D6-B92B-6971AA09261E}"/>
                </a:ext>
              </a:extLst>
            </p:cNvPr>
            <p:cNvSpPr txBox="1"/>
            <p:nvPr/>
          </p:nvSpPr>
          <p:spPr>
            <a:xfrm rot="19465784">
              <a:off x="661908" y="815171"/>
              <a:ext cx="1783654" cy="3445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AsPC-shZIP4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id="{F62FDE88-0CD1-4A8D-B5DD-7CCBE8A7DFF8}"/>
                </a:ext>
              </a:extLst>
            </p:cNvPr>
            <p:cNvSpPr txBox="1"/>
            <p:nvPr/>
          </p:nvSpPr>
          <p:spPr>
            <a:xfrm rot="19465784">
              <a:off x="206384" y="1063980"/>
              <a:ext cx="1139426" cy="276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AsPC-shV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id="{1715B970-3AC4-475A-A7B5-A1CCDD1279BC}"/>
                </a:ext>
              </a:extLst>
            </p:cNvPr>
            <p:cNvSpPr txBox="1"/>
            <p:nvPr/>
          </p:nvSpPr>
          <p:spPr>
            <a:xfrm rot="19465784">
              <a:off x="1751808" y="870913"/>
              <a:ext cx="1601794" cy="3445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AsPC-shZIP4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id="{C80EC4D3-DBF9-49CE-9A17-C3C92EF973DD}"/>
                </a:ext>
              </a:extLst>
            </p:cNvPr>
            <p:cNvSpPr txBox="1"/>
            <p:nvPr/>
          </p:nvSpPr>
          <p:spPr>
            <a:xfrm rot="19465784">
              <a:off x="1348440" y="1022357"/>
              <a:ext cx="1139426" cy="276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AsPC-shV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id="{8D474268-E6F1-44D2-A8C5-2D2E28F165A0}"/>
                </a:ext>
              </a:extLst>
            </p:cNvPr>
            <p:cNvSpPr txBox="1"/>
            <p:nvPr/>
          </p:nvSpPr>
          <p:spPr>
            <a:xfrm>
              <a:off x="2195966" y="1999677"/>
              <a:ext cx="1202406" cy="3445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GAPDH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id="{64B52877-BF95-4778-B17E-6C86731F8E80}"/>
                </a:ext>
              </a:extLst>
            </p:cNvPr>
            <p:cNvSpPr txBox="1"/>
            <p:nvPr/>
          </p:nvSpPr>
          <p:spPr>
            <a:xfrm>
              <a:off x="2195966" y="1595633"/>
              <a:ext cx="737431" cy="276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YAP1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id="{F072E9F8-92FE-4F58-8728-4DE411A057E7}"/>
                </a:ext>
              </a:extLst>
            </p:cNvPr>
            <p:cNvSpPr txBox="1"/>
            <p:nvPr/>
          </p:nvSpPr>
          <p:spPr>
            <a:xfrm>
              <a:off x="118087" y="2706654"/>
              <a:ext cx="1141177" cy="276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Cytoplasm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id="{7159672E-E97C-417D-B95A-A52B1C24ABFB}"/>
                </a:ext>
              </a:extLst>
            </p:cNvPr>
            <p:cNvSpPr txBox="1"/>
            <p:nvPr/>
          </p:nvSpPr>
          <p:spPr>
            <a:xfrm>
              <a:off x="1176273" y="2700004"/>
              <a:ext cx="1141177" cy="276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Nucleus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30CE541C-B6A4-4EA1-871F-6A563C60C031}"/>
                </a:ext>
              </a:extLst>
            </p:cNvPr>
            <p:cNvPicPr>
              <a:picLocks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81" t="-4237"/>
            <a:stretch/>
          </p:blipFill>
          <p:spPr>
            <a:xfrm>
              <a:off x="182965" y="2348603"/>
              <a:ext cx="1024519" cy="397768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33E46B37-4EA5-4D3F-B678-0787E0E7B426}"/>
                </a:ext>
              </a:extLst>
            </p:cNvPr>
            <p:cNvPicPr>
              <a:picLocks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1149" y="2363534"/>
              <a:ext cx="1022400" cy="381600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BE60ECEE-6E3C-4AD8-8B52-B730C7621B54}"/>
                </a:ext>
              </a:extLst>
            </p:cNvPr>
            <p:cNvSpPr txBox="1"/>
            <p:nvPr/>
          </p:nvSpPr>
          <p:spPr>
            <a:xfrm>
              <a:off x="2195965" y="2428158"/>
              <a:ext cx="1288530" cy="3284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Laminin A/C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1BAD68DB-1377-4F88-AF05-0265C027D660}"/>
              </a:ext>
            </a:extLst>
          </p:cNvPr>
          <p:cNvGrpSpPr>
            <a:grpSpLocks noChangeAspect="1"/>
          </p:cNvGrpSpPr>
          <p:nvPr/>
        </p:nvGrpSpPr>
        <p:grpSpPr>
          <a:xfrm>
            <a:off x="221364" y="3772410"/>
            <a:ext cx="5815666" cy="1476000"/>
            <a:chOff x="-2715497" y="3462719"/>
            <a:chExt cx="7774958" cy="1973262"/>
          </a:xfrm>
        </p:grpSpPr>
        <p:graphicFrame>
          <p:nvGraphicFramePr>
            <p:cNvPr id="18" name="对象 17">
              <a:extLst>
                <a:ext uri="{FF2B5EF4-FFF2-40B4-BE49-F238E27FC236}">
                  <a16:creationId xmlns:a16="http://schemas.microsoft.com/office/drawing/2014/main" id="{D7459D40-C134-4E1D-8224-4B11FAF7D63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4313376"/>
                </p:ext>
              </p:extLst>
            </p:nvPr>
          </p:nvGraphicFramePr>
          <p:xfrm>
            <a:off x="3086199" y="3478594"/>
            <a:ext cx="1973262" cy="19573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6" r:id="rId9" imgW="4052247" imgH="3776575" progId="Prism6.Document">
                    <p:embed/>
                  </p:oleObj>
                </mc:Choice>
                <mc:Fallback>
                  <p:oleObj name="Prism 6" r:id="rId9" imgW="4052247" imgH="3776575" progId="Prism6.Document">
                    <p:embed/>
                    <p:pic>
                      <p:nvPicPr>
                        <p:cNvPr id="18" name="对象 17">
                          <a:extLst>
                            <a:ext uri="{FF2B5EF4-FFF2-40B4-BE49-F238E27FC236}">
                              <a16:creationId xmlns:a16="http://schemas.microsoft.com/office/drawing/2014/main" id="{D7459D40-C134-4E1D-8224-4B11FAF7D631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3086199" y="3478594"/>
                          <a:ext cx="1973262" cy="195738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对象 18">
              <a:extLst>
                <a:ext uri="{FF2B5EF4-FFF2-40B4-BE49-F238E27FC236}">
                  <a16:creationId xmlns:a16="http://schemas.microsoft.com/office/drawing/2014/main" id="{C00A3B6A-6E01-46CC-AFC4-F38B0B4ADA9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71548720"/>
                </p:ext>
              </p:extLst>
            </p:nvPr>
          </p:nvGraphicFramePr>
          <p:xfrm>
            <a:off x="1020861" y="3462719"/>
            <a:ext cx="1951038" cy="19573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6" r:id="rId11" imgW="3968280" imgH="3738240" progId="Prism6.Document">
                    <p:embed/>
                  </p:oleObj>
                </mc:Choice>
                <mc:Fallback>
                  <p:oleObj name="Prism 6" r:id="rId11" imgW="3968280" imgH="3738240" progId="Prism6.Document">
                    <p:embed/>
                    <p:pic>
                      <p:nvPicPr>
                        <p:cNvPr id="19" name="对象 18">
                          <a:extLst>
                            <a:ext uri="{FF2B5EF4-FFF2-40B4-BE49-F238E27FC236}">
                              <a16:creationId xmlns:a16="http://schemas.microsoft.com/office/drawing/2014/main" id="{C00A3B6A-6E01-46CC-AFC4-F38B0B4ADA9A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1020861" y="3462719"/>
                          <a:ext cx="1951038" cy="195738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对象 19">
              <a:extLst>
                <a:ext uri="{FF2B5EF4-FFF2-40B4-BE49-F238E27FC236}">
                  <a16:creationId xmlns:a16="http://schemas.microsoft.com/office/drawing/2014/main" id="{5AFBEFA8-D42F-4F13-8ED7-06F3F7CEE07F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9319959"/>
                </p:ext>
              </p:extLst>
            </p:nvPr>
          </p:nvGraphicFramePr>
          <p:xfrm>
            <a:off x="-880347" y="3567656"/>
            <a:ext cx="1862137" cy="17986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6" r:id="rId13" imgW="4078080" imgH="3802320" progId="Prism6.Document">
                    <p:embed/>
                  </p:oleObj>
                </mc:Choice>
                <mc:Fallback>
                  <p:oleObj name="Prism 6" r:id="rId13" imgW="4078080" imgH="3802320" progId="Prism6.Document">
                    <p:embed/>
                    <p:pic>
                      <p:nvPicPr>
                        <p:cNvPr id="20" name="对象 19">
                          <a:extLst>
                            <a:ext uri="{FF2B5EF4-FFF2-40B4-BE49-F238E27FC236}">
                              <a16:creationId xmlns:a16="http://schemas.microsoft.com/office/drawing/2014/main" id="{5AFBEFA8-D42F-4F13-8ED7-06F3F7CEE07F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-880347" y="3567656"/>
                          <a:ext cx="1862137" cy="179863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" name="对象 20">
              <a:extLst>
                <a:ext uri="{FF2B5EF4-FFF2-40B4-BE49-F238E27FC236}">
                  <a16:creationId xmlns:a16="http://schemas.microsoft.com/office/drawing/2014/main" id="{17A8859F-81EA-403F-B665-C19D26A3476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19271737"/>
                </p:ext>
              </p:extLst>
            </p:nvPr>
          </p:nvGraphicFramePr>
          <p:xfrm>
            <a:off x="-2715497" y="3513681"/>
            <a:ext cx="1778000" cy="18732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6" r:id="rId15" imgW="3887665" imgH="3968537" progId="Prism6.Document">
                    <p:embed/>
                  </p:oleObj>
                </mc:Choice>
                <mc:Fallback>
                  <p:oleObj name="Prism 6" r:id="rId15" imgW="3887665" imgH="3968537" progId="Prism6.Document">
                    <p:embed/>
                    <p:pic>
                      <p:nvPicPr>
                        <p:cNvPr id="21" name="对象 20">
                          <a:extLst>
                            <a:ext uri="{FF2B5EF4-FFF2-40B4-BE49-F238E27FC236}">
                              <a16:creationId xmlns:a16="http://schemas.microsoft.com/office/drawing/2014/main" id="{17A8859F-81EA-403F-B665-C19D26A34766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6"/>
                        <a:stretch>
                          <a:fillRect/>
                        </a:stretch>
                      </p:blipFill>
                      <p:spPr>
                        <a:xfrm>
                          <a:off x="-2715497" y="3513681"/>
                          <a:ext cx="1778000" cy="18732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9" name="文本框 28">
            <a:extLst>
              <a:ext uri="{FF2B5EF4-FFF2-40B4-BE49-F238E27FC236}">
                <a16:creationId xmlns:a16="http://schemas.microsoft.com/office/drawing/2014/main" id="{5BCDFEBB-AAAE-4EF9-B142-B1BC2CB2F432}"/>
              </a:ext>
            </a:extLst>
          </p:cNvPr>
          <p:cNvSpPr txBox="1"/>
          <p:nvPr/>
        </p:nvSpPr>
        <p:spPr>
          <a:xfrm>
            <a:off x="2192040" y="924273"/>
            <a:ext cx="357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4E854DED-BCAC-4CF4-B906-7379644EE6E7}"/>
              </a:ext>
            </a:extLst>
          </p:cNvPr>
          <p:cNvSpPr txBox="1"/>
          <p:nvPr/>
        </p:nvSpPr>
        <p:spPr>
          <a:xfrm>
            <a:off x="33159" y="3359485"/>
            <a:ext cx="357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EBFAABD8-8369-42A3-A498-27A51C2C8356}"/>
              </a:ext>
            </a:extLst>
          </p:cNvPr>
          <p:cNvSpPr txBox="1"/>
          <p:nvPr/>
        </p:nvSpPr>
        <p:spPr>
          <a:xfrm>
            <a:off x="1298358" y="3359485"/>
            <a:ext cx="646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文本框 58">
            <a:extLst>
              <a:ext uri="{FF2B5EF4-FFF2-40B4-BE49-F238E27FC236}">
                <a16:creationId xmlns:a16="http://schemas.microsoft.com/office/drawing/2014/main" id="{D9B1AFA8-6D1A-47E0-AF77-59899465DED0}"/>
              </a:ext>
            </a:extLst>
          </p:cNvPr>
          <p:cNvSpPr txBox="1"/>
          <p:nvPr/>
        </p:nvSpPr>
        <p:spPr>
          <a:xfrm>
            <a:off x="-11274" y="924273"/>
            <a:ext cx="5067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Rectangle 9">
            <a:extLst>
              <a:ext uri="{FF2B5EF4-FFF2-40B4-BE49-F238E27FC236}">
                <a16:creationId xmlns:a16="http://schemas.microsoft.com/office/drawing/2014/main" id="{E5C4F5F4-535E-43F4-B1FB-A65968137AE4}"/>
              </a:ext>
            </a:extLst>
          </p:cNvPr>
          <p:cNvSpPr/>
          <p:nvPr/>
        </p:nvSpPr>
        <p:spPr>
          <a:xfrm>
            <a:off x="88213" y="5523461"/>
            <a:ext cx="9063878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300" b="1" dirty="0">
                <a:latin typeface="Arial" panose="020B0604020202020204" pitchFamily="34" charset="0"/>
                <a:cs typeface="Arial" pitchFamily="34" charset="0"/>
              </a:rPr>
              <a:t>Supplementary Figure S4</a:t>
            </a:r>
            <a:r>
              <a:rPr lang="en-US" altLang="zh-CN" sz="13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zh-CN" sz="13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miR-373 upregulates ITGA3 through LATS2-YAP1 axis</a:t>
            </a:r>
            <a:r>
              <a:rPr lang="en-US" altLang="zh-CN" sz="13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zh-CN" sz="1300" b="1" dirty="0">
                <a:latin typeface="Arial" panose="020B0604020202020204" pitchFamily="34" charset="0"/>
                <a:cs typeface="Arial" panose="020B0604020202020204" pitchFamily="34" charset="0"/>
              </a:rPr>
              <a:t>A-B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). Fold change of Fig. 2A (</a:t>
            </a:r>
            <a:r>
              <a:rPr lang="en-US" altLang="zh-CN" sz="13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), Fig. 2B (</a:t>
            </a:r>
            <a:r>
              <a:rPr lang="en-US" altLang="zh-CN" sz="13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). (</a:t>
            </a:r>
            <a:r>
              <a:rPr lang="en-US" altLang="zh-CN" sz="13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). Protein level of YAP1 in cytoplasm and nucleus of AsPC-shV and AsPC-shZIP4 cells. (</a:t>
            </a:r>
            <a:r>
              <a:rPr lang="en-US" altLang="zh-CN" sz="13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). Fold change of Fig. 2C. (</a:t>
            </a:r>
            <a:r>
              <a:rPr lang="en-US" altLang="zh-CN" sz="1300" b="1" dirty="0">
                <a:latin typeface="Arial" panose="020B0604020202020204" pitchFamily="34" charset="0"/>
                <a:cs typeface="Arial" panose="020B0604020202020204" pitchFamily="34" charset="0"/>
              </a:rPr>
              <a:t>E-H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). Relative level of miR-373 (</a:t>
            </a:r>
            <a:r>
              <a:rPr lang="en-US" altLang="zh-CN" sz="13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), LATS2 (</a:t>
            </a:r>
            <a:r>
              <a:rPr lang="en-US" altLang="zh-CN" sz="13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), YAP1 (</a:t>
            </a:r>
            <a:r>
              <a:rPr lang="en-US" altLang="zh-CN" sz="13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), and ITGA3 (</a:t>
            </a:r>
            <a:r>
              <a:rPr lang="en-US" altLang="zh-CN" sz="1300" b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) in AsPC-1 cells. * means </a:t>
            </a:r>
            <a:r>
              <a:rPr lang="en-US" altLang="zh-CN" sz="13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&lt; .05, ** means </a:t>
            </a:r>
            <a:r>
              <a:rPr lang="en-US" altLang="zh-CN" sz="13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&lt; .01. </a:t>
            </a:r>
            <a:r>
              <a:rPr lang="en-US" altLang="zh-CN" sz="13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(</a:t>
            </a:r>
            <a:r>
              <a:rPr lang="en-US" altLang="zh-CN" sz="13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I</a:t>
            </a:r>
            <a:r>
              <a:rPr lang="en-US" altLang="zh-CN" sz="13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). Orthotopic xenografts were established using AsPC-shZIP4-Pre-C, AsPC-shZIP4-Pre-miR-373, MIA-ZIP4-Anti-C, MIA-ZIP4-Anti-miR-373 stable cell lines. Mouse photos were taken using </a:t>
            </a:r>
            <a:r>
              <a:rPr lang="en-US" altLang="zh-CN" sz="13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Illumatool</a:t>
            </a:r>
            <a:r>
              <a:rPr lang="en-US" altLang="zh-CN" sz="13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fluorescence imaging system at 5 weeks after tumor implantation (n=5).</a:t>
            </a:r>
            <a:endParaRPr lang="en-US" sz="1300" dirty="0"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1C1ABD2C-00F4-49FD-ADD2-C51FB11A4E9A}"/>
              </a:ext>
            </a:extLst>
          </p:cNvPr>
          <p:cNvSpPr txBox="1"/>
          <p:nvPr/>
        </p:nvSpPr>
        <p:spPr>
          <a:xfrm>
            <a:off x="6706723" y="924273"/>
            <a:ext cx="646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6C0DEA37-34AF-48BE-8E21-C673E4D7CE55}"/>
              </a:ext>
            </a:extLst>
          </p:cNvPr>
          <p:cNvGrpSpPr/>
          <p:nvPr/>
        </p:nvGrpSpPr>
        <p:grpSpPr>
          <a:xfrm>
            <a:off x="6327729" y="3011475"/>
            <a:ext cx="2650556" cy="2435531"/>
            <a:chOff x="6117804" y="2955566"/>
            <a:chExt cx="2650556" cy="2435531"/>
          </a:xfrm>
        </p:grpSpPr>
        <p:grpSp>
          <p:nvGrpSpPr>
            <p:cNvPr id="86" name="组合 85">
              <a:extLst>
                <a:ext uri="{FF2B5EF4-FFF2-40B4-BE49-F238E27FC236}">
                  <a16:creationId xmlns:a16="http://schemas.microsoft.com/office/drawing/2014/main" id="{AE6BC7B7-B15C-444D-BCCB-1CE1CA594827}"/>
                </a:ext>
              </a:extLst>
            </p:cNvPr>
            <p:cNvGrpSpPr/>
            <p:nvPr/>
          </p:nvGrpSpPr>
          <p:grpSpPr>
            <a:xfrm>
              <a:off x="6213142" y="2955566"/>
              <a:ext cx="2340700" cy="430887"/>
              <a:chOff x="171110" y="-977721"/>
              <a:chExt cx="4138628" cy="803370"/>
            </a:xfrm>
          </p:grpSpPr>
          <p:sp>
            <p:nvSpPr>
              <p:cNvPr id="87" name="文本框 86">
                <a:extLst>
                  <a:ext uri="{FF2B5EF4-FFF2-40B4-BE49-F238E27FC236}">
                    <a16:creationId xmlns:a16="http://schemas.microsoft.com/office/drawing/2014/main" id="{45AFEBAC-3C11-4BDA-8484-D1750C02B489}"/>
                  </a:ext>
                </a:extLst>
              </p:cNvPr>
              <p:cNvSpPr txBox="1"/>
              <p:nvPr/>
            </p:nvSpPr>
            <p:spPr>
              <a:xfrm>
                <a:off x="1536953" y="-977721"/>
                <a:ext cx="2772785" cy="8033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MIA-ZIP4 </a:t>
                </a:r>
              </a:p>
              <a:p>
                <a:pPr algn="ctr"/>
                <a:r>
                  <a:rPr lang="en-US" altLang="zh-CN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Anti-miR-373</a:t>
                </a:r>
                <a:endParaRPr lang="zh-CN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文本框 94">
                <a:extLst>
                  <a:ext uri="{FF2B5EF4-FFF2-40B4-BE49-F238E27FC236}">
                    <a16:creationId xmlns:a16="http://schemas.microsoft.com/office/drawing/2014/main" id="{80DB8546-A6E2-4243-B892-7213EDACC89A}"/>
                  </a:ext>
                </a:extLst>
              </p:cNvPr>
              <p:cNvSpPr txBox="1"/>
              <p:nvPr/>
            </p:nvSpPr>
            <p:spPr>
              <a:xfrm>
                <a:off x="171110" y="-977721"/>
                <a:ext cx="1788449" cy="8033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MIA-ZIP4 Anti-C</a:t>
                </a:r>
                <a:endParaRPr lang="zh-CN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99" name="文本框 98">
              <a:extLst>
                <a:ext uri="{FF2B5EF4-FFF2-40B4-BE49-F238E27FC236}">
                  <a16:creationId xmlns:a16="http://schemas.microsoft.com/office/drawing/2014/main" id="{F8ABB777-4AA5-4B8C-9E10-7315CB7B08C9}"/>
                </a:ext>
              </a:extLst>
            </p:cNvPr>
            <p:cNvSpPr txBox="1"/>
            <p:nvPr/>
          </p:nvSpPr>
          <p:spPr>
            <a:xfrm>
              <a:off x="6117804" y="4196237"/>
              <a:ext cx="120236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AsPC-shZIP4</a:t>
              </a:r>
            </a:p>
            <a:p>
              <a:pPr algn="ctr"/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Pre-C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文本框 99">
              <a:extLst>
                <a:ext uri="{FF2B5EF4-FFF2-40B4-BE49-F238E27FC236}">
                  <a16:creationId xmlns:a16="http://schemas.microsoft.com/office/drawing/2014/main" id="{9A5401A4-6CA9-465D-A05B-3F60C224A8C6}"/>
                </a:ext>
              </a:extLst>
            </p:cNvPr>
            <p:cNvSpPr txBox="1"/>
            <p:nvPr/>
          </p:nvSpPr>
          <p:spPr>
            <a:xfrm>
              <a:off x="7269086" y="4196237"/>
              <a:ext cx="149927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AsPC-shZIP4</a:t>
              </a:r>
            </a:p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Pre-miR-373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17" name="图片 116">
              <a:extLst>
                <a:ext uri="{FF2B5EF4-FFF2-40B4-BE49-F238E27FC236}">
                  <a16:creationId xmlns:a16="http://schemas.microsoft.com/office/drawing/2014/main" id="{97B013D8-BAB8-40C9-B1DF-3BE5C87D904E}"/>
                </a:ext>
              </a:extLst>
            </p:cNvPr>
            <p:cNvPicPr>
              <a:picLocks/>
            </p:cNvPicPr>
            <p:nvPr/>
          </p:nvPicPr>
          <p:blipFill rotWithShape="1">
            <a:blip r:embed="rId17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602"/>
            <a:stretch/>
          </p:blipFill>
          <p:spPr>
            <a:xfrm>
              <a:off x="6194200" y="4602697"/>
              <a:ext cx="1026000" cy="788400"/>
            </a:xfrm>
            <a:prstGeom prst="rect">
              <a:avLst/>
            </a:prstGeom>
          </p:spPr>
        </p:pic>
        <p:pic>
          <p:nvPicPr>
            <p:cNvPr id="118" name="图片 117">
              <a:extLst>
                <a:ext uri="{FF2B5EF4-FFF2-40B4-BE49-F238E27FC236}">
                  <a16:creationId xmlns:a16="http://schemas.microsoft.com/office/drawing/2014/main" id="{3682AE53-8FFF-4150-948C-503B12E9738A}"/>
                </a:ext>
              </a:extLst>
            </p:cNvPr>
            <p:cNvPicPr>
              <a:picLocks/>
            </p:cNvPicPr>
            <p:nvPr/>
          </p:nvPicPr>
          <p:blipFill rotWithShape="1">
            <a:blip r:embed="rId18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227"/>
            <a:stretch/>
          </p:blipFill>
          <p:spPr>
            <a:xfrm>
              <a:off x="7267357" y="4602697"/>
              <a:ext cx="1026000" cy="788400"/>
            </a:xfrm>
            <a:prstGeom prst="rect">
              <a:avLst/>
            </a:prstGeom>
          </p:spPr>
        </p:pic>
        <p:pic>
          <p:nvPicPr>
            <p:cNvPr id="119" name="图片 118">
              <a:extLst>
                <a:ext uri="{FF2B5EF4-FFF2-40B4-BE49-F238E27FC236}">
                  <a16:creationId xmlns:a16="http://schemas.microsoft.com/office/drawing/2014/main" id="{E3EB56F5-D3FF-4CE6-AACA-CD9D098BD346}"/>
                </a:ext>
              </a:extLst>
            </p:cNvPr>
            <p:cNvPicPr>
              <a:picLocks/>
            </p:cNvPicPr>
            <p:nvPr/>
          </p:nvPicPr>
          <p:blipFill rotWithShape="1">
            <a:blip r:embed="rId19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285"/>
            <a:stretch/>
          </p:blipFill>
          <p:spPr>
            <a:xfrm>
              <a:off x="6194200" y="3381366"/>
              <a:ext cx="1026000" cy="788400"/>
            </a:xfrm>
            <a:prstGeom prst="rect">
              <a:avLst/>
            </a:prstGeom>
          </p:spPr>
        </p:pic>
        <p:pic>
          <p:nvPicPr>
            <p:cNvPr id="120" name="图片 119">
              <a:extLst>
                <a:ext uri="{FF2B5EF4-FFF2-40B4-BE49-F238E27FC236}">
                  <a16:creationId xmlns:a16="http://schemas.microsoft.com/office/drawing/2014/main" id="{1DD1A9FD-0D9F-4F08-B27D-76450139B60F}"/>
                </a:ext>
              </a:extLst>
            </p:cNvPr>
            <p:cNvPicPr>
              <a:picLocks/>
            </p:cNvPicPr>
            <p:nvPr/>
          </p:nvPicPr>
          <p:blipFill rotWithShape="1">
            <a:blip r:embed="rId20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782"/>
            <a:stretch/>
          </p:blipFill>
          <p:spPr>
            <a:xfrm>
              <a:off x="7267357" y="3381583"/>
              <a:ext cx="1026000" cy="788400"/>
            </a:xfrm>
            <a:prstGeom prst="rect">
              <a:avLst/>
            </a:prstGeom>
          </p:spPr>
        </p:pic>
        <p:cxnSp>
          <p:nvCxnSpPr>
            <p:cNvPr id="121" name="直接连接符 120">
              <a:extLst>
                <a:ext uri="{FF2B5EF4-FFF2-40B4-BE49-F238E27FC236}">
                  <a16:creationId xmlns:a16="http://schemas.microsoft.com/office/drawing/2014/main" id="{FE2B693B-D0B2-4ACA-84A4-54CA7A1DA475}"/>
                </a:ext>
              </a:extLst>
            </p:cNvPr>
            <p:cNvCxnSpPr>
              <a:cxnSpLocks/>
            </p:cNvCxnSpPr>
            <p:nvPr/>
          </p:nvCxnSpPr>
          <p:spPr>
            <a:xfrm>
              <a:off x="8743976" y="456001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2" name="文本框 121">
            <a:extLst>
              <a:ext uri="{FF2B5EF4-FFF2-40B4-BE49-F238E27FC236}">
                <a16:creationId xmlns:a16="http://schemas.microsoft.com/office/drawing/2014/main" id="{720131E8-AEF0-4915-9FD3-D98531EC9782}"/>
              </a:ext>
            </a:extLst>
          </p:cNvPr>
          <p:cNvSpPr txBox="1"/>
          <p:nvPr/>
        </p:nvSpPr>
        <p:spPr>
          <a:xfrm>
            <a:off x="2782881" y="3359485"/>
            <a:ext cx="646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4" name="对象 123">
            <a:extLst>
              <a:ext uri="{FF2B5EF4-FFF2-40B4-BE49-F238E27FC236}">
                <a16:creationId xmlns:a16="http://schemas.microsoft.com/office/drawing/2014/main" id="{F56668BB-1E1B-4B3A-AA70-023A66B2034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5175" y="1480253"/>
          <a:ext cx="2090691" cy="13850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6" r:id="rId21" imgW="4290297" imgH="2840535" progId="Prism6.Document">
                  <p:embed/>
                </p:oleObj>
              </mc:Choice>
              <mc:Fallback>
                <p:oleObj name="Prism 6" r:id="rId21" imgW="4290297" imgH="2840535" progId="Prism6.Document">
                  <p:embed/>
                  <p:pic>
                    <p:nvPicPr>
                      <p:cNvPr id="59" name="对象 58">
                        <a:extLst>
                          <a:ext uri="{FF2B5EF4-FFF2-40B4-BE49-F238E27FC236}">
                            <a16:creationId xmlns:a16="http://schemas.microsoft.com/office/drawing/2014/main" id="{AA0ADCC1-4732-49D3-AC3B-5A445B0713F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225175" y="1480253"/>
                        <a:ext cx="2090691" cy="13850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5" name="对象 124">
            <a:extLst>
              <a:ext uri="{FF2B5EF4-FFF2-40B4-BE49-F238E27FC236}">
                <a16:creationId xmlns:a16="http://schemas.microsoft.com/office/drawing/2014/main" id="{587B4671-6499-4436-936E-D5080224285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55833" y="1439187"/>
          <a:ext cx="2068291" cy="1428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6" r:id="rId23" imgW="4244560" imgH="2928773" progId="Prism6.Document">
                  <p:embed/>
                </p:oleObj>
              </mc:Choice>
              <mc:Fallback>
                <p:oleObj name="Prism 6" r:id="rId23" imgW="4244560" imgH="2928773" progId="Prism6.Document">
                  <p:embed/>
                  <p:pic>
                    <p:nvPicPr>
                      <p:cNvPr id="60" name="对象 59">
                        <a:extLst>
                          <a:ext uri="{FF2B5EF4-FFF2-40B4-BE49-F238E27FC236}">
                            <a16:creationId xmlns:a16="http://schemas.microsoft.com/office/drawing/2014/main" id="{896257F7-7F60-4A18-AE12-07477B78584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2255833" y="1439187"/>
                        <a:ext cx="2068291" cy="14286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6" name="对象 125">
            <a:extLst>
              <a:ext uri="{FF2B5EF4-FFF2-40B4-BE49-F238E27FC236}">
                <a16:creationId xmlns:a16="http://schemas.microsoft.com/office/drawing/2014/main" id="{39A57FF0-48A2-400A-9A89-D548BFE016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6622705"/>
              </p:ext>
            </p:extLst>
          </p:nvPr>
        </p:nvGraphicFramePr>
        <p:xfrm>
          <a:off x="6888137" y="1300702"/>
          <a:ext cx="2471321" cy="147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6" r:id="rId25" imgW="6686640" imgH="3994468" progId="Prism6.Document">
                  <p:embed/>
                </p:oleObj>
              </mc:Choice>
              <mc:Fallback>
                <p:oleObj name="Prism 6" r:id="rId25" imgW="6686640" imgH="3994468" progId="Prism6.Document">
                  <p:embed/>
                  <p:pic>
                    <p:nvPicPr>
                      <p:cNvPr id="63" name="对象 62">
                        <a:extLst>
                          <a:ext uri="{FF2B5EF4-FFF2-40B4-BE49-F238E27FC236}">
                            <a16:creationId xmlns:a16="http://schemas.microsoft.com/office/drawing/2014/main" id="{F6F4C6E6-37FF-4B01-AF20-F4FA4838498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6888137" y="1300702"/>
                        <a:ext cx="2471321" cy="1476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7" name="文本框 126">
            <a:extLst>
              <a:ext uri="{FF2B5EF4-FFF2-40B4-BE49-F238E27FC236}">
                <a16:creationId xmlns:a16="http://schemas.microsoft.com/office/drawing/2014/main" id="{F508268B-2676-4F23-BBF2-899F16615845}"/>
              </a:ext>
            </a:extLst>
          </p:cNvPr>
          <p:cNvSpPr txBox="1"/>
          <p:nvPr/>
        </p:nvSpPr>
        <p:spPr>
          <a:xfrm>
            <a:off x="4086304" y="924273"/>
            <a:ext cx="357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文本框 127">
            <a:extLst>
              <a:ext uri="{FF2B5EF4-FFF2-40B4-BE49-F238E27FC236}">
                <a16:creationId xmlns:a16="http://schemas.microsoft.com/office/drawing/2014/main" id="{FCB9FAF1-B745-4861-A643-63A575D75EAE}"/>
              </a:ext>
            </a:extLst>
          </p:cNvPr>
          <p:cNvSpPr txBox="1"/>
          <p:nvPr/>
        </p:nvSpPr>
        <p:spPr>
          <a:xfrm>
            <a:off x="4218824" y="3359485"/>
            <a:ext cx="646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文本框 128">
            <a:extLst>
              <a:ext uri="{FF2B5EF4-FFF2-40B4-BE49-F238E27FC236}">
                <a16:creationId xmlns:a16="http://schemas.microsoft.com/office/drawing/2014/main" id="{17FC664E-A279-4A89-8684-D4FAF188C31C}"/>
              </a:ext>
            </a:extLst>
          </p:cNvPr>
          <p:cNvSpPr txBox="1"/>
          <p:nvPr/>
        </p:nvSpPr>
        <p:spPr>
          <a:xfrm>
            <a:off x="5880583" y="2994948"/>
            <a:ext cx="646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7426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0" name="组合 149">
            <a:extLst>
              <a:ext uri="{FF2B5EF4-FFF2-40B4-BE49-F238E27FC236}">
                <a16:creationId xmlns:a16="http://schemas.microsoft.com/office/drawing/2014/main" id="{550F13C8-52C5-484E-8688-942098CF85E0}"/>
              </a:ext>
            </a:extLst>
          </p:cNvPr>
          <p:cNvGrpSpPr/>
          <p:nvPr/>
        </p:nvGrpSpPr>
        <p:grpSpPr>
          <a:xfrm>
            <a:off x="6074380" y="442613"/>
            <a:ext cx="3549965" cy="3302152"/>
            <a:chOff x="3297314" y="944669"/>
            <a:chExt cx="3271905" cy="2574070"/>
          </a:xfrm>
        </p:grpSpPr>
        <p:pic>
          <p:nvPicPr>
            <p:cNvPr id="160" name="图片 159">
              <a:extLst>
                <a:ext uri="{FF2B5EF4-FFF2-40B4-BE49-F238E27FC236}">
                  <a16:creationId xmlns:a16="http://schemas.microsoft.com/office/drawing/2014/main" id="{35EF33DD-B63A-42E7-A33B-0AD197184DE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34121" y="1130627"/>
              <a:ext cx="1004168" cy="759605"/>
            </a:xfrm>
            <a:prstGeom prst="rect">
              <a:avLst/>
            </a:prstGeom>
          </p:spPr>
        </p:pic>
        <p:pic>
          <p:nvPicPr>
            <p:cNvPr id="161" name="图片 160">
              <a:extLst>
                <a:ext uri="{FF2B5EF4-FFF2-40B4-BE49-F238E27FC236}">
                  <a16:creationId xmlns:a16="http://schemas.microsoft.com/office/drawing/2014/main" id="{2FAFD15F-3EC7-4717-8B4B-414B0EC46EE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34121" y="1944881"/>
              <a:ext cx="1004168" cy="759605"/>
            </a:xfrm>
            <a:prstGeom prst="rect">
              <a:avLst/>
            </a:prstGeom>
          </p:spPr>
        </p:pic>
        <p:pic>
          <p:nvPicPr>
            <p:cNvPr id="162" name="图片 161">
              <a:extLst>
                <a:ext uri="{FF2B5EF4-FFF2-40B4-BE49-F238E27FC236}">
                  <a16:creationId xmlns:a16="http://schemas.microsoft.com/office/drawing/2014/main" id="{F750D621-EFB1-45AB-9BED-C972BCAD431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34121" y="2759134"/>
              <a:ext cx="1004168" cy="759605"/>
            </a:xfrm>
            <a:prstGeom prst="rect">
              <a:avLst/>
            </a:prstGeom>
          </p:spPr>
        </p:pic>
        <p:pic>
          <p:nvPicPr>
            <p:cNvPr id="163" name="图片 162">
              <a:extLst>
                <a:ext uri="{FF2B5EF4-FFF2-40B4-BE49-F238E27FC236}">
                  <a16:creationId xmlns:a16="http://schemas.microsoft.com/office/drawing/2014/main" id="{555843E4-74D6-4487-8FC9-A72C0A84F8E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5838" y="1130626"/>
              <a:ext cx="1004168" cy="759605"/>
            </a:xfrm>
            <a:prstGeom prst="rect">
              <a:avLst/>
            </a:prstGeom>
          </p:spPr>
        </p:pic>
        <p:pic>
          <p:nvPicPr>
            <p:cNvPr id="164" name="图片 163">
              <a:extLst>
                <a:ext uri="{FF2B5EF4-FFF2-40B4-BE49-F238E27FC236}">
                  <a16:creationId xmlns:a16="http://schemas.microsoft.com/office/drawing/2014/main" id="{BC89AF9E-610E-461E-B402-A86DA2467ED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5838" y="1944881"/>
              <a:ext cx="1004168" cy="759605"/>
            </a:xfrm>
            <a:prstGeom prst="rect">
              <a:avLst/>
            </a:prstGeom>
          </p:spPr>
        </p:pic>
        <p:pic>
          <p:nvPicPr>
            <p:cNvPr id="165" name="图片 164">
              <a:extLst>
                <a:ext uri="{FF2B5EF4-FFF2-40B4-BE49-F238E27FC236}">
                  <a16:creationId xmlns:a16="http://schemas.microsoft.com/office/drawing/2014/main" id="{E19AD90C-073F-4752-898F-4E00A02AA15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5838" y="2759134"/>
              <a:ext cx="1004168" cy="759605"/>
            </a:xfrm>
            <a:prstGeom prst="rect">
              <a:avLst/>
            </a:prstGeom>
          </p:spPr>
        </p:pic>
        <p:sp>
          <p:nvSpPr>
            <p:cNvPr id="166" name="文本框 165">
              <a:extLst>
                <a:ext uri="{FF2B5EF4-FFF2-40B4-BE49-F238E27FC236}">
                  <a16:creationId xmlns:a16="http://schemas.microsoft.com/office/drawing/2014/main" id="{D2B4EE20-E291-445E-9A6D-B49CBFA5C6B2}"/>
                </a:ext>
              </a:extLst>
            </p:cNvPr>
            <p:cNvSpPr txBox="1"/>
            <p:nvPr/>
          </p:nvSpPr>
          <p:spPr>
            <a:xfrm>
              <a:off x="3297314" y="944669"/>
              <a:ext cx="1584357" cy="2860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siNC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7" name="文本框 166">
              <a:extLst>
                <a:ext uri="{FF2B5EF4-FFF2-40B4-BE49-F238E27FC236}">
                  <a16:creationId xmlns:a16="http://schemas.microsoft.com/office/drawing/2014/main" id="{84127279-EB23-4B74-90C1-900409317674}"/>
                </a:ext>
              </a:extLst>
            </p:cNvPr>
            <p:cNvSpPr txBox="1"/>
            <p:nvPr/>
          </p:nvSpPr>
          <p:spPr>
            <a:xfrm>
              <a:off x="5565965" y="1412143"/>
              <a:ext cx="649084" cy="3512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2h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8" name="文本框 167">
              <a:extLst>
                <a:ext uri="{FF2B5EF4-FFF2-40B4-BE49-F238E27FC236}">
                  <a16:creationId xmlns:a16="http://schemas.microsoft.com/office/drawing/2014/main" id="{52A911E7-6986-44FD-B13C-847854EE99FA}"/>
                </a:ext>
              </a:extLst>
            </p:cNvPr>
            <p:cNvSpPr txBox="1"/>
            <p:nvPr/>
          </p:nvSpPr>
          <p:spPr>
            <a:xfrm>
              <a:off x="4295605" y="944669"/>
              <a:ext cx="1584357" cy="2860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si-ITGA3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9" name="文本框 168">
              <a:extLst>
                <a:ext uri="{FF2B5EF4-FFF2-40B4-BE49-F238E27FC236}">
                  <a16:creationId xmlns:a16="http://schemas.microsoft.com/office/drawing/2014/main" id="{46DEAD7B-DFF3-4EDE-A223-9EFD50E8065B}"/>
                </a:ext>
              </a:extLst>
            </p:cNvPr>
            <p:cNvSpPr txBox="1"/>
            <p:nvPr/>
          </p:nvSpPr>
          <p:spPr>
            <a:xfrm>
              <a:off x="5565965" y="2180240"/>
              <a:ext cx="672409" cy="3512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4h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0" name="文本框 169">
              <a:extLst>
                <a:ext uri="{FF2B5EF4-FFF2-40B4-BE49-F238E27FC236}">
                  <a16:creationId xmlns:a16="http://schemas.microsoft.com/office/drawing/2014/main" id="{745C8ABE-ECB0-4DF6-867B-E9DF32C2B31E}"/>
                </a:ext>
              </a:extLst>
            </p:cNvPr>
            <p:cNvSpPr txBox="1"/>
            <p:nvPr/>
          </p:nvSpPr>
          <p:spPr>
            <a:xfrm>
              <a:off x="5565964" y="2994495"/>
              <a:ext cx="1003255" cy="3764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24h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0" name="文本框 79">
            <a:extLst>
              <a:ext uri="{FF2B5EF4-FFF2-40B4-BE49-F238E27FC236}">
                <a16:creationId xmlns:a16="http://schemas.microsoft.com/office/drawing/2014/main" id="{82A02A7E-4612-47BE-8B03-175DCDA3162C}"/>
              </a:ext>
            </a:extLst>
          </p:cNvPr>
          <p:cNvSpPr txBox="1"/>
          <p:nvPr/>
        </p:nvSpPr>
        <p:spPr>
          <a:xfrm>
            <a:off x="223034" y="281376"/>
            <a:ext cx="646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4" name="组合 113">
            <a:extLst>
              <a:ext uri="{FF2B5EF4-FFF2-40B4-BE49-F238E27FC236}">
                <a16:creationId xmlns:a16="http://schemas.microsoft.com/office/drawing/2014/main" id="{D202145C-3CB1-4DC8-90B9-50888AB02134}"/>
              </a:ext>
            </a:extLst>
          </p:cNvPr>
          <p:cNvGrpSpPr/>
          <p:nvPr/>
        </p:nvGrpSpPr>
        <p:grpSpPr>
          <a:xfrm>
            <a:off x="609817" y="703609"/>
            <a:ext cx="2628571" cy="4325064"/>
            <a:chOff x="987703" y="458083"/>
            <a:chExt cx="2502296" cy="4117291"/>
          </a:xfrm>
        </p:grpSpPr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5D8EDCEB-2AE2-4A9B-A902-E50B545A0703}"/>
                </a:ext>
              </a:extLst>
            </p:cNvPr>
            <p:cNvPicPr>
              <a:picLocks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4733" y="458083"/>
              <a:ext cx="864000" cy="612000"/>
            </a:xfrm>
            <a:prstGeom prst="rect">
              <a:avLst/>
            </a:prstGeom>
          </p:spPr>
        </p:pic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id="{BD121415-7792-4F5E-AD8E-16FECE16AB7D}"/>
                </a:ext>
              </a:extLst>
            </p:cNvPr>
            <p:cNvPicPr>
              <a:picLocks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5779" y="458083"/>
              <a:ext cx="864000" cy="612000"/>
            </a:xfrm>
            <a:prstGeom prst="rect">
              <a:avLst/>
            </a:prstGeom>
          </p:spPr>
        </p:pic>
        <p:pic>
          <p:nvPicPr>
            <p:cNvPr id="30" name="图片 29">
              <a:extLst>
                <a:ext uri="{FF2B5EF4-FFF2-40B4-BE49-F238E27FC236}">
                  <a16:creationId xmlns:a16="http://schemas.microsoft.com/office/drawing/2014/main" id="{EB182C7A-53D4-48DF-B991-3F0647155EDC}"/>
                </a:ext>
              </a:extLst>
            </p:cNvPr>
            <p:cNvPicPr>
              <a:picLocks/>
            </p:cNvPicPr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sharpenSoften amount="11000"/>
                      </a14:imgEffect>
                      <a14:imgEffect>
                        <a14:brightnessContrast bright="8000" contrast="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4733" y="1114678"/>
              <a:ext cx="864000" cy="612000"/>
            </a:xfrm>
            <a:prstGeom prst="rect">
              <a:avLst/>
            </a:prstGeom>
          </p:spPr>
        </p:pic>
        <p:pic>
          <p:nvPicPr>
            <p:cNvPr id="31" name="图片 30">
              <a:extLst>
                <a:ext uri="{FF2B5EF4-FFF2-40B4-BE49-F238E27FC236}">
                  <a16:creationId xmlns:a16="http://schemas.microsoft.com/office/drawing/2014/main" id="{F215754A-BAC2-493F-8C27-5DB5DC869DD5}"/>
                </a:ext>
              </a:extLst>
            </p:cNvPr>
            <p:cNvPicPr>
              <a:picLocks/>
            </p:cNvPicPr>
            <p:nvPr/>
          </p:nvPicPr>
          <p:blipFill>
            <a:blip r:embed="rId15" cstate="print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sharpenSoften amount="7000"/>
                      </a14:imgEffect>
                      <a14:imgEffect>
                        <a14:brightnessContrast bright="8000" contrast="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5779" y="1114678"/>
              <a:ext cx="864000" cy="612000"/>
            </a:xfrm>
            <a:prstGeom prst="rect">
              <a:avLst/>
            </a:prstGeom>
          </p:spPr>
        </p:pic>
        <p:pic>
          <p:nvPicPr>
            <p:cNvPr id="32" name="图片 31">
              <a:extLst>
                <a:ext uri="{FF2B5EF4-FFF2-40B4-BE49-F238E27FC236}">
                  <a16:creationId xmlns:a16="http://schemas.microsoft.com/office/drawing/2014/main" id="{44FB3C5B-1FCA-48AF-84A9-943C182C1E0D}"/>
                </a:ext>
              </a:extLst>
            </p:cNvPr>
            <p:cNvPicPr>
              <a:picLocks/>
            </p:cNvPicPr>
            <p:nvPr/>
          </p:nvPicPr>
          <p:blipFill>
            <a:blip r:embed="rId17" cstate="print"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sharpenSoften amount="5000"/>
                      </a14:imgEffect>
                      <a14:imgEffect>
                        <a14:brightnessContrast bright="5000" contrast="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4733" y="1766258"/>
              <a:ext cx="864000" cy="612000"/>
            </a:xfrm>
            <a:prstGeom prst="rect">
              <a:avLst/>
            </a:prstGeom>
          </p:spPr>
        </p:pic>
        <p:pic>
          <p:nvPicPr>
            <p:cNvPr id="33" name="图片 32">
              <a:extLst>
                <a:ext uri="{FF2B5EF4-FFF2-40B4-BE49-F238E27FC236}">
                  <a16:creationId xmlns:a16="http://schemas.microsoft.com/office/drawing/2014/main" id="{2F5E15CB-ED89-4C2E-85E9-90855FF6D98C}"/>
                </a:ext>
              </a:extLst>
            </p:cNvPr>
            <p:cNvPicPr>
              <a:picLocks/>
            </p:cNvPicPr>
            <p:nvPr/>
          </p:nvPicPr>
          <p:blipFill>
            <a:blip r:embed="rId19" cstate="print">
              <a:extLst>
                <a:ext uri="{BEBA8EAE-BF5A-486C-A8C5-ECC9F3942E4B}">
                  <a14:imgProps xmlns:a14="http://schemas.microsoft.com/office/drawing/2010/main">
                    <a14:imgLayer r:embed="rId20">
                      <a14:imgEffect>
                        <a14:sharpenSoften amount="7000"/>
                      </a14:imgEffect>
                      <a14:imgEffect>
                        <a14:brightnessContrast bright="4000" contrast="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5779" y="1766258"/>
              <a:ext cx="864000" cy="612000"/>
            </a:xfrm>
            <a:prstGeom prst="rect">
              <a:avLst/>
            </a:prstGeom>
          </p:spPr>
        </p:pic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id="{9278452B-73DD-4B83-B0CF-E2E63CA8926F}"/>
                </a:ext>
              </a:extLst>
            </p:cNvPr>
            <p:cNvPicPr>
              <a:picLocks/>
            </p:cNvPicPr>
            <p:nvPr/>
          </p:nvPicPr>
          <p:blipFill>
            <a:blip r:embed="rId21" cstate="print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sharpenSoften amount="8000"/>
                      </a14:imgEffect>
                      <a14:imgEffect>
                        <a14:brightnessContrast bright="8000" contrast="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2239" y="2423266"/>
              <a:ext cx="864000" cy="612000"/>
            </a:xfrm>
            <a:prstGeom prst="rect">
              <a:avLst/>
            </a:prstGeom>
          </p:spPr>
        </p:pic>
        <p:pic>
          <p:nvPicPr>
            <p:cNvPr id="35" name="图片 34">
              <a:extLst>
                <a:ext uri="{FF2B5EF4-FFF2-40B4-BE49-F238E27FC236}">
                  <a16:creationId xmlns:a16="http://schemas.microsoft.com/office/drawing/2014/main" id="{706A668D-B750-4996-BD9C-9B246AC9A2C3}"/>
                </a:ext>
              </a:extLst>
            </p:cNvPr>
            <p:cNvPicPr>
              <a:picLocks/>
            </p:cNvPicPr>
            <p:nvPr/>
          </p:nvPicPr>
          <p:blipFill>
            <a:blip r:embed="rId23" cstate="print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sharpenSoften amount="5000"/>
                      </a14:imgEffect>
                      <a14:imgEffect>
                        <a14:brightnessContrast bright="6000" contrast="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4512" y="2417564"/>
              <a:ext cx="864000" cy="612000"/>
            </a:xfrm>
            <a:prstGeom prst="rect">
              <a:avLst/>
            </a:prstGeom>
          </p:spPr>
        </p:pic>
        <p:pic>
          <p:nvPicPr>
            <p:cNvPr id="36" name="图片 35">
              <a:extLst>
                <a:ext uri="{FF2B5EF4-FFF2-40B4-BE49-F238E27FC236}">
                  <a16:creationId xmlns:a16="http://schemas.microsoft.com/office/drawing/2014/main" id="{3994750E-7045-4C51-B267-30545E7DD769}"/>
                </a:ext>
              </a:extLst>
            </p:cNvPr>
            <p:cNvPicPr>
              <a:picLocks/>
            </p:cNvPicPr>
            <p:nvPr/>
          </p:nvPicPr>
          <p:blipFill>
            <a:blip r:embed="rId25" cstate="print"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sharpenSoften amount="6000"/>
                      </a14:imgEffect>
                      <a14:imgEffect>
                        <a14:brightnessContrast bright="7000" contrast="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2239" y="3731441"/>
              <a:ext cx="864000" cy="612000"/>
            </a:xfrm>
            <a:prstGeom prst="rect">
              <a:avLst/>
            </a:prstGeom>
          </p:spPr>
        </p:pic>
        <p:pic>
          <p:nvPicPr>
            <p:cNvPr id="37" name="图片 36">
              <a:extLst>
                <a:ext uri="{FF2B5EF4-FFF2-40B4-BE49-F238E27FC236}">
                  <a16:creationId xmlns:a16="http://schemas.microsoft.com/office/drawing/2014/main" id="{F0B427C2-8386-4FFB-A3B2-E1DA1C4BE235}"/>
                </a:ext>
              </a:extLst>
            </p:cNvPr>
            <p:cNvPicPr>
              <a:picLocks/>
            </p:cNvPicPr>
            <p:nvPr/>
          </p:nvPicPr>
          <p:blipFill>
            <a:blip r:embed="rId27" cstate="print">
              <a:extLst>
                <a:ext uri="{BEBA8EAE-BF5A-486C-A8C5-ECC9F3942E4B}">
                  <a14:imgProps xmlns:a14="http://schemas.microsoft.com/office/drawing/2010/main">
                    <a14:imgLayer r:embed="rId28">
                      <a14:imgEffect>
                        <a14:sharpenSoften amount="7000"/>
                      </a14:imgEffect>
                      <a14:imgEffect>
                        <a14:brightnessContrast bright="5000" contrast="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4512" y="3731441"/>
              <a:ext cx="864000" cy="612000"/>
            </a:xfrm>
            <a:prstGeom prst="rect">
              <a:avLst/>
            </a:prstGeom>
          </p:spPr>
        </p:pic>
        <p:pic>
          <p:nvPicPr>
            <p:cNvPr id="38" name="图片 37">
              <a:extLst>
                <a:ext uri="{FF2B5EF4-FFF2-40B4-BE49-F238E27FC236}">
                  <a16:creationId xmlns:a16="http://schemas.microsoft.com/office/drawing/2014/main" id="{8568CC4D-CF2B-470A-A03F-0FA70CA77184}"/>
                </a:ext>
              </a:extLst>
            </p:cNvPr>
            <p:cNvPicPr>
              <a:picLocks/>
            </p:cNvPicPr>
            <p:nvPr/>
          </p:nvPicPr>
          <p:blipFill>
            <a:blip r:embed="rId29" cstate="print">
              <a:extLst>
                <a:ext uri="{BEBA8EAE-BF5A-486C-A8C5-ECC9F3942E4B}">
                  <a14:imgProps xmlns:a14="http://schemas.microsoft.com/office/drawing/2010/main">
                    <a14:imgLayer r:embed="rId30">
                      <a14:imgEffect>
                        <a14:sharpenSoften amount="5000"/>
                      </a14:imgEffect>
                      <a14:imgEffect>
                        <a14:brightnessContrast bright="7000" contrast="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2239" y="3079861"/>
              <a:ext cx="864000" cy="612000"/>
            </a:xfrm>
            <a:prstGeom prst="rect">
              <a:avLst/>
            </a:prstGeom>
          </p:spPr>
        </p:pic>
        <p:pic>
          <p:nvPicPr>
            <p:cNvPr id="39" name="图片 38">
              <a:extLst>
                <a:ext uri="{FF2B5EF4-FFF2-40B4-BE49-F238E27FC236}">
                  <a16:creationId xmlns:a16="http://schemas.microsoft.com/office/drawing/2014/main" id="{A4A6DA58-DD7A-4FC3-8943-4F3718D0656E}"/>
                </a:ext>
              </a:extLst>
            </p:cNvPr>
            <p:cNvPicPr>
              <a:picLocks/>
            </p:cNvPicPr>
            <p:nvPr/>
          </p:nvPicPr>
          <p:blipFill>
            <a:blip r:embed="rId31" cstate="print">
              <a:extLst>
                <a:ext uri="{BEBA8EAE-BF5A-486C-A8C5-ECC9F3942E4B}">
                  <a14:imgProps xmlns:a14="http://schemas.microsoft.com/office/drawing/2010/main">
                    <a14:imgLayer r:embed="rId32">
                      <a14:imgEffect>
                        <a14:sharpenSoften amount="7000"/>
                      </a14:imgEffect>
                      <a14:imgEffect>
                        <a14:brightnessContrast bright="5000" contrast="4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4512" y="3079861"/>
              <a:ext cx="864000" cy="612000"/>
            </a:xfrm>
            <a:prstGeom prst="rect">
              <a:avLst/>
            </a:prstGeom>
          </p:spPr>
        </p:pic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id="{48DF5524-FC54-4960-97B2-B0C7905473BF}"/>
                </a:ext>
              </a:extLst>
            </p:cNvPr>
            <p:cNvSpPr txBox="1"/>
            <p:nvPr/>
          </p:nvSpPr>
          <p:spPr>
            <a:xfrm>
              <a:off x="2789140" y="1960508"/>
              <a:ext cx="7008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LATS2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id="{7EFA88C4-4D2C-4282-940E-D2485648D070}"/>
                </a:ext>
              </a:extLst>
            </p:cNvPr>
            <p:cNvSpPr txBox="1"/>
            <p:nvPr/>
          </p:nvSpPr>
          <p:spPr>
            <a:xfrm>
              <a:off x="2789140" y="3251015"/>
              <a:ext cx="6422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ITGA3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id="{FAE09994-C1AD-4380-8CC4-144281458BEC}"/>
                </a:ext>
              </a:extLst>
            </p:cNvPr>
            <p:cNvSpPr txBox="1"/>
            <p:nvPr/>
          </p:nvSpPr>
          <p:spPr>
            <a:xfrm>
              <a:off x="2789140" y="2648188"/>
              <a:ext cx="6361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YAP1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CFA4DB0A-6120-4E1B-98AF-63D56593C787}"/>
                </a:ext>
              </a:extLst>
            </p:cNvPr>
            <p:cNvSpPr txBox="1"/>
            <p:nvPr/>
          </p:nvSpPr>
          <p:spPr>
            <a:xfrm>
              <a:off x="2789140" y="3925691"/>
              <a:ext cx="6361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ZEB1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TextBox 12">
              <a:extLst>
                <a:ext uri="{FF2B5EF4-FFF2-40B4-BE49-F238E27FC236}">
                  <a16:creationId xmlns:a16="http://schemas.microsoft.com/office/drawing/2014/main" id="{70F296D3-9DF3-4D59-BB96-23A828F0B7E3}"/>
                </a:ext>
              </a:extLst>
            </p:cNvPr>
            <p:cNvSpPr txBox="1"/>
            <p:nvPr/>
          </p:nvSpPr>
          <p:spPr>
            <a:xfrm>
              <a:off x="2789140" y="683005"/>
              <a:ext cx="5004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H&amp;E</a:t>
              </a:r>
              <a:endParaRPr lang="en-US" sz="12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TextBox 12">
              <a:extLst>
                <a:ext uri="{FF2B5EF4-FFF2-40B4-BE49-F238E27FC236}">
                  <a16:creationId xmlns:a16="http://schemas.microsoft.com/office/drawing/2014/main" id="{3C5E987B-525A-4CEC-B6B8-FAFFE6E4AE8D}"/>
                </a:ext>
              </a:extLst>
            </p:cNvPr>
            <p:cNvSpPr txBox="1"/>
            <p:nvPr/>
          </p:nvSpPr>
          <p:spPr>
            <a:xfrm>
              <a:off x="2789140" y="1285832"/>
              <a:ext cx="5100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ZIP4</a:t>
              </a:r>
              <a:endParaRPr lang="en-US" sz="12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TextBox 11">
              <a:extLst>
                <a:ext uri="{FF2B5EF4-FFF2-40B4-BE49-F238E27FC236}">
                  <a16:creationId xmlns:a16="http://schemas.microsoft.com/office/drawing/2014/main" id="{19DDADAA-78DC-418E-B41B-28EE0500A545}"/>
                </a:ext>
              </a:extLst>
            </p:cNvPr>
            <p:cNvSpPr txBox="1"/>
            <p:nvPr/>
          </p:nvSpPr>
          <p:spPr>
            <a:xfrm>
              <a:off x="987703" y="4298375"/>
              <a:ext cx="19736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Human </a:t>
              </a:r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adjacent pancreas</a:t>
              </a:r>
              <a:endParaRPr lang="en-US" sz="12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id="{F5DC107C-B53B-47D0-B1C0-1B7E9EF9B26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17105" y="472739"/>
              <a:ext cx="309943" cy="121394"/>
            </a:xfrm>
            <a:prstGeom prst="line">
              <a:avLst/>
            </a:prstGeom>
            <a:ln w="63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>
              <a:extLst>
                <a:ext uri="{FF2B5EF4-FFF2-40B4-BE49-F238E27FC236}">
                  <a16:creationId xmlns:a16="http://schemas.microsoft.com/office/drawing/2014/main" id="{73C0A4E7-B4E8-4F48-8CE3-768F4BC79036}"/>
                </a:ext>
              </a:extLst>
            </p:cNvPr>
            <p:cNvCxnSpPr>
              <a:cxnSpLocks/>
            </p:cNvCxnSpPr>
            <p:nvPr/>
          </p:nvCxnSpPr>
          <p:spPr>
            <a:xfrm>
              <a:off x="1616691" y="764381"/>
              <a:ext cx="317594" cy="294159"/>
            </a:xfrm>
            <a:prstGeom prst="line">
              <a:avLst/>
            </a:prstGeom>
            <a:ln w="63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>
              <a:extLst>
                <a:ext uri="{FF2B5EF4-FFF2-40B4-BE49-F238E27FC236}">
                  <a16:creationId xmlns:a16="http://schemas.microsoft.com/office/drawing/2014/main" id="{C8E65E61-9EC4-4949-98BE-2397FCDB218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53578" y="1119892"/>
              <a:ext cx="280707" cy="14626"/>
            </a:xfrm>
            <a:prstGeom prst="line">
              <a:avLst/>
            </a:prstGeom>
            <a:ln w="63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>
              <a:extLst>
                <a:ext uri="{FF2B5EF4-FFF2-40B4-BE49-F238E27FC236}">
                  <a16:creationId xmlns:a16="http://schemas.microsoft.com/office/drawing/2014/main" id="{448F6773-14C7-4C2E-9418-44A11ADAB964}"/>
                </a:ext>
              </a:extLst>
            </p:cNvPr>
            <p:cNvCxnSpPr>
              <a:cxnSpLocks/>
            </p:cNvCxnSpPr>
            <p:nvPr/>
          </p:nvCxnSpPr>
          <p:spPr>
            <a:xfrm>
              <a:off x="1651049" y="1306484"/>
              <a:ext cx="283236" cy="419331"/>
            </a:xfrm>
            <a:prstGeom prst="line">
              <a:avLst/>
            </a:prstGeom>
            <a:ln w="63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>
              <a:extLst>
                <a:ext uri="{FF2B5EF4-FFF2-40B4-BE49-F238E27FC236}">
                  <a16:creationId xmlns:a16="http://schemas.microsoft.com/office/drawing/2014/main" id="{D0C51CE2-70C5-4BD4-952B-E5779602E6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11397" y="1777713"/>
              <a:ext cx="414942" cy="14973"/>
            </a:xfrm>
            <a:prstGeom prst="line">
              <a:avLst/>
            </a:prstGeom>
            <a:ln w="63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>
              <a:extLst>
                <a:ext uri="{FF2B5EF4-FFF2-40B4-BE49-F238E27FC236}">
                  <a16:creationId xmlns:a16="http://schemas.microsoft.com/office/drawing/2014/main" id="{1999426E-6207-4F1B-A1FF-CADD02178B47}"/>
                </a:ext>
              </a:extLst>
            </p:cNvPr>
            <p:cNvCxnSpPr>
              <a:cxnSpLocks/>
            </p:cNvCxnSpPr>
            <p:nvPr/>
          </p:nvCxnSpPr>
          <p:spPr>
            <a:xfrm>
              <a:off x="1516233" y="1963417"/>
              <a:ext cx="425701" cy="403850"/>
            </a:xfrm>
            <a:prstGeom prst="line">
              <a:avLst/>
            </a:prstGeom>
            <a:ln w="63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>
              <a:extLst>
                <a:ext uri="{FF2B5EF4-FFF2-40B4-BE49-F238E27FC236}">
                  <a16:creationId xmlns:a16="http://schemas.microsoft.com/office/drawing/2014/main" id="{2D4C1C09-7D64-49A4-929F-F02B4932BF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86152" y="2431714"/>
              <a:ext cx="348133" cy="87265"/>
            </a:xfrm>
            <a:prstGeom prst="line">
              <a:avLst/>
            </a:prstGeom>
            <a:ln w="63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>
              <a:extLst>
                <a:ext uri="{FF2B5EF4-FFF2-40B4-BE49-F238E27FC236}">
                  <a16:creationId xmlns:a16="http://schemas.microsoft.com/office/drawing/2014/main" id="{6F103759-85E2-41A9-BDB2-4921EDD736B3}"/>
                </a:ext>
              </a:extLst>
            </p:cNvPr>
            <p:cNvCxnSpPr>
              <a:cxnSpLocks/>
            </p:cNvCxnSpPr>
            <p:nvPr/>
          </p:nvCxnSpPr>
          <p:spPr>
            <a:xfrm>
              <a:off x="1581926" y="2687030"/>
              <a:ext cx="352359" cy="343996"/>
            </a:xfrm>
            <a:prstGeom prst="line">
              <a:avLst/>
            </a:prstGeom>
            <a:ln w="63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>
              <a:extLst>
                <a:ext uri="{FF2B5EF4-FFF2-40B4-BE49-F238E27FC236}">
                  <a16:creationId xmlns:a16="http://schemas.microsoft.com/office/drawing/2014/main" id="{985FD590-D7D0-45A6-9948-AFFE0FEBFAC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77583" y="3088309"/>
              <a:ext cx="256702" cy="24808"/>
            </a:xfrm>
            <a:prstGeom prst="line">
              <a:avLst/>
            </a:prstGeom>
            <a:ln w="63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>
              <a:extLst>
                <a:ext uri="{FF2B5EF4-FFF2-40B4-BE49-F238E27FC236}">
                  <a16:creationId xmlns:a16="http://schemas.microsoft.com/office/drawing/2014/main" id="{A01194D5-3E45-4531-AB5F-3C6442982CB3}"/>
                </a:ext>
              </a:extLst>
            </p:cNvPr>
            <p:cNvCxnSpPr>
              <a:cxnSpLocks/>
            </p:cNvCxnSpPr>
            <p:nvPr/>
          </p:nvCxnSpPr>
          <p:spPr>
            <a:xfrm>
              <a:off x="1678672" y="3286518"/>
              <a:ext cx="263262" cy="402712"/>
            </a:xfrm>
            <a:prstGeom prst="line">
              <a:avLst/>
            </a:prstGeom>
            <a:ln w="63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>
              <a:extLst>
                <a:ext uri="{FF2B5EF4-FFF2-40B4-BE49-F238E27FC236}">
                  <a16:creationId xmlns:a16="http://schemas.microsoft.com/office/drawing/2014/main" id="{F8E5159A-1F51-4B45-946A-64873E6B8DE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45454" y="3745359"/>
              <a:ext cx="288831" cy="29805"/>
            </a:xfrm>
            <a:prstGeom prst="line">
              <a:avLst/>
            </a:prstGeom>
            <a:ln w="63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>
              <a:extLst>
                <a:ext uri="{FF2B5EF4-FFF2-40B4-BE49-F238E27FC236}">
                  <a16:creationId xmlns:a16="http://schemas.microsoft.com/office/drawing/2014/main" id="{7F4396E1-5FFB-4A3F-9B5B-85E177F20993}"/>
                </a:ext>
              </a:extLst>
            </p:cNvPr>
            <p:cNvCxnSpPr>
              <a:cxnSpLocks/>
            </p:cNvCxnSpPr>
            <p:nvPr/>
          </p:nvCxnSpPr>
          <p:spPr>
            <a:xfrm>
              <a:off x="1647064" y="3951317"/>
              <a:ext cx="289898" cy="386896"/>
            </a:xfrm>
            <a:prstGeom prst="line">
              <a:avLst/>
            </a:prstGeom>
            <a:ln w="63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>
              <a:extLst>
                <a:ext uri="{FF2B5EF4-FFF2-40B4-BE49-F238E27FC236}">
                  <a16:creationId xmlns:a16="http://schemas.microsoft.com/office/drawing/2014/main" id="{B38D4BE1-AC59-4A9C-86A1-B73E6A43EFAB}"/>
                </a:ext>
              </a:extLst>
            </p:cNvPr>
            <p:cNvCxnSpPr>
              <a:cxnSpLocks/>
            </p:cNvCxnSpPr>
            <p:nvPr/>
          </p:nvCxnSpPr>
          <p:spPr>
            <a:xfrm>
              <a:off x="2599125" y="4289616"/>
              <a:ext cx="201711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3" name="组合 112">
            <a:extLst>
              <a:ext uri="{FF2B5EF4-FFF2-40B4-BE49-F238E27FC236}">
                <a16:creationId xmlns:a16="http://schemas.microsoft.com/office/drawing/2014/main" id="{046DA53E-C490-4B26-A387-90205A19AD5E}"/>
              </a:ext>
            </a:extLst>
          </p:cNvPr>
          <p:cNvGrpSpPr/>
          <p:nvPr/>
        </p:nvGrpSpPr>
        <p:grpSpPr>
          <a:xfrm>
            <a:off x="3626947" y="671076"/>
            <a:ext cx="2253301" cy="1993710"/>
            <a:chOff x="1072239" y="4762905"/>
            <a:chExt cx="2253301" cy="1993710"/>
          </a:xfrm>
        </p:grpSpPr>
        <p:sp>
          <p:nvSpPr>
            <p:cNvPr id="67" name="文本框 66">
              <a:extLst>
                <a:ext uri="{FF2B5EF4-FFF2-40B4-BE49-F238E27FC236}">
                  <a16:creationId xmlns:a16="http://schemas.microsoft.com/office/drawing/2014/main" id="{88E0E3AD-38F9-436A-87A0-1E0C78945744}"/>
                </a:ext>
              </a:extLst>
            </p:cNvPr>
            <p:cNvSpPr txBox="1"/>
            <p:nvPr/>
          </p:nvSpPr>
          <p:spPr>
            <a:xfrm>
              <a:off x="2789140" y="4935844"/>
              <a:ext cx="5364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ZEB1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TextBox 11">
              <a:extLst>
                <a:ext uri="{FF2B5EF4-FFF2-40B4-BE49-F238E27FC236}">
                  <a16:creationId xmlns:a16="http://schemas.microsoft.com/office/drawing/2014/main" id="{04E90650-23E5-476F-B77B-F329FB738B23}"/>
                </a:ext>
              </a:extLst>
            </p:cNvPr>
            <p:cNvSpPr txBox="1"/>
            <p:nvPr/>
          </p:nvSpPr>
          <p:spPr>
            <a:xfrm>
              <a:off x="1087770" y="5350997"/>
              <a:ext cx="188707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Human </a:t>
              </a:r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pancreatic cancer</a:t>
              </a:r>
            </a:p>
            <a:p>
              <a:pPr algn="ctr"/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 specimen</a:t>
              </a: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 C</a:t>
              </a:r>
              <a:endParaRPr lang="en-US" sz="11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TextBox 11">
              <a:extLst>
                <a:ext uri="{FF2B5EF4-FFF2-40B4-BE49-F238E27FC236}">
                  <a16:creationId xmlns:a16="http://schemas.microsoft.com/office/drawing/2014/main" id="{AD1122F9-BCF2-4F46-BE4B-947729E7735A}"/>
                </a:ext>
              </a:extLst>
            </p:cNvPr>
            <p:cNvSpPr txBox="1"/>
            <p:nvPr/>
          </p:nvSpPr>
          <p:spPr>
            <a:xfrm>
              <a:off x="1084164" y="6325728"/>
              <a:ext cx="180400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Human </a:t>
              </a:r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pancreatic cancer</a:t>
              </a:r>
            </a:p>
            <a:p>
              <a:pPr algn="ctr"/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 specimen</a:t>
              </a: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 D</a:t>
              </a:r>
              <a:endParaRPr lang="en-US" sz="11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70" name="图片 69">
              <a:extLst>
                <a:ext uri="{FF2B5EF4-FFF2-40B4-BE49-F238E27FC236}">
                  <a16:creationId xmlns:a16="http://schemas.microsoft.com/office/drawing/2014/main" id="{4ED45A98-EF38-4A53-BED5-0026AE109876}"/>
                </a:ext>
              </a:extLst>
            </p:cNvPr>
            <p:cNvPicPr>
              <a:picLocks/>
            </p:cNvPicPr>
            <p:nvPr/>
          </p:nvPicPr>
          <p:blipFill>
            <a:blip r:embed="rId33" cstate="print">
              <a:extLst>
                <a:ext uri="{BEBA8EAE-BF5A-486C-A8C5-ECC9F3942E4B}">
                  <a14:imgProps xmlns:a14="http://schemas.microsoft.com/office/drawing/2010/main">
                    <a14:imgLayer r:embed="rId34">
                      <a14:imgEffect>
                        <a14:sharpenSoften amount="7000"/>
                      </a14:imgEffect>
                      <a14:imgEffect>
                        <a14:brightnessContrast bright="5000" contrast="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2239" y="4763636"/>
              <a:ext cx="864000" cy="612000"/>
            </a:xfrm>
            <a:prstGeom prst="rect">
              <a:avLst/>
            </a:prstGeom>
          </p:spPr>
        </p:pic>
        <p:sp>
          <p:nvSpPr>
            <p:cNvPr id="71" name="矩形 70">
              <a:extLst>
                <a:ext uri="{FF2B5EF4-FFF2-40B4-BE49-F238E27FC236}">
                  <a16:creationId xmlns:a16="http://schemas.microsoft.com/office/drawing/2014/main" id="{8592CA49-CE9B-4F18-B5EF-2FE9C8DB392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71383" y="4940091"/>
              <a:ext cx="267616" cy="180000"/>
            </a:xfrm>
            <a:prstGeom prst="rect">
              <a:avLst/>
            </a:prstGeom>
            <a:noFill/>
            <a:ln w="63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72" name="图片 71">
              <a:extLst>
                <a:ext uri="{FF2B5EF4-FFF2-40B4-BE49-F238E27FC236}">
                  <a16:creationId xmlns:a16="http://schemas.microsoft.com/office/drawing/2014/main" id="{6C706DA3-9B74-4CD7-A8E3-DCAD6908A70A}"/>
                </a:ext>
              </a:extLst>
            </p:cNvPr>
            <p:cNvPicPr>
              <a:picLocks/>
            </p:cNvPicPr>
            <p:nvPr/>
          </p:nvPicPr>
          <p:blipFill>
            <a:blip r:embed="rId35" cstate="print">
              <a:extLst>
                <a:ext uri="{BEBA8EAE-BF5A-486C-A8C5-ECC9F3942E4B}">
                  <a14:imgProps xmlns:a14="http://schemas.microsoft.com/office/drawing/2010/main">
                    <a14:imgLayer r:embed="rId36">
                      <a14:imgEffect>
                        <a14:sharpenSoften amount="7000"/>
                      </a14:imgEffect>
                      <a14:imgEffect>
                        <a14:brightnessContrast bright="10000" contrast="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4512" y="4762905"/>
              <a:ext cx="864000" cy="612000"/>
            </a:xfrm>
            <a:prstGeom prst="rect">
              <a:avLst/>
            </a:prstGeom>
          </p:spPr>
        </p:pic>
        <p:pic>
          <p:nvPicPr>
            <p:cNvPr id="73" name="图片 72">
              <a:extLst>
                <a:ext uri="{FF2B5EF4-FFF2-40B4-BE49-F238E27FC236}">
                  <a16:creationId xmlns:a16="http://schemas.microsoft.com/office/drawing/2014/main" id="{D8A692C2-0596-4055-BBC1-2935B17FBD32}"/>
                </a:ext>
              </a:extLst>
            </p:cNvPr>
            <p:cNvPicPr>
              <a:picLocks/>
            </p:cNvPicPr>
            <p:nvPr/>
          </p:nvPicPr>
          <p:blipFill>
            <a:blip r:embed="rId37" cstate="print">
              <a:extLst>
                <a:ext uri="{BEBA8EAE-BF5A-486C-A8C5-ECC9F3942E4B}">
                  <a14:imgProps xmlns:a14="http://schemas.microsoft.com/office/drawing/2010/main">
                    <a14:imgLayer r:embed="rId38">
                      <a14:imgEffect>
                        <a14:sharpenSoften amount="9000"/>
                      </a14:imgEffect>
                      <a14:imgEffect>
                        <a14:brightnessContrast bright="9000" contrast="7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2239" y="5743405"/>
              <a:ext cx="864000" cy="612000"/>
            </a:xfrm>
            <a:prstGeom prst="rect">
              <a:avLst/>
            </a:prstGeom>
          </p:spPr>
        </p:pic>
        <p:pic>
          <p:nvPicPr>
            <p:cNvPr id="74" name="图片 73">
              <a:extLst>
                <a:ext uri="{FF2B5EF4-FFF2-40B4-BE49-F238E27FC236}">
                  <a16:creationId xmlns:a16="http://schemas.microsoft.com/office/drawing/2014/main" id="{95DE96B9-973D-4BCD-A85A-65ED04C5FE27}"/>
                </a:ext>
              </a:extLst>
            </p:cNvPr>
            <p:cNvPicPr>
              <a:picLocks/>
            </p:cNvPicPr>
            <p:nvPr/>
          </p:nvPicPr>
          <p:blipFill>
            <a:blip r:embed="rId39" cstate="print">
              <a:extLst>
                <a:ext uri="{BEBA8EAE-BF5A-486C-A8C5-ECC9F3942E4B}">
                  <a14:imgProps xmlns:a14="http://schemas.microsoft.com/office/drawing/2010/main">
                    <a14:imgLayer r:embed="rId40">
                      <a14:imgEffect>
                        <a14:sharpenSoften amount="8000"/>
                      </a14:imgEffect>
                      <a14:imgEffect>
                        <a14:brightnessContrast bright="8000" contrast="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4512" y="5743405"/>
              <a:ext cx="864000" cy="612000"/>
            </a:xfrm>
            <a:prstGeom prst="rect">
              <a:avLst/>
            </a:prstGeom>
          </p:spPr>
        </p:pic>
        <p:cxnSp>
          <p:nvCxnSpPr>
            <p:cNvPr id="76" name="直接连接符 75">
              <a:extLst>
                <a:ext uri="{FF2B5EF4-FFF2-40B4-BE49-F238E27FC236}">
                  <a16:creationId xmlns:a16="http://schemas.microsoft.com/office/drawing/2014/main" id="{2FE2DD2A-FC3D-4272-AFF3-1E3AC4FE179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41361" y="4772997"/>
              <a:ext cx="294878" cy="166156"/>
            </a:xfrm>
            <a:prstGeom prst="line">
              <a:avLst/>
            </a:prstGeom>
            <a:ln w="63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>
              <a:extLst>
                <a:ext uri="{FF2B5EF4-FFF2-40B4-BE49-F238E27FC236}">
                  <a16:creationId xmlns:a16="http://schemas.microsoft.com/office/drawing/2014/main" id="{635DC63D-DEBA-4705-A16B-D93E81BC4BC2}"/>
                </a:ext>
              </a:extLst>
            </p:cNvPr>
            <p:cNvCxnSpPr>
              <a:cxnSpLocks/>
            </p:cNvCxnSpPr>
            <p:nvPr/>
          </p:nvCxnSpPr>
          <p:spPr>
            <a:xfrm>
              <a:off x="1638999" y="5122117"/>
              <a:ext cx="289424" cy="245991"/>
            </a:xfrm>
            <a:prstGeom prst="line">
              <a:avLst/>
            </a:prstGeom>
            <a:ln w="63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>
              <a:extLst>
                <a:ext uri="{FF2B5EF4-FFF2-40B4-BE49-F238E27FC236}">
                  <a16:creationId xmlns:a16="http://schemas.microsoft.com/office/drawing/2014/main" id="{260F5C6E-D156-4F78-BC16-A3B09898A1E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54989" y="5750925"/>
              <a:ext cx="369544" cy="233707"/>
            </a:xfrm>
            <a:prstGeom prst="line">
              <a:avLst/>
            </a:prstGeom>
            <a:ln w="63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>
              <a:extLst>
                <a:ext uri="{FF2B5EF4-FFF2-40B4-BE49-F238E27FC236}">
                  <a16:creationId xmlns:a16="http://schemas.microsoft.com/office/drawing/2014/main" id="{2E3DD5DF-FF35-49D5-B440-A35C4961ED20}"/>
                </a:ext>
              </a:extLst>
            </p:cNvPr>
            <p:cNvCxnSpPr>
              <a:cxnSpLocks/>
            </p:cNvCxnSpPr>
            <p:nvPr/>
          </p:nvCxnSpPr>
          <p:spPr>
            <a:xfrm>
              <a:off x="1563960" y="6163153"/>
              <a:ext cx="372919" cy="185421"/>
            </a:xfrm>
            <a:prstGeom prst="line">
              <a:avLst/>
            </a:prstGeom>
            <a:ln w="63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>
              <a:extLst>
                <a:ext uri="{FF2B5EF4-FFF2-40B4-BE49-F238E27FC236}">
                  <a16:creationId xmlns:a16="http://schemas.microsoft.com/office/drawing/2014/main" id="{B6DCD3CA-3ED3-4B0D-A487-9A17B8B2CAE5}"/>
                </a:ext>
              </a:extLst>
            </p:cNvPr>
            <p:cNvCxnSpPr>
              <a:cxnSpLocks/>
            </p:cNvCxnSpPr>
            <p:nvPr/>
          </p:nvCxnSpPr>
          <p:spPr>
            <a:xfrm>
              <a:off x="1855071" y="6319868"/>
              <a:ext cx="661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>
              <a:extLst>
                <a:ext uri="{FF2B5EF4-FFF2-40B4-BE49-F238E27FC236}">
                  <a16:creationId xmlns:a16="http://schemas.microsoft.com/office/drawing/2014/main" id="{44CF0D5B-15D4-40A3-8612-5FC5D1C98562}"/>
                </a:ext>
              </a:extLst>
            </p:cNvPr>
            <p:cNvCxnSpPr>
              <a:cxnSpLocks/>
            </p:cNvCxnSpPr>
            <p:nvPr/>
          </p:nvCxnSpPr>
          <p:spPr>
            <a:xfrm>
              <a:off x="2643992" y="6319868"/>
              <a:ext cx="170093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文本框 108">
              <a:extLst>
                <a:ext uri="{FF2B5EF4-FFF2-40B4-BE49-F238E27FC236}">
                  <a16:creationId xmlns:a16="http://schemas.microsoft.com/office/drawing/2014/main" id="{672CBFDE-007B-4F8E-9D78-3DFDD7A3C9C0}"/>
                </a:ext>
              </a:extLst>
            </p:cNvPr>
            <p:cNvSpPr txBox="1"/>
            <p:nvPr/>
          </p:nvSpPr>
          <p:spPr>
            <a:xfrm>
              <a:off x="2789140" y="5970966"/>
              <a:ext cx="5364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ZEB1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3" name="文本框 122">
            <a:extLst>
              <a:ext uri="{FF2B5EF4-FFF2-40B4-BE49-F238E27FC236}">
                <a16:creationId xmlns:a16="http://schemas.microsoft.com/office/drawing/2014/main" id="{ACF8B74B-4556-4037-BC97-548DC350778E}"/>
              </a:ext>
            </a:extLst>
          </p:cNvPr>
          <p:cNvSpPr txBox="1"/>
          <p:nvPr/>
        </p:nvSpPr>
        <p:spPr>
          <a:xfrm>
            <a:off x="398780" y="5272035"/>
            <a:ext cx="8260880" cy="14927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3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S5. Expression of ZIP4 and downstream targets in pancreatic cancer </a:t>
            </a:r>
            <a:r>
              <a:rPr lang="en-US" altLang="zh-CN" sz="1300" b="1" i="1" dirty="0">
                <a:latin typeface="Arial" panose="020B0604020202020204" pitchFamily="34" charset="0"/>
                <a:cs typeface="Arial" panose="020B0604020202020204" pitchFamily="34" charset="0"/>
              </a:rPr>
              <a:t>in vivo</a:t>
            </a:r>
            <a:r>
              <a:rPr lang="en-US" altLang="zh-CN" sz="13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13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). IHC staining of ZIP4, LATS2, YAP1, ITGA3 and ZEB1 in human adjacent pancreatic tissues from human pancreatic cancer specimen C. The scale bar is 50 </a:t>
            </a:r>
            <a:r>
              <a:rPr lang="el-GR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m. (</a:t>
            </a:r>
            <a:r>
              <a:rPr lang="en-US" altLang="zh-CN" sz="13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). IHC staining of ZEB in human pancreatic cancer specimen C and D. The scale bar is 50 </a:t>
            </a:r>
            <a:r>
              <a:rPr lang="el-GR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m. (</a:t>
            </a:r>
            <a:r>
              <a:rPr lang="en-US" altLang="zh-CN" sz="13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). Adhesion assay in MIA-ZIP4 siNC and MIA-ZIP4 si-ITGA3 cells. The scale bar is 500 </a:t>
            </a:r>
            <a:r>
              <a:rPr lang="el-GR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m. (</a:t>
            </a:r>
            <a:r>
              <a:rPr lang="en-US" altLang="zh-CN" sz="13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). Spheroid formation assay. The solidified spheroid drops (generated from MIA-ZIP4 siNC and MIA-ZIP4 si-ITGA3 cells) were kept on the dish lid for 2, 4, and 24 h and were imaged using a light microscope. The scale bar is 200 μm. </a:t>
            </a:r>
            <a:endParaRPr lang="zh-CN" altLang="en-US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文本框 123">
            <a:extLst>
              <a:ext uri="{FF2B5EF4-FFF2-40B4-BE49-F238E27FC236}">
                <a16:creationId xmlns:a16="http://schemas.microsoft.com/office/drawing/2014/main" id="{DF34EFE0-ED21-4EFA-9970-E0053236ED6A}"/>
              </a:ext>
            </a:extLst>
          </p:cNvPr>
          <p:cNvSpPr txBox="1"/>
          <p:nvPr/>
        </p:nvSpPr>
        <p:spPr>
          <a:xfrm>
            <a:off x="2988220" y="281376"/>
            <a:ext cx="646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文本框 124">
            <a:extLst>
              <a:ext uri="{FF2B5EF4-FFF2-40B4-BE49-F238E27FC236}">
                <a16:creationId xmlns:a16="http://schemas.microsoft.com/office/drawing/2014/main" id="{7F0E8F71-60CC-4F35-977B-323541FBA428}"/>
              </a:ext>
            </a:extLst>
          </p:cNvPr>
          <p:cNvSpPr txBox="1"/>
          <p:nvPr/>
        </p:nvSpPr>
        <p:spPr>
          <a:xfrm>
            <a:off x="5909627" y="281376"/>
            <a:ext cx="646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文本框 125">
            <a:extLst>
              <a:ext uri="{FF2B5EF4-FFF2-40B4-BE49-F238E27FC236}">
                <a16:creationId xmlns:a16="http://schemas.microsoft.com/office/drawing/2014/main" id="{31E5C105-4869-4F2E-B248-BD08EBC18F8A}"/>
              </a:ext>
            </a:extLst>
          </p:cNvPr>
          <p:cNvSpPr txBox="1"/>
          <p:nvPr/>
        </p:nvSpPr>
        <p:spPr>
          <a:xfrm>
            <a:off x="3012255" y="2659251"/>
            <a:ext cx="646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1" name="组合 150">
            <a:extLst>
              <a:ext uri="{FF2B5EF4-FFF2-40B4-BE49-F238E27FC236}">
                <a16:creationId xmlns:a16="http://schemas.microsoft.com/office/drawing/2014/main" id="{1CCE0302-28A0-4779-80BB-DF1548E3A904}"/>
              </a:ext>
            </a:extLst>
          </p:cNvPr>
          <p:cNvGrpSpPr/>
          <p:nvPr/>
        </p:nvGrpSpPr>
        <p:grpSpPr>
          <a:xfrm>
            <a:off x="3335343" y="2662271"/>
            <a:ext cx="2487208" cy="2562689"/>
            <a:chOff x="5228387" y="2960389"/>
            <a:chExt cx="2285159" cy="2167898"/>
          </a:xfrm>
        </p:grpSpPr>
        <p:grpSp>
          <p:nvGrpSpPr>
            <p:cNvPr id="152" name="组合 151">
              <a:extLst>
                <a:ext uri="{FF2B5EF4-FFF2-40B4-BE49-F238E27FC236}">
                  <a16:creationId xmlns:a16="http://schemas.microsoft.com/office/drawing/2014/main" id="{0962E140-8221-4E45-A504-0E61C61FF644}"/>
                </a:ext>
              </a:extLst>
            </p:cNvPr>
            <p:cNvGrpSpPr/>
            <p:nvPr/>
          </p:nvGrpSpPr>
          <p:grpSpPr>
            <a:xfrm>
              <a:off x="5228387" y="2960389"/>
              <a:ext cx="2285159" cy="2167898"/>
              <a:chOff x="1516757" y="1121770"/>
              <a:chExt cx="2823600" cy="2627117"/>
            </a:xfrm>
          </p:grpSpPr>
          <p:grpSp>
            <p:nvGrpSpPr>
              <p:cNvPr id="154" name="组合 153">
                <a:extLst>
                  <a:ext uri="{FF2B5EF4-FFF2-40B4-BE49-F238E27FC236}">
                    <a16:creationId xmlns:a16="http://schemas.microsoft.com/office/drawing/2014/main" id="{2B44FDB2-DB76-4C39-8DE4-935D8A118EE1}"/>
                  </a:ext>
                </a:extLst>
              </p:cNvPr>
              <p:cNvGrpSpPr/>
              <p:nvPr/>
            </p:nvGrpSpPr>
            <p:grpSpPr>
              <a:xfrm>
                <a:off x="1861058" y="1356264"/>
                <a:ext cx="2119523" cy="897963"/>
                <a:chOff x="4066886" y="4275049"/>
                <a:chExt cx="1803563" cy="834288"/>
              </a:xfrm>
            </p:grpSpPr>
            <p:pic>
              <p:nvPicPr>
                <p:cNvPr id="158" name="图片 157">
                  <a:extLst>
                    <a:ext uri="{FF2B5EF4-FFF2-40B4-BE49-F238E27FC236}">
                      <a16:creationId xmlns:a16="http://schemas.microsoft.com/office/drawing/2014/main" id="{A9FC2754-C8C1-4BE2-A871-C8848F1F3A1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1" cstate="screen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66886" y="4275049"/>
                  <a:ext cx="876971" cy="834288"/>
                </a:xfrm>
                <a:prstGeom prst="rect">
                  <a:avLst/>
                </a:prstGeom>
              </p:spPr>
            </p:pic>
            <p:pic>
              <p:nvPicPr>
                <p:cNvPr id="159" name="图片 158">
                  <a:extLst>
                    <a:ext uri="{FF2B5EF4-FFF2-40B4-BE49-F238E27FC236}">
                      <a16:creationId xmlns:a16="http://schemas.microsoft.com/office/drawing/2014/main" id="{E0718CFC-FD61-4EAC-BD56-C232CC85500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2" cstate="screen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993478" y="4275049"/>
                  <a:ext cx="876971" cy="834288"/>
                </a:xfrm>
                <a:prstGeom prst="rect">
                  <a:avLst/>
                </a:prstGeom>
              </p:spPr>
            </p:pic>
          </p:grpSp>
          <p:sp>
            <p:nvSpPr>
              <p:cNvPr id="155" name="文本框 154">
                <a:extLst>
                  <a:ext uri="{FF2B5EF4-FFF2-40B4-BE49-F238E27FC236}">
                    <a16:creationId xmlns:a16="http://schemas.microsoft.com/office/drawing/2014/main" id="{F30BE0CC-C022-4839-883D-B5FAB551EA40}"/>
                  </a:ext>
                </a:extLst>
              </p:cNvPr>
              <p:cNvSpPr txBox="1"/>
              <p:nvPr/>
            </p:nvSpPr>
            <p:spPr>
              <a:xfrm>
                <a:off x="1516757" y="1121770"/>
                <a:ext cx="1795998" cy="3356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siNC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文本框 155">
                <a:extLst>
                  <a:ext uri="{FF2B5EF4-FFF2-40B4-BE49-F238E27FC236}">
                    <a16:creationId xmlns:a16="http://schemas.microsoft.com/office/drawing/2014/main" id="{B94E7420-1198-473D-80FA-2752D7037932}"/>
                  </a:ext>
                </a:extLst>
              </p:cNvPr>
              <p:cNvSpPr txBox="1"/>
              <p:nvPr/>
            </p:nvSpPr>
            <p:spPr>
              <a:xfrm>
                <a:off x="2544358" y="1121770"/>
                <a:ext cx="1795999" cy="3356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si-ITGA3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aphicFrame>
            <p:nvGraphicFramePr>
              <p:cNvPr id="157" name="对象 156">
                <a:extLst>
                  <a:ext uri="{FF2B5EF4-FFF2-40B4-BE49-F238E27FC236}">
                    <a16:creationId xmlns:a16="http://schemas.microsoft.com/office/drawing/2014/main" id="{E895C941-40D2-4167-AD79-A0409DC411D6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244057597"/>
                  </p:ext>
                </p:extLst>
              </p:nvPr>
            </p:nvGraphicFramePr>
            <p:xfrm>
              <a:off x="1980538" y="2290665"/>
              <a:ext cx="2236173" cy="145822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Prism 6" r:id="rId43" imgW="4372408" imgH="2849539" progId="Prism6.Document">
                      <p:embed/>
                    </p:oleObj>
                  </mc:Choice>
                  <mc:Fallback>
                    <p:oleObj name="Prism 6" r:id="rId43" imgW="4372408" imgH="2849539" progId="Prism6.Document">
                      <p:embed/>
                      <p:pic>
                        <p:nvPicPr>
                          <p:cNvPr id="115" name="对象 114">
                            <a:extLst>
                              <a:ext uri="{FF2B5EF4-FFF2-40B4-BE49-F238E27FC236}">
                                <a16:creationId xmlns:a16="http://schemas.microsoft.com/office/drawing/2014/main" id="{A8FEF8D5-98FC-4278-B339-C2646CDDB297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44"/>
                          <a:stretch>
                            <a:fillRect/>
                          </a:stretch>
                        </p:blipFill>
                        <p:spPr>
                          <a:xfrm>
                            <a:off x="1980538" y="2290665"/>
                            <a:ext cx="2236173" cy="1458222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cxnSp>
          <p:nvCxnSpPr>
            <p:cNvPr id="153" name="直接连接符 152">
              <a:extLst>
                <a:ext uri="{FF2B5EF4-FFF2-40B4-BE49-F238E27FC236}">
                  <a16:creationId xmlns:a16="http://schemas.microsoft.com/office/drawing/2014/main" id="{1B46DE62-F0E4-4E70-9078-5EC23D06D650}"/>
                </a:ext>
              </a:extLst>
            </p:cNvPr>
            <p:cNvCxnSpPr>
              <a:cxnSpLocks/>
            </p:cNvCxnSpPr>
            <p:nvPr/>
          </p:nvCxnSpPr>
          <p:spPr>
            <a:xfrm>
              <a:off x="6806407" y="3834244"/>
              <a:ext cx="37729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8" name="直接连接符 87">
            <a:extLst>
              <a:ext uri="{FF2B5EF4-FFF2-40B4-BE49-F238E27FC236}">
                <a16:creationId xmlns:a16="http://schemas.microsoft.com/office/drawing/2014/main" id="{AD4390BA-835F-4D17-B382-2352C5110CFD}"/>
              </a:ext>
            </a:extLst>
          </p:cNvPr>
          <p:cNvCxnSpPr>
            <a:cxnSpLocks/>
          </p:cNvCxnSpPr>
          <p:nvPr/>
        </p:nvCxnSpPr>
        <p:spPr>
          <a:xfrm>
            <a:off x="8284952" y="3651747"/>
            <a:ext cx="25087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矩形 84">
            <a:extLst>
              <a:ext uri="{FF2B5EF4-FFF2-40B4-BE49-F238E27FC236}">
                <a16:creationId xmlns:a16="http://schemas.microsoft.com/office/drawing/2014/main" id="{CB037C17-E02F-4B44-BBE4-F624186A942F}"/>
              </a:ext>
            </a:extLst>
          </p:cNvPr>
          <p:cNvSpPr>
            <a:spLocks noChangeAspect="1"/>
          </p:cNvSpPr>
          <p:nvPr/>
        </p:nvSpPr>
        <p:spPr>
          <a:xfrm>
            <a:off x="3847690" y="1887909"/>
            <a:ext cx="267616" cy="180000"/>
          </a:xfrm>
          <a:prstGeom prst="rect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矩形 92">
            <a:extLst>
              <a:ext uri="{FF2B5EF4-FFF2-40B4-BE49-F238E27FC236}">
                <a16:creationId xmlns:a16="http://schemas.microsoft.com/office/drawing/2014/main" id="{D215DC00-4376-4EE2-BF75-37A36D683AEC}"/>
              </a:ext>
            </a:extLst>
          </p:cNvPr>
          <p:cNvSpPr>
            <a:spLocks noChangeAspect="1"/>
          </p:cNvSpPr>
          <p:nvPr/>
        </p:nvSpPr>
        <p:spPr>
          <a:xfrm>
            <a:off x="1004176" y="848235"/>
            <a:ext cx="267616" cy="180000"/>
          </a:xfrm>
          <a:prstGeom prst="rect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矩形 95">
            <a:extLst>
              <a:ext uri="{FF2B5EF4-FFF2-40B4-BE49-F238E27FC236}">
                <a16:creationId xmlns:a16="http://schemas.microsoft.com/office/drawing/2014/main" id="{B7C023DB-266E-44B6-9997-51CE57526BA2}"/>
              </a:ext>
            </a:extLst>
          </p:cNvPr>
          <p:cNvSpPr>
            <a:spLocks noChangeAspect="1"/>
          </p:cNvSpPr>
          <p:nvPr/>
        </p:nvSpPr>
        <p:spPr>
          <a:xfrm>
            <a:off x="1041678" y="1414326"/>
            <a:ext cx="267616" cy="180000"/>
          </a:xfrm>
          <a:prstGeom prst="rect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矩形 99">
            <a:extLst>
              <a:ext uri="{FF2B5EF4-FFF2-40B4-BE49-F238E27FC236}">
                <a16:creationId xmlns:a16="http://schemas.microsoft.com/office/drawing/2014/main" id="{1E8771D3-FCC6-4EF6-A426-5AD47A42B328}"/>
              </a:ext>
            </a:extLst>
          </p:cNvPr>
          <p:cNvSpPr>
            <a:spLocks noChangeAspect="1"/>
          </p:cNvSpPr>
          <p:nvPr/>
        </p:nvSpPr>
        <p:spPr>
          <a:xfrm>
            <a:off x="902615" y="2103735"/>
            <a:ext cx="267616" cy="180000"/>
          </a:xfrm>
          <a:prstGeom prst="rect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矩形 102">
            <a:extLst>
              <a:ext uri="{FF2B5EF4-FFF2-40B4-BE49-F238E27FC236}">
                <a16:creationId xmlns:a16="http://schemas.microsoft.com/office/drawing/2014/main" id="{6E29714A-AB28-4BEC-88AE-F99013C69B25}"/>
              </a:ext>
            </a:extLst>
          </p:cNvPr>
          <p:cNvSpPr>
            <a:spLocks noChangeAspect="1"/>
          </p:cNvSpPr>
          <p:nvPr/>
        </p:nvSpPr>
        <p:spPr>
          <a:xfrm>
            <a:off x="965971" y="2868032"/>
            <a:ext cx="267616" cy="180000"/>
          </a:xfrm>
          <a:prstGeom prst="rect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矩形 107">
            <a:extLst>
              <a:ext uri="{FF2B5EF4-FFF2-40B4-BE49-F238E27FC236}">
                <a16:creationId xmlns:a16="http://schemas.microsoft.com/office/drawing/2014/main" id="{A20F2200-ED92-48E3-8FB5-E7BDEA1824FC}"/>
              </a:ext>
            </a:extLst>
          </p:cNvPr>
          <p:cNvSpPr>
            <a:spLocks noChangeAspect="1"/>
          </p:cNvSpPr>
          <p:nvPr/>
        </p:nvSpPr>
        <p:spPr>
          <a:xfrm>
            <a:off x="1067088" y="3493397"/>
            <a:ext cx="267616" cy="180000"/>
          </a:xfrm>
          <a:prstGeom prst="rect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矩形 110">
            <a:extLst>
              <a:ext uri="{FF2B5EF4-FFF2-40B4-BE49-F238E27FC236}">
                <a16:creationId xmlns:a16="http://schemas.microsoft.com/office/drawing/2014/main" id="{6FBE1B73-C211-42D3-8602-82C4F036014A}"/>
              </a:ext>
            </a:extLst>
          </p:cNvPr>
          <p:cNvSpPr>
            <a:spLocks noChangeAspect="1"/>
          </p:cNvSpPr>
          <p:nvPr/>
        </p:nvSpPr>
        <p:spPr>
          <a:xfrm>
            <a:off x="1034836" y="4190211"/>
            <a:ext cx="267616" cy="180000"/>
          </a:xfrm>
          <a:prstGeom prst="rect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7034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6711BDB9-00CD-4ECB-86A5-7623814B726D}"/>
              </a:ext>
            </a:extLst>
          </p:cNvPr>
          <p:cNvSpPr txBox="1"/>
          <p:nvPr/>
        </p:nvSpPr>
        <p:spPr>
          <a:xfrm>
            <a:off x="3819606" y="80536"/>
            <a:ext cx="5067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194A983F-1482-44D6-9D27-9FE01DAE248F}"/>
              </a:ext>
            </a:extLst>
          </p:cNvPr>
          <p:cNvSpPr txBox="1"/>
          <p:nvPr/>
        </p:nvSpPr>
        <p:spPr>
          <a:xfrm>
            <a:off x="-162366" y="99420"/>
            <a:ext cx="646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9">
            <a:extLst>
              <a:ext uri="{FF2B5EF4-FFF2-40B4-BE49-F238E27FC236}">
                <a16:creationId xmlns:a16="http://schemas.microsoft.com/office/drawing/2014/main" id="{8B188D5B-19A8-4756-8D40-912A6F0E8F68}"/>
              </a:ext>
            </a:extLst>
          </p:cNvPr>
          <p:cNvSpPr/>
          <p:nvPr/>
        </p:nvSpPr>
        <p:spPr>
          <a:xfrm>
            <a:off x="79792" y="5340204"/>
            <a:ext cx="898441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Arial" panose="020B0604020202020204" pitchFamily="34" charset="0"/>
                <a:cs typeface="Arial" pitchFamily="34" charset="0"/>
              </a:rPr>
              <a:t>Supplementary Figure S6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. ZIP4 upregulates ITGA3 in the 3D organoid model.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). Photos of the orthotopic tumors derived from MIA-ZIP4 shV and MIA-ZIP4 sh-ITGA3 cells were taken 5 weeks after tumor implantation. (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). Immunofluorescence staining showed the expression of ITGA3 and level of F-actin in the xenograft tumor tissues. The green fluorescence indicated ITGA3 and red signal showed F-actin expression in the two groups. The scale bar is 50 μm. (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). Images were taken using 3D confocal microscopy. ITGA3 was stained in a 3D organoid Matrigel-embedded model derived from MIA-V, MIA-ZIP4, AsPC-shV, and AsPC-shZIP4 cells. </a:t>
            </a:r>
            <a:r>
              <a: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The</a:t>
            </a:r>
            <a:r>
              <a:rPr lang="en-US" altLang="zh-CN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scale bar is 50 </a:t>
            </a:r>
            <a:r>
              <a:rPr lang="el-GR" altLang="zh-CN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μ</a:t>
            </a:r>
            <a:r>
              <a:rPr lang="en-US" altLang="zh-CN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m.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). Images were taken using 3D confocal microscopy. ZIP4 was stained in a 3D organoid Matrigel-embedded and a 3D spheroid model derived from MIA-V and MIA-ZIP4 cells. </a:t>
            </a:r>
            <a:r>
              <a: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The</a:t>
            </a:r>
            <a:r>
              <a:rPr lang="en-US" altLang="zh-CN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scale bar is 50 </a:t>
            </a:r>
            <a:r>
              <a:rPr lang="el-GR" altLang="zh-CN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μ</a:t>
            </a:r>
            <a:r>
              <a:rPr lang="en-US" altLang="zh-CN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m.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r>
              <a:rPr lang="en-US" altLang="zh-CN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H&amp;E staining of 3D spheroids established from AsPC-shV and AsPC-shZIP4 cells.</a:t>
            </a:r>
            <a:r>
              <a:rPr lang="en-US" altLang="zh-CN" sz="1200" dirty="0">
                <a:solidFill>
                  <a:srgbClr val="000000"/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The</a:t>
            </a:r>
            <a:r>
              <a:rPr lang="en-US" altLang="zh-CN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 scale bar is 50 </a:t>
            </a:r>
            <a:r>
              <a:rPr lang="el-GR" altLang="zh-CN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μ</a:t>
            </a:r>
            <a:r>
              <a:rPr lang="en-US" altLang="zh-CN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m.</a:t>
            </a:r>
            <a:endParaRPr lang="en-US" sz="1200" dirty="0"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86E533F1-04C0-40C1-B110-43097F22A220}"/>
              </a:ext>
            </a:extLst>
          </p:cNvPr>
          <p:cNvSpPr txBox="1"/>
          <p:nvPr/>
        </p:nvSpPr>
        <p:spPr>
          <a:xfrm>
            <a:off x="-143316" y="1889994"/>
            <a:ext cx="646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6" name="直接连接符 85">
            <a:extLst>
              <a:ext uri="{FF2B5EF4-FFF2-40B4-BE49-F238E27FC236}">
                <a16:creationId xmlns:a16="http://schemas.microsoft.com/office/drawing/2014/main" id="{450D6C10-EF23-42AE-8497-1BF38340CB41}"/>
              </a:ext>
            </a:extLst>
          </p:cNvPr>
          <p:cNvCxnSpPr>
            <a:cxnSpLocks/>
          </p:cNvCxnSpPr>
          <p:nvPr/>
        </p:nvCxnSpPr>
        <p:spPr>
          <a:xfrm>
            <a:off x="8098991" y="4773337"/>
            <a:ext cx="28376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>
            <a:extLst>
              <a:ext uri="{FF2B5EF4-FFF2-40B4-BE49-F238E27FC236}">
                <a16:creationId xmlns:a16="http://schemas.microsoft.com/office/drawing/2014/main" id="{7BD176C2-C50F-4DED-A108-697C1B36D7F3}"/>
              </a:ext>
            </a:extLst>
          </p:cNvPr>
          <p:cNvCxnSpPr>
            <a:cxnSpLocks/>
          </p:cNvCxnSpPr>
          <p:nvPr/>
        </p:nvCxnSpPr>
        <p:spPr>
          <a:xfrm>
            <a:off x="8141277" y="3084868"/>
            <a:ext cx="231961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接连接符 96">
            <a:extLst>
              <a:ext uri="{FF2B5EF4-FFF2-40B4-BE49-F238E27FC236}">
                <a16:creationId xmlns:a16="http://schemas.microsoft.com/office/drawing/2014/main" id="{0E691964-405C-4BBF-93D5-7E7CB7E25542}"/>
              </a:ext>
            </a:extLst>
          </p:cNvPr>
          <p:cNvCxnSpPr>
            <a:cxnSpLocks/>
          </p:cNvCxnSpPr>
          <p:nvPr/>
        </p:nvCxnSpPr>
        <p:spPr>
          <a:xfrm>
            <a:off x="5228604" y="4622983"/>
            <a:ext cx="231961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文本框 117">
            <a:extLst>
              <a:ext uri="{FF2B5EF4-FFF2-40B4-BE49-F238E27FC236}">
                <a16:creationId xmlns:a16="http://schemas.microsoft.com/office/drawing/2014/main" id="{F7315ED9-935F-4740-B75F-BCF68811FEC0}"/>
              </a:ext>
            </a:extLst>
          </p:cNvPr>
          <p:cNvSpPr txBox="1"/>
          <p:nvPr/>
        </p:nvSpPr>
        <p:spPr>
          <a:xfrm>
            <a:off x="3819606" y="1889994"/>
            <a:ext cx="646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1" name="组合 130">
            <a:extLst>
              <a:ext uri="{FF2B5EF4-FFF2-40B4-BE49-F238E27FC236}">
                <a16:creationId xmlns:a16="http://schemas.microsoft.com/office/drawing/2014/main" id="{F4993938-BADF-4257-96EA-F169FC3082DA}"/>
              </a:ext>
            </a:extLst>
          </p:cNvPr>
          <p:cNvGrpSpPr/>
          <p:nvPr/>
        </p:nvGrpSpPr>
        <p:grpSpPr>
          <a:xfrm>
            <a:off x="571664" y="132609"/>
            <a:ext cx="2490177" cy="1190575"/>
            <a:chOff x="466451" y="13795"/>
            <a:chExt cx="1697678" cy="671777"/>
          </a:xfrm>
        </p:grpSpPr>
        <p:grpSp>
          <p:nvGrpSpPr>
            <p:cNvPr id="145" name="组合 144">
              <a:extLst>
                <a:ext uri="{FF2B5EF4-FFF2-40B4-BE49-F238E27FC236}">
                  <a16:creationId xmlns:a16="http://schemas.microsoft.com/office/drawing/2014/main" id="{E8FAD920-A0D5-4E66-927E-D15790CC40FC}"/>
                </a:ext>
              </a:extLst>
            </p:cNvPr>
            <p:cNvGrpSpPr/>
            <p:nvPr/>
          </p:nvGrpSpPr>
          <p:grpSpPr>
            <a:xfrm>
              <a:off x="490714" y="144478"/>
              <a:ext cx="1425541" cy="541094"/>
              <a:chOff x="5515774" y="4419853"/>
              <a:chExt cx="1425541" cy="541094"/>
            </a:xfrm>
          </p:grpSpPr>
          <p:pic>
            <p:nvPicPr>
              <p:cNvPr id="148" name="图片 147">
                <a:extLst>
                  <a:ext uri="{FF2B5EF4-FFF2-40B4-BE49-F238E27FC236}">
                    <a16:creationId xmlns:a16="http://schemas.microsoft.com/office/drawing/2014/main" id="{DDA38057-B2D8-4E3B-9E4F-033FD4A4145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15774" y="4420947"/>
                <a:ext cx="697501" cy="540000"/>
              </a:xfrm>
              <a:prstGeom prst="rect">
                <a:avLst/>
              </a:prstGeom>
            </p:spPr>
          </p:pic>
          <p:pic>
            <p:nvPicPr>
              <p:cNvPr id="149" name="图片 148">
                <a:extLst>
                  <a:ext uri="{FF2B5EF4-FFF2-40B4-BE49-F238E27FC236}">
                    <a16:creationId xmlns:a16="http://schemas.microsoft.com/office/drawing/2014/main" id="{8339E967-D3FC-4F0A-8AC3-8BC616682A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243814" y="4419853"/>
                <a:ext cx="697501" cy="540000"/>
              </a:xfrm>
              <a:prstGeom prst="rect">
                <a:avLst/>
              </a:prstGeom>
            </p:spPr>
          </p:pic>
        </p:grpSp>
        <p:sp>
          <p:nvSpPr>
            <p:cNvPr id="146" name="文本框 145">
              <a:extLst>
                <a:ext uri="{FF2B5EF4-FFF2-40B4-BE49-F238E27FC236}">
                  <a16:creationId xmlns:a16="http://schemas.microsoft.com/office/drawing/2014/main" id="{9B2ADD79-6A94-4D07-B0E2-3E27339378C7}"/>
                </a:ext>
              </a:extLst>
            </p:cNvPr>
            <p:cNvSpPr txBox="1"/>
            <p:nvPr/>
          </p:nvSpPr>
          <p:spPr>
            <a:xfrm>
              <a:off x="466451" y="13795"/>
              <a:ext cx="7885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shV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文本框 146">
              <a:extLst>
                <a:ext uri="{FF2B5EF4-FFF2-40B4-BE49-F238E27FC236}">
                  <a16:creationId xmlns:a16="http://schemas.microsoft.com/office/drawing/2014/main" id="{1A2D108F-3997-46B1-B7A2-A19755D3CBE7}"/>
                </a:ext>
              </a:extLst>
            </p:cNvPr>
            <p:cNvSpPr txBox="1"/>
            <p:nvPr/>
          </p:nvSpPr>
          <p:spPr>
            <a:xfrm>
              <a:off x="959760" y="13795"/>
              <a:ext cx="12043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sh-ITGA3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2" name="组合 131">
            <a:extLst>
              <a:ext uri="{FF2B5EF4-FFF2-40B4-BE49-F238E27FC236}">
                <a16:creationId xmlns:a16="http://schemas.microsoft.com/office/drawing/2014/main" id="{6A2CC9C9-E21A-4AAE-9286-5DE3FEB1BF03}"/>
              </a:ext>
            </a:extLst>
          </p:cNvPr>
          <p:cNvGrpSpPr/>
          <p:nvPr/>
        </p:nvGrpSpPr>
        <p:grpSpPr>
          <a:xfrm>
            <a:off x="4157699" y="51153"/>
            <a:ext cx="2982628" cy="1791090"/>
            <a:chOff x="137146" y="852502"/>
            <a:chExt cx="2597940" cy="1291193"/>
          </a:xfrm>
        </p:grpSpPr>
        <p:grpSp>
          <p:nvGrpSpPr>
            <p:cNvPr id="133" name="组合 132">
              <a:extLst>
                <a:ext uri="{FF2B5EF4-FFF2-40B4-BE49-F238E27FC236}">
                  <a16:creationId xmlns:a16="http://schemas.microsoft.com/office/drawing/2014/main" id="{EB968C36-E4DC-4127-B8D0-1C4F6DAD60A7}"/>
                </a:ext>
              </a:extLst>
            </p:cNvPr>
            <p:cNvGrpSpPr/>
            <p:nvPr/>
          </p:nvGrpSpPr>
          <p:grpSpPr>
            <a:xfrm>
              <a:off x="137146" y="1024575"/>
              <a:ext cx="1434216" cy="1119120"/>
              <a:chOff x="5515774" y="5110974"/>
              <a:chExt cx="1434216" cy="1119120"/>
            </a:xfrm>
          </p:grpSpPr>
          <p:pic>
            <p:nvPicPr>
              <p:cNvPr id="139" name="图片 138">
                <a:extLst>
                  <a:ext uri="{FF2B5EF4-FFF2-40B4-BE49-F238E27FC236}">
                    <a16:creationId xmlns:a16="http://schemas.microsoft.com/office/drawing/2014/main" id="{981ACD49-72E8-4C16-A7C0-C20F5B32F2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15775" y="5110974"/>
                <a:ext cx="696600" cy="540000"/>
              </a:xfrm>
              <a:prstGeom prst="rect">
                <a:avLst/>
              </a:prstGeom>
            </p:spPr>
          </p:pic>
          <p:pic>
            <p:nvPicPr>
              <p:cNvPr id="140" name="图片 139">
                <a:extLst>
                  <a:ext uri="{FF2B5EF4-FFF2-40B4-BE49-F238E27FC236}">
                    <a16:creationId xmlns:a16="http://schemas.microsoft.com/office/drawing/2014/main" id="{87419E9B-D201-4853-8A85-F64C5F654F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rightnessContrast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247294" y="5110974"/>
                <a:ext cx="696600" cy="540000"/>
              </a:xfrm>
              <a:prstGeom prst="rect">
                <a:avLst/>
              </a:prstGeom>
            </p:spPr>
          </p:pic>
          <p:pic>
            <p:nvPicPr>
              <p:cNvPr id="142" name="图片 141">
                <a:extLst>
                  <a:ext uri="{FF2B5EF4-FFF2-40B4-BE49-F238E27FC236}">
                    <a16:creationId xmlns:a16="http://schemas.microsoft.com/office/drawing/2014/main" id="{3F84C331-B09D-46A8-AAEC-D334E1FDC4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sharpenSoften amount="13000"/>
                        </a14:imgEffect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15774" y="5690094"/>
                <a:ext cx="696600" cy="540000"/>
              </a:xfrm>
              <a:prstGeom prst="rect">
                <a:avLst/>
              </a:prstGeom>
            </p:spPr>
          </p:pic>
          <p:pic>
            <p:nvPicPr>
              <p:cNvPr id="143" name="图片 142">
                <a:extLst>
                  <a:ext uri="{FF2B5EF4-FFF2-40B4-BE49-F238E27FC236}">
                    <a16:creationId xmlns:a16="http://schemas.microsoft.com/office/drawing/2014/main" id="{415DA58E-90CF-4322-8DB7-5E094DB5C7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rightnessContrast bright="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253390" y="5690094"/>
                <a:ext cx="696600" cy="540000"/>
              </a:xfrm>
              <a:prstGeom prst="rect">
                <a:avLst/>
              </a:prstGeom>
            </p:spPr>
          </p:pic>
        </p:grpSp>
        <p:sp>
          <p:nvSpPr>
            <p:cNvPr id="134" name="文本框 133">
              <a:extLst>
                <a:ext uri="{FF2B5EF4-FFF2-40B4-BE49-F238E27FC236}">
                  <a16:creationId xmlns:a16="http://schemas.microsoft.com/office/drawing/2014/main" id="{FFC6D7DC-75C6-46D8-88E9-51F06D4B46B0}"/>
                </a:ext>
              </a:extLst>
            </p:cNvPr>
            <p:cNvSpPr txBox="1"/>
            <p:nvPr/>
          </p:nvSpPr>
          <p:spPr>
            <a:xfrm>
              <a:off x="167101" y="852502"/>
              <a:ext cx="692315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F-actin</a:t>
              </a:r>
              <a:endParaRPr lang="zh-CN" altLang="en-US" sz="1200" dirty="0"/>
            </a:p>
          </p:txBody>
        </p:sp>
        <p:sp>
          <p:nvSpPr>
            <p:cNvPr id="135" name="文本框 134">
              <a:extLst>
                <a:ext uri="{FF2B5EF4-FFF2-40B4-BE49-F238E27FC236}">
                  <a16:creationId xmlns:a16="http://schemas.microsoft.com/office/drawing/2014/main" id="{D1BB63AD-BE3A-402F-AFE4-54DC6F78037F}"/>
                </a:ext>
              </a:extLst>
            </p:cNvPr>
            <p:cNvSpPr txBox="1"/>
            <p:nvPr/>
          </p:nvSpPr>
          <p:spPr>
            <a:xfrm>
              <a:off x="875458" y="852502"/>
              <a:ext cx="692315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ITGA3</a:t>
              </a:r>
              <a:endParaRPr lang="zh-CN" altLang="en-US" sz="1200" dirty="0"/>
            </a:p>
          </p:txBody>
        </p:sp>
        <p:sp>
          <p:nvSpPr>
            <p:cNvPr id="137" name="文本框 136">
              <a:extLst>
                <a:ext uri="{FF2B5EF4-FFF2-40B4-BE49-F238E27FC236}">
                  <a16:creationId xmlns:a16="http://schemas.microsoft.com/office/drawing/2014/main" id="{70117B39-0A5A-4CDC-A7C1-738E0E0E3F2B}"/>
                </a:ext>
              </a:extLst>
            </p:cNvPr>
            <p:cNvSpPr txBox="1"/>
            <p:nvPr/>
          </p:nvSpPr>
          <p:spPr>
            <a:xfrm>
              <a:off x="1530717" y="1201866"/>
              <a:ext cx="7885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shV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" name="文本框 137">
              <a:extLst>
                <a:ext uri="{FF2B5EF4-FFF2-40B4-BE49-F238E27FC236}">
                  <a16:creationId xmlns:a16="http://schemas.microsoft.com/office/drawing/2014/main" id="{6B921E69-075C-4585-908D-2989F1E9783A}"/>
                </a:ext>
              </a:extLst>
            </p:cNvPr>
            <p:cNvSpPr txBox="1"/>
            <p:nvPr/>
          </p:nvSpPr>
          <p:spPr>
            <a:xfrm>
              <a:off x="1530717" y="1761476"/>
              <a:ext cx="12043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sh-ITGA3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50" name="组合 149">
            <a:extLst>
              <a:ext uri="{FF2B5EF4-FFF2-40B4-BE49-F238E27FC236}">
                <a16:creationId xmlns:a16="http://schemas.microsoft.com/office/drawing/2014/main" id="{FF639CFF-43E7-4865-82C9-6333A8D8C96E}"/>
              </a:ext>
            </a:extLst>
          </p:cNvPr>
          <p:cNvGrpSpPr/>
          <p:nvPr/>
        </p:nvGrpSpPr>
        <p:grpSpPr>
          <a:xfrm>
            <a:off x="7072793" y="2084304"/>
            <a:ext cx="2089655" cy="2217467"/>
            <a:chOff x="6199036" y="465540"/>
            <a:chExt cx="2286596" cy="2141882"/>
          </a:xfrm>
        </p:grpSpPr>
        <p:grpSp>
          <p:nvGrpSpPr>
            <p:cNvPr id="151" name="组合 150">
              <a:extLst>
                <a:ext uri="{FF2B5EF4-FFF2-40B4-BE49-F238E27FC236}">
                  <a16:creationId xmlns:a16="http://schemas.microsoft.com/office/drawing/2014/main" id="{E948D9F3-107E-4C8D-964F-4EE39501D0BF}"/>
                </a:ext>
              </a:extLst>
            </p:cNvPr>
            <p:cNvGrpSpPr/>
            <p:nvPr/>
          </p:nvGrpSpPr>
          <p:grpSpPr>
            <a:xfrm>
              <a:off x="6199036" y="465540"/>
              <a:ext cx="2286596" cy="1888584"/>
              <a:chOff x="2355632" y="1589840"/>
              <a:chExt cx="4348866" cy="3591890"/>
            </a:xfrm>
          </p:grpSpPr>
          <p:pic>
            <p:nvPicPr>
              <p:cNvPr id="155" name="图片 154">
                <a:extLst>
                  <a:ext uri="{FF2B5EF4-FFF2-40B4-BE49-F238E27FC236}">
                    <a16:creationId xmlns:a16="http://schemas.microsoft.com/office/drawing/2014/main" id="{F07B50D2-978E-4A5C-B878-CA23FAE64B8E}"/>
                  </a:ext>
                </a:extLst>
              </p:cNvPr>
              <p:cNvPicPr>
                <a:picLocks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45423" y="2024544"/>
                <a:ext cx="2000139" cy="1538568"/>
              </a:xfrm>
              <a:prstGeom prst="rect">
                <a:avLst/>
              </a:prstGeom>
            </p:spPr>
          </p:pic>
          <p:pic>
            <p:nvPicPr>
              <p:cNvPr id="156" name="图片 155">
                <a:extLst>
                  <a:ext uri="{FF2B5EF4-FFF2-40B4-BE49-F238E27FC236}">
                    <a16:creationId xmlns:a16="http://schemas.microsoft.com/office/drawing/2014/main" id="{374C206D-A35F-4DAE-B663-3960AAF316FE}"/>
                  </a:ext>
                </a:extLst>
              </p:cNvPr>
              <p:cNvPicPr>
                <a:picLocks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55632" y="2024544"/>
                <a:ext cx="2000139" cy="1538568"/>
              </a:xfrm>
              <a:prstGeom prst="rect">
                <a:avLst/>
              </a:prstGeom>
            </p:spPr>
          </p:pic>
          <p:pic>
            <p:nvPicPr>
              <p:cNvPr id="157" name="图片 156">
                <a:extLst>
                  <a:ext uri="{FF2B5EF4-FFF2-40B4-BE49-F238E27FC236}">
                    <a16:creationId xmlns:a16="http://schemas.microsoft.com/office/drawing/2014/main" id="{3DC1C062-0EFC-47B4-AA94-5410629BC4D9}"/>
                  </a:ext>
                </a:extLst>
              </p:cNvPr>
              <p:cNvPicPr>
                <a:picLocks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45423" y="3643162"/>
                <a:ext cx="2000139" cy="1538568"/>
              </a:xfrm>
              <a:prstGeom prst="rect">
                <a:avLst/>
              </a:prstGeom>
            </p:spPr>
          </p:pic>
          <p:pic>
            <p:nvPicPr>
              <p:cNvPr id="158" name="图片 157">
                <a:extLst>
                  <a:ext uri="{FF2B5EF4-FFF2-40B4-BE49-F238E27FC236}">
                    <a16:creationId xmlns:a16="http://schemas.microsoft.com/office/drawing/2014/main" id="{5D9DBC0F-3094-459F-B4FE-2484200F55BA}"/>
                  </a:ext>
                </a:extLst>
              </p:cNvPr>
              <p:cNvPicPr>
                <a:picLocks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55632" y="3643162"/>
                <a:ext cx="2000139" cy="1538568"/>
              </a:xfrm>
              <a:prstGeom prst="rect">
                <a:avLst/>
              </a:prstGeom>
            </p:spPr>
          </p:pic>
          <p:sp>
            <p:nvSpPr>
              <p:cNvPr id="159" name="文本框 158">
                <a:extLst>
                  <a:ext uri="{FF2B5EF4-FFF2-40B4-BE49-F238E27FC236}">
                    <a16:creationId xmlns:a16="http://schemas.microsoft.com/office/drawing/2014/main" id="{4F7413F0-AA22-485D-825A-517E531E1352}"/>
                  </a:ext>
                </a:extLst>
              </p:cNvPr>
              <p:cNvSpPr txBox="1"/>
              <p:nvPr/>
            </p:nvSpPr>
            <p:spPr>
              <a:xfrm>
                <a:off x="2360129" y="1589840"/>
                <a:ext cx="2000140" cy="5268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AsPC-shV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文本框 159">
                <a:extLst>
                  <a:ext uri="{FF2B5EF4-FFF2-40B4-BE49-F238E27FC236}">
                    <a16:creationId xmlns:a16="http://schemas.microsoft.com/office/drawing/2014/main" id="{E9E45CCC-F2F5-4157-9583-F19C25183900}"/>
                  </a:ext>
                </a:extLst>
              </p:cNvPr>
              <p:cNvSpPr txBox="1"/>
              <p:nvPr/>
            </p:nvSpPr>
            <p:spPr>
              <a:xfrm>
                <a:off x="4251622" y="1589840"/>
                <a:ext cx="2452876" cy="5268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AsPC-shZIP4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2" name="文本框 151">
              <a:extLst>
                <a:ext uri="{FF2B5EF4-FFF2-40B4-BE49-F238E27FC236}">
                  <a16:creationId xmlns:a16="http://schemas.microsoft.com/office/drawing/2014/main" id="{891274A3-4D70-4F65-949D-D0319ECD8A3B}"/>
                </a:ext>
              </a:extLst>
            </p:cNvPr>
            <p:cNvSpPr txBox="1"/>
            <p:nvPr/>
          </p:nvSpPr>
          <p:spPr>
            <a:xfrm>
              <a:off x="6623524" y="2330423"/>
              <a:ext cx="125146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3D spheroid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1" name="文本框 160">
            <a:extLst>
              <a:ext uri="{FF2B5EF4-FFF2-40B4-BE49-F238E27FC236}">
                <a16:creationId xmlns:a16="http://schemas.microsoft.com/office/drawing/2014/main" id="{8BFE492E-94BC-4634-B6AC-8D1B8B90F134}"/>
              </a:ext>
            </a:extLst>
          </p:cNvPr>
          <p:cNvSpPr txBox="1"/>
          <p:nvPr/>
        </p:nvSpPr>
        <p:spPr>
          <a:xfrm>
            <a:off x="6672352" y="1889994"/>
            <a:ext cx="646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9" name="组合 58">
            <a:extLst>
              <a:ext uri="{FF2B5EF4-FFF2-40B4-BE49-F238E27FC236}">
                <a16:creationId xmlns:a16="http://schemas.microsoft.com/office/drawing/2014/main" id="{79FC2FDD-2374-478D-AFFA-61D72AC57B03}"/>
              </a:ext>
            </a:extLst>
          </p:cNvPr>
          <p:cNvGrpSpPr/>
          <p:nvPr/>
        </p:nvGrpSpPr>
        <p:grpSpPr>
          <a:xfrm>
            <a:off x="205442" y="2006868"/>
            <a:ext cx="3898413" cy="3330510"/>
            <a:chOff x="400514" y="2116596"/>
            <a:chExt cx="3898413" cy="3330510"/>
          </a:xfrm>
        </p:grpSpPr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id="{1530FEDB-1067-4300-AD34-420174F0A389}"/>
                </a:ext>
              </a:extLst>
            </p:cNvPr>
            <p:cNvGrpSpPr/>
            <p:nvPr/>
          </p:nvGrpSpPr>
          <p:grpSpPr>
            <a:xfrm>
              <a:off x="400514" y="2116596"/>
              <a:ext cx="3898413" cy="3330510"/>
              <a:chOff x="2450491" y="1898994"/>
              <a:chExt cx="4046342" cy="3456889"/>
            </a:xfrm>
          </p:grpSpPr>
          <p:grpSp>
            <p:nvGrpSpPr>
              <p:cNvPr id="92" name="组合 91">
                <a:extLst>
                  <a:ext uri="{FF2B5EF4-FFF2-40B4-BE49-F238E27FC236}">
                    <a16:creationId xmlns:a16="http://schemas.microsoft.com/office/drawing/2014/main" id="{5DC2685D-E4CE-4461-8243-06B7D206FDA4}"/>
                  </a:ext>
                </a:extLst>
              </p:cNvPr>
              <p:cNvGrpSpPr/>
              <p:nvPr/>
            </p:nvGrpSpPr>
            <p:grpSpPr>
              <a:xfrm>
                <a:off x="2523704" y="1898994"/>
                <a:ext cx="3973129" cy="3203344"/>
                <a:chOff x="2528257" y="1156379"/>
                <a:chExt cx="3973129" cy="3203344"/>
              </a:xfrm>
            </p:grpSpPr>
            <p:grpSp>
              <p:nvGrpSpPr>
                <p:cNvPr id="67" name="组合 66">
                  <a:extLst>
                    <a:ext uri="{FF2B5EF4-FFF2-40B4-BE49-F238E27FC236}">
                      <a16:creationId xmlns:a16="http://schemas.microsoft.com/office/drawing/2014/main" id="{18815B31-005A-4DFB-B04D-36E4664803C0}"/>
                    </a:ext>
                  </a:extLst>
                </p:cNvPr>
                <p:cNvGrpSpPr/>
                <p:nvPr/>
              </p:nvGrpSpPr>
              <p:grpSpPr>
                <a:xfrm>
                  <a:off x="2528257" y="1382760"/>
                  <a:ext cx="3031157" cy="2976963"/>
                  <a:chOff x="-975112" y="1108656"/>
                  <a:chExt cx="4504809" cy="3686665"/>
                </a:xfrm>
              </p:grpSpPr>
              <p:pic>
                <p:nvPicPr>
                  <p:cNvPr id="68" name="图片 67">
                    <a:extLst>
                      <a:ext uri="{FF2B5EF4-FFF2-40B4-BE49-F238E27FC236}">
                        <a16:creationId xmlns:a16="http://schemas.microsoft.com/office/drawing/2014/main" id="{79E11EBD-D40B-457A-9F13-98B3DF9847CC}"/>
                      </a:ext>
                    </a:extLst>
                  </p:cNvPr>
                  <p:cNvPicPr>
                    <a:picLocks/>
                  </p:cNvPicPr>
                  <p:nvPr/>
                </p:nvPicPr>
                <p:blipFill rotWithShape="1">
                  <a:blip r:embed="rId16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17">
                            <a14:imgEffect>
                              <a14:brightnessContrast bright="4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2449" t="14545" r="17316" b="22727"/>
                  <a:stretch/>
                </p:blipFill>
                <p:spPr>
                  <a:xfrm>
                    <a:off x="1307017" y="1108656"/>
                    <a:ext cx="1080000" cy="864000"/>
                  </a:xfrm>
                  <a:prstGeom prst="rect">
                    <a:avLst/>
                  </a:prstGeom>
                </p:spPr>
              </p:pic>
              <p:pic>
                <p:nvPicPr>
                  <p:cNvPr id="69" name="图片 68">
                    <a:extLst>
                      <a:ext uri="{FF2B5EF4-FFF2-40B4-BE49-F238E27FC236}">
                        <a16:creationId xmlns:a16="http://schemas.microsoft.com/office/drawing/2014/main" id="{FB066DBB-39BC-4515-8153-00B0AAD1BC57}"/>
                      </a:ext>
                    </a:extLst>
                  </p:cNvPr>
                  <p:cNvPicPr>
                    <a:picLocks/>
                  </p:cNvPicPr>
                  <p:nvPr/>
                </p:nvPicPr>
                <p:blipFill rotWithShape="1">
                  <a:blip r:embed="rId18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5872" t="18637" r="24161" b="27273"/>
                  <a:stretch/>
                </p:blipFill>
                <p:spPr>
                  <a:xfrm>
                    <a:off x="-975112" y="1108656"/>
                    <a:ext cx="1080000" cy="864001"/>
                  </a:xfrm>
                  <a:prstGeom prst="rect">
                    <a:avLst/>
                  </a:prstGeom>
                </p:spPr>
              </p:pic>
              <p:pic>
                <p:nvPicPr>
                  <p:cNvPr id="70" name="图片 69">
                    <a:extLst>
                      <a:ext uri="{FF2B5EF4-FFF2-40B4-BE49-F238E27FC236}">
                        <a16:creationId xmlns:a16="http://schemas.microsoft.com/office/drawing/2014/main" id="{6EEC6C32-1DC9-4297-8E7F-77E019140585}"/>
                      </a:ext>
                    </a:extLst>
                  </p:cNvPr>
                  <p:cNvPicPr>
                    <a:picLocks/>
                  </p:cNvPicPr>
                  <p:nvPr/>
                </p:nvPicPr>
                <p:blipFill rotWithShape="1">
                  <a:blip r:embed="rId19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7925" t="14547" r="21080" b="22726"/>
                  <a:stretch/>
                </p:blipFill>
                <p:spPr>
                  <a:xfrm>
                    <a:off x="163697" y="1108656"/>
                    <a:ext cx="1080000" cy="864001"/>
                  </a:xfrm>
                  <a:prstGeom prst="rect">
                    <a:avLst/>
                  </a:prstGeom>
                </p:spPr>
              </p:pic>
              <p:pic>
                <p:nvPicPr>
                  <p:cNvPr id="71" name="图片 70">
                    <a:extLst>
                      <a:ext uri="{FF2B5EF4-FFF2-40B4-BE49-F238E27FC236}">
                        <a16:creationId xmlns:a16="http://schemas.microsoft.com/office/drawing/2014/main" id="{F28A3A49-0133-42CD-8E5A-D3A322130EAC}"/>
                      </a:ext>
                    </a:extLst>
                  </p:cNvPr>
                  <p:cNvPicPr>
                    <a:picLocks/>
                  </p:cNvPicPr>
                  <p:nvPr/>
                </p:nvPicPr>
                <p:blipFill rotWithShape="1">
                  <a:blip r:embed="rId20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6556" t="18637" r="22449" b="24999"/>
                  <a:stretch/>
                </p:blipFill>
                <p:spPr>
                  <a:xfrm>
                    <a:off x="2449697" y="1108656"/>
                    <a:ext cx="1080000" cy="864001"/>
                  </a:xfrm>
                  <a:prstGeom prst="rect">
                    <a:avLst/>
                  </a:prstGeom>
                </p:spPr>
              </p:pic>
              <p:pic>
                <p:nvPicPr>
                  <p:cNvPr id="72" name="图片 71">
                    <a:extLst>
                      <a:ext uri="{FF2B5EF4-FFF2-40B4-BE49-F238E27FC236}">
                        <a16:creationId xmlns:a16="http://schemas.microsoft.com/office/drawing/2014/main" id="{E5DB2576-B09B-4347-8BFD-CA11F87ADF73}"/>
                      </a:ext>
                    </a:extLst>
                  </p:cNvPr>
                  <p:cNvPicPr>
                    <a:picLocks/>
                  </p:cNvPicPr>
                  <p:nvPr/>
                </p:nvPicPr>
                <p:blipFill rotWithShape="1">
                  <a:blip r:embed="rId21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5187" t="18636" r="35797" b="23182"/>
                  <a:stretch/>
                </p:blipFill>
                <p:spPr>
                  <a:xfrm>
                    <a:off x="2449697" y="2057400"/>
                    <a:ext cx="1080000" cy="864001"/>
                  </a:xfrm>
                  <a:prstGeom prst="rect">
                    <a:avLst/>
                  </a:prstGeom>
                </p:spPr>
              </p:pic>
              <p:pic>
                <p:nvPicPr>
                  <p:cNvPr id="73" name="图片 72">
                    <a:extLst>
                      <a:ext uri="{FF2B5EF4-FFF2-40B4-BE49-F238E27FC236}">
                        <a16:creationId xmlns:a16="http://schemas.microsoft.com/office/drawing/2014/main" id="{FFDE7B0A-234C-4DF1-8ACB-0FF860BE4F3C}"/>
                      </a:ext>
                    </a:extLst>
                  </p:cNvPr>
                  <p:cNvPicPr>
                    <a:picLocks/>
                  </p:cNvPicPr>
                  <p:nvPr/>
                </p:nvPicPr>
                <p:blipFill rotWithShape="1">
                  <a:blip r:embed="rId2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8125" t="26363" r="35683" b="25000"/>
                  <a:stretch/>
                </p:blipFill>
                <p:spPr>
                  <a:xfrm>
                    <a:off x="163697" y="2057400"/>
                    <a:ext cx="1080000" cy="864001"/>
                  </a:xfrm>
                  <a:prstGeom prst="rect">
                    <a:avLst/>
                  </a:prstGeom>
                </p:spPr>
              </p:pic>
              <p:pic>
                <p:nvPicPr>
                  <p:cNvPr id="74" name="图片 73">
                    <a:extLst>
                      <a:ext uri="{FF2B5EF4-FFF2-40B4-BE49-F238E27FC236}">
                        <a16:creationId xmlns:a16="http://schemas.microsoft.com/office/drawing/2014/main" id="{FCE7ECA3-DB8D-4844-AAF8-6729FFC9F5FD}"/>
                      </a:ext>
                    </a:extLst>
                  </p:cNvPr>
                  <p:cNvPicPr>
                    <a:picLocks/>
                  </p:cNvPicPr>
                  <p:nvPr/>
                </p:nvPicPr>
                <p:blipFill rotWithShape="1">
                  <a:blip r:embed="rId2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6056" t="14091" r="29479" b="23182"/>
                  <a:stretch/>
                </p:blipFill>
                <p:spPr>
                  <a:xfrm>
                    <a:off x="-975112" y="2057400"/>
                    <a:ext cx="1080000" cy="864001"/>
                  </a:xfrm>
                  <a:prstGeom prst="rect">
                    <a:avLst/>
                  </a:prstGeom>
                </p:spPr>
              </p:pic>
              <p:pic>
                <p:nvPicPr>
                  <p:cNvPr id="75" name="图片 74">
                    <a:extLst>
                      <a:ext uri="{FF2B5EF4-FFF2-40B4-BE49-F238E27FC236}">
                        <a16:creationId xmlns:a16="http://schemas.microsoft.com/office/drawing/2014/main" id="{ED2220A4-1375-4D87-BDFC-16020A0618CB}"/>
                      </a:ext>
                    </a:extLst>
                  </p:cNvPr>
                  <p:cNvPicPr>
                    <a:picLocks/>
                  </p:cNvPicPr>
                  <p:nvPr/>
                </p:nvPicPr>
                <p:blipFill rotWithShape="1">
                  <a:blip r:embed="rId2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2609" t="18637" r="32926" b="25000"/>
                  <a:stretch/>
                </p:blipFill>
                <p:spPr>
                  <a:xfrm>
                    <a:off x="1307017" y="2057400"/>
                    <a:ext cx="1080000" cy="864000"/>
                  </a:xfrm>
                  <a:prstGeom prst="rect">
                    <a:avLst/>
                  </a:prstGeom>
                </p:spPr>
              </p:pic>
              <p:pic>
                <p:nvPicPr>
                  <p:cNvPr id="76" name="图片 75">
                    <a:extLst>
                      <a:ext uri="{FF2B5EF4-FFF2-40B4-BE49-F238E27FC236}">
                        <a16:creationId xmlns:a16="http://schemas.microsoft.com/office/drawing/2014/main" id="{8BFD84D4-E765-4FBE-A7E4-4F99C9160417}"/>
                      </a:ext>
                    </a:extLst>
                  </p:cNvPr>
                  <p:cNvPicPr>
                    <a:picLocks/>
                  </p:cNvPicPr>
                  <p:nvPr/>
                </p:nvPicPr>
                <p:blipFill rotWithShape="1">
                  <a:blip r:embed="rId2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9560" t="41818" r="42642" b="33637"/>
                  <a:stretch/>
                </p:blipFill>
                <p:spPr>
                  <a:xfrm>
                    <a:off x="2449697" y="3931320"/>
                    <a:ext cx="1080000" cy="864001"/>
                  </a:xfrm>
                  <a:prstGeom prst="rect">
                    <a:avLst/>
                  </a:prstGeom>
                </p:spPr>
              </p:pic>
              <p:pic>
                <p:nvPicPr>
                  <p:cNvPr id="77" name="图片 76">
                    <a:extLst>
                      <a:ext uri="{FF2B5EF4-FFF2-40B4-BE49-F238E27FC236}">
                        <a16:creationId xmlns:a16="http://schemas.microsoft.com/office/drawing/2014/main" id="{CFB164A5-41FF-4FAD-BF2F-6738DFB731D1}"/>
                      </a:ext>
                    </a:extLst>
                  </p:cNvPr>
                  <p:cNvPicPr>
                    <a:picLocks/>
                  </p:cNvPicPr>
                  <p:nvPr/>
                </p:nvPicPr>
                <p:blipFill rotWithShape="1">
                  <a:blip r:embed="rId2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65906" t="45909" b="10000"/>
                  <a:stretch/>
                </p:blipFill>
                <p:spPr>
                  <a:xfrm>
                    <a:off x="2449697" y="2997000"/>
                    <a:ext cx="1080000" cy="864001"/>
                  </a:xfrm>
                  <a:prstGeom prst="rect">
                    <a:avLst/>
                  </a:prstGeom>
                </p:spPr>
              </p:pic>
              <p:pic>
                <p:nvPicPr>
                  <p:cNvPr id="78" name="图片 77">
                    <a:extLst>
                      <a:ext uri="{FF2B5EF4-FFF2-40B4-BE49-F238E27FC236}">
                        <a16:creationId xmlns:a16="http://schemas.microsoft.com/office/drawing/2014/main" id="{918846B0-7B96-4C70-9F0C-1675DF3700FC}"/>
                      </a:ext>
                    </a:extLst>
                  </p:cNvPr>
                  <p:cNvPicPr>
                    <a:picLocks/>
                  </p:cNvPicPr>
                  <p:nvPr/>
                </p:nvPicPr>
                <p:blipFill rotWithShape="1">
                  <a:blip r:embed="rId2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7700" t="42273" r="41816" b="33181"/>
                  <a:stretch/>
                </p:blipFill>
                <p:spPr>
                  <a:xfrm>
                    <a:off x="163699" y="3931320"/>
                    <a:ext cx="1080000" cy="864001"/>
                  </a:xfrm>
                  <a:prstGeom prst="rect">
                    <a:avLst/>
                  </a:prstGeom>
                </p:spPr>
              </p:pic>
              <p:pic>
                <p:nvPicPr>
                  <p:cNvPr id="79" name="图片 78">
                    <a:extLst>
                      <a:ext uri="{FF2B5EF4-FFF2-40B4-BE49-F238E27FC236}">
                        <a16:creationId xmlns:a16="http://schemas.microsoft.com/office/drawing/2014/main" id="{8B73DDA3-922E-4067-8679-E9A4B4FE04D2}"/>
                      </a:ext>
                    </a:extLst>
                  </p:cNvPr>
                  <p:cNvPicPr>
                    <a:picLocks/>
                  </p:cNvPicPr>
                  <p:nvPr/>
                </p:nvPicPr>
                <p:blipFill rotWithShape="1">
                  <a:blip r:embed="rId28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29">
                            <a14:imgEffect>
                              <a14:brightnessContrast bright="40000" contrast="2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8747" t="41818" r="41461" b="33637"/>
                  <a:stretch/>
                </p:blipFill>
                <p:spPr>
                  <a:xfrm>
                    <a:off x="-975112" y="3931320"/>
                    <a:ext cx="1080000" cy="864001"/>
                  </a:xfrm>
                  <a:prstGeom prst="rect">
                    <a:avLst/>
                  </a:prstGeom>
                </p:spPr>
              </p:pic>
              <p:pic>
                <p:nvPicPr>
                  <p:cNvPr id="80" name="图片 79">
                    <a:extLst>
                      <a:ext uri="{FF2B5EF4-FFF2-40B4-BE49-F238E27FC236}">
                        <a16:creationId xmlns:a16="http://schemas.microsoft.com/office/drawing/2014/main" id="{790EDB0D-65B1-40D4-A8CD-FFF5E669D681}"/>
                      </a:ext>
                    </a:extLst>
                  </p:cNvPr>
                  <p:cNvPicPr>
                    <a:picLocks/>
                  </p:cNvPicPr>
                  <p:nvPr/>
                </p:nvPicPr>
                <p:blipFill rotWithShape="1">
                  <a:blip r:embed="rId30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31">
                            <a14:imgEffect>
                              <a14:brightnessContrast bright="40000" contrast="-4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8401" t="45455" r="41807" b="33182"/>
                  <a:stretch/>
                </p:blipFill>
                <p:spPr>
                  <a:xfrm>
                    <a:off x="1307017" y="3931321"/>
                    <a:ext cx="1080000" cy="864000"/>
                  </a:xfrm>
                  <a:prstGeom prst="rect">
                    <a:avLst/>
                  </a:prstGeom>
                </p:spPr>
              </p:pic>
              <p:pic>
                <p:nvPicPr>
                  <p:cNvPr id="81" name="图片 80">
                    <a:extLst>
                      <a:ext uri="{FF2B5EF4-FFF2-40B4-BE49-F238E27FC236}">
                        <a16:creationId xmlns:a16="http://schemas.microsoft.com/office/drawing/2014/main" id="{F7A85D1E-A343-41D4-80FA-79215A33F46E}"/>
                      </a:ext>
                    </a:extLst>
                  </p:cNvPr>
                  <p:cNvPicPr>
                    <a:picLocks/>
                  </p:cNvPicPr>
                  <p:nvPr/>
                </p:nvPicPr>
                <p:blipFill rotWithShape="1">
                  <a:blip r:embed="rId3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67573" t="45909" b="10000"/>
                  <a:stretch/>
                </p:blipFill>
                <p:spPr>
                  <a:xfrm>
                    <a:off x="163697" y="2997000"/>
                    <a:ext cx="1080000" cy="864001"/>
                  </a:xfrm>
                  <a:prstGeom prst="rect">
                    <a:avLst/>
                  </a:prstGeom>
                </p:spPr>
              </p:pic>
              <p:pic>
                <p:nvPicPr>
                  <p:cNvPr id="82" name="图片 81">
                    <a:extLst>
                      <a:ext uri="{FF2B5EF4-FFF2-40B4-BE49-F238E27FC236}">
                        <a16:creationId xmlns:a16="http://schemas.microsoft.com/office/drawing/2014/main" id="{89694877-4F05-427C-B185-9A3DB2C3C86C}"/>
                      </a:ext>
                    </a:extLst>
                  </p:cNvPr>
                  <p:cNvPicPr>
                    <a:picLocks/>
                  </p:cNvPicPr>
                  <p:nvPr/>
                </p:nvPicPr>
                <p:blipFill rotWithShape="1">
                  <a:blip r:embed="rId3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63972" t="45909" b="10000"/>
                  <a:stretch/>
                </p:blipFill>
                <p:spPr>
                  <a:xfrm>
                    <a:off x="-975112" y="2997000"/>
                    <a:ext cx="1080000" cy="864001"/>
                  </a:xfrm>
                  <a:prstGeom prst="rect">
                    <a:avLst/>
                  </a:prstGeom>
                </p:spPr>
              </p:pic>
              <p:pic>
                <p:nvPicPr>
                  <p:cNvPr id="83" name="图片 82">
                    <a:extLst>
                      <a:ext uri="{FF2B5EF4-FFF2-40B4-BE49-F238E27FC236}">
                        <a16:creationId xmlns:a16="http://schemas.microsoft.com/office/drawing/2014/main" id="{03648326-9DB5-41D1-BA8F-DBEFFF514B6D}"/>
                      </a:ext>
                    </a:extLst>
                  </p:cNvPr>
                  <p:cNvPicPr>
                    <a:picLocks/>
                  </p:cNvPicPr>
                  <p:nvPr/>
                </p:nvPicPr>
                <p:blipFill rotWithShape="1">
                  <a:blip r:embed="rId34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35">
                            <a14:imgEffect>
                              <a14:brightnessContrast bright="4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67567" t="59091" b="6363"/>
                  <a:stretch/>
                </p:blipFill>
                <p:spPr>
                  <a:xfrm>
                    <a:off x="1307017" y="2997000"/>
                    <a:ext cx="1080000" cy="864000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5" name="文本框 4">
                  <a:extLst>
                    <a:ext uri="{FF2B5EF4-FFF2-40B4-BE49-F238E27FC236}">
                      <a16:creationId xmlns:a16="http://schemas.microsoft.com/office/drawing/2014/main" id="{BB46EC40-4F1E-4752-8B40-9395BB7B629D}"/>
                    </a:ext>
                  </a:extLst>
                </p:cNvPr>
                <p:cNvSpPr txBox="1"/>
                <p:nvPr/>
              </p:nvSpPr>
              <p:spPr>
                <a:xfrm>
                  <a:off x="5519892" y="2376872"/>
                  <a:ext cx="981494" cy="2875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MIA-ZIP4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" name="文本框 5">
                  <a:extLst>
                    <a:ext uri="{FF2B5EF4-FFF2-40B4-BE49-F238E27FC236}">
                      <a16:creationId xmlns:a16="http://schemas.microsoft.com/office/drawing/2014/main" id="{FF89F62E-ADC3-4C5D-9913-6FE22F0243F8}"/>
                    </a:ext>
                  </a:extLst>
                </p:cNvPr>
                <p:cNvSpPr txBox="1"/>
                <p:nvPr/>
              </p:nvSpPr>
              <p:spPr>
                <a:xfrm>
                  <a:off x="5519892" y="1641332"/>
                  <a:ext cx="83173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MIA-V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" name="文本框 10">
                  <a:extLst>
                    <a:ext uri="{FF2B5EF4-FFF2-40B4-BE49-F238E27FC236}">
                      <a16:creationId xmlns:a16="http://schemas.microsoft.com/office/drawing/2014/main" id="{0BC440B0-B634-4B34-871B-E77E6293B3DF}"/>
                    </a:ext>
                  </a:extLst>
                </p:cNvPr>
                <p:cNvSpPr txBox="1"/>
                <p:nvPr/>
              </p:nvSpPr>
              <p:spPr>
                <a:xfrm>
                  <a:off x="5519892" y="3057817"/>
                  <a:ext cx="862699" cy="4791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AsPC-shV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" name="文本框 12">
                  <a:extLst>
                    <a:ext uri="{FF2B5EF4-FFF2-40B4-BE49-F238E27FC236}">
                      <a16:creationId xmlns:a16="http://schemas.microsoft.com/office/drawing/2014/main" id="{798F53B5-2BDB-4BD1-A892-FBAD0A9A6D39}"/>
                    </a:ext>
                  </a:extLst>
                </p:cNvPr>
                <p:cNvSpPr txBox="1"/>
                <p:nvPr/>
              </p:nvSpPr>
              <p:spPr>
                <a:xfrm>
                  <a:off x="5519892" y="3774652"/>
                  <a:ext cx="83173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AsPC-sh-ZIP4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" name="文本框 14">
                  <a:extLst>
                    <a:ext uri="{FF2B5EF4-FFF2-40B4-BE49-F238E27FC236}">
                      <a16:creationId xmlns:a16="http://schemas.microsoft.com/office/drawing/2014/main" id="{8F2D2CFD-4946-4469-A45F-785CA997DEE5}"/>
                    </a:ext>
                  </a:extLst>
                </p:cNvPr>
                <p:cNvSpPr txBox="1"/>
                <p:nvPr/>
              </p:nvSpPr>
              <p:spPr>
                <a:xfrm>
                  <a:off x="2549087" y="1156379"/>
                  <a:ext cx="73639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ITGA3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" name="文本框 16">
                  <a:extLst>
                    <a:ext uri="{FF2B5EF4-FFF2-40B4-BE49-F238E27FC236}">
                      <a16:creationId xmlns:a16="http://schemas.microsoft.com/office/drawing/2014/main" id="{4022C268-08B0-49DD-99C9-2A511B83E9FB}"/>
                    </a:ext>
                  </a:extLst>
                </p:cNvPr>
                <p:cNvSpPr txBox="1"/>
                <p:nvPr/>
              </p:nvSpPr>
              <p:spPr>
                <a:xfrm>
                  <a:off x="4079202" y="1156379"/>
                  <a:ext cx="705479" cy="2574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DAPI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" name="文本框 32">
                  <a:extLst>
                    <a:ext uri="{FF2B5EF4-FFF2-40B4-BE49-F238E27FC236}">
                      <a16:creationId xmlns:a16="http://schemas.microsoft.com/office/drawing/2014/main" id="{01C29C53-14A0-4462-97E8-BA6C14C9836E}"/>
                    </a:ext>
                  </a:extLst>
                </p:cNvPr>
                <p:cNvSpPr txBox="1"/>
                <p:nvPr/>
              </p:nvSpPr>
              <p:spPr>
                <a:xfrm>
                  <a:off x="4839011" y="1156379"/>
                  <a:ext cx="705479" cy="2574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Merged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7" name="文本框 36">
                  <a:extLst>
                    <a:ext uri="{FF2B5EF4-FFF2-40B4-BE49-F238E27FC236}">
                      <a16:creationId xmlns:a16="http://schemas.microsoft.com/office/drawing/2014/main" id="{82DB236A-FE23-40C6-93BF-8C3972722F7A}"/>
                    </a:ext>
                  </a:extLst>
                </p:cNvPr>
                <p:cNvSpPr txBox="1"/>
                <p:nvPr/>
              </p:nvSpPr>
              <p:spPr>
                <a:xfrm>
                  <a:off x="3311796" y="1156379"/>
                  <a:ext cx="70547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F-actin</a:t>
                  </a:r>
                  <a:endParaRPr lang="zh-CN" alt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94" name="文本框 93">
                <a:extLst>
                  <a:ext uri="{FF2B5EF4-FFF2-40B4-BE49-F238E27FC236}">
                    <a16:creationId xmlns:a16="http://schemas.microsoft.com/office/drawing/2014/main" id="{78BB8009-21B0-47F9-84FA-3B88C9917B68}"/>
                  </a:ext>
                </a:extLst>
              </p:cNvPr>
              <p:cNvSpPr txBox="1"/>
              <p:nvPr/>
            </p:nvSpPr>
            <p:spPr>
              <a:xfrm>
                <a:off x="2450491" y="5078884"/>
                <a:ext cx="323837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3D organoid Matrigel embedded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166" name="直接连接符 165">
              <a:extLst>
                <a:ext uri="{FF2B5EF4-FFF2-40B4-BE49-F238E27FC236}">
                  <a16:creationId xmlns:a16="http://schemas.microsoft.com/office/drawing/2014/main" id="{56298331-53FB-425F-A99E-47A81F7395C9}"/>
                </a:ext>
              </a:extLst>
            </p:cNvPr>
            <p:cNvCxnSpPr>
              <a:cxnSpLocks/>
            </p:cNvCxnSpPr>
            <p:nvPr/>
          </p:nvCxnSpPr>
          <p:spPr>
            <a:xfrm>
              <a:off x="3236727" y="5134735"/>
              <a:ext cx="116157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接连接符 167">
              <a:extLst>
                <a:ext uri="{FF2B5EF4-FFF2-40B4-BE49-F238E27FC236}">
                  <a16:creationId xmlns:a16="http://schemas.microsoft.com/office/drawing/2014/main" id="{8A454563-F301-4D4D-A7F3-AF590B7D8836}"/>
                </a:ext>
              </a:extLst>
            </p:cNvPr>
            <p:cNvCxnSpPr>
              <a:cxnSpLocks/>
            </p:cNvCxnSpPr>
            <p:nvPr/>
          </p:nvCxnSpPr>
          <p:spPr>
            <a:xfrm>
              <a:off x="3134309" y="3673590"/>
              <a:ext cx="205511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组合 57">
            <a:extLst>
              <a:ext uri="{FF2B5EF4-FFF2-40B4-BE49-F238E27FC236}">
                <a16:creationId xmlns:a16="http://schemas.microsoft.com/office/drawing/2014/main" id="{D89B3658-058A-4AE8-B1D5-2D3D02663F64}"/>
              </a:ext>
            </a:extLst>
          </p:cNvPr>
          <p:cNvGrpSpPr/>
          <p:nvPr/>
        </p:nvGrpSpPr>
        <p:grpSpPr>
          <a:xfrm>
            <a:off x="3975530" y="1992274"/>
            <a:ext cx="3298602" cy="3457159"/>
            <a:chOff x="3945050" y="2102002"/>
            <a:chExt cx="3298602" cy="3457159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8D77714C-87DD-4A4A-9078-017235B9B255}"/>
                </a:ext>
              </a:extLst>
            </p:cNvPr>
            <p:cNvGrpSpPr/>
            <p:nvPr/>
          </p:nvGrpSpPr>
          <p:grpSpPr>
            <a:xfrm>
              <a:off x="3945050" y="2102002"/>
              <a:ext cx="3298602" cy="3457159"/>
              <a:chOff x="6266945" y="876461"/>
              <a:chExt cx="3683279" cy="3860329"/>
            </a:xfrm>
          </p:grpSpPr>
          <p:pic>
            <p:nvPicPr>
              <p:cNvPr id="32" name="图片 31">
                <a:extLst>
                  <a:ext uri="{FF2B5EF4-FFF2-40B4-BE49-F238E27FC236}">
                    <a16:creationId xmlns:a16="http://schemas.microsoft.com/office/drawing/2014/main" id="{B56D7400-404D-4020-B55E-BC5066120D9E}"/>
                  </a:ext>
                </a:extLst>
              </p:cNvPr>
              <p:cNvPicPr>
                <a:picLocks/>
              </p:cNvPicPr>
              <p:nvPr/>
            </p:nvPicPr>
            <p:blipFill>
              <a:blip r:embed="rId3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57731" y="1109037"/>
                <a:ext cx="766800" cy="766800"/>
              </a:xfrm>
              <a:prstGeom prst="rect">
                <a:avLst/>
              </a:prstGeom>
            </p:spPr>
          </p:pic>
          <p:pic>
            <p:nvPicPr>
              <p:cNvPr id="34" name="图片 33">
                <a:extLst>
                  <a:ext uri="{FF2B5EF4-FFF2-40B4-BE49-F238E27FC236}">
                    <a16:creationId xmlns:a16="http://schemas.microsoft.com/office/drawing/2014/main" id="{C8AB4959-A31E-465A-8A9C-F12EF244C055}"/>
                  </a:ext>
                </a:extLst>
              </p:cNvPr>
              <p:cNvPicPr>
                <a:picLocks/>
              </p:cNvPicPr>
              <p:nvPr/>
            </p:nvPicPr>
            <p:blipFill>
              <a:blip r:embed="rId3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67260" y="1112412"/>
                <a:ext cx="766800" cy="766800"/>
              </a:xfrm>
              <a:prstGeom prst="rect">
                <a:avLst/>
              </a:prstGeom>
            </p:spPr>
          </p:pic>
          <p:pic>
            <p:nvPicPr>
              <p:cNvPr id="36" name="图片 35">
                <a:extLst>
                  <a:ext uri="{FF2B5EF4-FFF2-40B4-BE49-F238E27FC236}">
                    <a16:creationId xmlns:a16="http://schemas.microsoft.com/office/drawing/2014/main" id="{EADE59BF-69E9-47BB-AF81-2FD7876B4F64}"/>
                  </a:ext>
                </a:extLst>
              </p:cNvPr>
              <p:cNvPicPr>
                <a:picLocks/>
              </p:cNvPicPr>
              <p:nvPr/>
            </p:nvPicPr>
            <p:blipFill>
              <a:blip r:embed="rId3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70692" y="1109036"/>
                <a:ext cx="766800" cy="766800"/>
              </a:xfrm>
              <a:prstGeom prst="rect">
                <a:avLst/>
              </a:prstGeom>
            </p:spPr>
          </p:pic>
          <p:pic>
            <p:nvPicPr>
              <p:cNvPr id="38" name="图片 37">
                <a:extLst>
                  <a:ext uri="{FF2B5EF4-FFF2-40B4-BE49-F238E27FC236}">
                    <a16:creationId xmlns:a16="http://schemas.microsoft.com/office/drawing/2014/main" id="{1DF3EF24-E7FC-4807-8F82-9CCFD2E5076C}"/>
                  </a:ext>
                </a:extLst>
              </p:cNvPr>
              <p:cNvPicPr>
                <a:picLocks/>
              </p:cNvPicPr>
              <p:nvPr/>
            </p:nvPicPr>
            <p:blipFill>
              <a:blip r:embed="rId3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57731" y="1906402"/>
                <a:ext cx="766800" cy="766800"/>
              </a:xfrm>
              <a:prstGeom prst="rect">
                <a:avLst/>
              </a:prstGeom>
            </p:spPr>
          </p:pic>
          <p:pic>
            <p:nvPicPr>
              <p:cNvPr id="42" name="图片 41">
                <a:extLst>
                  <a:ext uri="{FF2B5EF4-FFF2-40B4-BE49-F238E27FC236}">
                    <a16:creationId xmlns:a16="http://schemas.microsoft.com/office/drawing/2014/main" id="{E0303DD9-95A5-477B-BB6F-371BAC298CDF}"/>
                  </a:ext>
                </a:extLst>
              </p:cNvPr>
              <p:cNvPicPr>
                <a:picLocks/>
              </p:cNvPicPr>
              <p:nvPr/>
            </p:nvPicPr>
            <p:blipFill>
              <a:blip r:embed="rId4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70692" y="1915506"/>
                <a:ext cx="766800" cy="766800"/>
              </a:xfrm>
              <a:prstGeom prst="rect">
                <a:avLst/>
              </a:prstGeom>
            </p:spPr>
          </p:pic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id="{F2BCB1EA-723D-447B-B5D1-B6FD7271A895}"/>
                  </a:ext>
                </a:extLst>
              </p:cNvPr>
              <p:cNvSpPr txBox="1"/>
              <p:nvPr/>
            </p:nvSpPr>
            <p:spPr>
              <a:xfrm>
                <a:off x="8786888" y="2146943"/>
                <a:ext cx="1163336" cy="3093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MIA-ZIP4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文本框 46">
                <a:extLst>
                  <a:ext uri="{FF2B5EF4-FFF2-40B4-BE49-F238E27FC236}">
                    <a16:creationId xmlns:a16="http://schemas.microsoft.com/office/drawing/2014/main" id="{89F957D9-2441-4661-85C8-763834F5E104}"/>
                  </a:ext>
                </a:extLst>
              </p:cNvPr>
              <p:cNvSpPr txBox="1"/>
              <p:nvPr/>
            </p:nvSpPr>
            <p:spPr>
              <a:xfrm>
                <a:off x="8786890" y="1355651"/>
                <a:ext cx="894779" cy="297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MIA-V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文本框 48">
                <a:extLst>
                  <a:ext uri="{FF2B5EF4-FFF2-40B4-BE49-F238E27FC236}">
                    <a16:creationId xmlns:a16="http://schemas.microsoft.com/office/drawing/2014/main" id="{07FEB0CE-65E8-4725-83B3-44FC34010EF2}"/>
                  </a:ext>
                </a:extLst>
              </p:cNvPr>
              <p:cNvSpPr txBox="1"/>
              <p:nvPr/>
            </p:nvSpPr>
            <p:spPr>
              <a:xfrm>
                <a:off x="6561076" y="876461"/>
                <a:ext cx="59175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ZIP4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文本框 50">
                <a:extLst>
                  <a:ext uri="{FF2B5EF4-FFF2-40B4-BE49-F238E27FC236}">
                    <a16:creationId xmlns:a16="http://schemas.microsoft.com/office/drawing/2014/main" id="{D6CC621C-9EBA-4C83-8084-96AB1E2FA6D1}"/>
                  </a:ext>
                </a:extLst>
              </p:cNvPr>
              <p:cNvSpPr txBox="1"/>
              <p:nvPr/>
            </p:nvSpPr>
            <p:spPr>
              <a:xfrm>
                <a:off x="7271464" y="876461"/>
                <a:ext cx="75895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DAPI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文本框 52">
                <a:extLst>
                  <a:ext uri="{FF2B5EF4-FFF2-40B4-BE49-F238E27FC236}">
                    <a16:creationId xmlns:a16="http://schemas.microsoft.com/office/drawing/2014/main" id="{8F185660-65DE-4432-932D-9144EFEB4D07}"/>
                  </a:ext>
                </a:extLst>
              </p:cNvPr>
              <p:cNvSpPr txBox="1"/>
              <p:nvPr/>
            </p:nvSpPr>
            <p:spPr>
              <a:xfrm>
                <a:off x="8085981" y="876461"/>
                <a:ext cx="75895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Merged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10" name="图片 9">
                <a:extLst>
                  <a:ext uri="{FF2B5EF4-FFF2-40B4-BE49-F238E27FC236}">
                    <a16:creationId xmlns:a16="http://schemas.microsoft.com/office/drawing/2014/main" id="{A1D98400-A89A-4343-8E89-EE032D4838FA}"/>
                  </a:ext>
                </a:extLst>
              </p:cNvPr>
              <p:cNvPicPr>
                <a:picLocks/>
              </p:cNvPicPr>
              <p:nvPr/>
            </p:nvPicPr>
            <p:blipFill>
              <a:blip r:embed="rId4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69892" y="1912498"/>
                <a:ext cx="766800" cy="766800"/>
              </a:xfrm>
              <a:prstGeom prst="rect">
                <a:avLst/>
              </a:prstGeom>
            </p:spPr>
          </p:pic>
          <p:pic>
            <p:nvPicPr>
              <p:cNvPr id="12" name="图片 11">
                <a:extLst>
                  <a:ext uri="{FF2B5EF4-FFF2-40B4-BE49-F238E27FC236}">
                    <a16:creationId xmlns:a16="http://schemas.microsoft.com/office/drawing/2014/main" id="{57DE13F8-9882-4E47-B2D1-A6DA2F350715}"/>
                  </a:ext>
                </a:extLst>
              </p:cNvPr>
              <p:cNvPicPr>
                <a:picLocks/>
              </p:cNvPicPr>
              <p:nvPr/>
            </p:nvPicPr>
            <p:blipFill>
              <a:blip r:embed="rId4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57731" y="2909565"/>
                <a:ext cx="766800" cy="766800"/>
              </a:xfrm>
              <a:prstGeom prst="rect">
                <a:avLst/>
              </a:prstGeom>
            </p:spPr>
          </p:pic>
          <p:pic>
            <p:nvPicPr>
              <p:cNvPr id="14" name="图片 13">
                <a:extLst>
                  <a:ext uri="{FF2B5EF4-FFF2-40B4-BE49-F238E27FC236}">
                    <a16:creationId xmlns:a16="http://schemas.microsoft.com/office/drawing/2014/main" id="{EC8D0A39-F390-46D1-9F6A-52B244908886}"/>
                  </a:ext>
                </a:extLst>
              </p:cNvPr>
              <p:cNvPicPr>
                <a:picLocks/>
              </p:cNvPicPr>
              <p:nvPr/>
            </p:nvPicPr>
            <p:blipFill>
              <a:blip r:embed="rId4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67260" y="2908613"/>
                <a:ext cx="766800" cy="766800"/>
              </a:xfrm>
              <a:prstGeom prst="rect">
                <a:avLst/>
              </a:prstGeom>
            </p:spPr>
          </p:pic>
          <p:pic>
            <p:nvPicPr>
              <p:cNvPr id="16" name="图片 15">
                <a:extLst>
                  <a:ext uri="{FF2B5EF4-FFF2-40B4-BE49-F238E27FC236}">
                    <a16:creationId xmlns:a16="http://schemas.microsoft.com/office/drawing/2014/main" id="{C5A95BE2-7AB0-4C71-8E19-0E3A04BA7233}"/>
                  </a:ext>
                </a:extLst>
              </p:cNvPr>
              <p:cNvPicPr>
                <a:picLocks/>
              </p:cNvPicPr>
              <p:nvPr/>
            </p:nvPicPr>
            <p:blipFill>
              <a:blip r:embed="rId4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70691" y="2910455"/>
                <a:ext cx="766800" cy="766800"/>
              </a:xfrm>
              <a:prstGeom prst="rect">
                <a:avLst/>
              </a:prstGeom>
            </p:spPr>
          </p:pic>
          <p:pic>
            <p:nvPicPr>
              <p:cNvPr id="35" name="图片 34">
                <a:extLst>
                  <a:ext uri="{FF2B5EF4-FFF2-40B4-BE49-F238E27FC236}">
                    <a16:creationId xmlns:a16="http://schemas.microsoft.com/office/drawing/2014/main" id="{5270AFB9-E056-4E6F-9465-F4189A21E2BB}"/>
                  </a:ext>
                </a:extLst>
              </p:cNvPr>
              <p:cNvPicPr>
                <a:picLocks/>
              </p:cNvPicPr>
              <p:nvPr/>
            </p:nvPicPr>
            <p:blipFill>
              <a:blip r:embed="rId4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57731" y="3709936"/>
                <a:ext cx="766800" cy="766800"/>
              </a:xfrm>
              <a:prstGeom prst="rect">
                <a:avLst/>
              </a:prstGeom>
            </p:spPr>
          </p:pic>
          <p:pic>
            <p:nvPicPr>
              <p:cNvPr id="39" name="图片 38">
                <a:extLst>
                  <a:ext uri="{FF2B5EF4-FFF2-40B4-BE49-F238E27FC236}">
                    <a16:creationId xmlns:a16="http://schemas.microsoft.com/office/drawing/2014/main" id="{E3311F1D-935B-4099-9685-EB89C34C928C}"/>
                  </a:ext>
                </a:extLst>
              </p:cNvPr>
              <p:cNvPicPr>
                <a:picLocks/>
              </p:cNvPicPr>
              <p:nvPr/>
            </p:nvPicPr>
            <p:blipFill>
              <a:blip r:embed="rId4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60380" y="3713144"/>
                <a:ext cx="766800" cy="766800"/>
              </a:xfrm>
              <a:prstGeom prst="rect">
                <a:avLst/>
              </a:prstGeom>
            </p:spPr>
          </p:pic>
          <p:pic>
            <p:nvPicPr>
              <p:cNvPr id="41" name="图片 40">
                <a:extLst>
                  <a:ext uri="{FF2B5EF4-FFF2-40B4-BE49-F238E27FC236}">
                    <a16:creationId xmlns:a16="http://schemas.microsoft.com/office/drawing/2014/main" id="{4362E00C-6ACD-488A-979F-7791148C266D}"/>
                  </a:ext>
                </a:extLst>
              </p:cNvPr>
              <p:cNvPicPr>
                <a:picLocks/>
              </p:cNvPicPr>
              <p:nvPr/>
            </p:nvPicPr>
            <p:blipFill>
              <a:blip r:embed="rId4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70692" y="3718686"/>
                <a:ext cx="766800" cy="766800"/>
              </a:xfrm>
              <a:prstGeom prst="rect">
                <a:avLst/>
              </a:prstGeom>
            </p:spPr>
          </p:pic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id="{E27411C2-8132-4BBD-9473-27294E41956E}"/>
                  </a:ext>
                </a:extLst>
              </p:cNvPr>
              <p:cNvSpPr txBox="1"/>
              <p:nvPr/>
            </p:nvSpPr>
            <p:spPr>
              <a:xfrm>
                <a:off x="8786889" y="3965314"/>
                <a:ext cx="1163335" cy="3093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MIA-ZIP4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id="{CFE832A0-206D-4763-ADE6-1CAA61989664}"/>
                  </a:ext>
                </a:extLst>
              </p:cNvPr>
              <p:cNvSpPr txBox="1"/>
              <p:nvPr/>
            </p:nvSpPr>
            <p:spPr>
              <a:xfrm>
                <a:off x="8786889" y="3163227"/>
                <a:ext cx="894779" cy="297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MIA-V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文本框 47">
                <a:extLst>
                  <a:ext uri="{FF2B5EF4-FFF2-40B4-BE49-F238E27FC236}">
                    <a16:creationId xmlns:a16="http://schemas.microsoft.com/office/drawing/2014/main" id="{AF3556CD-DE72-4621-8C83-657CA7447A1E}"/>
                  </a:ext>
                </a:extLst>
              </p:cNvPr>
              <p:cNvSpPr txBox="1"/>
              <p:nvPr/>
            </p:nvSpPr>
            <p:spPr>
              <a:xfrm>
                <a:off x="6266945" y="2631541"/>
                <a:ext cx="2763489" cy="297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3D organoid Matrigel embedded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文本框 49">
                <a:extLst>
                  <a:ext uri="{FF2B5EF4-FFF2-40B4-BE49-F238E27FC236}">
                    <a16:creationId xmlns:a16="http://schemas.microsoft.com/office/drawing/2014/main" id="{65742763-438D-4F24-84AD-75F07206557F}"/>
                  </a:ext>
                </a:extLst>
              </p:cNvPr>
              <p:cNvSpPr txBox="1"/>
              <p:nvPr/>
            </p:nvSpPr>
            <p:spPr>
              <a:xfrm>
                <a:off x="6619118" y="4459791"/>
                <a:ext cx="217131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3D Spheroid section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169" name="直接连接符 168">
              <a:extLst>
                <a:ext uri="{FF2B5EF4-FFF2-40B4-BE49-F238E27FC236}">
                  <a16:creationId xmlns:a16="http://schemas.microsoft.com/office/drawing/2014/main" id="{BF868698-5E91-4B85-93FC-B8FD37AEEDF9}"/>
                </a:ext>
              </a:extLst>
            </p:cNvPr>
            <p:cNvCxnSpPr>
              <a:cxnSpLocks/>
            </p:cNvCxnSpPr>
            <p:nvPr/>
          </p:nvCxnSpPr>
          <p:spPr>
            <a:xfrm>
              <a:off x="6012474" y="3664180"/>
              <a:ext cx="205511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直接连接符 171">
              <a:extLst>
                <a:ext uri="{FF2B5EF4-FFF2-40B4-BE49-F238E27FC236}">
                  <a16:creationId xmlns:a16="http://schemas.microsoft.com/office/drawing/2014/main" id="{1F4E2424-963D-463B-BA3F-10B6C285D2F4}"/>
                </a:ext>
              </a:extLst>
            </p:cNvPr>
            <p:cNvCxnSpPr>
              <a:cxnSpLocks/>
            </p:cNvCxnSpPr>
            <p:nvPr/>
          </p:nvCxnSpPr>
          <p:spPr>
            <a:xfrm>
              <a:off x="6012473" y="5279342"/>
              <a:ext cx="205511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3" name="直接连接符 172">
            <a:extLst>
              <a:ext uri="{FF2B5EF4-FFF2-40B4-BE49-F238E27FC236}">
                <a16:creationId xmlns:a16="http://schemas.microsoft.com/office/drawing/2014/main" id="{EB2FEF49-FF1C-4950-AC07-42AE481B392D}"/>
              </a:ext>
            </a:extLst>
          </p:cNvPr>
          <p:cNvCxnSpPr>
            <a:cxnSpLocks/>
          </p:cNvCxnSpPr>
          <p:nvPr/>
        </p:nvCxnSpPr>
        <p:spPr>
          <a:xfrm>
            <a:off x="8813467" y="3993817"/>
            <a:ext cx="2055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连接符 94">
            <a:extLst>
              <a:ext uri="{FF2B5EF4-FFF2-40B4-BE49-F238E27FC236}">
                <a16:creationId xmlns:a16="http://schemas.microsoft.com/office/drawing/2014/main" id="{3C6E520D-6F7C-4279-8BF2-9CD4C127644A}"/>
              </a:ext>
            </a:extLst>
          </p:cNvPr>
          <p:cNvCxnSpPr>
            <a:cxnSpLocks/>
          </p:cNvCxnSpPr>
          <p:nvPr/>
        </p:nvCxnSpPr>
        <p:spPr>
          <a:xfrm>
            <a:off x="5549078" y="1788751"/>
            <a:ext cx="21464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3733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:a16="http://schemas.microsoft.com/office/drawing/2014/main" id="{D1C79349-DF44-48DC-95DE-E2A594286092}"/>
              </a:ext>
            </a:extLst>
          </p:cNvPr>
          <p:cNvGrpSpPr/>
          <p:nvPr/>
        </p:nvGrpSpPr>
        <p:grpSpPr>
          <a:xfrm>
            <a:off x="3576622" y="1066800"/>
            <a:ext cx="2833688" cy="4316412"/>
            <a:chOff x="620395" y="971550"/>
            <a:chExt cx="2833688" cy="4316412"/>
          </a:xfrm>
        </p:grpSpPr>
        <p:graphicFrame>
          <p:nvGraphicFramePr>
            <p:cNvPr id="2" name="对象 1">
              <a:extLst>
                <a:ext uri="{FF2B5EF4-FFF2-40B4-BE49-F238E27FC236}">
                  <a16:creationId xmlns:a16="http://schemas.microsoft.com/office/drawing/2014/main" id="{93353B1C-AFCC-484F-BD89-8697B4F0C584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63236607"/>
                </p:ext>
              </p:extLst>
            </p:nvPr>
          </p:nvGraphicFramePr>
          <p:xfrm>
            <a:off x="677545" y="971550"/>
            <a:ext cx="2751138" cy="23701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6" r:id="rId2" imgW="4116351" imgH="3544996" progId="Prism6.Document">
                    <p:embed/>
                  </p:oleObj>
                </mc:Choice>
                <mc:Fallback>
                  <p:oleObj name="Prism 6" r:id="rId2" imgW="4116351" imgH="3544996" progId="Prism6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677545" y="971550"/>
                          <a:ext cx="2751138" cy="237013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" name="对象 5">
              <a:extLst>
                <a:ext uri="{FF2B5EF4-FFF2-40B4-BE49-F238E27FC236}">
                  <a16:creationId xmlns:a16="http://schemas.microsoft.com/office/drawing/2014/main" id="{24B92895-0996-489A-A38B-939760434D6C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15937316"/>
                </p:ext>
              </p:extLst>
            </p:nvPr>
          </p:nvGraphicFramePr>
          <p:xfrm>
            <a:off x="620395" y="3402012"/>
            <a:ext cx="2833688" cy="1885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6" r:id="rId4" imgW="4239878" imgH="2822167" progId="Prism6.Document">
                    <p:embed/>
                  </p:oleObj>
                </mc:Choice>
                <mc:Fallback>
                  <p:oleObj name="Prism 6" r:id="rId4" imgW="4239878" imgH="2822167" progId="Prism6.Document">
                    <p:embed/>
                    <p:pic>
                      <p:nvPicPr>
                        <p:cNvPr id="2" name="对象 1">
                          <a:extLst>
                            <a:ext uri="{FF2B5EF4-FFF2-40B4-BE49-F238E27FC236}">
                              <a16:creationId xmlns:a16="http://schemas.microsoft.com/office/drawing/2014/main" id="{98979D77-A3C6-42AE-8B8E-248755308361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620395" y="3402012"/>
                          <a:ext cx="2833688" cy="18859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918A7175-88E5-453A-8E74-752FF4612AF3}"/>
              </a:ext>
            </a:extLst>
          </p:cNvPr>
          <p:cNvGrpSpPr/>
          <p:nvPr/>
        </p:nvGrpSpPr>
        <p:grpSpPr>
          <a:xfrm>
            <a:off x="681678" y="1503362"/>
            <a:ext cx="2803525" cy="3906838"/>
            <a:chOff x="3542983" y="1373187"/>
            <a:chExt cx="2803525" cy="3906838"/>
          </a:xfrm>
        </p:grpSpPr>
        <p:graphicFrame>
          <p:nvGraphicFramePr>
            <p:cNvPr id="4" name="对象 3">
              <a:extLst>
                <a:ext uri="{FF2B5EF4-FFF2-40B4-BE49-F238E27FC236}">
                  <a16:creationId xmlns:a16="http://schemas.microsoft.com/office/drawing/2014/main" id="{E67AB6F9-02EF-4027-8D19-DBA0EB0A48CE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47020880"/>
                </p:ext>
              </p:extLst>
            </p:nvPr>
          </p:nvGraphicFramePr>
          <p:xfrm>
            <a:off x="3542983" y="1373187"/>
            <a:ext cx="2782887" cy="19415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6" r:id="rId6" imgW="4162088" imgH="2904642" progId="Prism6.Document">
                    <p:embed/>
                  </p:oleObj>
                </mc:Choice>
                <mc:Fallback>
                  <p:oleObj name="Prism 6" r:id="rId6" imgW="4162088" imgH="2904642" progId="Prism6.Document">
                    <p:embed/>
                    <p:pic>
                      <p:nvPicPr>
                        <p:cNvPr id="2" name="对象 1">
                          <a:extLst>
                            <a:ext uri="{FF2B5EF4-FFF2-40B4-BE49-F238E27FC236}">
                              <a16:creationId xmlns:a16="http://schemas.microsoft.com/office/drawing/2014/main" id="{4383D1DE-591C-4738-B40B-EFD37100EA09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3542983" y="1373187"/>
                          <a:ext cx="2782887" cy="19415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对象 7">
              <a:extLst>
                <a:ext uri="{FF2B5EF4-FFF2-40B4-BE49-F238E27FC236}">
                  <a16:creationId xmlns:a16="http://schemas.microsoft.com/office/drawing/2014/main" id="{8B5BDFA3-FD94-4531-8A50-121831A38E28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9595226"/>
                </p:ext>
              </p:extLst>
            </p:nvPr>
          </p:nvGraphicFramePr>
          <p:xfrm>
            <a:off x="3616008" y="3429000"/>
            <a:ext cx="2730500" cy="18510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6" r:id="rId8" imgW="4084299" imgH="2767424" progId="Prism6.Document">
                    <p:embed/>
                  </p:oleObj>
                </mc:Choice>
                <mc:Fallback>
                  <p:oleObj name="Prism 6" r:id="rId8" imgW="4084299" imgH="2767424" progId="Prism6.Document">
                    <p:embed/>
                    <p:pic>
                      <p:nvPicPr>
                        <p:cNvPr id="2" name="对象 1">
                          <a:extLst>
                            <a:ext uri="{FF2B5EF4-FFF2-40B4-BE49-F238E27FC236}">
                              <a16:creationId xmlns:a16="http://schemas.microsoft.com/office/drawing/2014/main" id="{765E3A70-F548-452D-9D3B-A9CF362893D8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3616008" y="3429000"/>
                          <a:ext cx="2730500" cy="18510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id="{54F2A5CB-9372-4964-8F64-3FF3D2385DEC}"/>
              </a:ext>
            </a:extLst>
          </p:cNvPr>
          <p:cNvSpPr txBox="1"/>
          <p:nvPr/>
        </p:nvSpPr>
        <p:spPr>
          <a:xfrm>
            <a:off x="294445" y="1162520"/>
            <a:ext cx="2821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1C256F17-A9BB-4A89-B32E-064910E9FB5C}"/>
              </a:ext>
            </a:extLst>
          </p:cNvPr>
          <p:cNvSpPr txBox="1"/>
          <p:nvPr/>
        </p:nvSpPr>
        <p:spPr>
          <a:xfrm>
            <a:off x="3242132" y="1162520"/>
            <a:ext cx="3597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A9CE29E9-25CE-4094-B2A7-6A5264F9E1CF}"/>
              </a:ext>
            </a:extLst>
          </p:cNvPr>
          <p:cNvSpPr txBox="1"/>
          <p:nvPr/>
        </p:nvSpPr>
        <p:spPr>
          <a:xfrm>
            <a:off x="294445" y="3326870"/>
            <a:ext cx="3597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E23861DD-567D-4920-8D19-6B8784C5EE84}"/>
              </a:ext>
            </a:extLst>
          </p:cNvPr>
          <p:cNvSpPr txBox="1"/>
          <p:nvPr/>
        </p:nvSpPr>
        <p:spPr>
          <a:xfrm>
            <a:off x="3319733" y="3326870"/>
            <a:ext cx="2821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9">
            <a:extLst>
              <a:ext uri="{FF2B5EF4-FFF2-40B4-BE49-F238E27FC236}">
                <a16:creationId xmlns:a16="http://schemas.microsoft.com/office/drawing/2014/main" id="{63E59FAF-DB49-4A6A-B175-71AE7523132A}"/>
              </a:ext>
            </a:extLst>
          </p:cNvPr>
          <p:cNvSpPr/>
          <p:nvPr/>
        </p:nvSpPr>
        <p:spPr>
          <a:xfrm>
            <a:off x="135624" y="5819798"/>
            <a:ext cx="8872751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300" b="1" dirty="0">
                <a:latin typeface="Arial" panose="020B0604020202020204" pitchFamily="34" charset="0"/>
                <a:cs typeface="Arial" pitchFamily="34" charset="0"/>
              </a:rPr>
              <a:t>Supplementary Figure S7</a:t>
            </a:r>
            <a:r>
              <a:rPr lang="en-US" altLang="zh-CN" sz="1300" b="1" dirty="0">
                <a:latin typeface="Arial" panose="020B0604020202020204" pitchFamily="34" charset="0"/>
                <a:cs typeface="Arial" panose="020B0604020202020204" pitchFamily="34" charset="0"/>
              </a:rPr>
              <a:t>. ZIP4 promotes EMT plasticity in pancreatic cancer organoid.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zh-CN" sz="13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). Fold change of Fig. 6B. (</a:t>
            </a:r>
            <a:r>
              <a:rPr lang="en-US" altLang="zh-CN" sz="13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) Fold change of Fig. 6C. (</a:t>
            </a:r>
            <a:r>
              <a:rPr lang="en-US" altLang="zh-CN" sz="13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) Fold change of Fig. 6D. (</a:t>
            </a:r>
            <a:r>
              <a:rPr lang="en-US" altLang="zh-CN" sz="13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) Fold change of Fig. 6E. (</a:t>
            </a:r>
            <a:r>
              <a:rPr lang="en-US" altLang="zh-CN" sz="13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). Protein level of ZIP4, YAP1, N-cadherin, Vimentin in 3D organoid Matrigel suspended model generated from AsPC-shV and AsPC-shZIP4 cells.</a:t>
            </a:r>
            <a:endParaRPr lang="en-US" sz="1300" dirty="0"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62160B5B-1D50-4826-9F11-B5386AC40243}"/>
              </a:ext>
            </a:extLst>
          </p:cNvPr>
          <p:cNvSpPr txBox="1"/>
          <p:nvPr/>
        </p:nvSpPr>
        <p:spPr>
          <a:xfrm>
            <a:off x="6325870" y="1162520"/>
            <a:ext cx="2821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6" name="组合 45">
            <a:extLst>
              <a:ext uri="{FF2B5EF4-FFF2-40B4-BE49-F238E27FC236}">
                <a16:creationId xmlns:a16="http://schemas.microsoft.com/office/drawing/2014/main" id="{0D20E445-3E76-451E-ADC8-487A1881B7A5}"/>
              </a:ext>
            </a:extLst>
          </p:cNvPr>
          <p:cNvGrpSpPr/>
          <p:nvPr/>
        </p:nvGrpSpPr>
        <p:grpSpPr>
          <a:xfrm>
            <a:off x="6565152" y="1022256"/>
            <a:ext cx="2591691" cy="3305801"/>
            <a:chOff x="6528942" y="925567"/>
            <a:chExt cx="2591691" cy="3305801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2B31DD82-E25A-4883-8B08-1F00BE23F5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067"/>
            <a:stretch/>
          </p:blipFill>
          <p:spPr>
            <a:xfrm>
              <a:off x="6709057" y="2290004"/>
              <a:ext cx="1116000" cy="406962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372E34ED-6DC4-4BDA-A45B-855B046DA4F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9667" b="-4553"/>
            <a:stretch/>
          </p:blipFill>
          <p:spPr>
            <a:xfrm>
              <a:off x="6709057" y="2740287"/>
              <a:ext cx="1116000" cy="440975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2904501E-C275-49AC-BCE4-881C78A64A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9667" b="2338"/>
            <a:stretch/>
          </p:blipFill>
          <p:spPr>
            <a:xfrm>
              <a:off x="6709057" y="3207818"/>
              <a:ext cx="1116000" cy="394283"/>
            </a:xfrm>
            <a:prstGeom prst="rect">
              <a:avLst/>
            </a:prstGeom>
          </p:spPr>
        </p:pic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AF2CB555-86F3-45B7-ACE9-11BFC76CE272}"/>
                </a:ext>
              </a:extLst>
            </p:cNvPr>
            <p:cNvSpPr txBox="1"/>
            <p:nvPr/>
          </p:nvSpPr>
          <p:spPr>
            <a:xfrm>
              <a:off x="7772752" y="3240473"/>
              <a:ext cx="78785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ACTB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50062208-86B8-4F52-B1D3-18326D1F6A94}"/>
                </a:ext>
              </a:extLst>
            </p:cNvPr>
            <p:cNvSpPr txBox="1"/>
            <p:nvPr/>
          </p:nvSpPr>
          <p:spPr>
            <a:xfrm>
              <a:off x="7772752" y="2333116"/>
              <a:ext cx="13478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N-cadherin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74B1816A-A5E8-43C7-A12C-2A66D968972E}"/>
                </a:ext>
              </a:extLst>
            </p:cNvPr>
            <p:cNvSpPr txBox="1"/>
            <p:nvPr/>
          </p:nvSpPr>
          <p:spPr>
            <a:xfrm>
              <a:off x="7772753" y="2791236"/>
              <a:ext cx="12109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Vimentin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EE609C58-7400-4169-990B-4566053442B0}"/>
                </a:ext>
              </a:extLst>
            </p:cNvPr>
            <p:cNvSpPr txBox="1"/>
            <p:nvPr/>
          </p:nvSpPr>
          <p:spPr>
            <a:xfrm rot="19513498">
              <a:off x="6693328" y="1005366"/>
              <a:ext cx="106070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AsPC-shV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8E0D0C66-0FE5-46E7-9827-FB3221F0A631}"/>
                </a:ext>
              </a:extLst>
            </p:cNvPr>
            <p:cNvSpPr txBox="1"/>
            <p:nvPr/>
          </p:nvSpPr>
          <p:spPr>
            <a:xfrm rot="19513498">
              <a:off x="7226057" y="925567"/>
              <a:ext cx="13283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AsPC-shZIP4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id="{46D0708D-6403-4A30-B13C-54A6099A2C01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9057" y="1406673"/>
              <a:ext cx="1116000" cy="397447"/>
            </a:xfrm>
            <a:prstGeom prst="rect">
              <a:avLst/>
            </a:prstGeom>
          </p:spPr>
        </p:pic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52D21A31-E177-41E4-9660-7D858100AF08}"/>
                </a:ext>
              </a:extLst>
            </p:cNvPr>
            <p:cNvSpPr txBox="1"/>
            <p:nvPr/>
          </p:nvSpPr>
          <p:spPr>
            <a:xfrm>
              <a:off x="7772753" y="1476553"/>
              <a:ext cx="72557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ZIP4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id="{400A6FC3-7C43-4896-B105-23300321F9D2}"/>
                </a:ext>
              </a:extLst>
            </p:cNvPr>
            <p:cNvSpPr txBox="1"/>
            <p:nvPr/>
          </p:nvSpPr>
          <p:spPr>
            <a:xfrm>
              <a:off x="7772753" y="1927099"/>
              <a:ext cx="72557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YAP1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id="{7967E096-D075-4FCB-8A2B-A92B09F5EC0E}"/>
                </a:ext>
              </a:extLst>
            </p:cNvPr>
            <p:cNvSpPr txBox="1"/>
            <p:nvPr/>
          </p:nvSpPr>
          <p:spPr>
            <a:xfrm>
              <a:off x="6528942" y="3585037"/>
              <a:ext cx="149106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3D organoid Matrigel suspension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5" name="图片 44">
              <a:extLst>
                <a:ext uri="{FF2B5EF4-FFF2-40B4-BE49-F238E27FC236}">
                  <a16:creationId xmlns:a16="http://schemas.microsoft.com/office/drawing/2014/main" id="{8B681516-BA30-466C-B867-F9C38ABC8596}"/>
                </a:ext>
              </a:extLst>
            </p:cNvPr>
            <p:cNvPicPr>
              <a:picLocks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9056" y="1848975"/>
              <a:ext cx="1116000" cy="39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20022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31006</TotalTime>
  <Words>1413</Words>
  <Application>Microsoft Office PowerPoint</Application>
  <PresentationFormat>全屏显示(4:3)</PresentationFormat>
  <Paragraphs>204</Paragraphs>
  <Slides>7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3" baseType="lpstr">
      <vt:lpstr>等线</vt:lpstr>
      <vt:lpstr>Arial</vt:lpstr>
      <vt:lpstr>Calibri</vt:lpstr>
      <vt:lpstr>Calibri Light</vt:lpstr>
      <vt:lpstr>Office 主题​​</vt:lpstr>
      <vt:lpstr>Prism 6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Min Li</dc:creator>
  <cp:lastModifiedBy>Mingyang Liu</cp:lastModifiedBy>
  <cp:revision>877</cp:revision>
  <dcterms:created xsi:type="dcterms:W3CDTF">2019-12-04T23:58:13Z</dcterms:created>
  <dcterms:modified xsi:type="dcterms:W3CDTF">2020-12-21T21:16:45Z</dcterms:modified>
</cp:coreProperties>
</file>