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404" r:id="rId2"/>
    <p:sldId id="356" r:id="rId3"/>
    <p:sldId id="389" r:id="rId4"/>
    <p:sldId id="402" r:id="rId5"/>
    <p:sldId id="403" r:id="rId6"/>
  </p:sldIdLst>
  <p:sldSz cx="7559675" cy="104394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8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61" autoAdjust="0"/>
    <p:restoredTop sz="95086" autoAdjust="0"/>
  </p:normalViewPr>
  <p:slideViewPr>
    <p:cSldViewPr snapToGrid="0">
      <p:cViewPr varScale="1">
        <p:scale>
          <a:sx n="48" d="100"/>
          <a:sy n="48" d="100"/>
        </p:scale>
        <p:origin x="2336" y="32"/>
      </p:cViewPr>
      <p:guideLst>
        <p:guide orient="horz" pos="3288"/>
        <p:guide pos="238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813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1"/>
            <a:ext cx="2945659" cy="498135"/>
          </a:xfrm>
          <a:prstGeom prst="rect">
            <a:avLst/>
          </a:prstGeom>
        </p:spPr>
        <p:txBody>
          <a:bodyPr vert="horz" lIns="91440" tIns="45720" rIns="91440" bIns="45720" rtlCol="0"/>
          <a:lstStyle>
            <a:lvl1pPr algn="r">
              <a:defRPr sz="1200"/>
            </a:lvl1pPr>
          </a:lstStyle>
          <a:p>
            <a:fld id="{C0815391-F8C7-4B61-8ED6-79F5E209E1FD}" type="datetimeFigureOut">
              <a:rPr lang="de-DE" smtClean="0"/>
              <a:t>04.12.2020</a:t>
            </a:fld>
            <a:endParaRPr lang="de-DE"/>
          </a:p>
        </p:txBody>
      </p:sp>
      <p:sp>
        <p:nvSpPr>
          <p:cNvPr id="4" name="Folienbildplatzhalter 3"/>
          <p:cNvSpPr>
            <a:spLocks noGrp="1" noRot="1" noChangeAspect="1"/>
          </p:cNvSpPr>
          <p:nvPr>
            <p:ph type="sldImg" idx="2"/>
          </p:nvPr>
        </p:nvSpPr>
        <p:spPr>
          <a:xfrm>
            <a:off x="2185988" y="1239838"/>
            <a:ext cx="2425700" cy="33528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430091"/>
            <a:ext cx="2945659" cy="498134"/>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8134"/>
          </a:xfrm>
          <a:prstGeom prst="rect">
            <a:avLst/>
          </a:prstGeom>
        </p:spPr>
        <p:txBody>
          <a:bodyPr vert="horz" lIns="91440" tIns="45720" rIns="91440" bIns="45720" rtlCol="0" anchor="b"/>
          <a:lstStyle>
            <a:lvl1pPr algn="r">
              <a:defRPr sz="1200"/>
            </a:lvl1pPr>
          </a:lstStyle>
          <a:p>
            <a:fld id="{AAB9ACEA-F3FD-4BDF-ADF9-C8A4BB17B2B8}" type="slidenum">
              <a:rPr lang="de-DE" smtClean="0"/>
              <a:t>‹#›</a:t>
            </a:fld>
            <a:endParaRPr lang="de-DE"/>
          </a:p>
        </p:txBody>
      </p:sp>
    </p:spTree>
    <p:extLst>
      <p:ext uri="{BB962C8B-B14F-4D97-AF65-F5344CB8AC3E}">
        <p14:creationId xmlns:p14="http://schemas.microsoft.com/office/powerpoint/2010/main" val="527721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dirty="0">
                <a:latin typeface="Times New Roman" panose="02020603050405020304" pitchFamily="18" charset="0"/>
                <a:cs typeface="Times New Roman" panose="02020603050405020304" pitchFamily="18" charset="0"/>
              </a:rPr>
              <a:t>M, male, F, female; RC, right colon; LC, left colon; Sigmoid; OP, operation; </a:t>
            </a:r>
            <a:r>
              <a:rPr lang="de-DE" sz="1200" dirty="0">
                <a:latin typeface="Times New Roman" panose="02020603050405020304" pitchFamily="18" charset="0"/>
                <a:cs typeface="Times New Roman" panose="02020603050405020304" pitchFamily="18" charset="0"/>
              </a:rPr>
              <a:t>OXA, </a:t>
            </a:r>
            <a:r>
              <a:rPr lang="de-DE" sz="1200" dirty="0" err="1">
                <a:latin typeface="Times New Roman" panose="02020603050405020304" pitchFamily="18" charset="0"/>
                <a:cs typeface="Times New Roman" panose="02020603050405020304" pitchFamily="18" charset="0"/>
              </a:rPr>
              <a:t>oxaliplatin</a:t>
            </a:r>
            <a:r>
              <a:rPr lang="de-DE" sz="1200" dirty="0">
                <a:latin typeface="Times New Roman" panose="02020603050405020304" pitchFamily="18" charset="0"/>
                <a:cs typeface="Times New Roman" panose="02020603050405020304" pitchFamily="18" charset="0"/>
              </a:rPr>
              <a:t>; U, </a:t>
            </a:r>
            <a:r>
              <a:rPr lang="de-DE" sz="1200" dirty="0" err="1">
                <a:latin typeface="Times New Roman" panose="02020603050405020304" pitchFamily="18" charset="0"/>
                <a:cs typeface="Times New Roman" panose="02020603050405020304" pitchFamily="18" charset="0"/>
              </a:rPr>
              <a:t>unclear</a:t>
            </a:r>
            <a:r>
              <a:rPr lang="de-DE" sz="1200" dirty="0">
                <a:latin typeface="Times New Roman" panose="02020603050405020304" pitchFamily="18" charset="0"/>
                <a:cs typeface="Times New Roman" panose="02020603050405020304" pitchFamily="18" charset="0"/>
              </a:rPr>
              <a:t>; PFS, </a:t>
            </a:r>
            <a:r>
              <a:rPr lang="de-DE" sz="1200" dirty="0" err="1">
                <a:latin typeface="Times New Roman" panose="02020603050405020304" pitchFamily="18" charset="0"/>
                <a:cs typeface="Times New Roman" panose="02020603050405020304" pitchFamily="18" charset="0"/>
              </a:rPr>
              <a:t>progression-free</a:t>
            </a:r>
            <a:r>
              <a:rPr lang="de-DE" sz="1200" dirty="0">
                <a:latin typeface="Times New Roman" panose="02020603050405020304" pitchFamily="18" charset="0"/>
                <a:cs typeface="Times New Roman" panose="02020603050405020304" pitchFamily="18" charset="0"/>
              </a:rPr>
              <a:t> </a:t>
            </a:r>
            <a:r>
              <a:rPr lang="de-DE" sz="1200" dirty="0" err="1">
                <a:latin typeface="Times New Roman" panose="02020603050405020304" pitchFamily="18" charset="0"/>
                <a:cs typeface="Times New Roman" panose="02020603050405020304" pitchFamily="18" charset="0"/>
              </a:rPr>
              <a:t>survival</a:t>
            </a:r>
            <a:r>
              <a:rPr lang="de-DE" sz="1200" dirty="0">
                <a:latin typeface="Times New Roman" panose="02020603050405020304" pitchFamily="18" charset="0"/>
                <a:cs typeface="Times New Roman" panose="02020603050405020304" pitchFamily="18" charset="0"/>
              </a:rPr>
              <a:t>; OS, </a:t>
            </a:r>
            <a:r>
              <a:rPr lang="de-DE" sz="1200" dirty="0" err="1">
                <a:latin typeface="Times New Roman" panose="02020603050405020304" pitchFamily="18" charset="0"/>
                <a:cs typeface="Times New Roman" panose="02020603050405020304" pitchFamily="18" charset="0"/>
              </a:rPr>
              <a:t>overall</a:t>
            </a:r>
            <a:r>
              <a:rPr lang="de-DE" sz="1200" dirty="0">
                <a:latin typeface="Times New Roman" panose="02020603050405020304" pitchFamily="18" charset="0"/>
                <a:cs typeface="Times New Roman" panose="02020603050405020304" pitchFamily="18" charset="0"/>
              </a:rPr>
              <a:t> </a:t>
            </a:r>
            <a:r>
              <a:rPr lang="de-DE" sz="1200" dirty="0" err="1">
                <a:latin typeface="Times New Roman" panose="02020603050405020304" pitchFamily="18" charset="0"/>
                <a:cs typeface="Times New Roman" panose="02020603050405020304" pitchFamily="18" charset="0"/>
              </a:rPr>
              <a:t>survival</a:t>
            </a:r>
            <a:r>
              <a:rPr lang="de-DE" sz="1200" dirty="0">
                <a:latin typeface="Times New Roman" panose="02020603050405020304" pitchFamily="18" charset="0"/>
                <a:cs typeface="Times New Roman" panose="02020603050405020304" pitchFamily="18" charset="0"/>
              </a:rPr>
              <a:t>.</a:t>
            </a:r>
          </a:p>
          <a:p>
            <a:r>
              <a:rPr lang="de-DE" sz="1200" dirty="0">
                <a:latin typeface="Times New Roman" panose="02020603050405020304" pitchFamily="18" charset="0"/>
                <a:cs typeface="Times New Roman" panose="02020603050405020304" pitchFamily="18" charset="0"/>
              </a:rPr>
              <a:t>The last follow-</a:t>
            </a:r>
            <a:r>
              <a:rPr lang="de-DE" sz="1200" dirty="0" err="1">
                <a:latin typeface="Times New Roman" panose="02020603050405020304" pitchFamily="18" charset="0"/>
                <a:cs typeface="Times New Roman" panose="02020603050405020304" pitchFamily="18" charset="0"/>
              </a:rPr>
              <a:t>up</a:t>
            </a:r>
            <a:r>
              <a:rPr lang="de-DE" sz="1200" dirty="0">
                <a:latin typeface="Times New Roman" panose="02020603050405020304" pitchFamily="18" charset="0"/>
                <a:cs typeface="Times New Roman" panose="02020603050405020304" pitchFamily="18" charset="0"/>
              </a:rPr>
              <a:t> </a:t>
            </a:r>
            <a:r>
              <a:rPr lang="de-DE" sz="1200" dirty="0" err="1">
                <a:latin typeface="Times New Roman" panose="02020603050405020304" pitchFamily="18" charset="0"/>
                <a:cs typeface="Times New Roman" panose="02020603050405020304" pitchFamily="18" charset="0"/>
              </a:rPr>
              <a:t>were</a:t>
            </a:r>
            <a:r>
              <a:rPr lang="de-DE" sz="1200" dirty="0">
                <a:latin typeface="Times New Roman" panose="02020603050405020304" pitchFamily="18" charset="0"/>
                <a:cs typeface="Times New Roman" panose="02020603050405020304" pitchFamily="18" charset="0"/>
              </a:rPr>
              <a:t> </a:t>
            </a:r>
            <a:r>
              <a:rPr lang="de-DE" sz="1200" dirty="0" err="1">
                <a:latin typeface="Times New Roman" panose="02020603050405020304" pitchFamily="18" charset="0"/>
                <a:cs typeface="Times New Roman" panose="02020603050405020304" pitchFamily="18" charset="0"/>
              </a:rPr>
              <a:t>performed</a:t>
            </a:r>
            <a:r>
              <a:rPr lang="de-DE" sz="1200" dirty="0">
                <a:latin typeface="Times New Roman" panose="02020603050405020304" pitchFamily="18" charset="0"/>
                <a:cs typeface="Times New Roman" panose="02020603050405020304" pitchFamily="18" charset="0"/>
              </a:rPr>
              <a:t> on 04.05.2019. </a:t>
            </a:r>
            <a:r>
              <a:rPr lang="de-DE" sz="1200" baseline="30000" dirty="0">
                <a:latin typeface="Times New Roman" panose="02020603050405020304" pitchFamily="18" charset="0"/>
                <a:cs typeface="Times New Roman" panose="02020603050405020304" pitchFamily="18" charset="0"/>
              </a:rPr>
              <a:t>*</a:t>
            </a:r>
            <a:r>
              <a:rPr lang="en-US" sz="1200"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death, </a:t>
            </a:r>
            <a:r>
              <a:rPr lang="de-DE" sz="1200" baseline="30000" dirty="0">
                <a:latin typeface="Times New Roman" panose="02020603050405020304" pitchFamily="18" charset="0"/>
                <a:cs typeface="Times New Roman" panose="02020603050405020304" pitchFamily="18" charset="0"/>
              </a:rPr>
              <a:t>†</a:t>
            </a:r>
            <a:r>
              <a:rPr lang="de-DE" sz="1200" dirty="0" err="1">
                <a:latin typeface="Times New Roman" panose="02020603050405020304" pitchFamily="18" charset="0"/>
                <a:cs typeface="Times New Roman" panose="02020603050405020304" pitchFamily="18" charset="0"/>
              </a:rPr>
              <a:t>loss</a:t>
            </a:r>
            <a:r>
              <a:rPr lang="de-DE" sz="1200" dirty="0">
                <a:latin typeface="Times New Roman" panose="02020603050405020304" pitchFamily="18" charset="0"/>
                <a:cs typeface="Times New Roman" panose="02020603050405020304" pitchFamily="18" charset="0"/>
              </a:rPr>
              <a:t> </a:t>
            </a:r>
            <a:r>
              <a:rPr lang="de-DE" sz="1200" dirty="0" err="1">
                <a:latin typeface="Times New Roman" panose="02020603050405020304" pitchFamily="18" charset="0"/>
                <a:cs typeface="Times New Roman" panose="02020603050405020304" pitchFamily="18" charset="0"/>
              </a:rPr>
              <a:t>to</a:t>
            </a:r>
            <a:r>
              <a:rPr lang="de-DE" sz="1200" dirty="0">
                <a:latin typeface="Times New Roman" panose="02020603050405020304" pitchFamily="18" charset="0"/>
                <a:cs typeface="Times New Roman" panose="02020603050405020304" pitchFamily="18" charset="0"/>
              </a:rPr>
              <a:t> follow </a:t>
            </a:r>
            <a:r>
              <a:rPr lang="de-DE" sz="1200" dirty="0" err="1">
                <a:latin typeface="Times New Roman" panose="02020603050405020304" pitchFamily="18" charset="0"/>
                <a:cs typeface="Times New Roman" panose="02020603050405020304" pitchFamily="18" charset="0"/>
              </a:rPr>
              <a:t>up</a:t>
            </a:r>
            <a:r>
              <a:rPr lang="de-DE" sz="1200" dirty="0">
                <a:latin typeface="Times New Roman" panose="02020603050405020304" pitchFamily="18" charset="0"/>
                <a:cs typeface="Times New Roman" panose="02020603050405020304" pitchFamily="18" charset="0"/>
              </a:rPr>
              <a:t>, </a:t>
            </a:r>
            <a:r>
              <a:rPr lang="de-DE" sz="1200" baseline="30000" dirty="0">
                <a:latin typeface="Times New Roman" panose="02020603050405020304" pitchFamily="18" charset="0"/>
                <a:cs typeface="Times New Roman" panose="02020603050405020304" pitchFamily="18" charset="0"/>
              </a:rPr>
              <a:t>‡</a:t>
            </a:r>
            <a:r>
              <a:rPr lang="de-DE" sz="1200" dirty="0" err="1">
                <a:latin typeface="Times New Roman" panose="02020603050405020304" pitchFamily="18" charset="0"/>
                <a:cs typeface="Times New Roman" panose="02020603050405020304" pitchFamily="18" charset="0"/>
              </a:rPr>
              <a:t>alive</a:t>
            </a:r>
            <a:endParaRPr lang="de-DE" sz="1200" dirty="0">
              <a:latin typeface="Times New Roman" panose="02020603050405020304" pitchFamily="18" charset="0"/>
              <a:cs typeface="Times New Roman" panose="02020603050405020304" pitchFamily="18" charset="0"/>
            </a:endParaRPr>
          </a:p>
          <a:p>
            <a:endParaRPr lang="en-US" dirty="0"/>
          </a:p>
        </p:txBody>
      </p:sp>
      <p:sp>
        <p:nvSpPr>
          <p:cNvPr id="4" name="Foliennummernplatzhalter 3"/>
          <p:cNvSpPr>
            <a:spLocks noGrp="1"/>
          </p:cNvSpPr>
          <p:nvPr>
            <p:ph type="sldNum" sz="quarter" idx="10"/>
          </p:nvPr>
        </p:nvSpPr>
        <p:spPr/>
        <p:txBody>
          <a:bodyPr/>
          <a:lstStyle/>
          <a:p>
            <a:fld id="{AAB9ACEA-F3FD-4BDF-ADF9-C8A4BB17B2B8}" type="slidenum">
              <a:rPr lang="de-DE" smtClean="0"/>
              <a:t>2</a:t>
            </a:fld>
            <a:endParaRPr lang="de-DE"/>
          </a:p>
        </p:txBody>
      </p:sp>
    </p:spTree>
    <p:extLst>
      <p:ext uri="{BB962C8B-B14F-4D97-AF65-F5344CB8AC3E}">
        <p14:creationId xmlns:p14="http://schemas.microsoft.com/office/powerpoint/2010/main" val="2112343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AAB9ACEA-F3FD-4BDF-ADF9-C8A4BB17B2B8}" type="slidenum">
              <a:rPr lang="de-DE" smtClean="0"/>
              <a:t>3</a:t>
            </a:fld>
            <a:endParaRPr lang="de-DE"/>
          </a:p>
        </p:txBody>
      </p:sp>
    </p:spTree>
    <p:extLst>
      <p:ext uri="{BB962C8B-B14F-4D97-AF65-F5344CB8AC3E}">
        <p14:creationId xmlns:p14="http://schemas.microsoft.com/office/powerpoint/2010/main" val="414459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AB9ACEA-F3FD-4BDF-ADF9-C8A4BB17B2B8}" type="slidenum">
              <a:rPr lang="de-DE" smtClean="0"/>
              <a:t>4</a:t>
            </a:fld>
            <a:endParaRPr lang="de-DE"/>
          </a:p>
        </p:txBody>
      </p:sp>
    </p:spTree>
    <p:extLst>
      <p:ext uri="{BB962C8B-B14F-4D97-AF65-F5344CB8AC3E}">
        <p14:creationId xmlns:p14="http://schemas.microsoft.com/office/powerpoint/2010/main" val="1861643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AB9ACEA-F3FD-4BDF-ADF9-C8A4BB17B2B8}" type="slidenum">
              <a:rPr lang="de-DE" smtClean="0"/>
              <a:t>5</a:t>
            </a:fld>
            <a:endParaRPr lang="de-DE"/>
          </a:p>
        </p:txBody>
      </p:sp>
    </p:spTree>
    <p:extLst>
      <p:ext uri="{BB962C8B-B14F-4D97-AF65-F5344CB8AC3E}">
        <p14:creationId xmlns:p14="http://schemas.microsoft.com/office/powerpoint/2010/main" val="2350230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44960" y="1708486"/>
            <a:ext cx="5669756" cy="3634458"/>
          </a:xfrm>
        </p:spPr>
        <p:txBody>
          <a:bodyPr anchor="b"/>
          <a:lstStyle>
            <a:lvl1pPr algn="ctr">
              <a:defRPr sz="9133"/>
            </a:lvl1pPr>
          </a:lstStyle>
          <a:p>
            <a:r>
              <a:rPr lang="de-DE"/>
              <a:t>Titelmasterformat durch Klicken bearbeiten</a:t>
            </a:r>
          </a:p>
        </p:txBody>
      </p:sp>
      <p:sp>
        <p:nvSpPr>
          <p:cNvPr id="3" name="Untertitel 2"/>
          <p:cNvSpPr>
            <a:spLocks noGrp="1"/>
          </p:cNvSpPr>
          <p:nvPr>
            <p:ph type="subTitle" idx="1"/>
          </p:nvPr>
        </p:nvSpPr>
        <p:spPr>
          <a:xfrm>
            <a:off x="944960" y="5483102"/>
            <a:ext cx="5669756" cy="2520438"/>
          </a:xfrm>
        </p:spPr>
        <p:txBody>
          <a:bodyPr/>
          <a:lstStyle>
            <a:lvl1pPr marL="0" indent="0" algn="ctr">
              <a:buNone/>
              <a:defRPr sz="3653"/>
            </a:lvl1pPr>
            <a:lvl2pPr marL="695950" indent="0" algn="ctr">
              <a:buNone/>
              <a:defRPr sz="3044"/>
            </a:lvl2pPr>
            <a:lvl3pPr marL="1391900" indent="0" algn="ctr">
              <a:buNone/>
              <a:defRPr sz="2740"/>
            </a:lvl3pPr>
            <a:lvl4pPr marL="2087850" indent="0" algn="ctr">
              <a:buNone/>
              <a:defRPr sz="2436"/>
            </a:lvl4pPr>
            <a:lvl5pPr marL="2783799" indent="0" algn="ctr">
              <a:buNone/>
              <a:defRPr sz="2436"/>
            </a:lvl5pPr>
            <a:lvl6pPr marL="3479749" indent="0" algn="ctr">
              <a:buNone/>
              <a:defRPr sz="2436"/>
            </a:lvl6pPr>
            <a:lvl7pPr marL="4175699" indent="0" algn="ctr">
              <a:buNone/>
              <a:defRPr sz="2436"/>
            </a:lvl7pPr>
            <a:lvl8pPr marL="4871649" indent="0" algn="ctr">
              <a:buNone/>
              <a:defRPr sz="2436"/>
            </a:lvl8pPr>
            <a:lvl9pPr marL="5567599" indent="0" algn="ctr">
              <a:buNone/>
              <a:defRPr sz="2436"/>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89741233-52AD-4F9A-8E37-37BEE9006F22}" type="datetime1">
              <a:rPr lang="de-DE" smtClean="0"/>
              <a:t>04.12.2020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311450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BF854609-D8FD-4F56-9D5D-84D3659639B1}" type="datetime1">
              <a:rPr lang="de-DE" smtClean="0"/>
              <a:t>04.12.2020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4264016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3354606" y="845785"/>
            <a:ext cx="1010910" cy="1346731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321877" y="845785"/>
            <a:ext cx="2938233" cy="1346731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F2D3491-BEC8-4EDB-BA5D-58D55B58625D}" type="datetime1">
              <a:rPr lang="de-DE" smtClean="0"/>
              <a:t>04.12.2020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707363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30908E1-6ECB-41B9-838A-00F697BF760D}" type="datetime1">
              <a:rPr lang="de-DE" smtClean="0"/>
              <a:t>04.12.2020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4260728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15790" y="2602602"/>
            <a:ext cx="6520220" cy="4342500"/>
          </a:xfrm>
        </p:spPr>
        <p:txBody>
          <a:bodyPr anchor="b"/>
          <a:lstStyle>
            <a:lvl1pPr>
              <a:defRPr sz="9133"/>
            </a:lvl1pPr>
          </a:lstStyle>
          <a:p>
            <a:r>
              <a:rPr lang="de-DE"/>
              <a:t>Titelmasterformat durch Klicken bearbeiten</a:t>
            </a:r>
          </a:p>
        </p:txBody>
      </p:sp>
      <p:sp>
        <p:nvSpPr>
          <p:cNvPr id="3" name="Textplatzhalter 2"/>
          <p:cNvSpPr>
            <a:spLocks noGrp="1"/>
          </p:cNvSpPr>
          <p:nvPr>
            <p:ph type="body" idx="1"/>
          </p:nvPr>
        </p:nvSpPr>
        <p:spPr>
          <a:xfrm>
            <a:off x="515790" y="6986183"/>
            <a:ext cx="6520220" cy="2283618"/>
          </a:xfrm>
        </p:spPr>
        <p:txBody>
          <a:bodyPr/>
          <a:lstStyle>
            <a:lvl1pPr marL="0" indent="0">
              <a:buNone/>
              <a:defRPr sz="3653">
                <a:solidFill>
                  <a:schemeClr val="tx1">
                    <a:tint val="75000"/>
                  </a:schemeClr>
                </a:solidFill>
              </a:defRPr>
            </a:lvl1pPr>
            <a:lvl2pPr marL="695950" indent="0">
              <a:buNone/>
              <a:defRPr sz="3044">
                <a:solidFill>
                  <a:schemeClr val="tx1">
                    <a:tint val="75000"/>
                  </a:schemeClr>
                </a:solidFill>
              </a:defRPr>
            </a:lvl2pPr>
            <a:lvl3pPr marL="1391900" indent="0">
              <a:buNone/>
              <a:defRPr sz="2740">
                <a:solidFill>
                  <a:schemeClr val="tx1">
                    <a:tint val="75000"/>
                  </a:schemeClr>
                </a:solidFill>
              </a:defRPr>
            </a:lvl3pPr>
            <a:lvl4pPr marL="2087850" indent="0">
              <a:buNone/>
              <a:defRPr sz="2436">
                <a:solidFill>
                  <a:schemeClr val="tx1">
                    <a:tint val="75000"/>
                  </a:schemeClr>
                </a:solidFill>
              </a:defRPr>
            </a:lvl4pPr>
            <a:lvl5pPr marL="2783799" indent="0">
              <a:buNone/>
              <a:defRPr sz="2436">
                <a:solidFill>
                  <a:schemeClr val="tx1">
                    <a:tint val="75000"/>
                  </a:schemeClr>
                </a:solidFill>
              </a:defRPr>
            </a:lvl5pPr>
            <a:lvl6pPr marL="3479749" indent="0">
              <a:buNone/>
              <a:defRPr sz="2436">
                <a:solidFill>
                  <a:schemeClr val="tx1">
                    <a:tint val="75000"/>
                  </a:schemeClr>
                </a:solidFill>
              </a:defRPr>
            </a:lvl6pPr>
            <a:lvl7pPr marL="4175699" indent="0">
              <a:buNone/>
              <a:defRPr sz="2436">
                <a:solidFill>
                  <a:schemeClr val="tx1">
                    <a:tint val="75000"/>
                  </a:schemeClr>
                </a:solidFill>
              </a:defRPr>
            </a:lvl7pPr>
            <a:lvl8pPr marL="4871649" indent="0">
              <a:buNone/>
              <a:defRPr sz="2436">
                <a:solidFill>
                  <a:schemeClr val="tx1">
                    <a:tint val="75000"/>
                  </a:schemeClr>
                </a:solidFill>
              </a:defRPr>
            </a:lvl8pPr>
            <a:lvl9pPr marL="5567599" indent="0">
              <a:buNone/>
              <a:defRPr sz="2436">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5D3F83ED-6C8D-480E-B847-3A660D0B05EF}" type="datetime1">
              <a:rPr lang="de-DE" smtClean="0"/>
              <a:t>04.12.2020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2077905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321878" y="4231341"/>
            <a:ext cx="1974571" cy="10081754"/>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2390945" y="4231341"/>
            <a:ext cx="1974571" cy="10081754"/>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89074FD3-C600-449E-A85C-5853D791E1DD}" type="datetime1">
              <a:rPr lang="de-DE" smtClean="0"/>
              <a:t>04.12.2020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1978398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20712" y="555802"/>
            <a:ext cx="6520220" cy="2017801"/>
          </a:xfrm>
        </p:spPr>
        <p:txBody>
          <a:bodyPr/>
          <a:lstStyle/>
          <a:p>
            <a:r>
              <a:rPr lang="de-DE"/>
              <a:t>Titelmasterformat durch Klicken bearbeiten</a:t>
            </a:r>
          </a:p>
        </p:txBody>
      </p:sp>
      <p:sp>
        <p:nvSpPr>
          <p:cNvPr id="3" name="Textplatzhalter 2"/>
          <p:cNvSpPr>
            <a:spLocks noGrp="1"/>
          </p:cNvSpPr>
          <p:nvPr>
            <p:ph type="body" idx="1"/>
          </p:nvPr>
        </p:nvSpPr>
        <p:spPr>
          <a:xfrm>
            <a:off x="520712" y="2559104"/>
            <a:ext cx="3198097" cy="1254177"/>
          </a:xfrm>
        </p:spPr>
        <p:txBody>
          <a:bodyPr anchor="b"/>
          <a:lstStyle>
            <a:lvl1pPr marL="0" indent="0">
              <a:buNone/>
              <a:defRPr sz="3653" b="1"/>
            </a:lvl1pPr>
            <a:lvl2pPr marL="695950" indent="0">
              <a:buNone/>
              <a:defRPr sz="3044" b="1"/>
            </a:lvl2pPr>
            <a:lvl3pPr marL="1391900" indent="0">
              <a:buNone/>
              <a:defRPr sz="2740" b="1"/>
            </a:lvl3pPr>
            <a:lvl4pPr marL="2087850" indent="0">
              <a:buNone/>
              <a:defRPr sz="2436" b="1"/>
            </a:lvl4pPr>
            <a:lvl5pPr marL="2783799" indent="0">
              <a:buNone/>
              <a:defRPr sz="2436" b="1"/>
            </a:lvl5pPr>
            <a:lvl6pPr marL="3479749" indent="0">
              <a:buNone/>
              <a:defRPr sz="2436" b="1"/>
            </a:lvl6pPr>
            <a:lvl7pPr marL="4175699" indent="0">
              <a:buNone/>
              <a:defRPr sz="2436" b="1"/>
            </a:lvl7pPr>
            <a:lvl8pPr marL="4871649" indent="0">
              <a:buNone/>
              <a:defRPr sz="2436" b="1"/>
            </a:lvl8pPr>
            <a:lvl9pPr marL="5567599" indent="0">
              <a:buNone/>
              <a:defRPr sz="2436" b="1"/>
            </a:lvl9pPr>
          </a:lstStyle>
          <a:p>
            <a:pPr lvl="0"/>
            <a:r>
              <a:rPr lang="de-DE"/>
              <a:t>Textmasterformat bearbeiten</a:t>
            </a:r>
          </a:p>
        </p:txBody>
      </p:sp>
      <p:sp>
        <p:nvSpPr>
          <p:cNvPr id="4" name="Inhaltsplatzhalter 3"/>
          <p:cNvSpPr>
            <a:spLocks noGrp="1"/>
          </p:cNvSpPr>
          <p:nvPr>
            <p:ph sz="half" idx="2"/>
          </p:nvPr>
        </p:nvSpPr>
        <p:spPr>
          <a:xfrm>
            <a:off x="520712" y="3813281"/>
            <a:ext cx="3198097" cy="5608762"/>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3827085" y="2559104"/>
            <a:ext cx="3213847" cy="1254177"/>
          </a:xfrm>
        </p:spPr>
        <p:txBody>
          <a:bodyPr anchor="b"/>
          <a:lstStyle>
            <a:lvl1pPr marL="0" indent="0">
              <a:buNone/>
              <a:defRPr sz="3653" b="1"/>
            </a:lvl1pPr>
            <a:lvl2pPr marL="695950" indent="0">
              <a:buNone/>
              <a:defRPr sz="3044" b="1"/>
            </a:lvl2pPr>
            <a:lvl3pPr marL="1391900" indent="0">
              <a:buNone/>
              <a:defRPr sz="2740" b="1"/>
            </a:lvl3pPr>
            <a:lvl4pPr marL="2087850" indent="0">
              <a:buNone/>
              <a:defRPr sz="2436" b="1"/>
            </a:lvl4pPr>
            <a:lvl5pPr marL="2783799" indent="0">
              <a:buNone/>
              <a:defRPr sz="2436" b="1"/>
            </a:lvl5pPr>
            <a:lvl6pPr marL="3479749" indent="0">
              <a:buNone/>
              <a:defRPr sz="2436" b="1"/>
            </a:lvl6pPr>
            <a:lvl7pPr marL="4175699" indent="0">
              <a:buNone/>
              <a:defRPr sz="2436" b="1"/>
            </a:lvl7pPr>
            <a:lvl8pPr marL="4871649" indent="0">
              <a:buNone/>
              <a:defRPr sz="2436" b="1"/>
            </a:lvl8pPr>
            <a:lvl9pPr marL="5567599" indent="0">
              <a:buNone/>
              <a:defRPr sz="2436" b="1"/>
            </a:lvl9pPr>
          </a:lstStyle>
          <a:p>
            <a:pPr lvl="0"/>
            <a:r>
              <a:rPr lang="de-DE"/>
              <a:t>Textmasterformat bearbeiten</a:t>
            </a:r>
          </a:p>
        </p:txBody>
      </p:sp>
      <p:sp>
        <p:nvSpPr>
          <p:cNvPr id="6" name="Inhaltsplatzhalter 5"/>
          <p:cNvSpPr>
            <a:spLocks noGrp="1"/>
          </p:cNvSpPr>
          <p:nvPr>
            <p:ph sz="quarter" idx="4"/>
          </p:nvPr>
        </p:nvSpPr>
        <p:spPr>
          <a:xfrm>
            <a:off x="3827085" y="3813281"/>
            <a:ext cx="3213847" cy="5608762"/>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C1AA941-8C6E-491A-98AF-1021DD67522C}" type="datetime1">
              <a:rPr lang="de-DE" smtClean="0"/>
              <a:t>04.12.2020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3212130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88E15EF1-CB6F-4B15-B588-A231C170EB28}" type="datetime1">
              <a:rPr lang="de-DE" smtClean="0"/>
              <a:t>04.12.2020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93969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D483BCE-B0A0-4B6B-B0CE-FD01E6A9C618}" type="datetime1">
              <a:rPr lang="de-DE" smtClean="0"/>
              <a:t>04.12.2020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3841438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20712" y="695960"/>
            <a:ext cx="2438192" cy="2435860"/>
          </a:xfrm>
        </p:spPr>
        <p:txBody>
          <a:bodyPr anchor="b"/>
          <a:lstStyle>
            <a:lvl1pPr>
              <a:defRPr sz="4871"/>
            </a:lvl1pPr>
          </a:lstStyle>
          <a:p>
            <a:r>
              <a:rPr lang="de-DE"/>
              <a:t>Titelmasterformat durch Klicken bearbeiten</a:t>
            </a:r>
          </a:p>
        </p:txBody>
      </p:sp>
      <p:sp>
        <p:nvSpPr>
          <p:cNvPr id="3" name="Inhaltsplatzhalter 2"/>
          <p:cNvSpPr>
            <a:spLocks noGrp="1"/>
          </p:cNvSpPr>
          <p:nvPr>
            <p:ph idx="1"/>
          </p:nvPr>
        </p:nvSpPr>
        <p:spPr>
          <a:xfrm>
            <a:off x="3213847" y="1503081"/>
            <a:ext cx="3827085" cy="7418740"/>
          </a:xfrm>
        </p:spPr>
        <p:txBody>
          <a:bodyPr/>
          <a:lstStyle>
            <a:lvl1pPr>
              <a:defRPr sz="4871"/>
            </a:lvl1pPr>
            <a:lvl2pPr>
              <a:defRPr sz="4262"/>
            </a:lvl2pPr>
            <a:lvl3pPr>
              <a:defRPr sz="3653"/>
            </a:lvl3pPr>
            <a:lvl4pPr>
              <a:defRPr sz="3044"/>
            </a:lvl4pPr>
            <a:lvl5pPr>
              <a:defRPr sz="3044"/>
            </a:lvl5pPr>
            <a:lvl6pPr>
              <a:defRPr sz="3044"/>
            </a:lvl6pPr>
            <a:lvl7pPr>
              <a:defRPr sz="3044"/>
            </a:lvl7pPr>
            <a:lvl8pPr>
              <a:defRPr sz="3044"/>
            </a:lvl8pPr>
            <a:lvl9pPr>
              <a:defRPr sz="3044"/>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520712" y="3131820"/>
            <a:ext cx="2438192" cy="5802084"/>
          </a:xfrm>
        </p:spPr>
        <p:txBody>
          <a:bodyPr/>
          <a:lstStyle>
            <a:lvl1pPr marL="0" indent="0">
              <a:buNone/>
              <a:defRPr sz="2436"/>
            </a:lvl1pPr>
            <a:lvl2pPr marL="695950" indent="0">
              <a:buNone/>
              <a:defRPr sz="2131"/>
            </a:lvl2pPr>
            <a:lvl3pPr marL="1391900" indent="0">
              <a:buNone/>
              <a:defRPr sz="1827"/>
            </a:lvl3pPr>
            <a:lvl4pPr marL="2087850" indent="0">
              <a:buNone/>
              <a:defRPr sz="1522"/>
            </a:lvl4pPr>
            <a:lvl5pPr marL="2783799" indent="0">
              <a:buNone/>
              <a:defRPr sz="1522"/>
            </a:lvl5pPr>
            <a:lvl6pPr marL="3479749" indent="0">
              <a:buNone/>
              <a:defRPr sz="1522"/>
            </a:lvl6pPr>
            <a:lvl7pPr marL="4175699" indent="0">
              <a:buNone/>
              <a:defRPr sz="1522"/>
            </a:lvl7pPr>
            <a:lvl8pPr marL="4871649" indent="0">
              <a:buNone/>
              <a:defRPr sz="1522"/>
            </a:lvl8pPr>
            <a:lvl9pPr marL="5567599" indent="0">
              <a:buNone/>
              <a:defRPr sz="1522"/>
            </a:lvl9pPr>
          </a:lstStyle>
          <a:p>
            <a:pPr lvl="0"/>
            <a:r>
              <a:rPr lang="de-DE"/>
              <a:t>Textmasterformat bearbeiten</a:t>
            </a:r>
          </a:p>
        </p:txBody>
      </p:sp>
      <p:sp>
        <p:nvSpPr>
          <p:cNvPr id="5" name="Datumsplatzhalter 4"/>
          <p:cNvSpPr>
            <a:spLocks noGrp="1"/>
          </p:cNvSpPr>
          <p:nvPr>
            <p:ph type="dt" sz="half" idx="10"/>
          </p:nvPr>
        </p:nvSpPr>
        <p:spPr/>
        <p:txBody>
          <a:bodyPr/>
          <a:lstStyle/>
          <a:p>
            <a:fld id="{9E548E2B-9999-4FA9-8E7E-E919203EA350}" type="datetime1">
              <a:rPr lang="de-DE" smtClean="0"/>
              <a:t>04.12.2020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2785911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20712" y="695960"/>
            <a:ext cx="2438192" cy="2435860"/>
          </a:xfrm>
        </p:spPr>
        <p:txBody>
          <a:bodyPr anchor="b"/>
          <a:lstStyle>
            <a:lvl1pPr>
              <a:defRPr sz="4871"/>
            </a:lvl1pPr>
          </a:lstStyle>
          <a:p>
            <a:r>
              <a:rPr lang="de-DE"/>
              <a:t>Titelmasterformat durch Klicken bearbeiten</a:t>
            </a:r>
          </a:p>
        </p:txBody>
      </p:sp>
      <p:sp>
        <p:nvSpPr>
          <p:cNvPr id="3" name="Bildplatzhalter 2"/>
          <p:cNvSpPr>
            <a:spLocks noGrp="1"/>
          </p:cNvSpPr>
          <p:nvPr>
            <p:ph type="pic" idx="1"/>
          </p:nvPr>
        </p:nvSpPr>
        <p:spPr>
          <a:xfrm>
            <a:off x="3213847" y="1503081"/>
            <a:ext cx="3827085" cy="7418740"/>
          </a:xfrm>
        </p:spPr>
        <p:txBody>
          <a:bodyPr/>
          <a:lstStyle>
            <a:lvl1pPr marL="0" indent="0">
              <a:buNone/>
              <a:defRPr sz="4871"/>
            </a:lvl1pPr>
            <a:lvl2pPr marL="695950" indent="0">
              <a:buNone/>
              <a:defRPr sz="4262"/>
            </a:lvl2pPr>
            <a:lvl3pPr marL="1391900" indent="0">
              <a:buNone/>
              <a:defRPr sz="3653"/>
            </a:lvl3pPr>
            <a:lvl4pPr marL="2087850" indent="0">
              <a:buNone/>
              <a:defRPr sz="3044"/>
            </a:lvl4pPr>
            <a:lvl5pPr marL="2783799" indent="0">
              <a:buNone/>
              <a:defRPr sz="3044"/>
            </a:lvl5pPr>
            <a:lvl6pPr marL="3479749" indent="0">
              <a:buNone/>
              <a:defRPr sz="3044"/>
            </a:lvl6pPr>
            <a:lvl7pPr marL="4175699" indent="0">
              <a:buNone/>
              <a:defRPr sz="3044"/>
            </a:lvl7pPr>
            <a:lvl8pPr marL="4871649" indent="0">
              <a:buNone/>
              <a:defRPr sz="3044"/>
            </a:lvl8pPr>
            <a:lvl9pPr marL="5567599" indent="0">
              <a:buNone/>
              <a:defRPr sz="3044"/>
            </a:lvl9pPr>
          </a:lstStyle>
          <a:p>
            <a:endParaRPr lang="de-DE"/>
          </a:p>
        </p:txBody>
      </p:sp>
      <p:sp>
        <p:nvSpPr>
          <p:cNvPr id="4" name="Textplatzhalter 3"/>
          <p:cNvSpPr>
            <a:spLocks noGrp="1"/>
          </p:cNvSpPr>
          <p:nvPr>
            <p:ph type="body" sz="half" idx="2"/>
          </p:nvPr>
        </p:nvSpPr>
        <p:spPr>
          <a:xfrm>
            <a:off x="520712" y="3131820"/>
            <a:ext cx="2438192" cy="5802084"/>
          </a:xfrm>
        </p:spPr>
        <p:txBody>
          <a:bodyPr/>
          <a:lstStyle>
            <a:lvl1pPr marL="0" indent="0">
              <a:buNone/>
              <a:defRPr sz="2436"/>
            </a:lvl1pPr>
            <a:lvl2pPr marL="695950" indent="0">
              <a:buNone/>
              <a:defRPr sz="2131"/>
            </a:lvl2pPr>
            <a:lvl3pPr marL="1391900" indent="0">
              <a:buNone/>
              <a:defRPr sz="1827"/>
            </a:lvl3pPr>
            <a:lvl4pPr marL="2087850" indent="0">
              <a:buNone/>
              <a:defRPr sz="1522"/>
            </a:lvl4pPr>
            <a:lvl5pPr marL="2783799" indent="0">
              <a:buNone/>
              <a:defRPr sz="1522"/>
            </a:lvl5pPr>
            <a:lvl6pPr marL="3479749" indent="0">
              <a:buNone/>
              <a:defRPr sz="1522"/>
            </a:lvl6pPr>
            <a:lvl7pPr marL="4175699" indent="0">
              <a:buNone/>
              <a:defRPr sz="1522"/>
            </a:lvl7pPr>
            <a:lvl8pPr marL="4871649" indent="0">
              <a:buNone/>
              <a:defRPr sz="1522"/>
            </a:lvl8pPr>
            <a:lvl9pPr marL="5567599" indent="0">
              <a:buNone/>
              <a:defRPr sz="1522"/>
            </a:lvl9pPr>
          </a:lstStyle>
          <a:p>
            <a:pPr lvl="0"/>
            <a:r>
              <a:rPr lang="de-DE"/>
              <a:t>Textmasterformat bearbeiten</a:t>
            </a:r>
          </a:p>
        </p:txBody>
      </p:sp>
      <p:sp>
        <p:nvSpPr>
          <p:cNvPr id="5" name="Datumsplatzhalter 4"/>
          <p:cNvSpPr>
            <a:spLocks noGrp="1"/>
          </p:cNvSpPr>
          <p:nvPr>
            <p:ph type="dt" sz="half" idx="10"/>
          </p:nvPr>
        </p:nvSpPr>
        <p:spPr/>
        <p:txBody>
          <a:bodyPr/>
          <a:lstStyle/>
          <a:p>
            <a:fld id="{AC07FD41-1A71-40F8-80C0-DD64892C2812}" type="datetime1">
              <a:rPr lang="de-DE" smtClean="0"/>
              <a:t>04.12.2020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3681212-3EE3-4B27-B179-1022D2500DF7}" type="slidenum">
              <a:rPr lang="de-DE" smtClean="0"/>
              <a:t>‹#›</a:t>
            </a:fld>
            <a:endParaRPr lang="de-DE"/>
          </a:p>
        </p:txBody>
      </p:sp>
    </p:spTree>
    <p:extLst>
      <p:ext uri="{BB962C8B-B14F-4D97-AF65-F5344CB8AC3E}">
        <p14:creationId xmlns:p14="http://schemas.microsoft.com/office/powerpoint/2010/main" val="1453404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19728" y="555802"/>
            <a:ext cx="6520220" cy="2017801"/>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519728" y="2779007"/>
            <a:ext cx="6520220" cy="662370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519728" y="9675778"/>
            <a:ext cx="1700927" cy="555801"/>
          </a:xfrm>
          <a:prstGeom prst="rect">
            <a:avLst/>
          </a:prstGeom>
        </p:spPr>
        <p:txBody>
          <a:bodyPr vert="horz" lIns="91440" tIns="45720" rIns="91440" bIns="45720" rtlCol="0" anchor="ctr"/>
          <a:lstStyle>
            <a:lvl1pPr algn="l">
              <a:defRPr sz="1827">
                <a:solidFill>
                  <a:schemeClr val="tx1">
                    <a:tint val="75000"/>
                  </a:schemeClr>
                </a:solidFill>
              </a:defRPr>
            </a:lvl1pPr>
          </a:lstStyle>
          <a:p>
            <a:fld id="{034BC9EF-465A-45AD-A900-6844A9F04C81}" type="datetime1">
              <a:rPr lang="de-DE" smtClean="0"/>
              <a:t>04.12.2020</a:t>
            </a:fld>
            <a:endParaRPr lang="de-DE"/>
          </a:p>
        </p:txBody>
      </p:sp>
      <p:sp>
        <p:nvSpPr>
          <p:cNvPr id="5" name="Fußzeilenplatzhalter 4"/>
          <p:cNvSpPr>
            <a:spLocks noGrp="1"/>
          </p:cNvSpPr>
          <p:nvPr>
            <p:ph type="ftr" sz="quarter" idx="3"/>
          </p:nvPr>
        </p:nvSpPr>
        <p:spPr>
          <a:xfrm>
            <a:off x="2504143" y="9675778"/>
            <a:ext cx="2551390" cy="555801"/>
          </a:xfrm>
          <a:prstGeom prst="rect">
            <a:avLst/>
          </a:prstGeom>
        </p:spPr>
        <p:txBody>
          <a:bodyPr vert="horz" lIns="91440" tIns="45720" rIns="91440" bIns="45720" rtlCol="0" anchor="ctr"/>
          <a:lstStyle>
            <a:lvl1pPr algn="ctr">
              <a:defRPr sz="1827">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5339020" y="9675778"/>
            <a:ext cx="1700927" cy="555801"/>
          </a:xfrm>
          <a:prstGeom prst="rect">
            <a:avLst/>
          </a:prstGeom>
        </p:spPr>
        <p:txBody>
          <a:bodyPr vert="horz" lIns="91440" tIns="45720" rIns="91440" bIns="45720" rtlCol="0" anchor="ctr"/>
          <a:lstStyle>
            <a:lvl1pPr algn="r">
              <a:defRPr sz="1827">
                <a:solidFill>
                  <a:schemeClr val="tx1">
                    <a:tint val="75000"/>
                  </a:schemeClr>
                </a:solidFill>
              </a:defRPr>
            </a:lvl1pPr>
          </a:lstStyle>
          <a:p>
            <a:fld id="{03681212-3EE3-4B27-B179-1022D2500DF7}" type="slidenum">
              <a:rPr lang="de-DE" smtClean="0"/>
              <a:t>‹#›</a:t>
            </a:fld>
            <a:endParaRPr lang="de-DE"/>
          </a:p>
        </p:txBody>
      </p:sp>
    </p:spTree>
    <p:extLst>
      <p:ext uri="{BB962C8B-B14F-4D97-AF65-F5344CB8AC3E}">
        <p14:creationId xmlns:p14="http://schemas.microsoft.com/office/powerpoint/2010/main" val="528424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1391900" rtl="0" eaLnBrk="1" latinLnBrk="0" hangingPunct="1">
        <a:lnSpc>
          <a:spcPct val="90000"/>
        </a:lnSpc>
        <a:spcBef>
          <a:spcPct val="0"/>
        </a:spcBef>
        <a:buNone/>
        <a:defRPr sz="6698" kern="1200">
          <a:solidFill>
            <a:schemeClr val="tx1"/>
          </a:solidFill>
          <a:latin typeface="+mj-lt"/>
          <a:ea typeface="+mj-ea"/>
          <a:cs typeface="+mj-cs"/>
        </a:defRPr>
      </a:lvl1pPr>
    </p:titleStyle>
    <p:bodyStyle>
      <a:lvl1pPr marL="347975" indent="-347975" algn="l" defTabSz="1391900" rtl="0" eaLnBrk="1" latinLnBrk="0" hangingPunct="1">
        <a:lnSpc>
          <a:spcPct val="90000"/>
        </a:lnSpc>
        <a:spcBef>
          <a:spcPts val="1522"/>
        </a:spcBef>
        <a:buFont typeface="Arial" panose="020B0604020202020204" pitchFamily="34" charset="0"/>
        <a:buChar char="•"/>
        <a:defRPr sz="4262" kern="1200">
          <a:solidFill>
            <a:schemeClr val="tx1"/>
          </a:solidFill>
          <a:latin typeface="+mn-lt"/>
          <a:ea typeface="+mn-ea"/>
          <a:cs typeface="+mn-cs"/>
        </a:defRPr>
      </a:lvl1pPr>
      <a:lvl2pPr marL="1043925" indent="-347975" algn="l" defTabSz="1391900" rtl="0" eaLnBrk="1" latinLnBrk="0" hangingPunct="1">
        <a:lnSpc>
          <a:spcPct val="90000"/>
        </a:lnSpc>
        <a:spcBef>
          <a:spcPts val="761"/>
        </a:spcBef>
        <a:buFont typeface="Arial" panose="020B0604020202020204" pitchFamily="34" charset="0"/>
        <a:buChar char="•"/>
        <a:defRPr sz="3653" kern="1200">
          <a:solidFill>
            <a:schemeClr val="tx1"/>
          </a:solidFill>
          <a:latin typeface="+mn-lt"/>
          <a:ea typeface="+mn-ea"/>
          <a:cs typeface="+mn-cs"/>
        </a:defRPr>
      </a:lvl2pPr>
      <a:lvl3pPr marL="1739875" indent="-347975" algn="l" defTabSz="1391900" rtl="0" eaLnBrk="1" latinLnBrk="0" hangingPunct="1">
        <a:lnSpc>
          <a:spcPct val="90000"/>
        </a:lnSpc>
        <a:spcBef>
          <a:spcPts val="761"/>
        </a:spcBef>
        <a:buFont typeface="Arial" panose="020B0604020202020204" pitchFamily="34" charset="0"/>
        <a:buChar char="•"/>
        <a:defRPr sz="3044" kern="1200">
          <a:solidFill>
            <a:schemeClr val="tx1"/>
          </a:solidFill>
          <a:latin typeface="+mn-lt"/>
          <a:ea typeface="+mn-ea"/>
          <a:cs typeface="+mn-cs"/>
        </a:defRPr>
      </a:lvl3pPr>
      <a:lvl4pPr marL="243582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4pPr>
      <a:lvl5pPr marL="313177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5pPr>
      <a:lvl6pPr marL="382772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6pPr>
      <a:lvl7pPr marL="452367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7pPr>
      <a:lvl8pPr marL="521962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8pPr>
      <a:lvl9pPr marL="5915574" indent="-347975" algn="l" defTabSz="1391900" rtl="0" eaLnBrk="1" latinLnBrk="0" hangingPunct="1">
        <a:lnSpc>
          <a:spcPct val="90000"/>
        </a:lnSpc>
        <a:spcBef>
          <a:spcPts val="761"/>
        </a:spcBef>
        <a:buFont typeface="Arial" panose="020B0604020202020204" pitchFamily="34" charset="0"/>
        <a:buChar char="•"/>
        <a:defRPr sz="2740" kern="1200">
          <a:solidFill>
            <a:schemeClr val="tx1"/>
          </a:solidFill>
          <a:latin typeface="+mn-lt"/>
          <a:ea typeface="+mn-ea"/>
          <a:cs typeface="+mn-cs"/>
        </a:defRPr>
      </a:lvl9pPr>
    </p:bodyStyle>
    <p:otherStyle>
      <a:defPPr>
        <a:defRPr lang="de-DE"/>
      </a:defPPr>
      <a:lvl1pPr marL="0" algn="l" defTabSz="1391900" rtl="0" eaLnBrk="1" latinLnBrk="0" hangingPunct="1">
        <a:defRPr sz="2740" kern="1200">
          <a:solidFill>
            <a:schemeClr val="tx1"/>
          </a:solidFill>
          <a:latin typeface="+mn-lt"/>
          <a:ea typeface="+mn-ea"/>
          <a:cs typeface="+mn-cs"/>
        </a:defRPr>
      </a:lvl1pPr>
      <a:lvl2pPr marL="695950" algn="l" defTabSz="1391900" rtl="0" eaLnBrk="1" latinLnBrk="0" hangingPunct="1">
        <a:defRPr sz="2740" kern="1200">
          <a:solidFill>
            <a:schemeClr val="tx1"/>
          </a:solidFill>
          <a:latin typeface="+mn-lt"/>
          <a:ea typeface="+mn-ea"/>
          <a:cs typeface="+mn-cs"/>
        </a:defRPr>
      </a:lvl2pPr>
      <a:lvl3pPr marL="1391900" algn="l" defTabSz="1391900" rtl="0" eaLnBrk="1" latinLnBrk="0" hangingPunct="1">
        <a:defRPr sz="2740" kern="1200">
          <a:solidFill>
            <a:schemeClr val="tx1"/>
          </a:solidFill>
          <a:latin typeface="+mn-lt"/>
          <a:ea typeface="+mn-ea"/>
          <a:cs typeface="+mn-cs"/>
        </a:defRPr>
      </a:lvl3pPr>
      <a:lvl4pPr marL="2087850" algn="l" defTabSz="1391900" rtl="0" eaLnBrk="1" latinLnBrk="0" hangingPunct="1">
        <a:defRPr sz="2740" kern="1200">
          <a:solidFill>
            <a:schemeClr val="tx1"/>
          </a:solidFill>
          <a:latin typeface="+mn-lt"/>
          <a:ea typeface="+mn-ea"/>
          <a:cs typeface="+mn-cs"/>
        </a:defRPr>
      </a:lvl4pPr>
      <a:lvl5pPr marL="2783799" algn="l" defTabSz="1391900" rtl="0" eaLnBrk="1" latinLnBrk="0" hangingPunct="1">
        <a:defRPr sz="2740" kern="1200">
          <a:solidFill>
            <a:schemeClr val="tx1"/>
          </a:solidFill>
          <a:latin typeface="+mn-lt"/>
          <a:ea typeface="+mn-ea"/>
          <a:cs typeface="+mn-cs"/>
        </a:defRPr>
      </a:lvl5pPr>
      <a:lvl6pPr marL="3479749" algn="l" defTabSz="1391900" rtl="0" eaLnBrk="1" latinLnBrk="0" hangingPunct="1">
        <a:defRPr sz="2740" kern="1200">
          <a:solidFill>
            <a:schemeClr val="tx1"/>
          </a:solidFill>
          <a:latin typeface="+mn-lt"/>
          <a:ea typeface="+mn-ea"/>
          <a:cs typeface="+mn-cs"/>
        </a:defRPr>
      </a:lvl6pPr>
      <a:lvl7pPr marL="4175699" algn="l" defTabSz="1391900" rtl="0" eaLnBrk="1" latinLnBrk="0" hangingPunct="1">
        <a:defRPr sz="2740" kern="1200">
          <a:solidFill>
            <a:schemeClr val="tx1"/>
          </a:solidFill>
          <a:latin typeface="+mn-lt"/>
          <a:ea typeface="+mn-ea"/>
          <a:cs typeface="+mn-cs"/>
        </a:defRPr>
      </a:lvl7pPr>
      <a:lvl8pPr marL="4871649" algn="l" defTabSz="1391900" rtl="0" eaLnBrk="1" latinLnBrk="0" hangingPunct="1">
        <a:defRPr sz="2740" kern="1200">
          <a:solidFill>
            <a:schemeClr val="tx1"/>
          </a:solidFill>
          <a:latin typeface="+mn-lt"/>
          <a:ea typeface="+mn-ea"/>
          <a:cs typeface="+mn-cs"/>
        </a:defRPr>
      </a:lvl8pPr>
      <a:lvl9pPr marL="5567599" algn="l" defTabSz="1391900" rtl="0" eaLnBrk="1" latinLnBrk="0" hangingPunct="1">
        <a:defRPr sz="27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tiff"/><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9.emf"/><Relationship Id="rId13" Type="http://schemas.openxmlformats.org/officeDocument/2006/relationships/image" Target="../media/image14.emf"/><Relationship Id="rId3" Type="http://schemas.openxmlformats.org/officeDocument/2006/relationships/image" Target="../media/image4.emf"/><Relationship Id="rId7" Type="http://schemas.openxmlformats.org/officeDocument/2006/relationships/image" Target="../media/image8.emf"/><Relationship Id="rId12"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emf"/><Relationship Id="rId11" Type="http://schemas.openxmlformats.org/officeDocument/2006/relationships/image" Target="../media/image12.emf"/><Relationship Id="rId5" Type="http://schemas.openxmlformats.org/officeDocument/2006/relationships/image" Target="../media/image6.emf"/><Relationship Id="rId15" Type="http://schemas.openxmlformats.org/officeDocument/2006/relationships/image" Target="../media/image1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 Id="rId14" Type="http://schemas.openxmlformats.org/officeDocument/2006/relationships/image" Target="../media/image15.emf"/></Relationships>
</file>

<file path=ppt/slides/_rels/slide4.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7.tiff"/><Relationship Id="rId7" Type="http://schemas.openxmlformats.org/officeDocument/2006/relationships/image" Target="../media/image21.tif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tiff"/><Relationship Id="rId5" Type="http://schemas.openxmlformats.org/officeDocument/2006/relationships/image" Target="../media/image19.tiff"/><Relationship Id="rId10" Type="http://schemas.openxmlformats.org/officeDocument/2006/relationships/image" Target="../media/image24.emf"/><Relationship Id="rId4" Type="http://schemas.openxmlformats.org/officeDocument/2006/relationships/image" Target="../media/image18.tiff"/><Relationship Id="rId9" Type="http://schemas.openxmlformats.org/officeDocument/2006/relationships/image" Target="../media/image23.emf"/></Relationships>
</file>

<file path=ppt/slides/_rels/slide5.xml.rels><?xml version="1.0" encoding="UTF-8" standalone="yes"?>
<Relationships xmlns="http://schemas.openxmlformats.org/package/2006/relationships"><Relationship Id="rId8" Type="http://schemas.openxmlformats.org/officeDocument/2006/relationships/image" Target="../media/image30.tiff"/><Relationship Id="rId3" Type="http://schemas.openxmlformats.org/officeDocument/2006/relationships/image" Target="../media/image25.tiff"/><Relationship Id="rId7" Type="http://schemas.openxmlformats.org/officeDocument/2006/relationships/image" Target="../media/image29.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FFD93DA8-E1CA-4A29-AA36-7EFCB1B70A5F}"/>
              </a:ext>
            </a:extLst>
          </p:cNvPr>
          <p:cNvSpPr>
            <a:spLocks noGrp="1"/>
          </p:cNvSpPr>
          <p:nvPr>
            <p:ph type="sldNum" sz="quarter" idx="12"/>
          </p:nvPr>
        </p:nvSpPr>
        <p:spPr/>
        <p:txBody>
          <a:bodyPr/>
          <a:lstStyle/>
          <a:p>
            <a:fld id="{03681212-3EE3-4B27-B179-1022D2500DF7}" type="slidenum">
              <a:rPr lang="de-DE" smtClean="0"/>
              <a:t>1</a:t>
            </a:fld>
            <a:endParaRPr lang="de-DE"/>
          </a:p>
        </p:txBody>
      </p:sp>
      <p:sp>
        <p:nvSpPr>
          <p:cNvPr id="5" name="Textfeld 87">
            <a:extLst>
              <a:ext uri="{FF2B5EF4-FFF2-40B4-BE49-F238E27FC236}">
                <a16:creationId xmlns:a16="http://schemas.microsoft.com/office/drawing/2014/main" id="{93722309-7DFA-4F22-9BB4-CCADEE0DC8F5}"/>
              </a:ext>
            </a:extLst>
          </p:cNvPr>
          <p:cNvSpPr txBox="1"/>
          <p:nvPr/>
        </p:nvSpPr>
        <p:spPr>
          <a:xfrm>
            <a:off x="186219" y="609190"/>
            <a:ext cx="7216445" cy="6740307"/>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Supplementary Fig</a:t>
            </a:r>
            <a:r>
              <a:rPr lang="en-US" altLang="zh-CN" sz="1200" b="1" dirty="0" err="1">
                <a:latin typeface="Times New Roman" panose="02020603050405020304" pitchFamily="18" charset="0"/>
                <a:cs typeface="Times New Roman" panose="02020603050405020304" pitchFamily="18" charset="0"/>
              </a:rPr>
              <a:t>ure</a:t>
            </a:r>
            <a:r>
              <a:rPr lang="en-US" altLang="zh-CN" sz="1200" b="1" dirty="0">
                <a:latin typeface="Times New Roman" panose="02020603050405020304" pitchFamily="18" charset="0"/>
                <a:cs typeface="Times New Roman" panose="02020603050405020304" pitchFamily="18" charset="0"/>
              </a:rPr>
              <a:t> Legends</a:t>
            </a:r>
          </a:p>
          <a:p>
            <a:endParaRPr lang="en-US" sz="1200" b="1" dirty="0">
              <a:latin typeface="Times New Roman" panose="02020603050405020304" pitchFamily="18" charset="0"/>
              <a:cs typeface="Times New Roman" panose="02020603050405020304" pitchFamily="18" charset="0"/>
            </a:endParaRPr>
          </a:p>
          <a:p>
            <a:r>
              <a:rPr lang="en-US" altLang="zh-CN" sz="1200" b="1" dirty="0">
                <a:latin typeface="Times New Roman" panose="02020603050405020304" pitchFamily="18" charset="0"/>
                <a:cs typeface="Times New Roman" panose="02020603050405020304" pitchFamily="18" charset="0"/>
              </a:rPr>
              <a:t>Supplementary Fig. 1. The clinical characteristics of the patient-derived colon cancer cell lines. </a:t>
            </a:r>
            <a:r>
              <a:rPr lang="en-US" altLang="zh-CN" sz="1200" dirty="0">
                <a:latin typeface="Times New Roman" panose="02020603050405020304" pitchFamily="18" charset="0"/>
                <a:cs typeface="Times New Roman" panose="02020603050405020304" pitchFamily="18" charset="0"/>
              </a:rPr>
              <a:t>Twelve low-passage individual cell lines were included in this study. All patients were treated by operation and the tumors were removed. The HROC18, HROC147Met (HROC147), HROC277Met2 (HROC277Met), HROC370, and HROC374 cell lines were established from human fresh tumor tissues. The cell lines HROC131 T0 M3 (HROC131), HROC277 T0 M1 (HROC277), HROC278Met T2 M2 (HROC278), HROC285 T0 M2 (HROC285), HROC46 T0 M1 (HROC46), HROC50 T1 M5 (HROC50), and HROC87 T0 M2 (HROC87), were established from the patient derived xenograft. M, male; F, female; OP, operation; OXA, oxaliplatin; PFS, progression-free survival (month); OS, overall survival (month); U, unclear; The last follow-up was performed in May/2020, </a:t>
            </a:r>
            <a:r>
              <a:rPr lang="en-US" altLang="zh-CN" sz="1200" baseline="300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death, </a:t>
            </a:r>
            <a:r>
              <a:rPr lang="en-US" altLang="zh-CN" sz="1200" baseline="300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loss to follow up, </a:t>
            </a:r>
            <a:r>
              <a:rPr lang="en-US" altLang="zh-CN" sz="1200" baseline="300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alive.</a:t>
            </a:r>
            <a:endParaRPr lang="zh-CN" altLang="zh-CN" sz="1200" dirty="0">
              <a:latin typeface="Times New Roman" panose="02020603050405020304" pitchFamily="18" charset="0"/>
              <a:cs typeface="Times New Roman" panose="02020603050405020304" pitchFamily="18" charset="0"/>
            </a:endParaRPr>
          </a:p>
          <a:p>
            <a:endParaRPr lang="en-US" altLang="zh-CN" sz="1200" b="1" dirty="0">
              <a:latin typeface="Times New Roman" panose="02020603050405020304" pitchFamily="18" charset="0"/>
              <a:cs typeface="Times New Roman" panose="02020603050405020304" pitchFamily="18" charset="0"/>
            </a:endParaRPr>
          </a:p>
          <a:p>
            <a:r>
              <a:rPr lang="en-US" altLang="zh-CN" sz="1200" b="1" dirty="0">
                <a:latin typeface="Times New Roman" panose="02020603050405020304" pitchFamily="18" charset="0"/>
                <a:cs typeface="Times New Roman" panose="02020603050405020304" pitchFamily="18" charset="0"/>
              </a:rPr>
              <a:t>Supplementary Fig. 2. PRIVIGEN</a:t>
            </a:r>
            <a:r>
              <a:rPr lang="en-US" altLang="zh-CN" sz="1200" b="1" baseline="30000" dirty="0">
                <a:latin typeface="Times New Roman" panose="02020603050405020304" pitchFamily="18" charset="0"/>
                <a:cs typeface="Times New Roman" panose="02020603050405020304" pitchFamily="18" charset="0"/>
              </a:rPr>
              <a:t>®</a:t>
            </a:r>
            <a:r>
              <a:rPr lang="en-US" altLang="zh-CN" sz="1200" b="1" dirty="0">
                <a:latin typeface="Times New Roman" panose="02020603050405020304" pitchFamily="18" charset="0"/>
                <a:cs typeface="Times New Roman" panose="02020603050405020304" pitchFamily="18" charset="0"/>
              </a:rPr>
              <a:t> IgG has no significant influence on the viability of colon cancer cells. </a:t>
            </a:r>
            <a:r>
              <a:rPr lang="en-US" altLang="zh-CN" sz="1200" dirty="0">
                <a:latin typeface="Times New Roman" panose="02020603050405020304" pitchFamily="18" charset="0"/>
                <a:cs typeface="Times New Roman" panose="02020603050405020304" pitchFamily="18" charset="0"/>
              </a:rPr>
              <a:t>HROC277 (A), HROC285 (B), HROC370 (C), HROC374 (D), HROC18 (E), HROC131 T0 M3 (F), HROC147Met (G), HROC277Met2 (H), HROC46 T0 M1 (I), HROC50 T1 M5 (J), HROC87 T0 M2 (K) and HROC278 (L) cells were cultured in medium with different concentration of FBS and treated by sham, 0.1mg/mL; 1mg/mL, and 10mg/mL IgG for 5 days. PRIVIGEN</a:t>
            </a:r>
            <a:r>
              <a:rPr lang="en-US" altLang="zh-CN" sz="1200" baseline="300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 IgG did not significantly influence the viability. The P-values were determined by One Way Analysis of Variance with Holm-</a:t>
            </a:r>
            <a:r>
              <a:rPr lang="en-US" altLang="zh-CN" sz="1200" dirty="0" err="1">
                <a:latin typeface="Times New Roman" panose="02020603050405020304" pitchFamily="18" charset="0"/>
                <a:cs typeface="Times New Roman" panose="02020603050405020304" pitchFamily="18" charset="0"/>
              </a:rPr>
              <a:t>Sidak’s</a:t>
            </a:r>
            <a:r>
              <a:rPr lang="en-US" altLang="zh-CN" sz="1200" dirty="0">
                <a:latin typeface="Times New Roman" panose="02020603050405020304" pitchFamily="18" charset="0"/>
                <a:cs typeface="Times New Roman" panose="02020603050405020304" pitchFamily="18" charset="0"/>
              </a:rPr>
              <a:t> post hoc test or Kruskal-Wallis One Way Analysis of Variance on Ranks with Tukey’s post hoc test; and all P-values were high than 0.05. N = 8 for (G); N =7 for (D), (E), (F), and (J); N = 6 for (B), (H), (I), (K); N = 5 for (A) and (C); N = 4 for (L).</a:t>
            </a:r>
          </a:p>
          <a:p>
            <a:endParaRPr lang="en-US" altLang="zh-CN" sz="1200" dirty="0">
              <a:latin typeface="Times New Roman" panose="02020603050405020304" pitchFamily="18" charset="0"/>
              <a:cs typeface="Times New Roman" panose="02020603050405020304" pitchFamily="18" charset="0"/>
            </a:endParaRPr>
          </a:p>
          <a:p>
            <a:r>
              <a:rPr lang="en-US" altLang="zh-CN" sz="1200" b="1" dirty="0">
                <a:latin typeface="Times New Roman" panose="02020603050405020304" pitchFamily="18" charset="0"/>
                <a:cs typeface="Times New Roman" panose="02020603050405020304" pitchFamily="18" charset="0"/>
              </a:rPr>
              <a:t>Supplementary Fig. 3. HROC colon cancer cells produce IgG. </a:t>
            </a:r>
            <a:r>
              <a:rPr lang="en-US" altLang="zh-CN" sz="1200" dirty="0">
                <a:latin typeface="Times New Roman" panose="02020603050405020304" pitchFamily="18" charset="0"/>
                <a:cs typeface="Times New Roman" panose="02020603050405020304" pitchFamily="18" charset="0"/>
              </a:rPr>
              <a:t>The levels of IgG in B cells and HROC cells were significantly higher than those of T cells used as negative control (A). However, distinct from B cells, the HROC cells hold the tumor-derived IgG intracellular. The determination of secreted IgG has been done by taking advantage of the Human IgG ELISA Quantitation Set from </a:t>
            </a:r>
            <a:r>
              <a:rPr lang="en-US" altLang="zh-CN" sz="1200" dirty="0" err="1">
                <a:latin typeface="Times New Roman" panose="02020603050405020304" pitchFamily="18" charset="0"/>
                <a:cs typeface="Times New Roman" panose="02020603050405020304" pitchFamily="18" charset="0"/>
              </a:rPr>
              <a:t>Bethyl</a:t>
            </a:r>
            <a:r>
              <a:rPr lang="en-US" altLang="zh-CN" sz="1200" dirty="0">
                <a:latin typeface="Times New Roman" panose="02020603050405020304" pitchFamily="18" charset="0"/>
                <a:cs typeface="Times New Roman" panose="02020603050405020304" pitchFamily="18" charset="0"/>
              </a:rPr>
              <a:t> (product code E80-104) according to the manufacturer’s protocol. (B). In addition, the rearrangements of heavy chain (C) and the light chain (D) of IgG were observed in HROC370, HROC374, HROC285, HROC277 cells. IGH indicates the heavy chain of IgG and IGK indicates the kappa light chain of IgG. $ indicates two-tailed</a:t>
            </a:r>
            <a:r>
              <a:rPr lang="en-US" altLang="zh-CN" sz="1200" i="1"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P</a:t>
            </a:r>
            <a:r>
              <a:rPr lang="en-US" altLang="zh-CN" sz="1200" i="1"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value &lt; 0.05, which was determined by Student-t test. N = 3 for (A) and (B).</a:t>
            </a:r>
            <a:endParaRPr lang="zh-CN" altLang="zh-CN" sz="1200" dirty="0">
              <a:latin typeface="Times New Roman" panose="02020603050405020304" pitchFamily="18" charset="0"/>
              <a:cs typeface="Times New Roman" panose="02020603050405020304" pitchFamily="18" charset="0"/>
            </a:endParaRPr>
          </a:p>
          <a:p>
            <a:endParaRPr lang="en-US" altLang="zh-CN" sz="1200" b="1" dirty="0">
              <a:latin typeface="Times New Roman" panose="02020603050405020304" pitchFamily="18" charset="0"/>
              <a:cs typeface="Times New Roman" panose="02020603050405020304" pitchFamily="18" charset="0"/>
            </a:endParaRPr>
          </a:p>
          <a:p>
            <a:r>
              <a:rPr lang="en-US" altLang="zh-CN" sz="1200" b="1" dirty="0">
                <a:latin typeface="Times New Roman" panose="02020603050405020304" pitchFamily="18" charset="0"/>
                <a:cs typeface="Times New Roman" panose="02020603050405020304" pitchFamily="18" charset="0"/>
              </a:rPr>
              <a:t>Supplementary Fig. 4. PRIVIGEN</a:t>
            </a:r>
            <a:r>
              <a:rPr lang="en-US" altLang="zh-CN" sz="1200" b="1" baseline="30000" dirty="0">
                <a:latin typeface="Times New Roman" panose="02020603050405020304" pitchFamily="18" charset="0"/>
                <a:cs typeface="Times New Roman" panose="02020603050405020304" pitchFamily="18" charset="0"/>
              </a:rPr>
              <a:t>®</a:t>
            </a:r>
            <a:r>
              <a:rPr lang="en-US" altLang="zh-CN" sz="1200" b="1" dirty="0">
                <a:latin typeface="Times New Roman" panose="02020603050405020304" pitchFamily="18" charset="0"/>
                <a:cs typeface="Times New Roman" panose="02020603050405020304" pitchFamily="18" charset="0"/>
              </a:rPr>
              <a:t> IgG and oxaliplatin failed to influence the level of ERCC1 in colon cancer cells. </a:t>
            </a:r>
            <a:r>
              <a:rPr lang="en-US" altLang="zh-CN" sz="1200" dirty="0">
                <a:latin typeface="Times New Roman" panose="02020603050405020304" pitchFamily="18" charset="0"/>
                <a:cs typeface="Times New Roman" panose="02020603050405020304" pitchFamily="18" charset="0"/>
              </a:rPr>
              <a:t>HROC277 (A), HROC285 (B), HROC370 (C), and HROC374 (D) cells were incubated with sham, 6.25µM oxaliplatin (OXA), 5mg/mL PRIVIGEN</a:t>
            </a:r>
            <a:r>
              <a:rPr lang="en-US" altLang="zh-CN" sz="1200" baseline="300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 IgG or OXA in combination with IgG for 48 hours. Compared to the sham-treated cells, PRIVIGEN</a:t>
            </a:r>
            <a:r>
              <a:rPr lang="en-US" altLang="zh-CN" sz="1200" baseline="30000" dirty="0">
                <a:latin typeface="Times New Roman" panose="02020603050405020304" pitchFamily="18" charset="0"/>
                <a:cs typeface="Times New Roman" panose="02020603050405020304" pitchFamily="18" charset="0"/>
              </a:rPr>
              <a:t>®</a:t>
            </a:r>
            <a:r>
              <a:rPr lang="en-US" altLang="zh-CN" sz="1200" dirty="0">
                <a:latin typeface="Times New Roman" panose="02020603050405020304" pitchFamily="18" charset="0"/>
                <a:cs typeface="Times New Roman" panose="02020603050405020304" pitchFamily="18" charset="0"/>
              </a:rPr>
              <a:t> IgG and OXA did not significantly influence ERCC1 levels. </a:t>
            </a:r>
            <a:endParaRPr lang="zh-CN" altLang="zh-CN" sz="1200" dirty="0">
              <a:latin typeface="Times New Roman" panose="02020603050405020304" pitchFamily="18" charset="0"/>
              <a:cs typeface="Times New Roman" panose="02020603050405020304" pitchFamily="18" charset="0"/>
            </a:endParaRPr>
          </a:p>
          <a:p>
            <a:endParaRPr lang="zh-CN" altLang="zh-CN" sz="1200" dirty="0">
              <a:latin typeface="Times New Roman" panose="02020603050405020304" pitchFamily="18" charset="0"/>
              <a:cs typeface="Times New Roman" panose="02020603050405020304" pitchFamily="18" charset="0"/>
            </a:endParaRPr>
          </a:p>
          <a:p>
            <a:endParaRPr lang="en-US" sz="1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565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elle 48"/>
          <p:cNvGraphicFramePr>
            <a:graphicFrameLocks noGrp="1"/>
          </p:cNvGraphicFramePr>
          <p:nvPr>
            <p:extLst>
              <p:ext uri="{D42A27DB-BD31-4B8C-83A1-F6EECF244321}">
                <p14:modId xmlns:p14="http://schemas.microsoft.com/office/powerpoint/2010/main" val="274608657"/>
              </p:ext>
            </p:extLst>
          </p:nvPr>
        </p:nvGraphicFramePr>
        <p:xfrm>
          <a:off x="323134" y="547964"/>
          <a:ext cx="6978315" cy="3480247"/>
        </p:xfrm>
        <a:graphic>
          <a:graphicData uri="http://schemas.openxmlformats.org/drawingml/2006/table">
            <a:tbl>
              <a:tblPr firstRow="1" bandRow="1">
                <a:tableStyleId>{5940675A-B579-460E-94D1-54222C63F5DA}</a:tableStyleId>
              </a:tblPr>
              <a:tblGrid>
                <a:gridCol w="1010652">
                  <a:extLst>
                    <a:ext uri="{9D8B030D-6E8A-4147-A177-3AD203B41FA5}">
                      <a16:colId xmlns:a16="http://schemas.microsoft.com/office/drawing/2014/main" val="20000"/>
                    </a:ext>
                  </a:extLst>
                </a:gridCol>
                <a:gridCol w="838773">
                  <a:extLst>
                    <a:ext uri="{9D8B030D-6E8A-4147-A177-3AD203B41FA5}">
                      <a16:colId xmlns:a16="http://schemas.microsoft.com/office/drawing/2014/main" val="20001"/>
                    </a:ext>
                  </a:extLst>
                </a:gridCol>
                <a:gridCol w="845649">
                  <a:extLst>
                    <a:ext uri="{9D8B030D-6E8A-4147-A177-3AD203B41FA5}">
                      <a16:colId xmlns:a16="http://schemas.microsoft.com/office/drawing/2014/main" val="20002"/>
                    </a:ext>
                  </a:extLst>
                </a:gridCol>
                <a:gridCol w="473635">
                  <a:extLst>
                    <a:ext uri="{9D8B030D-6E8A-4147-A177-3AD203B41FA5}">
                      <a16:colId xmlns:a16="http://schemas.microsoft.com/office/drawing/2014/main" val="20003"/>
                    </a:ext>
                  </a:extLst>
                </a:gridCol>
                <a:gridCol w="859378">
                  <a:extLst>
                    <a:ext uri="{9D8B030D-6E8A-4147-A177-3AD203B41FA5}">
                      <a16:colId xmlns:a16="http://schemas.microsoft.com/office/drawing/2014/main" val="20004"/>
                    </a:ext>
                  </a:extLst>
                </a:gridCol>
                <a:gridCol w="611501">
                  <a:extLst>
                    <a:ext uri="{9D8B030D-6E8A-4147-A177-3AD203B41FA5}">
                      <a16:colId xmlns:a16="http://schemas.microsoft.com/office/drawing/2014/main" val="20005"/>
                    </a:ext>
                  </a:extLst>
                </a:gridCol>
                <a:gridCol w="686599">
                  <a:extLst>
                    <a:ext uri="{9D8B030D-6E8A-4147-A177-3AD203B41FA5}">
                      <a16:colId xmlns:a16="http://schemas.microsoft.com/office/drawing/2014/main" val="20006"/>
                    </a:ext>
                  </a:extLst>
                </a:gridCol>
                <a:gridCol w="643687">
                  <a:extLst>
                    <a:ext uri="{9D8B030D-6E8A-4147-A177-3AD203B41FA5}">
                      <a16:colId xmlns:a16="http://schemas.microsoft.com/office/drawing/2014/main" val="20007"/>
                    </a:ext>
                  </a:extLst>
                </a:gridCol>
                <a:gridCol w="557861">
                  <a:extLst>
                    <a:ext uri="{9D8B030D-6E8A-4147-A177-3AD203B41FA5}">
                      <a16:colId xmlns:a16="http://schemas.microsoft.com/office/drawing/2014/main" val="20008"/>
                    </a:ext>
                  </a:extLst>
                </a:gridCol>
                <a:gridCol w="450580">
                  <a:extLst>
                    <a:ext uri="{9D8B030D-6E8A-4147-A177-3AD203B41FA5}">
                      <a16:colId xmlns:a16="http://schemas.microsoft.com/office/drawing/2014/main" val="20009"/>
                    </a:ext>
                  </a:extLst>
                </a:gridCol>
              </a:tblGrid>
              <a:tr h="274316">
                <a:tc gridSpan="10">
                  <a:txBody>
                    <a:bodyPr/>
                    <a:lstStyle/>
                    <a:p>
                      <a:pPr algn="ctr"/>
                      <a:r>
                        <a:rPr lang="en-US" sz="1200" b="1" dirty="0">
                          <a:latin typeface="Times New Roman" panose="02020603050405020304" pitchFamily="18" charset="0"/>
                          <a:cs typeface="Times New Roman" panose="02020603050405020304" pitchFamily="18" charset="0"/>
                        </a:rPr>
                        <a:t>Clinical</a:t>
                      </a:r>
                      <a:r>
                        <a:rPr lang="en-US" sz="1200" b="1" baseline="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characters of patients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b="1"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b="1"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77746">
                <a:tc>
                  <a:txBody>
                    <a:bodyPr/>
                    <a:lstStyle/>
                    <a:p>
                      <a:pPr algn="ctr"/>
                      <a:r>
                        <a:rPr lang="de-DE" sz="1200" dirty="0">
                          <a:latin typeface="Times New Roman" panose="02020603050405020304" pitchFamily="18" charset="0"/>
                          <a:cs typeface="Times New Roman" panose="02020603050405020304" pitchFamily="18" charset="0"/>
                        </a:rPr>
                        <a:t>Patient</a:t>
                      </a:r>
                      <a:r>
                        <a:rPr lang="zh-CN" altLang="en-US" sz="12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ID</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Location</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Gender</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Age</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TNM</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Stage</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OP</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dirty="0">
                          <a:latin typeface="Times New Roman" panose="02020603050405020304" pitchFamily="18" charset="0"/>
                          <a:cs typeface="Times New Roman" panose="02020603050405020304" pitchFamily="18" charset="0"/>
                        </a:rPr>
                        <a:t>OXA</a:t>
                      </a:r>
                      <a:endParaRPr lang="en-US" sz="12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Times New Roman" panose="02020603050405020304" pitchFamily="18" charset="0"/>
                          <a:cs typeface="Times New Roman" panose="02020603050405020304" pitchFamily="18" charset="0"/>
                        </a:rPr>
                        <a:t>PFS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Times New Roman" panose="02020603050405020304" pitchFamily="18" charset="0"/>
                          <a:cs typeface="Times New Roman" panose="02020603050405020304" pitchFamily="18" charset="0"/>
                        </a:rPr>
                        <a:t>OS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43836">
                <a:tc>
                  <a:txBody>
                    <a:bodyPr/>
                    <a:lstStyle/>
                    <a:p>
                      <a:pPr algn="ct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HROC18</a:t>
                      </a:r>
                      <a:r>
                        <a:rPr lang="de-DE" sz="1000" baseline="30000" dirty="0">
                          <a:latin typeface="Times New Roman" panose="02020603050405020304" pitchFamily="18" charset="0"/>
                          <a:cs typeface="Times New Roman" panose="02020603050405020304" pitchFamily="18" charset="0"/>
                        </a:rPr>
                        <a:t>†</a:t>
                      </a:r>
                      <a:r>
                        <a:rPr lang="zh-CN" altLang="zh-CN" sz="1000" b="0" dirty="0">
                          <a:effectLst/>
                          <a:latin typeface="Times New Roman" pitchFamily="18" charset="0"/>
                          <a:cs typeface="Times New Roman" pitchFamily="18" charset="0"/>
                        </a:rPr>
                        <a:t> </a:t>
                      </a:r>
                      <a:endParaRPr lang="en-US"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de-DE" altLang="zh-CN" sz="1000" b="0" dirty="0" err="1">
                          <a:latin typeface="Times New Roman" panose="02020603050405020304" pitchFamily="18" charset="0"/>
                          <a:cs typeface="Times New Roman" panose="02020603050405020304" pitchFamily="18" charset="0"/>
                        </a:rPr>
                        <a:t>Cecum</a:t>
                      </a:r>
                      <a:endParaRPr lang="en-US" altLang="zh-CN"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65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kern="1200" dirty="0">
                          <a:solidFill>
                            <a:schemeClr val="tx1"/>
                          </a:solidFill>
                          <a:latin typeface="Times New Roman" panose="02020603050405020304" pitchFamily="18" charset="0"/>
                          <a:ea typeface="+mn-ea"/>
                          <a:cs typeface="Times New Roman" panose="02020603050405020304" pitchFamily="18" charset="0"/>
                        </a:rPr>
                        <a:t>T2N0M0</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I</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09/2006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No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44536">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HROC131*</a:t>
                      </a:r>
                      <a:endParaRPr lang="en-US" altLang="zh-CN"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de-DE" altLang="zh-CN" sz="1000" b="0" dirty="0" err="1">
                          <a:latin typeface="Times New Roman" panose="02020603050405020304" pitchFamily="18" charset="0"/>
                          <a:cs typeface="Times New Roman" panose="02020603050405020304" pitchFamily="18" charset="0"/>
                        </a:rPr>
                        <a:t>Cecum</a:t>
                      </a:r>
                      <a:endParaRPr lang="en-US" altLang="zh-CN"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kern="1200" dirty="0">
                          <a:solidFill>
                            <a:schemeClr val="tx1"/>
                          </a:solidFill>
                          <a:latin typeface="Times New Roman" panose="02020603050405020304" pitchFamily="18" charset="0"/>
                          <a:ea typeface="+mn-ea"/>
                          <a:cs typeface="Times New Roman" panose="02020603050405020304" pitchFamily="18" charset="0"/>
                        </a:rPr>
                        <a:t>T3N1M0</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III b</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02/2011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No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60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60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43836">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HROC147</a:t>
                      </a:r>
                      <a:r>
                        <a:rPr lang="de-DE" sz="1000" baseline="30000" dirty="0">
                          <a:latin typeface="Times New Roman" panose="02020603050405020304" pitchFamily="18" charset="0"/>
                          <a:cs typeface="Times New Roman" panose="02020603050405020304" pitchFamily="18" charset="0"/>
                        </a:rPr>
                        <a:t>‡</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b="0" dirty="0">
                          <a:latin typeface="Times New Roman" panose="02020603050405020304" pitchFamily="18" charset="0"/>
                          <a:cs typeface="Times New Roman" panose="02020603050405020304" pitchFamily="18" charset="0"/>
                        </a:rPr>
                        <a:t>Sigmoid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54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kern="1200" dirty="0">
                          <a:solidFill>
                            <a:schemeClr val="tx1"/>
                          </a:solidFill>
                          <a:latin typeface="Times New Roman" panose="02020603050405020304" pitchFamily="18" charset="0"/>
                          <a:ea typeface="+mn-ea"/>
                          <a:cs typeface="Times New Roman" panose="02020603050405020304" pitchFamily="18" charset="0"/>
                        </a:rPr>
                        <a:t>T3N2M1</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IV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05/2011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Yes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dirty="0">
                          <a:latin typeface="Times New Roman" panose="02020603050405020304" pitchFamily="18" charset="0"/>
                          <a:cs typeface="Times New Roman" panose="02020603050405020304" pitchFamily="18" charset="0"/>
                        </a:rPr>
                        <a:t>107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3836">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b="0" kern="1200" dirty="0">
                          <a:solidFill>
                            <a:schemeClr val="tx1"/>
                          </a:solidFill>
                          <a:latin typeface="Times New Roman" panose="02020603050405020304" pitchFamily="18" charset="0"/>
                          <a:ea typeface="+mn-ea"/>
                          <a:cs typeface="Times New Roman" panose="02020603050405020304" pitchFamily="18" charset="0"/>
                        </a:rPr>
                        <a:t>HROC277Met*</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de-DE" altLang="zh-CN" sz="1000" b="0" dirty="0" err="1">
                          <a:latin typeface="Times New Roman" panose="02020603050405020304" pitchFamily="18" charset="0"/>
                          <a:cs typeface="Times New Roman" panose="02020603050405020304" pitchFamily="18" charset="0"/>
                        </a:rPr>
                        <a:t>Cecum</a:t>
                      </a:r>
                      <a:endParaRPr lang="en-US" altLang="zh-CN" sz="1000" b="0" dirty="0">
                        <a:latin typeface="Times New Roman" panose="02020603050405020304" pitchFamily="18" charset="0"/>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M</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77</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T4N0M1</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sz="1000" b="0" kern="1200" dirty="0">
                          <a:solidFill>
                            <a:schemeClr val="tx1"/>
                          </a:solidFill>
                          <a:latin typeface="Times New Roman" panose="02020603050405020304" pitchFamily="18" charset="0"/>
                          <a:ea typeface="+mn-ea"/>
                          <a:cs typeface="Times New Roman" panose="02020603050405020304" pitchFamily="18" charset="0"/>
                        </a:rPr>
                        <a:t>IV</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07/2013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Yes</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11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39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43836">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b="0" kern="1200" dirty="0">
                          <a:solidFill>
                            <a:schemeClr val="tx1"/>
                          </a:solidFill>
                          <a:latin typeface="Times New Roman" panose="02020603050405020304" pitchFamily="18" charset="0"/>
                          <a:ea typeface="+mn-ea"/>
                          <a:cs typeface="Times New Roman" panose="02020603050405020304" pitchFamily="18" charset="0"/>
                        </a:rPr>
                        <a:t>HROC277*</a:t>
                      </a: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de-DE" sz="1000" b="0" kern="1200" dirty="0">
                        <a:solidFill>
                          <a:schemeClr val="tx1"/>
                        </a:solidFill>
                        <a:latin typeface="Times New Roman" panose="02020603050405020304" pitchFamily="18" charset="0"/>
                        <a:ea typeface="+mn-ea"/>
                        <a:cs typeface="Times New Roman" panose="02020603050405020304" pitchFamily="18" charset="0"/>
                      </a:endParaRPr>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10006"/>
                  </a:ext>
                </a:extLst>
              </a:tr>
              <a:tr h="243836">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GB" sz="1000" b="0" kern="1200" dirty="0">
                          <a:solidFill>
                            <a:schemeClr val="tx1"/>
                          </a:solidFill>
                          <a:latin typeface="Times New Roman" panose="02020603050405020304" pitchFamily="18" charset="0"/>
                          <a:ea typeface="+mn-ea"/>
                          <a:cs typeface="Times New Roman" panose="02020603050405020304" pitchFamily="18" charset="0"/>
                        </a:rPr>
                        <a:t>HROC278*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err="1">
                          <a:solidFill>
                            <a:schemeClr val="tx1"/>
                          </a:solidFill>
                          <a:latin typeface="Times New Roman" panose="02020603050405020304" pitchFamily="18" charset="0"/>
                          <a:ea typeface="+mn-ea"/>
                          <a:cs typeface="Times New Roman" panose="02020603050405020304" pitchFamily="18" charset="0"/>
                        </a:rPr>
                        <a:t>Ascending</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kern="1200" dirty="0">
                          <a:solidFill>
                            <a:schemeClr val="tx1"/>
                          </a:solidFill>
                          <a:latin typeface="Times New Roman" panose="02020603050405020304" pitchFamily="18" charset="0"/>
                          <a:ea typeface="+mn-ea"/>
                          <a:cs typeface="Times New Roman" panose="02020603050405020304" pitchFamily="18" charset="0"/>
                        </a:rPr>
                        <a:t>F</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a:solidFill>
                            <a:schemeClr val="tx1"/>
                          </a:solidFill>
                          <a:latin typeface="Times New Roman" panose="02020603050405020304" pitchFamily="18" charset="0"/>
                          <a:ea typeface="+mn-ea"/>
                          <a:cs typeface="Times New Roman" panose="02020603050405020304" pitchFamily="18" charset="0"/>
                        </a:rPr>
                        <a:t>7</a:t>
                      </a: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a:solidFill>
                            <a:schemeClr val="tx1"/>
                          </a:solidFill>
                          <a:latin typeface="Times New Roman" panose="02020603050405020304" pitchFamily="18" charset="0"/>
                          <a:ea typeface="+mn-ea"/>
                          <a:cs typeface="Times New Roman" panose="02020603050405020304" pitchFamily="18" charset="0"/>
                        </a:rPr>
                        <a:t>T4N</a:t>
                      </a: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2</a:t>
                      </a:r>
                      <a:r>
                        <a:rPr lang="de-DE" altLang="zh-CN" sz="1000" b="0" kern="1200" dirty="0">
                          <a:solidFill>
                            <a:schemeClr val="tx1"/>
                          </a:solidFill>
                          <a:latin typeface="Times New Roman" panose="02020603050405020304" pitchFamily="18" charset="0"/>
                          <a:ea typeface="+mn-ea"/>
                          <a:cs typeface="Times New Roman" panose="02020603050405020304" pitchFamily="18" charset="0"/>
                        </a:rPr>
                        <a:t>M1</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IV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07/2013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No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26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43836">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b="0" dirty="0">
                          <a:solidFill>
                            <a:schemeClr val="tx1"/>
                          </a:solidFill>
                          <a:latin typeface="Times New Roman" panose="02020603050405020304" pitchFamily="18" charset="0"/>
                          <a:cs typeface="Times New Roman" panose="02020603050405020304" pitchFamily="18" charset="0"/>
                        </a:rPr>
                        <a:t>HROC285</a:t>
                      </a:r>
                      <a:r>
                        <a:rPr lang="de-DE" sz="1000" baseline="30000" dirty="0">
                          <a:latin typeface="Times New Roman" panose="02020603050405020304" pitchFamily="18" charset="0"/>
                          <a:cs typeface="Times New Roman" panose="02020603050405020304" pitchFamily="18" charset="0"/>
                        </a:rPr>
                        <a:t>‡</a:t>
                      </a:r>
                      <a:endParaRPr lang="en-US"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0" dirty="0" err="1">
                          <a:solidFill>
                            <a:schemeClr val="tx1"/>
                          </a:solidFill>
                          <a:latin typeface="Times New Roman" panose="02020603050405020304" pitchFamily="18" charset="0"/>
                          <a:cs typeface="Times New Roman" panose="02020603050405020304" pitchFamily="18" charset="0"/>
                        </a:rPr>
                        <a:t>Descending</a:t>
                      </a:r>
                      <a:endParaRPr lang="en-US"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F</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30</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kern="1200" dirty="0">
                          <a:solidFill>
                            <a:schemeClr val="tx1"/>
                          </a:solidFill>
                          <a:latin typeface="Times New Roman" panose="02020603050405020304" pitchFamily="18" charset="0"/>
                          <a:ea typeface="+mn-ea"/>
                          <a:cs typeface="Times New Roman" panose="02020603050405020304" pitchFamily="18" charset="0"/>
                        </a:rPr>
                        <a:t>T4bN2M1</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Times New Roman" panose="02020603050405020304" pitchFamily="18" charset="0"/>
                          <a:ea typeface="+mn-ea"/>
                          <a:cs typeface="Times New Roman" panose="02020603050405020304" pitchFamily="18" charset="0"/>
                        </a:rPr>
                        <a:t>IV</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08/2013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Yes</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kern="1200" dirty="0">
                          <a:solidFill>
                            <a:schemeClr val="tx1"/>
                          </a:solidFill>
                          <a:latin typeface="Times New Roman" panose="02020603050405020304" pitchFamily="18" charset="0"/>
                          <a:ea typeface="+mn-ea"/>
                          <a:cs typeface="Times New Roman" panose="02020603050405020304" pitchFamily="18"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kern="1200" dirty="0">
                          <a:solidFill>
                            <a:schemeClr val="tx1"/>
                          </a:solidFill>
                          <a:latin typeface="Times New Roman" panose="02020603050405020304" pitchFamily="18" charset="0"/>
                          <a:ea typeface="+mn-ea"/>
                          <a:cs typeface="Times New Roman" panose="02020603050405020304" pitchFamily="18" charset="0"/>
                        </a:rPr>
                        <a:t>80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45245">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b="0" dirty="0">
                          <a:latin typeface="Times New Roman" panose="02020603050405020304" pitchFamily="18" charset="0"/>
                          <a:cs typeface="Times New Roman" panose="02020603050405020304" pitchFamily="18" charset="0"/>
                        </a:rPr>
                        <a:t>HROC370</a:t>
                      </a:r>
                      <a:r>
                        <a:rPr lang="de-DE" sz="1000" baseline="30000" dirty="0">
                          <a:latin typeface="Times New Roman" panose="02020603050405020304" pitchFamily="18" charset="0"/>
                          <a:cs typeface="Times New Roman" panose="02020603050405020304" pitchFamily="18" charset="0"/>
                        </a:rPr>
                        <a:t>‡</a:t>
                      </a:r>
                      <a:endParaRPr lang="en-US"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err="1">
                          <a:solidFill>
                            <a:schemeClr val="tx1"/>
                          </a:solidFill>
                          <a:latin typeface="Times New Roman" panose="02020603050405020304" pitchFamily="18" charset="0"/>
                          <a:ea typeface="+mn-ea"/>
                          <a:cs typeface="Times New Roman" panose="02020603050405020304" pitchFamily="18" charset="0"/>
                        </a:rPr>
                        <a:t>Ascending</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dirty="0">
                          <a:latin typeface="Times New Roman" panose="02020603050405020304" pitchFamily="18" charset="0"/>
                          <a:cs typeface="Times New Roman" panose="02020603050405020304" pitchFamily="18" charset="0"/>
                        </a:rPr>
                        <a:t>F</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dirty="0">
                          <a:latin typeface="Times New Roman" panose="02020603050405020304" pitchFamily="18" charset="0"/>
                          <a:cs typeface="Times New Roman" panose="02020603050405020304" pitchFamily="18" charset="0"/>
                        </a:rPr>
                        <a:t>77</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kern="1200" dirty="0">
                          <a:solidFill>
                            <a:schemeClr val="tx1"/>
                          </a:solidFill>
                          <a:latin typeface="Times New Roman" panose="02020603050405020304" pitchFamily="18" charset="0"/>
                          <a:ea typeface="+mn-ea"/>
                          <a:cs typeface="Times New Roman" panose="02020603050405020304" pitchFamily="18" charset="0"/>
                        </a:rPr>
                        <a:t>T2N0M0</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I</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08/2015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dirty="0" err="1">
                          <a:latin typeface="Times New Roman" panose="02020603050405020304" pitchFamily="18" charset="0"/>
                          <a:cs typeface="Times New Roman" panose="02020603050405020304" pitchFamily="18" charset="0"/>
                        </a:rPr>
                        <a:t>No</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44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56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243836">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b="0" dirty="0">
                          <a:latin typeface="Times New Roman" panose="02020603050405020304" pitchFamily="18" charset="0"/>
                          <a:cs typeface="Times New Roman" panose="02020603050405020304" pitchFamily="18" charset="0"/>
                        </a:rPr>
                        <a:t>HROC374</a:t>
                      </a:r>
                      <a:r>
                        <a:rPr lang="de-DE" sz="1000" baseline="30000" dirty="0">
                          <a:latin typeface="Times New Roman" panose="02020603050405020304" pitchFamily="18" charset="0"/>
                          <a:cs typeface="Times New Roman" panose="02020603050405020304" pitchFamily="18" charset="0"/>
                        </a:rPr>
                        <a:t>‡</a:t>
                      </a:r>
                      <a:endParaRPr lang="en-US"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sz="1000" b="0" dirty="0">
                          <a:latin typeface="Times New Roman" panose="02020603050405020304" pitchFamily="18" charset="0"/>
                          <a:cs typeface="Times New Roman" panose="02020603050405020304" pitchFamily="18" charset="0"/>
                        </a:rPr>
                        <a:t>Sigmoid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dirty="0">
                          <a:latin typeface="Times New Roman" panose="02020603050405020304" pitchFamily="18" charset="0"/>
                          <a:cs typeface="Times New Roman" panose="02020603050405020304" pitchFamily="18" charset="0"/>
                        </a:rPr>
                        <a:t>M</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dirty="0">
                          <a:latin typeface="Times New Roman" panose="02020603050405020304" pitchFamily="18" charset="0"/>
                          <a:cs typeface="Times New Roman" panose="02020603050405020304" pitchFamily="18" charset="0"/>
                        </a:rPr>
                        <a:t>64</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sz="1000" kern="1200" dirty="0">
                          <a:solidFill>
                            <a:schemeClr val="tx1"/>
                          </a:solidFill>
                          <a:latin typeface="Times New Roman" panose="02020603050405020304" pitchFamily="18" charset="0"/>
                          <a:ea typeface="+mn-ea"/>
                          <a:cs typeface="Times New Roman" panose="02020603050405020304" pitchFamily="18" charset="0"/>
                        </a:rPr>
                        <a:t>T3N2M0</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III</a:t>
                      </a:r>
                      <a:r>
                        <a:rPr lang="de-DE" sz="1000" dirty="0">
                          <a:latin typeface="Times New Roman" panose="02020603050405020304" pitchFamily="18" charset="0"/>
                          <a:cs typeface="Times New Roman" panose="02020603050405020304" pitchFamily="18" charset="0"/>
                        </a:rPr>
                        <a:t> c</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09/2015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dirty="0">
                          <a:latin typeface="Times New Roman" panose="02020603050405020304" pitchFamily="18" charset="0"/>
                          <a:cs typeface="Times New Roman" panose="02020603050405020304" pitchFamily="18" charset="0"/>
                        </a:rPr>
                        <a:t>U</a:t>
                      </a:r>
                      <a:endParaRPr lang="en-US" sz="10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43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55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243836">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HROC46</a:t>
                      </a:r>
                      <a:r>
                        <a:rPr lang="zh-CN" altLang="zh-CN" sz="1000" b="0" kern="1200" dirty="0">
                          <a:solidFill>
                            <a:schemeClr val="tx1"/>
                          </a:solidFill>
                          <a:latin typeface="Times New Roman" panose="02020603050405020304" pitchFamily="18" charset="0"/>
                          <a:ea typeface="+mn-ea"/>
                          <a:cs typeface="Times New Roman" panose="02020603050405020304" pitchFamily="18" charset="0"/>
                        </a:rPr>
                        <a:t> </a:t>
                      </a:r>
                      <a:r>
                        <a:rPr lang="zh-CN" altLang="de-DE" sz="1000" b="0" kern="1200" dirty="0">
                          <a:solidFill>
                            <a:schemeClr val="tx1"/>
                          </a:solidFill>
                          <a:latin typeface="Times New Roman" panose="02020603050405020304" pitchFamily="18" charset="0"/>
                          <a:ea typeface="+mn-ea"/>
                          <a:cs typeface="Times New Roman" panose="02020603050405020304" pitchFamily="18" charset="0"/>
                        </a:rPr>
                        <a:t>*</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err="1">
                          <a:solidFill>
                            <a:schemeClr val="tx1"/>
                          </a:solidFill>
                          <a:latin typeface="Times New Roman" panose="02020603050405020304" pitchFamily="18" charset="0"/>
                          <a:ea typeface="+mn-ea"/>
                          <a:cs typeface="Times New Roman" panose="02020603050405020304" pitchFamily="18" charset="0"/>
                        </a:rPr>
                        <a:t>Ascending</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65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b="0" kern="1200" dirty="0">
                          <a:solidFill>
                            <a:schemeClr val="tx1"/>
                          </a:solidFill>
                          <a:latin typeface="Times New Roman" panose="02020603050405020304" pitchFamily="18" charset="0"/>
                          <a:ea typeface="+mn-ea"/>
                          <a:cs typeface="Times New Roman" panose="02020603050405020304" pitchFamily="18" charset="0"/>
                        </a:rPr>
                        <a:t>T3N0M1</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IV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0" kern="1200" dirty="0">
                          <a:solidFill>
                            <a:schemeClr val="tx1"/>
                          </a:solidFill>
                          <a:latin typeface="Times New Roman" panose="02020603050405020304" pitchFamily="18" charset="0"/>
                          <a:ea typeface="+mn-ea"/>
                          <a:cs typeface="Times New Roman" panose="02020603050405020304" pitchFamily="18" charset="0"/>
                        </a:rPr>
                        <a:t>10/2007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No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b="0" kern="1200" dirty="0">
                          <a:solidFill>
                            <a:schemeClr val="tx1"/>
                          </a:solidFill>
                          <a:latin typeface="Times New Roman" panose="02020603050405020304" pitchFamily="18" charset="0"/>
                          <a:ea typeface="+mn-ea"/>
                          <a:cs typeface="Times New Roman" panose="02020603050405020304" pitchFamily="18" charset="0"/>
                        </a:rPr>
                        <a:t>16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243836">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HROC50</a:t>
                      </a:r>
                      <a:r>
                        <a:rPr lang="de-DE" sz="1000" baseline="30000" dirty="0">
                          <a:latin typeface="Times New Roman" panose="02020603050405020304" pitchFamily="18" charset="0"/>
                          <a:cs typeface="Times New Roman" panose="02020603050405020304" pitchFamily="18" charset="0"/>
                        </a:rPr>
                        <a:t>†</a:t>
                      </a:r>
                      <a:endParaRPr lang="en-US" altLang="zh-CN"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err="1">
                          <a:solidFill>
                            <a:schemeClr val="tx1"/>
                          </a:solidFill>
                          <a:latin typeface="Times New Roman" panose="02020603050405020304" pitchFamily="18" charset="0"/>
                          <a:ea typeface="+mn-ea"/>
                          <a:cs typeface="Times New Roman" panose="02020603050405020304" pitchFamily="18" charset="0"/>
                        </a:rPr>
                        <a:t>Ascending</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67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kern="1200" dirty="0">
                          <a:solidFill>
                            <a:schemeClr val="tx1"/>
                          </a:solidFill>
                          <a:latin typeface="Times New Roman" panose="02020603050405020304" pitchFamily="18" charset="0"/>
                          <a:ea typeface="+mn-ea"/>
                          <a:cs typeface="Times New Roman" panose="02020603050405020304" pitchFamily="18" charset="0"/>
                        </a:rPr>
                        <a:t>T4N0M0</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zh-CN" altLang="zh-CN" sz="1000" kern="1200" dirty="0">
                          <a:solidFill>
                            <a:schemeClr val="tx1"/>
                          </a:solidFill>
                          <a:latin typeface="Times New Roman" panose="02020603050405020304" pitchFamily="18" charset="0"/>
                          <a:ea typeface="+mn-ea"/>
                          <a:cs typeface="Times New Roman" panose="02020603050405020304" pitchFamily="18" charset="0"/>
                        </a:rPr>
                        <a:t>Ⅱ</a:t>
                      </a:r>
                      <a:r>
                        <a:rPr lang="en-US" altLang="zh-CN" sz="1000" kern="1200" dirty="0">
                          <a:solidFill>
                            <a:schemeClr val="tx1"/>
                          </a:solidFill>
                          <a:latin typeface="Times New Roman" panose="02020603050405020304" pitchFamily="18" charset="0"/>
                          <a:ea typeface="+mn-ea"/>
                          <a:cs typeface="Times New Roman" panose="02020603050405020304" pitchFamily="18" charset="0"/>
                        </a:rPr>
                        <a:t>b</a:t>
                      </a:r>
                      <a:endParaRPr lang="en-US"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12/2007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No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243836">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b="0" kern="1200" dirty="0">
                          <a:solidFill>
                            <a:schemeClr val="tx1"/>
                          </a:solidFill>
                          <a:latin typeface="Times New Roman" panose="02020603050405020304" pitchFamily="18" charset="0"/>
                          <a:ea typeface="+mn-ea"/>
                          <a:cs typeface="Times New Roman" panose="02020603050405020304" pitchFamily="18" charset="0"/>
                        </a:rPr>
                        <a:t>HROC87</a:t>
                      </a:r>
                      <a:r>
                        <a:rPr lang="de-DE" sz="1000" baseline="30000" dirty="0">
                          <a:latin typeface="Times New Roman" panose="02020603050405020304" pitchFamily="18" charset="0"/>
                          <a:cs typeface="Times New Roman" panose="02020603050405020304" pitchFamily="18" charset="0"/>
                        </a:rPr>
                        <a:t>†</a:t>
                      </a:r>
                      <a:endParaRPr lang="en-US" altLang="zh-CN" sz="1000" b="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altLang="zh-CN" sz="1000" b="0" kern="1200" dirty="0" err="1">
                          <a:solidFill>
                            <a:schemeClr val="tx1"/>
                          </a:solidFill>
                          <a:latin typeface="Times New Roman" panose="02020603050405020304" pitchFamily="18" charset="0"/>
                          <a:ea typeface="+mn-ea"/>
                          <a:cs typeface="Times New Roman" panose="02020603050405020304" pitchFamily="18" charset="0"/>
                        </a:rPr>
                        <a:t>Ascending</a:t>
                      </a:r>
                      <a:endParaRPr lang="en-US" altLang="zh-CN" sz="10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76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de-DE" altLang="zh-CN" sz="1000" kern="1200" dirty="0">
                          <a:solidFill>
                            <a:schemeClr val="tx1"/>
                          </a:solidFill>
                          <a:latin typeface="Times New Roman" panose="02020603050405020304" pitchFamily="18" charset="0"/>
                          <a:ea typeface="+mn-ea"/>
                          <a:cs typeface="Times New Roman" panose="02020603050405020304" pitchFamily="18" charset="0"/>
                        </a:rPr>
                        <a:t>T3N0M0</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391900" rtl="0" eaLnBrk="1" fontAlgn="auto" latinLnBrk="0" hangingPunct="1">
                        <a:lnSpc>
                          <a:spcPct val="100000"/>
                        </a:lnSpc>
                        <a:spcBef>
                          <a:spcPts val="0"/>
                        </a:spcBef>
                        <a:spcAft>
                          <a:spcPts val="0"/>
                        </a:spcAft>
                        <a:buClrTx/>
                        <a:buSzTx/>
                        <a:buFontTx/>
                        <a:buNone/>
                        <a:tabLst/>
                        <a:defRPr/>
                      </a:pPr>
                      <a:r>
                        <a:rPr lang="zh-CN" altLang="zh-CN" sz="1000" kern="1200" dirty="0">
                          <a:solidFill>
                            <a:schemeClr val="tx1"/>
                          </a:solidFill>
                          <a:latin typeface="Times New Roman" panose="02020603050405020304" pitchFamily="18" charset="0"/>
                          <a:ea typeface="+mn-ea"/>
                          <a:cs typeface="Times New Roman" panose="02020603050405020304" pitchFamily="18" charset="0"/>
                        </a:rPr>
                        <a:t>Ⅱ</a:t>
                      </a:r>
                      <a:r>
                        <a:rPr lang="en-US" altLang="zh-CN" sz="1000" kern="1200" dirty="0">
                          <a:solidFill>
                            <a:schemeClr val="tx1"/>
                          </a:solidFill>
                          <a:latin typeface="Times New Roman" panose="02020603050405020304" pitchFamily="18" charset="0"/>
                          <a:ea typeface="+mn-ea"/>
                          <a:cs typeface="Times New Roman" panose="02020603050405020304" pitchFamily="18" charset="0"/>
                        </a:rPr>
                        <a:t>a</a:t>
                      </a:r>
                      <a:r>
                        <a:rPr lang="zh-CN" altLang="zh-CN" sz="1000" kern="1200" dirty="0">
                          <a:solidFill>
                            <a:schemeClr val="tx1"/>
                          </a:solidFill>
                          <a:latin typeface="Times New Roman" panose="02020603050405020304" pitchFamily="18" charset="0"/>
                          <a:ea typeface="+mn-ea"/>
                          <a:cs typeface="Times New Roman" panose="02020603050405020304" pitchFamily="18" charset="0"/>
                        </a:rPr>
                        <a:t> </a:t>
                      </a:r>
                      <a:endParaRPr lang="en-US" altLang="zh-CN" sz="100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kern="1200" dirty="0">
                          <a:solidFill>
                            <a:schemeClr val="tx1"/>
                          </a:solidFill>
                          <a:latin typeface="Times New Roman" panose="02020603050405020304" pitchFamily="18" charset="0"/>
                          <a:ea typeface="+mn-ea"/>
                          <a:cs typeface="Times New Roman" panose="02020603050405020304" pitchFamily="18" charset="0"/>
                        </a:rPr>
                        <a:t>09/2009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1391900" rtl="0" eaLnBrk="1" fontAlgn="auto" latinLnBrk="0" hangingPunct="1">
                        <a:lnSpc>
                          <a:spcPct val="100000"/>
                        </a:lnSpc>
                        <a:spcBef>
                          <a:spcPts val="0"/>
                        </a:spcBef>
                        <a:spcAft>
                          <a:spcPts val="0"/>
                        </a:spcAft>
                        <a:buClrTx/>
                        <a:buSzTx/>
                        <a:buFontTx/>
                        <a:buNone/>
                        <a:tabLst/>
                        <a:defRPr/>
                      </a:pPr>
                      <a:r>
                        <a:rPr lang="en-US" altLang="zh-CN" sz="1000" dirty="0">
                          <a:latin typeface="Times New Roman" panose="02020603050405020304" pitchFamily="18" charset="0"/>
                          <a:cs typeface="Times New Roman" panose="02020603050405020304" pitchFamily="18" charset="0"/>
                        </a:rPr>
                        <a:t>U</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bl>
          </a:graphicData>
        </a:graphic>
      </p:graphicFrame>
      <p:pic>
        <p:nvPicPr>
          <p:cNvPr id="29" name="Grafik 28"/>
          <p:cNvPicPr>
            <a:picLocks noChangeAspect="1"/>
          </p:cNvPicPr>
          <p:nvPr/>
        </p:nvPicPr>
        <p:blipFill rotWithShape="1">
          <a:blip r:embed="rId3" cstate="print">
            <a:extLst>
              <a:ext uri="{28A0092B-C50C-407E-A947-70E740481C1C}">
                <a14:useLocalDpi xmlns:a14="http://schemas.microsoft.com/office/drawing/2010/main" val="0"/>
              </a:ext>
            </a:extLst>
          </a:blip>
          <a:srcRect t="10267" r="4789" b="12752"/>
          <a:stretch/>
        </p:blipFill>
        <p:spPr>
          <a:xfrm>
            <a:off x="1327862" y="4655538"/>
            <a:ext cx="1252456" cy="1401268"/>
          </a:xfrm>
          <a:prstGeom prst="rect">
            <a:avLst/>
          </a:prstGeom>
        </p:spPr>
      </p:pic>
      <p:cxnSp>
        <p:nvCxnSpPr>
          <p:cNvPr id="64" name="Gerade Verbindung mit Pfeil 63"/>
          <p:cNvCxnSpPr/>
          <p:nvPr/>
        </p:nvCxnSpPr>
        <p:spPr>
          <a:xfrm>
            <a:off x="2649660" y="5356172"/>
            <a:ext cx="71004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Gerade Verbindung mit Pfeil 88"/>
          <p:cNvCxnSpPr/>
          <p:nvPr/>
        </p:nvCxnSpPr>
        <p:spPr>
          <a:xfrm rot="5400000">
            <a:off x="726991" y="4606293"/>
            <a:ext cx="716412"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5" name="Grafik 84"/>
          <p:cNvPicPr>
            <a:picLocks noChangeAspect="1"/>
          </p:cNvPicPr>
          <p:nvPr/>
        </p:nvPicPr>
        <p:blipFill rotWithShape="1">
          <a:blip r:embed="rId4" cstate="print">
            <a:extLst>
              <a:ext uri="{28A0092B-C50C-407E-A947-70E740481C1C}">
                <a14:useLocalDpi xmlns:a14="http://schemas.microsoft.com/office/drawing/2010/main" val="0"/>
              </a:ext>
            </a:extLst>
          </a:blip>
          <a:srcRect l="49765" t="43369" r="38139" b="36414"/>
          <a:stretch/>
        </p:blipFill>
        <p:spPr>
          <a:xfrm>
            <a:off x="3381055" y="5108580"/>
            <a:ext cx="563065" cy="541163"/>
          </a:xfrm>
          <a:prstGeom prst="rect">
            <a:avLst/>
          </a:prstGeom>
        </p:spPr>
      </p:pic>
      <p:sp>
        <p:nvSpPr>
          <p:cNvPr id="3" name="Ellipse 2"/>
          <p:cNvSpPr/>
          <p:nvPr/>
        </p:nvSpPr>
        <p:spPr>
          <a:xfrm>
            <a:off x="1454702" y="5590796"/>
            <a:ext cx="90391" cy="896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Ellipse 90"/>
          <p:cNvSpPr/>
          <p:nvPr/>
        </p:nvSpPr>
        <p:spPr>
          <a:xfrm>
            <a:off x="2435483" y="4932371"/>
            <a:ext cx="90391" cy="896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Ellipse 91"/>
          <p:cNvSpPr/>
          <p:nvPr/>
        </p:nvSpPr>
        <p:spPr>
          <a:xfrm>
            <a:off x="2375505" y="5624135"/>
            <a:ext cx="90391" cy="896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Ellipse 92"/>
          <p:cNvSpPr/>
          <p:nvPr/>
        </p:nvSpPr>
        <p:spPr>
          <a:xfrm>
            <a:off x="1462746" y="5256637"/>
            <a:ext cx="90391" cy="896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p:cNvPicPr>
            <a:picLocks noChangeAspect="1"/>
          </p:cNvPicPr>
          <p:nvPr/>
        </p:nvPicPr>
        <p:blipFill rotWithShape="1">
          <a:blip r:embed="rId5" cstate="print">
            <a:extLst>
              <a:ext uri="{28A0092B-C50C-407E-A947-70E740481C1C}">
                <a14:useLocalDpi xmlns:a14="http://schemas.microsoft.com/office/drawing/2010/main" val="0"/>
              </a:ext>
            </a:extLst>
          </a:blip>
          <a:srcRect l="6457" t="35696" r="24470" b="5711"/>
          <a:stretch/>
        </p:blipFill>
        <p:spPr>
          <a:xfrm>
            <a:off x="4378047" y="5369120"/>
            <a:ext cx="902922" cy="1030391"/>
          </a:xfrm>
          <a:prstGeom prst="rect">
            <a:avLst/>
          </a:prstGeom>
        </p:spPr>
      </p:pic>
      <p:sp>
        <p:nvSpPr>
          <p:cNvPr id="104" name="Ellipse 103"/>
          <p:cNvSpPr/>
          <p:nvPr/>
        </p:nvSpPr>
        <p:spPr>
          <a:xfrm>
            <a:off x="4858366" y="5578621"/>
            <a:ext cx="89750" cy="11398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Gerade Verbindung mit Pfeil 104"/>
          <p:cNvCxnSpPr/>
          <p:nvPr/>
        </p:nvCxnSpPr>
        <p:spPr>
          <a:xfrm>
            <a:off x="4006028" y="5673890"/>
            <a:ext cx="683166" cy="19911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Gerade Verbindung mit Pfeil 106"/>
          <p:cNvCxnSpPr/>
          <p:nvPr/>
        </p:nvCxnSpPr>
        <p:spPr>
          <a:xfrm>
            <a:off x="5359672" y="5889562"/>
            <a:ext cx="710044"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6177262" y="6070436"/>
            <a:ext cx="1045283" cy="329075"/>
          </a:xfrm>
          <a:prstGeom prst="rect">
            <a:avLst/>
          </a:prstGeom>
        </p:spPr>
        <p:txBody>
          <a:bodyPr wrap="square">
            <a:spAutoFit/>
          </a:bodyPr>
          <a:lstStyle/>
          <a:p>
            <a:r>
              <a:rPr lang="en-US" sz="1000" dirty="0">
                <a:latin typeface="Times New Roman" panose="02020603050405020304" pitchFamily="18" charset="0"/>
                <a:cs typeface="Times New Roman" panose="02020603050405020304" pitchFamily="18" charset="0"/>
              </a:rPr>
              <a:t>Cell culture</a:t>
            </a:r>
          </a:p>
        </p:txBody>
      </p:sp>
      <p:grpSp>
        <p:nvGrpSpPr>
          <p:cNvPr id="86" name="Gruppieren 85"/>
          <p:cNvGrpSpPr/>
          <p:nvPr/>
        </p:nvGrpSpPr>
        <p:grpSpPr>
          <a:xfrm>
            <a:off x="4689194" y="4520222"/>
            <a:ext cx="1174989" cy="326793"/>
            <a:chOff x="6153755" y="3006133"/>
            <a:chExt cx="887035" cy="244513"/>
          </a:xfrm>
        </p:grpSpPr>
        <p:sp>
          <p:nvSpPr>
            <p:cNvPr id="90" name="Flussdiagramm: Magnetplattenspeicher 89"/>
            <p:cNvSpPr/>
            <p:nvPr/>
          </p:nvSpPr>
          <p:spPr>
            <a:xfrm>
              <a:off x="6153755" y="3006133"/>
              <a:ext cx="887035" cy="244513"/>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Ellipse 93"/>
            <p:cNvSpPr/>
            <p:nvPr/>
          </p:nvSpPr>
          <p:spPr>
            <a:xfrm>
              <a:off x="6224740" y="3146145"/>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Ellipse 107"/>
            <p:cNvSpPr/>
            <p:nvPr/>
          </p:nvSpPr>
          <p:spPr>
            <a:xfrm>
              <a:off x="6413240" y="3164116"/>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Ellipse 108"/>
            <p:cNvSpPr/>
            <p:nvPr/>
          </p:nvSpPr>
          <p:spPr>
            <a:xfrm>
              <a:off x="6591591" y="3159793"/>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Ellipse 109"/>
            <p:cNvSpPr/>
            <p:nvPr/>
          </p:nvSpPr>
          <p:spPr>
            <a:xfrm>
              <a:off x="6794802" y="3152065"/>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1" name="Gerade Verbindung mit Pfeil 110"/>
          <p:cNvCxnSpPr/>
          <p:nvPr/>
        </p:nvCxnSpPr>
        <p:spPr>
          <a:xfrm flipV="1">
            <a:off x="3981794" y="4804618"/>
            <a:ext cx="651985" cy="30396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hteck 9"/>
          <p:cNvSpPr/>
          <p:nvPr/>
        </p:nvSpPr>
        <p:spPr>
          <a:xfrm>
            <a:off x="590757" y="5486138"/>
            <a:ext cx="822172" cy="370210"/>
          </a:xfrm>
          <a:prstGeom prst="rect">
            <a:avLst/>
          </a:prstGeom>
        </p:spPr>
        <p:txBody>
          <a:bodyPr wrap="none">
            <a:spAutoFit/>
          </a:bodyPr>
          <a:lstStyle/>
          <a:p>
            <a:pPr algn="ctr"/>
            <a:r>
              <a:rPr lang="en-US" sz="1200" dirty="0">
                <a:latin typeface="Times New Roman" panose="02020603050405020304" pitchFamily="18" charset="0"/>
                <a:cs typeface="Times New Roman" panose="02020603050405020304" pitchFamily="18" charset="0"/>
              </a:rPr>
              <a:t>Cecum</a:t>
            </a:r>
          </a:p>
        </p:txBody>
      </p:sp>
      <p:cxnSp>
        <p:nvCxnSpPr>
          <p:cNvPr id="112" name="Gerade Verbindung mit Pfeil 111"/>
          <p:cNvCxnSpPr/>
          <p:nvPr/>
        </p:nvCxnSpPr>
        <p:spPr>
          <a:xfrm>
            <a:off x="1244745" y="5640706"/>
            <a:ext cx="185837" cy="28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Gerade Verbindung mit Pfeil 125"/>
          <p:cNvCxnSpPr/>
          <p:nvPr/>
        </p:nvCxnSpPr>
        <p:spPr>
          <a:xfrm>
            <a:off x="1237432" y="5301103"/>
            <a:ext cx="185837" cy="28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7" name="Rechteck 126"/>
          <p:cNvSpPr/>
          <p:nvPr/>
        </p:nvSpPr>
        <p:spPr>
          <a:xfrm>
            <a:off x="327980" y="5129750"/>
            <a:ext cx="1133413" cy="370210"/>
          </a:xfrm>
          <a:prstGeom prst="rect">
            <a:avLst/>
          </a:prstGeom>
        </p:spPr>
        <p:txBody>
          <a:bodyPr wrap="none">
            <a:spAutoFit/>
          </a:bodyPr>
          <a:lstStyle/>
          <a:p>
            <a:pPr algn="ctr"/>
            <a:r>
              <a:rPr lang="de-DE" sz="1200" dirty="0" err="1">
                <a:latin typeface="Times New Roman" panose="02020603050405020304" pitchFamily="18" charset="0"/>
                <a:cs typeface="Times New Roman" panose="02020603050405020304" pitchFamily="18" charset="0"/>
              </a:rPr>
              <a:t>Ascending</a:t>
            </a:r>
            <a:endParaRPr lang="en-US" sz="1200" dirty="0">
              <a:latin typeface="Times New Roman" panose="02020603050405020304" pitchFamily="18" charset="0"/>
              <a:cs typeface="Times New Roman" panose="02020603050405020304" pitchFamily="18" charset="0"/>
            </a:endParaRPr>
          </a:p>
        </p:txBody>
      </p:sp>
      <p:cxnSp>
        <p:nvCxnSpPr>
          <p:cNvPr id="128" name="Gerade Verbindung mit Pfeil 127"/>
          <p:cNvCxnSpPr/>
          <p:nvPr/>
        </p:nvCxnSpPr>
        <p:spPr>
          <a:xfrm rot="10800000">
            <a:off x="2536096" y="4943243"/>
            <a:ext cx="185837" cy="28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9" name="Rechteck 128"/>
          <p:cNvSpPr/>
          <p:nvPr/>
        </p:nvSpPr>
        <p:spPr>
          <a:xfrm>
            <a:off x="2495184" y="4798456"/>
            <a:ext cx="1206902" cy="370210"/>
          </a:xfrm>
          <a:prstGeom prst="rect">
            <a:avLst/>
          </a:prstGeom>
        </p:spPr>
        <p:txBody>
          <a:bodyPr wrap="none">
            <a:spAutoFit/>
          </a:bodyPr>
          <a:lstStyle/>
          <a:p>
            <a:pPr algn="ctr"/>
            <a:r>
              <a:rPr lang="de-DE" sz="1200" dirty="0" err="1">
                <a:latin typeface="Times New Roman" panose="02020603050405020304" pitchFamily="18" charset="0"/>
                <a:cs typeface="Times New Roman" panose="02020603050405020304" pitchFamily="18" charset="0"/>
              </a:rPr>
              <a:t>Descending</a:t>
            </a:r>
            <a:endParaRPr lang="en-US" sz="1200" dirty="0">
              <a:latin typeface="Times New Roman" panose="02020603050405020304" pitchFamily="18" charset="0"/>
              <a:cs typeface="Times New Roman" panose="02020603050405020304" pitchFamily="18" charset="0"/>
            </a:endParaRPr>
          </a:p>
        </p:txBody>
      </p:sp>
      <p:cxnSp>
        <p:nvCxnSpPr>
          <p:cNvPr id="130" name="Gerade Verbindung mit Pfeil 129"/>
          <p:cNvCxnSpPr/>
          <p:nvPr/>
        </p:nvCxnSpPr>
        <p:spPr>
          <a:xfrm rot="10800000">
            <a:off x="2546378" y="5728737"/>
            <a:ext cx="185837" cy="28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Rechteck 130"/>
          <p:cNvSpPr/>
          <p:nvPr/>
        </p:nvSpPr>
        <p:spPr>
          <a:xfrm>
            <a:off x="2517710" y="5576393"/>
            <a:ext cx="941081" cy="370210"/>
          </a:xfrm>
          <a:prstGeom prst="rect">
            <a:avLst/>
          </a:prstGeom>
        </p:spPr>
        <p:txBody>
          <a:bodyPr wrap="none">
            <a:spAutoFit/>
          </a:bodyPr>
          <a:lstStyle/>
          <a:p>
            <a:pPr algn="ctr"/>
            <a:r>
              <a:rPr lang="de-DE" sz="1200" dirty="0" err="1">
                <a:latin typeface="Times New Roman" panose="02020603050405020304" pitchFamily="18" charset="0"/>
                <a:cs typeface="Times New Roman" panose="02020603050405020304" pitchFamily="18" charset="0"/>
              </a:rPr>
              <a:t>Sigmoid</a:t>
            </a:r>
            <a:endParaRPr lang="en-US" sz="1200" dirty="0">
              <a:latin typeface="Times New Roman" panose="02020603050405020304" pitchFamily="18" charset="0"/>
              <a:cs typeface="Times New Roman" panose="02020603050405020304" pitchFamily="18" charset="0"/>
            </a:endParaRPr>
          </a:p>
        </p:txBody>
      </p:sp>
      <p:sp>
        <p:nvSpPr>
          <p:cNvPr id="132" name="Rechteck 131"/>
          <p:cNvSpPr/>
          <p:nvPr/>
        </p:nvSpPr>
        <p:spPr>
          <a:xfrm>
            <a:off x="4685029" y="4895749"/>
            <a:ext cx="1045283" cy="329075"/>
          </a:xfrm>
          <a:prstGeom prst="rect">
            <a:avLst/>
          </a:prstGeom>
        </p:spPr>
        <p:txBody>
          <a:bodyPr wrap="square">
            <a:spAutoFit/>
          </a:bodyPr>
          <a:lstStyle/>
          <a:p>
            <a:r>
              <a:rPr lang="en-US" sz="1000" dirty="0">
                <a:latin typeface="Times New Roman" panose="02020603050405020304" pitchFamily="18" charset="0"/>
                <a:cs typeface="Times New Roman" panose="02020603050405020304" pitchFamily="18" charset="0"/>
              </a:rPr>
              <a:t>Cell culture</a:t>
            </a:r>
          </a:p>
        </p:txBody>
      </p:sp>
      <p:sp>
        <p:nvSpPr>
          <p:cNvPr id="135" name="Rechteck 134"/>
          <p:cNvSpPr/>
          <p:nvPr/>
        </p:nvSpPr>
        <p:spPr>
          <a:xfrm>
            <a:off x="2903994" y="6458890"/>
            <a:ext cx="2303676" cy="276998"/>
          </a:xfrm>
          <a:prstGeom prst="rect">
            <a:avLst/>
          </a:prstGeom>
        </p:spPr>
        <p:txBody>
          <a:bodyPr wrap="square">
            <a:spAutoFit/>
          </a:bodyPr>
          <a:lstStyle/>
          <a:p>
            <a:r>
              <a:rPr lang="en-US" sz="1200" dirty="0">
                <a:latin typeface="Times New Roman" panose="02020603050405020304" pitchFamily="18" charset="0"/>
                <a:cs typeface="Times New Roman" panose="02020603050405020304" pitchFamily="18" charset="0"/>
              </a:rPr>
              <a:t>Patient-derived colon cancer</a:t>
            </a:r>
          </a:p>
        </p:txBody>
      </p:sp>
      <p:sp>
        <p:nvSpPr>
          <p:cNvPr id="41" name="Rechteck 130"/>
          <p:cNvSpPr/>
          <p:nvPr/>
        </p:nvSpPr>
        <p:spPr>
          <a:xfrm>
            <a:off x="3333872" y="5740669"/>
            <a:ext cx="599267" cy="276999"/>
          </a:xfrm>
          <a:prstGeom prst="rect">
            <a:avLst/>
          </a:prstGeom>
        </p:spPr>
        <p:txBody>
          <a:bodyPr wrap="none">
            <a:spAutoFit/>
          </a:bodyPr>
          <a:lstStyle/>
          <a:p>
            <a:pPr algn="ctr"/>
            <a:r>
              <a:rPr lang="de-DE" sz="1200" dirty="0">
                <a:latin typeface="Times New Roman" panose="02020603050405020304" pitchFamily="18" charset="0"/>
                <a:cs typeface="Times New Roman" panose="02020603050405020304" pitchFamily="18" charset="0"/>
              </a:rPr>
              <a:t>Tumor</a:t>
            </a:r>
            <a:endParaRPr lang="en-US" sz="1200" dirty="0">
              <a:latin typeface="Times New Roman" panose="02020603050405020304" pitchFamily="18" charset="0"/>
              <a:cs typeface="Times New Roman" panose="02020603050405020304" pitchFamily="18" charset="0"/>
            </a:endParaRPr>
          </a:p>
        </p:txBody>
      </p:sp>
      <p:sp>
        <p:nvSpPr>
          <p:cNvPr id="42" name="Textfeld 87"/>
          <p:cNvSpPr txBox="1"/>
          <p:nvPr/>
        </p:nvSpPr>
        <p:spPr>
          <a:xfrm>
            <a:off x="186219" y="52606"/>
            <a:ext cx="7216445" cy="369332"/>
          </a:xfrm>
          <a:prstGeom prst="rect">
            <a:avLst/>
          </a:prstGeom>
          <a:noFill/>
        </p:spPr>
        <p:txBody>
          <a:bodyPr wrap="square" rtlCol="0">
            <a:spAutoFit/>
          </a:bodyPr>
          <a:lstStyle/>
          <a:p>
            <a:pPr algn="ctr"/>
            <a:r>
              <a:rPr lang="de-DE" b="1" dirty="0" err="1">
                <a:latin typeface="Times New Roman" panose="02020603050405020304" pitchFamily="18" charset="0"/>
                <a:cs typeface="Times New Roman" panose="02020603050405020304" pitchFamily="18" charset="0"/>
              </a:rPr>
              <a:t>Supplementary</a:t>
            </a:r>
            <a:r>
              <a:rPr lang="de-DE" b="1" dirty="0">
                <a:latin typeface="Times New Roman" panose="02020603050405020304" pitchFamily="18" charset="0"/>
                <a:cs typeface="Times New Roman" panose="02020603050405020304" pitchFamily="18" charset="0"/>
              </a:rPr>
              <a:t> Fig. 1</a:t>
            </a:r>
            <a:endParaRPr lang="en-US" b="1" dirty="0">
              <a:latin typeface="Times New Roman" panose="02020603050405020304" pitchFamily="18" charset="0"/>
              <a:cs typeface="Times New Roman" panose="02020603050405020304" pitchFamily="18" charset="0"/>
            </a:endParaRPr>
          </a:p>
        </p:txBody>
      </p:sp>
      <p:grpSp>
        <p:nvGrpSpPr>
          <p:cNvPr id="45" name="Gruppieren 85"/>
          <p:cNvGrpSpPr/>
          <p:nvPr/>
        </p:nvGrpSpPr>
        <p:grpSpPr>
          <a:xfrm>
            <a:off x="6090671" y="5715771"/>
            <a:ext cx="1174989" cy="326793"/>
            <a:chOff x="6153755" y="3006133"/>
            <a:chExt cx="887035" cy="244513"/>
          </a:xfrm>
        </p:grpSpPr>
        <p:sp>
          <p:nvSpPr>
            <p:cNvPr id="46" name="Flussdiagramm: Magnetplattenspeicher 89"/>
            <p:cNvSpPr/>
            <p:nvPr/>
          </p:nvSpPr>
          <p:spPr>
            <a:xfrm>
              <a:off x="6153755" y="3006133"/>
              <a:ext cx="887035" cy="244513"/>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Ellipse 93"/>
            <p:cNvSpPr/>
            <p:nvPr/>
          </p:nvSpPr>
          <p:spPr>
            <a:xfrm>
              <a:off x="6224740" y="3146145"/>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Ellipse 107"/>
            <p:cNvSpPr/>
            <p:nvPr/>
          </p:nvSpPr>
          <p:spPr>
            <a:xfrm>
              <a:off x="6413240" y="3164116"/>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Ellipse 108"/>
            <p:cNvSpPr/>
            <p:nvPr/>
          </p:nvSpPr>
          <p:spPr>
            <a:xfrm>
              <a:off x="6591591" y="3159793"/>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Ellipse 109"/>
            <p:cNvSpPr/>
            <p:nvPr/>
          </p:nvSpPr>
          <p:spPr>
            <a:xfrm>
              <a:off x="6794802" y="3152065"/>
              <a:ext cx="156374" cy="66899"/>
            </a:xfrm>
            <a:prstGeom prst="ellipse">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56746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feld 87"/>
          <p:cNvSpPr txBox="1"/>
          <p:nvPr/>
        </p:nvSpPr>
        <p:spPr>
          <a:xfrm>
            <a:off x="186219" y="52606"/>
            <a:ext cx="7216445" cy="369332"/>
          </a:xfrm>
          <a:prstGeom prst="rect">
            <a:avLst/>
          </a:prstGeom>
          <a:noFill/>
        </p:spPr>
        <p:txBody>
          <a:bodyPr wrap="square" rtlCol="0">
            <a:spAutoFit/>
          </a:bodyPr>
          <a:lstStyle/>
          <a:p>
            <a:pPr algn="ctr"/>
            <a:r>
              <a:rPr lang="de-DE" altLang="zh-CN" b="1">
                <a:latin typeface="Times New Roman" panose="02020603050405020304" pitchFamily="18" charset="0"/>
                <a:cs typeface="Times New Roman" panose="02020603050405020304" pitchFamily="18" charset="0"/>
              </a:rPr>
              <a:t>Supplementary</a:t>
            </a:r>
            <a:r>
              <a:rPr lang="de-DE" altLang="zh-CN" b="1" dirty="0">
                <a:latin typeface="Times New Roman" panose="02020603050405020304" pitchFamily="18" charset="0"/>
                <a:cs typeface="Times New Roman" panose="02020603050405020304" pitchFamily="18" charset="0"/>
              </a:rPr>
              <a:t> </a:t>
            </a:r>
            <a:r>
              <a:rPr lang="de-DE" b="1" dirty="0">
                <a:latin typeface="Times New Roman" panose="02020603050405020304" pitchFamily="18" charset="0"/>
                <a:cs typeface="Times New Roman" panose="02020603050405020304" pitchFamily="18" charset="0"/>
              </a:rPr>
              <a:t>Fig. 2</a:t>
            </a:r>
            <a:endParaRPr lang="en-US" b="1" dirty="0">
              <a:latin typeface="Times New Roman" panose="02020603050405020304" pitchFamily="18" charset="0"/>
              <a:cs typeface="Times New Roman" panose="02020603050405020304" pitchFamily="18" charset="0"/>
            </a:endParaRPr>
          </a:p>
        </p:txBody>
      </p:sp>
      <p:pic>
        <p:nvPicPr>
          <p:cNvPr id="1037" name="Picture 1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333"/>
          <a:stretch/>
        </p:blipFill>
        <p:spPr bwMode="auto">
          <a:xfrm>
            <a:off x="2948956" y="471202"/>
            <a:ext cx="2158836" cy="2441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556"/>
          <a:stretch/>
        </p:blipFill>
        <p:spPr bwMode="auto">
          <a:xfrm>
            <a:off x="3001337" y="5446976"/>
            <a:ext cx="2127999" cy="2427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953"/>
          <a:stretch/>
        </p:blipFill>
        <p:spPr bwMode="auto">
          <a:xfrm>
            <a:off x="3001336" y="7966686"/>
            <a:ext cx="2143173" cy="2441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319"/>
          <a:stretch/>
        </p:blipFill>
        <p:spPr bwMode="auto">
          <a:xfrm>
            <a:off x="5348932" y="458334"/>
            <a:ext cx="2159159"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8099" y="7966686"/>
            <a:ext cx="2520000"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3636"/>
          <a:stretch/>
        </p:blipFill>
        <p:spPr bwMode="auto">
          <a:xfrm>
            <a:off x="2948955" y="2948104"/>
            <a:ext cx="2176373"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3" name="Picture 19"/>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944"/>
          <a:stretch/>
        </p:blipFill>
        <p:spPr bwMode="auto">
          <a:xfrm>
            <a:off x="5348931" y="2948090"/>
            <a:ext cx="2168617"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 name="Picture 2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3336"/>
          <a:stretch/>
        </p:blipFill>
        <p:spPr bwMode="auto">
          <a:xfrm>
            <a:off x="5348931" y="7957161"/>
            <a:ext cx="2183939"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5" name="Picture 2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842" y="457536"/>
            <a:ext cx="2520000"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7" name="Picture 2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6842" y="2954100"/>
            <a:ext cx="2520000"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8" name="Picture 2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6379" y="5445469"/>
            <a:ext cx="2520000"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0" name="Picture 26"/>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3889"/>
          <a:stretch/>
        </p:blipFill>
        <p:spPr bwMode="auto">
          <a:xfrm>
            <a:off x="5348932" y="5443795"/>
            <a:ext cx="2170000" cy="2468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 name="Textfeld 19"/>
          <p:cNvSpPr txBox="1"/>
          <p:nvPr/>
        </p:nvSpPr>
        <p:spPr>
          <a:xfrm>
            <a:off x="2959841" y="371088"/>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E</a:t>
            </a:r>
            <a:endParaRPr lang="en-US" b="1" dirty="0">
              <a:latin typeface="Times New Roman" panose="02020603050405020304" pitchFamily="18" charset="0"/>
              <a:cs typeface="Times New Roman" panose="02020603050405020304" pitchFamily="18" charset="0"/>
            </a:endParaRPr>
          </a:p>
        </p:txBody>
      </p:sp>
      <p:sp>
        <p:nvSpPr>
          <p:cNvPr id="84" name="Textfeld 20"/>
          <p:cNvSpPr txBox="1"/>
          <p:nvPr/>
        </p:nvSpPr>
        <p:spPr>
          <a:xfrm>
            <a:off x="2927528" y="5336090"/>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G</a:t>
            </a:r>
            <a:endParaRPr lang="en-US" b="1" dirty="0">
              <a:latin typeface="Times New Roman" panose="02020603050405020304" pitchFamily="18" charset="0"/>
              <a:cs typeface="Times New Roman" panose="02020603050405020304" pitchFamily="18" charset="0"/>
            </a:endParaRPr>
          </a:p>
        </p:txBody>
      </p:sp>
      <p:sp>
        <p:nvSpPr>
          <p:cNvPr id="89" name="Textfeld 21"/>
          <p:cNvSpPr txBox="1"/>
          <p:nvPr/>
        </p:nvSpPr>
        <p:spPr>
          <a:xfrm>
            <a:off x="2947025" y="7873406"/>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H</a:t>
            </a:r>
            <a:endParaRPr lang="en-US" b="1" dirty="0">
              <a:latin typeface="Times New Roman" panose="02020603050405020304" pitchFamily="18" charset="0"/>
              <a:cs typeface="Times New Roman" panose="02020603050405020304" pitchFamily="18" charset="0"/>
            </a:endParaRPr>
          </a:p>
        </p:txBody>
      </p:sp>
      <p:sp>
        <p:nvSpPr>
          <p:cNvPr id="116" name="Textfeld 22"/>
          <p:cNvSpPr txBox="1"/>
          <p:nvPr/>
        </p:nvSpPr>
        <p:spPr>
          <a:xfrm>
            <a:off x="2954418" y="2863067"/>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F</a:t>
            </a:r>
            <a:endParaRPr lang="en-US" b="1" dirty="0">
              <a:latin typeface="Times New Roman" panose="02020603050405020304" pitchFamily="18" charset="0"/>
              <a:cs typeface="Times New Roman" panose="02020603050405020304" pitchFamily="18" charset="0"/>
            </a:endParaRPr>
          </a:p>
        </p:txBody>
      </p:sp>
      <p:sp>
        <p:nvSpPr>
          <p:cNvPr id="117" name="Textfeld 59"/>
          <p:cNvSpPr txBox="1"/>
          <p:nvPr/>
        </p:nvSpPr>
        <p:spPr>
          <a:xfrm>
            <a:off x="5336372" y="371088"/>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I</a:t>
            </a:r>
            <a:endParaRPr lang="en-US" b="1" dirty="0">
              <a:latin typeface="Times New Roman" panose="02020603050405020304" pitchFamily="18" charset="0"/>
              <a:cs typeface="Times New Roman" panose="02020603050405020304" pitchFamily="18" charset="0"/>
            </a:endParaRPr>
          </a:p>
        </p:txBody>
      </p:sp>
      <p:sp>
        <p:nvSpPr>
          <p:cNvPr id="118" name="Textfeld 60"/>
          <p:cNvSpPr txBox="1"/>
          <p:nvPr/>
        </p:nvSpPr>
        <p:spPr>
          <a:xfrm>
            <a:off x="5327893" y="5336090"/>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K</a:t>
            </a:r>
            <a:endParaRPr lang="en-US" b="1" dirty="0">
              <a:latin typeface="Times New Roman" panose="02020603050405020304" pitchFamily="18" charset="0"/>
              <a:cs typeface="Times New Roman" panose="02020603050405020304" pitchFamily="18" charset="0"/>
            </a:endParaRPr>
          </a:p>
        </p:txBody>
      </p:sp>
      <p:sp>
        <p:nvSpPr>
          <p:cNvPr id="119" name="Textfeld 61"/>
          <p:cNvSpPr txBox="1"/>
          <p:nvPr/>
        </p:nvSpPr>
        <p:spPr>
          <a:xfrm>
            <a:off x="5341094" y="7873406"/>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L</a:t>
            </a:r>
            <a:endParaRPr lang="en-US" b="1" dirty="0">
              <a:latin typeface="Times New Roman" panose="02020603050405020304" pitchFamily="18" charset="0"/>
              <a:cs typeface="Times New Roman" panose="02020603050405020304" pitchFamily="18" charset="0"/>
            </a:endParaRPr>
          </a:p>
        </p:txBody>
      </p:sp>
      <p:sp>
        <p:nvSpPr>
          <p:cNvPr id="120" name="Textfeld 62"/>
          <p:cNvSpPr txBox="1"/>
          <p:nvPr/>
        </p:nvSpPr>
        <p:spPr>
          <a:xfrm>
            <a:off x="5316681" y="2863067"/>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J</a:t>
            </a:r>
            <a:endParaRPr lang="en-US" b="1" dirty="0">
              <a:latin typeface="Times New Roman" panose="02020603050405020304" pitchFamily="18" charset="0"/>
              <a:cs typeface="Times New Roman" panose="02020603050405020304" pitchFamily="18" charset="0"/>
            </a:endParaRPr>
          </a:p>
        </p:txBody>
      </p:sp>
      <p:sp>
        <p:nvSpPr>
          <p:cNvPr id="121" name="Textfeld 27"/>
          <p:cNvSpPr txBox="1"/>
          <p:nvPr/>
        </p:nvSpPr>
        <p:spPr>
          <a:xfrm>
            <a:off x="811410" y="407540"/>
            <a:ext cx="1678390"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HROC18</a:t>
            </a:r>
            <a:endParaRPr lang="en-US" sz="1600" b="1" u="sng" dirty="0">
              <a:latin typeface="Times New Roman" panose="02020603050405020304" pitchFamily="18" charset="0"/>
              <a:cs typeface="Times New Roman" panose="02020603050405020304" pitchFamily="18" charset="0"/>
            </a:endParaRPr>
          </a:p>
        </p:txBody>
      </p:sp>
      <p:sp>
        <p:nvSpPr>
          <p:cNvPr id="122" name="Textfeld 27"/>
          <p:cNvSpPr txBox="1"/>
          <p:nvPr/>
        </p:nvSpPr>
        <p:spPr>
          <a:xfrm>
            <a:off x="790505" y="7912799"/>
            <a:ext cx="1699295"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HROC277Met2</a:t>
            </a:r>
            <a:endParaRPr lang="en-US" sz="1600" b="1" u="sng" dirty="0">
              <a:latin typeface="Times New Roman" panose="02020603050405020304" pitchFamily="18" charset="0"/>
              <a:cs typeface="Times New Roman" panose="02020603050405020304" pitchFamily="18" charset="0"/>
            </a:endParaRPr>
          </a:p>
        </p:txBody>
      </p:sp>
      <p:sp>
        <p:nvSpPr>
          <p:cNvPr id="123" name="Textfeld 32"/>
          <p:cNvSpPr txBox="1"/>
          <p:nvPr/>
        </p:nvSpPr>
        <p:spPr>
          <a:xfrm>
            <a:off x="790504" y="2909068"/>
            <a:ext cx="1699295"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HROC131</a:t>
            </a:r>
            <a:endParaRPr lang="en-US" sz="1600" b="1" u="sng" dirty="0">
              <a:latin typeface="Times New Roman" panose="02020603050405020304" pitchFamily="18" charset="0"/>
              <a:cs typeface="Times New Roman" panose="02020603050405020304" pitchFamily="18" charset="0"/>
            </a:endParaRPr>
          </a:p>
        </p:txBody>
      </p:sp>
      <p:sp>
        <p:nvSpPr>
          <p:cNvPr id="125" name="Textfeld 32"/>
          <p:cNvSpPr txBox="1"/>
          <p:nvPr/>
        </p:nvSpPr>
        <p:spPr>
          <a:xfrm>
            <a:off x="906743" y="5395724"/>
            <a:ext cx="1669936"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HROC147</a:t>
            </a:r>
            <a:endParaRPr lang="en-US" sz="1600" b="1" u="sng" dirty="0">
              <a:latin typeface="Times New Roman" panose="02020603050405020304" pitchFamily="18" charset="0"/>
              <a:cs typeface="Times New Roman" panose="02020603050405020304" pitchFamily="18" charset="0"/>
            </a:endParaRPr>
          </a:p>
        </p:txBody>
      </p:sp>
      <p:sp>
        <p:nvSpPr>
          <p:cNvPr id="126" name="Textfeld 131"/>
          <p:cNvSpPr txBox="1"/>
          <p:nvPr/>
        </p:nvSpPr>
        <p:spPr>
          <a:xfrm>
            <a:off x="3341914" y="407540"/>
            <a:ext cx="1556462"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HROC277</a:t>
            </a:r>
            <a:endParaRPr lang="en-US" sz="1600" b="1" u="sng" dirty="0">
              <a:latin typeface="Times New Roman" panose="02020603050405020304" pitchFamily="18" charset="0"/>
              <a:cs typeface="Times New Roman" panose="02020603050405020304" pitchFamily="18" charset="0"/>
            </a:endParaRPr>
          </a:p>
        </p:txBody>
      </p:sp>
      <p:sp>
        <p:nvSpPr>
          <p:cNvPr id="127" name="Textfeld 30"/>
          <p:cNvSpPr txBox="1"/>
          <p:nvPr/>
        </p:nvSpPr>
        <p:spPr>
          <a:xfrm>
            <a:off x="3341914" y="2903808"/>
            <a:ext cx="1632857"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HROC278</a:t>
            </a:r>
            <a:endParaRPr lang="en-US" sz="1600" b="1" u="sng" dirty="0">
              <a:latin typeface="Times New Roman" panose="02020603050405020304" pitchFamily="18" charset="0"/>
              <a:cs typeface="Times New Roman" panose="02020603050405020304" pitchFamily="18" charset="0"/>
            </a:endParaRPr>
          </a:p>
        </p:txBody>
      </p:sp>
      <p:sp>
        <p:nvSpPr>
          <p:cNvPr id="128" name="Textfeld 88"/>
          <p:cNvSpPr txBox="1"/>
          <p:nvPr/>
        </p:nvSpPr>
        <p:spPr>
          <a:xfrm>
            <a:off x="3341913" y="5395724"/>
            <a:ext cx="1632857"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HROC285</a:t>
            </a:r>
            <a:endParaRPr lang="en-US" sz="1600" b="1" u="sng" dirty="0">
              <a:latin typeface="Times New Roman" panose="02020603050405020304" pitchFamily="18" charset="0"/>
              <a:cs typeface="Times New Roman" panose="02020603050405020304" pitchFamily="18" charset="0"/>
            </a:endParaRPr>
          </a:p>
        </p:txBody>
      </p:sp>
      <p:sp>
        <p:nvSpPr>
          <p:cNvPr id="130" name="Textfeld 82"/>
          <p:cNvSpPr txBox="1"/>
          <p:nvPr/>
        </p:nvSpPr>
        <p:spPr>
          <a:xfrm>
            <a:off x="3341913" y="7912290"/>
            <a:ext cx="1632858"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HROC370</a:t>
            </a:r>
            <a:endParaRPr lang="en-US" sz="1600" b="1" u="sng" dirty="0">
              <a:latin typeface="Times New Roman" panose="02020603050405020304" pitchFamily="18" charset="0"/>
              <a:cs typeface="Times New Roman" panose="02020603050405020304" pitchFamily="18" charset="0"/>
            </a:endParaRPr>
          </a:p>
        </p:txBody>
      </p:sp>
      <p:sp>
        <p:nvSpPr>
          <p:cNvPr id="131" name="Textfeld 83"/>
          <p:cNvSpPr txBox="1"/>
          <p:nvPr/>
        </p:nvSpPr>
        <p:spPr>
          <a:xfrm>
            <a:off x="5692899" y="407540"/>
            <a:ext cx="1569712"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HROC374</a:t>
            </a:r>
            <a:endParaRPr lang="en-US" sz="1600" b="1" u="sng" dirty="0">
              <a:latin typeface="Times New Roman" panose="02020603050405020304" pitchFamily="18" charset="0"/>
              <a:cs typeface="Times New Roman" panose="02020603050405020304" pitchFamily="18" charset="0"/>
            </a:endParaRPr>
          </a:p>
        </p:txBody>
      </p:sp>
      <p:sp>
        <p:nvSpPr>
          <p:cNvPr id="132" name="Textfeld 32"/>
          <p:cNvSpPr txBox="1"/>
          <p:nvPr/>
        </p:nvSpPr>
        <p:spPr>
          <a:xfrm>
            <a:off x="5717314" y="2903156"/>
            <a:ext cx="1685349"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HROC46</a:t>
            </a:r>
            <a:endParaRPr lang="en-US" sz="1600" b="1" u="sng" dirty="0">
              <a:latin typeface="Times New Roman" panose="02020603050405020304" pitchFamily="18" charset="0"/>
              <a:cs typeface="Times New Roman" panose="02020603050405020304" pitchFamily="18" charset="0"/>
            </a:endParaRPr>
          </a:p>
        </p:txBody>
      </p:sp>
      <p:sp>
        <p:nvSpPr>
          <p:cNvPr id="133" name="Textfeld 30"/>
          <p:cNvSpPr txBox="1"/>
          <p:nvPr/>
        </p:nvSpPr>
        <p:spPr>
          <a:xfrm>
            <a:off x="5788792" y="5395724"/>
            <a:ext cx="1613872"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HROC50</a:t>
            </a:r>
            <a:endParaRPr lang="en-US" sz="1600" b="1" u="sng" dirty="0">
              <a:latin typeface="Times New Roman" panose="02020603050405020304" pitchFamily="18" charset="0"/>
              <a:cs typeface="Times New Roman" panose="02020603050405020304" pitchFamily="18" charset="0"/>
            </a:endParaRPr>
          </a:p>
        </p:txBody>
      </p:sp>
      <p:sp>
        <p:nvSpPr>
          <p:cNvPr id="134" name="Textfeld 32"/>
          <p:cNvSpPr txBox="1"/>
          <p:nvPr/>
        </p:nvSpPr>
        <p:spPr>
          <a:xfrm>
            <a:off x="5692898" y="7900011"/>
            <a:ext cx="1709765" cy="338554"/>
          </a:xfrm>
          <a:prstGeom prst="rect">
            <a:avLst/>
          </a:prstGeom>
          <a:noFill/>
        </p:spPr>
        <p:txBody>
          <a:bodyPr wrap="square" rtlCol="0">
            <a:spAutoFit/>
          </a:bodyPr>
          <a:lstStyle/>
          <a:p>
            <a:pPr algn="ctr"/>
            <a:r>
              <a:rPr lang="de-DE" sz="1600" b="1" u="sng" dirty="0">
                <a:latin typeface="Times New Roman" panose="02020603050405020304" pitchFamily="18" charset="0"/>
                <a:cs typeface="Times New Roman" panose="02020603050405020304" pitchFamily="18" charset="0"/>
              </a:rPr>
              <a:t>HROC87</a:t>
            </a:r>
            <a:endParaRPr lang="en-US" sz="1600" b="1" u="sng" dirty="0">
              <a:latin typeface="Times New Roman" panose="02020603050405020304" pitchFamily="18" charset="0"/>
              <a:cs typeface="Times New Roman" panose="02020603050405020304" pitchFamily="18" charset="0"/>
            </a:endParaRPr>
          </a:p>
        </p:txBody>
      </p:sp>
      <p:sp>
        <p:nvSpPr>
          <p:cNvPr id="135" name="Textfeld 19"/>
          <p:cNvSpPr txBox="1"/>
          <p:nvPr/>
        </p:nvSpPr>
        <p:spPr>
          <a:xfrm>
            <a:off x="410025" y="371088"/>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A</a:t>
            </a:r>
            <a:endParaRPr lang="en-US" b="1" dirty="0">
              <a:latin typeface="Times New Roman" panose="02020603050405020304" pitchFamily="18" charset="0"/>
              <a:cs typeface="Times New Roman" panose="02020603050405020304" pitchFamily="18" charset="0"/>
            </a:endParaRPr>
          </a:p>
        </p:txBody>
      </p:sp>
      <p:sp>
        <p:nvSpPr>
          <p:cNvPr id="136" name="Textfeld 19"/>
          <p:cNvSpPr txBox="1"/>
          <p:nvPr/>
        </p:nvSpPr>
        <p:spPr>
          <a:xfrm>
            <a:off x="399135" y="2863067"/>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B</a:t>
            </a:r>
            <a:endParaRPr lang="en-US" b="1" dirty="0">
              <a:latin typeface="Times New Roman" panose="02020603050405020304" pitchFamily="18" charset="0"/>
              <a:cs typeface="Times New Roman" panose="02020603050405020304" pitchFamily="18" charset="0"/>
            </a:endParaRPr>
          </a:p>
        </p:txBody>
      </p:sp>
      <p:sp>
        <p:nvSpPr>
          <p:cNvPr id="137" name="Textfeld 20"/>
          <p:cNvSpPr txBox="1"/>
          <p:nvPr/>
        </p:nvSpPr>
        <p:spPr>
          <a:xfrm>
            <a:off x="470078" y="5336090"/>
            <a:ext cx="452420" cy="369332"/>
          </a:xfrm>
          <a:prstGeom prst="rect">
            <a:avLst/>
          </a:prstGeom>
          <a:noFill/>
        </p:spPr>
        <p:txBody>
          <a:bodyPr wrap="square" rtlCol="0">
            <a:spAutoFit/>
          </a:bodyPr>
          <a:lstStyle/>
          <a:p>
            <a:r>
              <a:rPr lang="de-DE" altLang="zh-CN" b="1" dirty="0">
                <a:latin typeface="Times New Roman" panose="02020603050405020304" pitchFamily="18" charset="0"/>
                <a:cs typeface="Times New Roman" panose="02020603050405020304" pitchFamily="18" charset="0"/>
              </a:rPr>
              <a:t>C</a:t>
            </a:r>
            <a:endParaRPr lang="en-US" altLang="zh-CN" b="1" dirty="0">
              <a:latin typeface="Times New Roman" panose="02020603050405020304" pitchFamily="18" charset="0"/>
              <a:cs typeface="Times New Roman" panose="02020603050405020304" pitchFamily="18" charset="0"/>
            </a:endParaRPr>
          </a:p>
        </p:txBody>
      </p:sp>
      <p:pic>
        <p:nvPicPr>
          <p:cNvPr id="138" name="Grafik 52"/>
          <p:cNvPicPr>
            <a:picLocks noChangeAspect="1"/>
          </p:cNvPicPr>
          <p:nvPr/>
        </p:nvPicPr>
        <p:blipFill>
          <a:blip r:embed="rId15"/>
          <a:stretch>
            <a:fillRect/>
          </a:stretch>
        </p:blipFill>
        <p:spPr>
          <a:xfrm>
            <a:off x="1475513" y="827735"/>
            <a:ext cx="350184" cy="255400"/>
          </a:xfrm>
          <a:prstGeom prst="rect">
            <a:avLst/>
          </a:prstGeom>
        </p:spPr>
      </p:pic>
      <p:pic>
        <p:nvPicPr>
          <p:cNvPr id="139" name="Grafik 52"/>
          <p:cNvPicPr>
            <a:picLocks noChangeAspect="1"/>
          </p:cNvPicPr>
          <p:nvPr/>
        </p:nvPicPr>
        <p:blipFill>
          <a:blip r:embed="rId15"/>
          <a:stretch>
            <a:fillRect/>
          </a:stretch>
        </p:blipFill>
        <p:spPr>
          <a:xfrm>
            <a:off x="1480718" y="3311991"/>
            <a:ext cx="350184" cy="255400"/>
          </a:xfrm>
          <a:prstGeom prst="rect">
            <a:avLst/>
          </a:prstGeom>
        </p:spPr>
      </p:pic>
      <p:pic>
        <p:nvPicPr>
          <p:cNvPr id="140" name="Grafik 52"/>
          <p:cNvPicPr>
            <a:picLocks noChangeAspect="1"/>
          </p:cNvPicPr>
          <p:nvPr/>
        </p:nvPicPr>
        <p:blipFill>
          <a:blip r:embed="rId15"/>
          <a:stretch>
            <a:fillRect/>
          </a:stretch>
        </p:blipFill>
        <p:spPr>
          <a:xfrm>
            <a:off x="1547569" y="5769435"/>
            <a:ext cx="350184" cy="255400"/>
          </a:xfrm>
          <a:prstGeom prst="rect">
            <a:avLst/>
          </a:prstGeom>
        </p:spPr>
      </p:pic>
      <p:pic>
        <p:nvPicPr>
          <p:cNvPr id="141" name="Grafik 52"/>
          <p:cNvPicPr>
            <a:picLocks noChangeAspect="1"/>
          </p:cNvPicPr>
          <p:nvPr/>
        </p:nvPicPr>
        <p:blipFill>
          <a:blip r:embed="rId15"/>
          <a:stretch>
            <a:fillRect/>
          </a:stretch>
        </p:blipFill>
        <p:spPr>
          <a:xfrm>
            <a:off x="1518818" y="8347536"/>
            <a:ext cx="350184" cy="255400"/>
          </a:xfrm>
          <a:prstGeom prst="rect">
            <a:avLst/>
          </a:prstGeom>
        </p:spPr>
      </p:pic>
      <p:pic>
        <p:nvPicPr>
          <p:cNvPr id="142" name="Grafik 52"/>
          <p:cNvPicPr>
            <a:picLocks noChangeAspect="1"/>
          </p:cNvPicPr>
          <p:nvPr/>
        </p:nvPicPr>
        <p:blipFill>
          <a:blip r:embed="rId15"/>
          <a:stretch>
            <a:fillRect/>
          </a:stretch>
        </p:blipFill>
        <p:spPr>
          <a:xfrm>
            <a:off x="4009163" y="846785"/>
            <a:ext cx="350184" cy="255400"/>
          </a:xfrm>
          <a:prstGeom prst="rect">
            <a:avLst/>
          </a:prstGeom>
        </p:spPr>
      </p:pic>
      <p:pic>
        <p:nvPicPr>
          <p:cNvPr id="143" name="Grafik 52"/>
          <p:cNvPicPr>
            <a:picLocks noChangeAspect="1"/>
          </p:cNvPicPr>
          <p:nvPr/>
        </p:nvPicPr>
        <p:blipFill>
          <a:blip r:embed="rId15"/>
          <a:stretch>
            <a:fillRect/>
          </a:stretch>
        </p:blipFill>
        <p:spPr>
          <a:xfrm>
            <a:off x="4014368" y="3331041"/>
            <a:ext cx="350184" cy="255400"/>
          </a:xfrm>
          <a:prstGeom prst="rect">
            <a:avLst/>
          </a:prstGeom>
        </p:spPr>
      </p:pic>
      <p:pic>
        <p:nvPicPr>
          <p:cNvPr id="144" name="Grafik 52"/>
          <p:cNvPicPr>
            <a:picLocks noChangeAspect="1"/>
          </p:cNvPicPr>
          <p:nvPr/>
        </p:nvPicPr>
        <p:blipFill>
          <a:blip r:embed="rId15"/>
          <a:stretch>
            <a:fillRect/>
          </a:stretch>
        </p:blipFill>
        <p:spPr>
          <a:xfrm>
            <a:off x="4081219" y="5788485"/>
            <a:ext cx="350184" cy="255400"/>
          </a:xfrm>
          <a:prstGeom prst="rect">
            <a:avLst/>
          </a:prstGeom>
        </p:spPr>
      </p:pic>
      <p:pic>
        <p:nvPicPr>
          <p:cNvPr id="145" name="Grafik 52"/>
          <p:cNvPicPr>
            <a:picLocks noChangeAspect="1"/>
          </p:cNvPicPr>
          <p:nvPr/>
        </p:nvPicPr>
        <p:blipFill>
          <a:blip r:embed="rId15"/>
          <a:stretch>
            <a:fillRect/>
          </a:stretch>
        </p:blipFill>
        <p:spPr>
          <a:xfrm>
            <a:off x="4052468" y="8366586"/>
            <a:ext cx="350184" cy="255400"/>
          </a:xfrm>
          <a:prstGeom prst="rect">
            <a:avLst/>
          </a:prstGeom>
        </p:spPr>
      </p:pic>
      <p:pic>
        <p:nvPicPr>
          <p:cNvPr id="146" name="Grafik 52"/>
          <p:cNvPicPr>
            <a:picLocks noChangeAspect="1"/>
          </p:cNvPicPr>
          <p:nvPr/>
        </p:nvPicPr>
        <p:blipFill>
          <a:blip r:embed="rId15"/>
          <a:stretch>
            <a:fillRect/>
          </a:stretch>
        </p:blipFill>
        <p:spPr>
          <a:xfrm>
            <a:off x="6409463" y="865835"/>
            <a:ext cx="350184" cy="255400"/>
          </a:xfrm>
          <a:prstGeom prst="rect">
            <a:avLst/>
          </a:prstGeom>
        </p:spPr>
      </p:pic>
      <p:pic>
        <p:nvPicPr>
          <p:cNvPr id="147" name="Grafik 52"/>
          <p:cNvPicPr>
            <a:picLocks noChangeAspect="1"/>
          </p:cNvPicPr>
          <p:nvPr/>
        </p:nvPicPr>
        <p:blipFill>
          <a:blip r:embed="rId15"/>
          <a:stretch>
            <a:fillRect/>
          </a:stretch>
        </p:blipFill>
        <p:spPr>
          <a:xfrm>
            <a:off x="6414668" y="3350091"/>
            <a:ext cx="350184" cy="255400"/>
          </a:xfrm>
          <a:prstGeom prst="rect">
            <a:avLst/>
          </a:prstGeom>
        </p:spPr>
      </p:pic>
      <p:pic>
        <p:nvPicPr>
          <p:cNvPr id="148" name="Grafik 52"/>
          <p:cNvPicPr>
            <a:picLocks noChangeAspect="1"/>
          </p:cNvPicPr>
          <p:nvPr/>
        </p:nvPicPr>
        <p:blipFill>
          <a:blip r:embed="rId15"/>
          <a:stretch>
            <a:fillRect/>
          </a:stretch>
        </p:blipFill>
        <p:spPr>
          <a:xfrm>
            <a:off x="6481519" y="5807535"/>
            <a:ext cx="350184" cy="255400"/>
          </a:xfrm>
          <a:prstGeom prst="rect">
            <a:avLst/>
          </a:prstGeom>
        </p:spPr>
      </p:pic>
      <p:pic>
        <p:nvPicPr>
          <p:cNvPr id="149" name="Grafik 52"/>
          <p:cNvPicPr>
            <a:picLocks noChangeAspect="1"/>
          </p:cNvPicPr>
          <p:nvPr/>
        </p:nvPicPr>
        <p:blipFill>
          <a:blip r:embed="rId15"/>
          <a:stretch>
            <a:fillRect/>
          </a:stretch>
        </p:blipFill>
        <p:spPr>
          <a:xfrm>
            <a:off x="6452768" y="8385636"/>
            <a:ext cx="350184" cy="255400"/>
          </a:xfrm>
          <a:prstGeom prst="rect">
            <a:avLst/>
          </a:prstGeom>
        </p:spPr>
      </p:pic>
      <p:sp>
        <p:nvSpPr>
          <p:cNvPr id="150" name="Textfeld 20"/>
          <p:cNvSpPr txBox="1"/>
          <p:nvPr/>
        </p:nvSpPr>
        <p:spPr>
          <a:xfrm>
            <a:off x="470078" y="7873406"/>
            <a:ext cx="452420" cy="369332"/>
          </a:xfrm>
          <a:prstGeom prst="rect">
            <a:avLst/>
          </a:prstGeom>
          <a:noFill/>
        </p:spPr>
        <p:txBody>
          <a:bodyPr wrap="square" rtlCol="0">
            <a:spAutoFit/>
          </a:bodyPr>
          <a:lstStyle/>
          <a:p>
            <a:r>
              <a:rPr lang="de-DE" altLang="zh-CN" b="1" dirty="0">
                <a:latin typeface="Times New Roman" panose="02020603050405020304" pitchFamily="18" charset="0"/>
                <a:cs typeface="Times New Roman" panose="02020603050405020304" pitchFamily="18" charset="0"/>
              </a:rPr>
              <a:t>D</a:t>
            </a:r>
            <a:endParaRPr lang="en-US" altLang="zh-C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917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feld 87"/>
          <p:cNvSpPr txBox="1"/>
          <p:nvPr/>
        </p:nvSpPr>
        <p:spPr>
          <a:xfrm>
            <a:off x="186219" y="52606"/>
            <a:ext cx="7216445" cy="369332"/>
          </a:xfrm>
          <a:prstGeom prst="rect">
            <a:avLst/>
          </a:prstGeom>
          <a:noFill/>
        </p:spPr>
        <p:txBody>
          <a:bodyPr wrap="square" rtlCol="0">
            <a:spAutoFit/>
          </a:bodyPr>
          <a:lstStyle/>
          <a:p>
            <a:pPr algn="ctr"/>
            <a:r>
              <a:rPr lang="de-DE" altLang="zh-CN" b="1" dirty="0" err="1">
                <a:latin typeface="Times New Roman" panose="02020603050405020304" pitchFamily="18" charset="0"/>
                <a:cs typeface="Times New Roman" panose="02020603050405020304" pitchFamily="18" charset="0"/>
              </a:rPr>
              <a:t>Supplementary</a:t>
            </a:r>
            <a:r>
              <a:rPr lang="de-DE" altLang="zh-CN" b="1" dirty="0">
                <a:latin typeface="Times New Roman" panose="02020603050405020304" pitchFamily="18" charset="0"/>
                <a:cs typeface="Times New Roman" panose="02020603050405020304" pitchFamily="18" charset="0"/>
              </a:rPr>
              <a:t> </a:t>
            </a:r>
            <a:r>
              <a:rPr lang="de-DE" b="1" dirty="0">
                <a:latin typeface="Times New Roman" panose="02020603050405020304" pitchFamily="18" charset="0"/>
                <a:cs typeface="Times New Roman" panose="02020603050405020304" pitchFamily="18" charset="0"/>
              </a:rPr>
              <a:t>Fig. 3</a:t>
            </a:r>
            <a:endParaRPr lang="en-US" b="1" dirty="0">
              <a:latin typeface="Times New Roman" panose="02020603050405020304" pitchFamily="18" charset="0"/>
              <a:cs typeface="Times New Roman" panose="02020603050405020304" pitchFamily="18" charset="0"/>
            </a:endParaRPr>
          </a:p>
        </p:txBody>
      </p:sp>
      <p:grpSp>
        <p:nvGrpSpPr>
          <p:cNvPr id="2" name="组合 1"/>
          <p:cNvGrpSpPr/>
          <p:nvPr/>
        </p:nvGrpSpPr>
        <p:grpSpPr>
          <a:xfrm>
            <a:off x="312733" y="3246345"/>
            <a:ext cx="6520479" cy="3353941"/>
            <a:chOff x="293678" y="3055672"/>
            <a:chExt cx="6520479" cy="3353941"/>
          </a:xfrm>
        </p:grpSpPr>
        <p:grpSp>
          <p:nvGrpSpPr>
            <p:cNvPr id="20" name="组合 19"/>
            <p:cNvGrpSpPr/>
            <p:nvPr/>
          </p:nvGrpSpPr>
          <p:grpSpPr>
            <a:xfrm>
              <a:off x="547493" y="3093764"/>
              <a:ext cx="2815503" cy="3289522"/>
              <a:chOff x="547493" y="3257540"/>
              <a:chExt cx="2815503" cy="3289522"/>
            </a:xfrm>
          </p:grpSpPr>
          <p:grpSp>
            <p:nvGrpSpPr>
              <p:cNvPr id="22" name="组合 21"/>
              <p:cNvGrpSpPr/>
              <p:nvPr/>
            </p:nvGrpSpPr>
            <p:grpSpPr>
              <a:xfrm>
                <a:off x="552878" y="3952263"/>
                <a:ext cx="2810118" cy="754083"/>
                <a:chOff x="552174" y="4555016"/>
                <a:chExt cx="2810118" cy="754083"/>
              </a:xfrm>
            </p:grpSpPr>
            <p:pic>
              <p:nvPicPr>
                <p:cNvPr id="23" name="Picture 4" descr="E:\3. 科研\0. 论文\1.1 进行中的论文\1. XZ-Paper 6-IgG+OXA\1. XZ-Paper 6-IgG+OXA\R1\RawData of R1\YR-Histological_Results\IGHB_HROC.tif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264" t="48068" r="6295" b="39877"/>
                <a:stretch/>
              </p:blipFill>
              <p:spPr bwMode="auto">
                <a:xfrm>
                  <a:off x="752349" y="4767352"/>
                  <a:ext cx="2609943" cy="521082"/>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rot="16200000">
                  <a:off x="282854" y="4824336"/>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HROC370</a:t>
                  </a:r>
                  <a:endParaRPr lang="zh-CN" altLang="en-US" sz="800" b="1" dirty="0">
                    <a:latin typeface="Times New Roman" pitchFamily="18" charset="0"/>
                    <a:cs typeface="Times New Roman" pitchFamily="18" charset="0"/>
                  </a:endParaRPr>
                </a:p>
              </p:txBody>
            </p:sp>
          </p:grpSp>
          <p:pic>
            <p:nvPicPr>
              <p:cNvPr id="1028" name="Picture 4" descr="E:\3. 科研\0. 论文\1.1 进行中的论文\1. XZ-Paper 6-IgG+OXA\1. XZ-Paper 6-IgG+OXA\R1\RawData of R1\YR-Histological_Results\IGHB_HROC.tif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264" t="82359" r="6295" b="4787"/>
              <a:stretch/>
            </p:blipFill>
            <p:spPr bwMode="auto">
              <a:xfrm>
                <a:off x="744835" y="3568134"/>
                <a:ext cx="2609943" cy="5556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16200000">
                <a:off x="396766" y="3728866"/>
                <a:ext cx="537899"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Control</a:t>
                </a:r>
                <a:endParaRPr lang="zh-CN" altLang="en-US" sz="800" b="1" dirty="0">
                  <a:latin typeface="Times New Roman" pitchFamily="18" charset="0"/>
                  <a:cs typeface="Times New Roman" pitchFamily="18" charset="0"/>
                </a:endParaRPr>
              </a:p>
            </p:txBody>
          </p:sp>
          <p:pic>
            <p:nvPicPr>
              <p:cNvPr id="16" name="Picture 4" descr="E:\3. 科研\0. 论文\1.1 进行中的论文\1. XZ-Paper 6-IgG+OXA\1. XZ-Paper 6-IgG+OXA\R1\RawData of R1\YR-Histological_Results\IGHB_HROC.tif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264" t="30403" r="6295" b="57037"/>
              <a:stretch/>
            </p:blipFill>
            <p:spPr bwMode="auto">
              <a:xfrm>
                <a:off x="746934" y="5343606"/>
                <a:ext cx="2609943" cy="54292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rot="16200000">
                <a:off x="282838" y="5446601"/>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HROC285</a:t>
                </a:r>
                <a:endParaRPr lang="zh-CN" altLang="en-US" sz="800" b="1" dirty="0">
                  <a:latin typeface="Times New Roman" pitchFamily="18" charset="0"/>
                  <a:cs typeface="Times New Roman" pitchFamily="18" charset="0"/>
                </a:endParaRPr>
              </a:p>
            </p:txBody>
          </p:sp>
          <p:pic>
            <p:nvPicPr>
              <p:cNvPr id="18" name="Picture 4" descr="E:\3. 科研\0. 论文\1.1 进行中的论文\1. XZ-Paper 6-IgG+OXA\1. XZ-Paper 6-IgG+OXA\R1\RawData of R1\YR-Histological_Results\IGHB_HROC.tif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264" t="13032" r="6295" b="74338"/>
              <a:stretch/>
            </p:blipFill>
            <p:spPr bwMode="auto">
              <a:xfrm>
                <a:off x="742155" y="5969227"/>
                <a:ext cx="2609943" cy="54595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rot="16200000">
                <a:off x="282822" y="6062299"/>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HROC277</a:t>
                </a:r>
                <a:endParaRPr lang="zh-CN" altLang="en-US" sz="800" b="1" dirty="0">
                  <a:latin typeface="Times New Roman" pitchFamily="18" charset="0"/>
                  <a:cs typeface="Times New Roman" pitchFamily="18" charset="0"/>
                </a:endParaRPr>
              </a:p>
            </p:txBody>
          </p:sp>
          <p:sp>
            <p:nvSpPr>
              <p:cNvPr id="27" name="TextBox 26"/>
              <p:cNvSpPr txBox="1"/>
              <p:nvPr/>
            </p:nvSpPr>
            <p:spPr>
              <a:xfrm rot="16200000">
                <a:off x="278173" y="4865228"/>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HROC374</a:t>
                </a:r>
                <a:endParaRPr lang="zh-CN" altLang="en-US" sz="800" b="1" dirty="0">
                  <a:latin typeface="Times New Roman" pitchFamily="18" charset="0"/>
                  <a:cs typeface="Times New Roman" pitchFamily="18" charset="0"/>
                </a:endParaRPr>
              </a:p>
            </p:txBody>
          </p:sp>
          <p:pic>
            <p:nvPicPr>
              <p:cNvPr id="28" name="Picture 4" descr="E:\3. 科研\0. 论文\1.1 进行中的论文\1. XZ-Paper 6-IgG+OXA\1. XZ-Paper 6-IgG+OXA\R1\RawData of R1\YR-Histological_Results\IGHB_HROC.tif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264" t="64829" r="6295" b="22556"/>
              <a:stretch/>
            </p:blipFill>
            <p:spPr bwMode="auto">
              <a:xfrm>
                <a:off x="742254" y="4762875"/>
                <a:ext cx="2609943" cy="54525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866775" y="3257540"/>
                <a:ext cx="2447925" cy="276999"/>
              </a:xfrm>
              <a:prstGeom prst="rect">
                <a:avLst/>
              </a:prstGeom>
              <a:noFill/>
            </p:spPr>
            <p:txBody>
              <a:bodyPr wrap="square" rtlCol="0">
                <a:spAutoFit/>
              </a:bodyPr>
              <a:lstStyle/>
              <a:p>
                <a:pPr algn="ctr"/>
                <a:r>
                  <a:rPr lang="en-US" altLang="zh-CN" sz="1200" b="1" dirty="0">
                    <a:latin typeface="Times New Roman" pitchFamily="18" charset="0"/>
                    <a:cs typeface="Times New Roman" pitchFamily="18" charset="0"/>
                  </a:rPr>
                  <a:t>IGH</a:t>
                </a:r>
                <a:endParaRPr lang="zh-CN" altLang="en-US" sz="1200" b="1" dirty="0">
                  <a:latin typeface="Times New Roman" pitchFamily="18" charset="0"/>
                  <a:cs typeface="Times New Roman" pitchFamily="18" charset="0"/>
                </a:endParaRPr>
              </a:p>
            </p:txBody>
          </p:sp>
        </p:grpSp>
        <p:sp>
          <p:nvSpPr>
            <p:cNvPr id="43" name="TextBox 42"/>
            <p:cNvSpPr txBox="1"/>
            <p:nvPr/>
          </p:nvSpPr>
          <p:spPr>
            <a:xfrm rot="16200000">
              <a:off x="3718680" y="4105804"/>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HROC370</a:t>
              </a:r>
              <a:endParaRPr lang="zh-CN" altLang="en-US" sz="800" b="1" dirty="0">
                <a:latin typeface="Times New Roman" pitchFamily="18" charset="0"/>
                <a:cs typeface="Times New Roman" pitchFamily="18" charset="0"/>
              </a:endParaRPr>
            </a:p>
          </p:txBody>
        </p:sp>
        <p:sp>
          <p:nvSpPr>
            <p:cNvPr id="34" name="TextBox 33"/>
            <p:cNvSpPr txBox="1"/>
            <p:nvPr/>
          </p:nvSpPr>
          <p:spPr>
            <a:xfrm rot="16200000">
              <a:off x="3831888" y="3570604"/>
              <a:ext cx="537899"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Control</a:t>
              </a:r>
              <a:endParaRPr lang="zh-CN" altLang="en-US" sz="800" b="1" dirty="0">
                <a:latin typeface="Times New Roman" pitchFamily="18" charset="0"/>
                <a:cs typeface="Times New Roman" pitchFamily="18" charset="0"/>
              </a:endParaRPr>
            </a:p>
          </p:txBody>
        </p:sp>
        <p:sp>
          <p:nvSpPr>
            <p:cNvPr id="36" name="TextBox 35"/>
            <p:cNvSpPr txBox="1"/>
            <p:nvPr/>
          </p:nvSpPr>
          <p:spPr>
            <a:xfrm rot="16200000">
              <a:off x="3717960" y="5296150"/>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HROC285</a:t>
              </a:r>
              <a:endParaRPr lang="zh-CN" altLang="en-US" sz="800" b="1" dirty="0">
                <a:latin typeface="Times New Roman" pitchFamily="18" charset="0"/>
                <a:cs typeface="Times New Roman" pitchFamily="18" charset="0"/>
              </a:endParaRPr>
            </a:p>
          </p:txBody>
        </p:sp>
        <p:sp>
          <p:nvSpPr>
            <p:cNvPr id="38" name="TextBox 37"/>
            <p:cNvSpPr txBox="1"/>
            <p:nvPr/>
          </p:nvSpPr>
          <p:spPr>
            <a:xfrm rot="16200000">
              <a:off x="3717944" y="5924850"/>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HROC277</a:t>
              </a:r>
              <a:endParaRPr lang="zh-CN" altLang="en-US" sz="800" b="1" dirty="0">
                <a:latin typeface="Times New Roman" pitchFamily="18" charset="0"/>
                <a:cs typeface="Times New Roman" pitchFamily="18" charset="0"/>
              </a:endParaRPr>
            </a:p>
          </p:txBody>
        </p:sp>
        <p:sp>
          <p:nvSpPr>
            <p:cNvPr id="39" name="TextBox 38"/>
            <p:cNvSpPr txBox="1"/>
            <p:nvPr/>
          </p:nvSpPr>
          <p:spPr>
            <a:xfrm rot="16200000">
              <a:off x="3713295" y="4706109"/>
              <a:ext cx="754083" cy="215444"/>
            </a:xfrm>
            <a:prstGeom prst="rect">
              <a:avLst/>
            </a:prstGeom>
            <a:noFill/>
          </p:spPr>
          <p:txBody>
            <a:bodyPr wrap="square" rtlCol="0">
              <a:spAutoFit/>
            </a:bodyPr>
            <a:lstStyle/>
            <a:p>
              <a:r>
                <a:rPr lang="en-US" altLang="zh-CN" sz="800" b="1" dirty="0">
                  <a:latin typeface="Times New Roman" pitchFamily="18" charset="0"/>
                  <a:cs typeface="Times New Roman" pitchFamily="18" charset="0"/>
                </a:rPr>
                <a:t>HROC374</a:t>
              </a:r>
              <a:endParaRPr lang="zh-CN" altLang="en-US" sz="800" b="1" dirty="0">
                <a:latin typeface="Times New Roman" pitchFamily="18" charset="0"/>
                <a:cs typeface="Times New Roman" pitchFamily="18" charset="0"/>
              </a:endParaRPr>
            </a:p>
          </p:txBody>
        </p:sp>
        <p:sp>
          <p:nvSpPr>
            <p:cNvPr id="41" name="TextBox 40"/>
            <p:cNvSpPr txBox="1"/>
            <p:nvPr/>
          </p:nvSpPr>
          <p:spPr>
            <a:xfrm>
              <a:off x="4301897" y="3089753"/>
              <a:ext cx="2447925" cy="276999"/>
            </a:xfrm>
            <a:prstGeom prst="rect">
              <a:avLst/>
            </a:prstGeom>
            <a:noFill/>
          </p:spPr>
          <p:txBody>
            <a:bodyPr wrap="square" rtlCol="0">
              <a:spAutoFit/>
            </a:bodyPr>
            <a:lstStyle/>
            <a:p>
              <a:pPr algn="ctr"/>
              <a:r>
                <a:rPr lang="en-US" altLang="zh-CN" sz="1200" b="1" dirty="0">
                  <a:latin typeface="Times New Roman" pitchFamily="18" charset="0"/>
                  <a:cs typeface="Times New Roman" pitchFamily="18" charset="0"/>
                </a:rPr>
                <a:t>IGK</a:t>
              </a:r>
              <a:endParaRPr lang="zh-CN" altLang="en-US" sz="1200" b="1" dirty="0">
                <a:latin typeface="Times New Roman" pitchFamily="18" charset="0"/>
                <a:cs typeface="Times New Roman" pitchFamily="18" charset="0"/>
              </a:endParaRPr>
            </a:p>
          </p:txBody>
        </p:sp>
        <p:pic>
          <p:nvPicPr>
            <p:cNvPr id="1029" name="Picture 5" descr="E:\3. 科研\0. 论文\1.1 进行中的论文\1. XZ-Paper 6-IgG+OXA\1. XZ-Paper 6-IgG+OXA\R1\RawData of R1\YR-Histological_Results\IGKA_HROC.tif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8974" t="82390" r="6728" b="5018"/>
            <a:stretch/>
          </p:blipFill>
          <p:spPr bwMode="auto">
            <a:xfrm>
              <a:off x="4199823" y="3408297"/>
              <a:ext cx="2610000" cy="551629"/>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5" descr="E:\3. 科研\0. 论文\1.1 进行中的论文\1. XZ-Paper 6-IgG+OXA\1. XZ-Paper 6-IgG+OXA\R1\RawData of R1\YR-Histological_Results\IGKA_HROC.tif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974" t="47816" r="6728" b="39939"/>
            <a:stretch/>
          </p:blipFill>
          <p:spPr bwMode="auto">
            <a:xfrm>
              <a:off x="4204157" y="3988931"/>
              <a:ext cx="2610000" cy="53642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5" descr="E:\3. 科研\0. 论文\1.1 进行中的论文\1. XZ-Paper 6-IgG+OXA\1. XZ-Paper 6-IgG+OXA\R1\RawData of R1\YR-Histological_Results\IGKA_HROC.tif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974" t="64692" r="6728" b="22646"/>
            <a:stretch/>
          </p:blipFill>
          <p:spPr bwMode="auto">
            <a:xfrm>
              <a:off x="4200533" y="4594511"/>
              <a:ext cx="2610000" cy="55470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5" descr="E:\3. 科研\0. 论文\1.1 进行中的论文\1. XZ-Paper 6-IgG+OXA\1. XZ-Paper 6-IgG+OXA\R1\RawData of R1\YR-Histological_Results\IGKA_HROC.tif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974" t="30975" r="6728" b="56683"/>
            <a:stretch/>
          </p:blipFill>
          <p:spPr bwMode="auto">
            <a:xfrm>
              <a:off x="4201243" y="5207049"/>
              <a:ext cx="2610000" cy="54071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5" descr="E:\3. 科研\0. 论文\1.1 进行中的论文\1. XZ-Paper 6-IgG+OXA\1. XZ-Paper 6-IgG+OXA\R1\RawData of R1\YR-Histological_Results\IGKA_HROC.tif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8974" t="12591" r="6728" b="74121"/>
            <a:stretch/>
          </p:blipFill>
          <p:spPr bwMode="auto">
            <a:xfrm>
              <a:off x="4197619" y="5780623"/>
              <a:ext cx="2610000" cy="582140"/>
            </a:xfrm>
            <a:prstGeom prst="rect">
              <a:avLst/>
            </a:prstGeom>
            <a:noFill/>
            <a:extLst>
              <a:ext uri="{909E8E84-426E-40DD-AFC4-6F175D3DCCD1}">
                <a14:hiddenFill xmlns:a14="http://schemas.microsoft.com/office/drawing/2010/main">
                  <a:solidFill>
                    <a:srgbClr val="FFFFFF"/>
                  </a:solidFill>
                </a14:hiddenFill>
              </a:ext>
            </a:extLst>
          </p:spPr>
        </p:pic>
        <p:sp>
          <p:nvSpPr>
            <p:cNvPr id="37" name="Textfeld 72"/>
            <p:cNvSpPr txBox="1"/>
            <p:nvPr/>
          </p:nvSpPr>
          <p:spPr>
            <a:xfrm>
              <a:off x="293678" y="3055672"/>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C</a:t>
              </a:r>
              <a:endParaRPr lang="en-US" b="1" dirty="0">
                <a:latin typeface="Times New Roman" panose="02020603050405020304" pitchFamily="18" charset="0"/>
                <a:cs typeface="Times New Roman" panose="02020603050405020304" pitchFamily="18" charset="0"/>
              </a:endParaRPr>
            </a:p>
          </p:txBody>
        </p:sp>
        <p:sp>
          <p:nvSpPr>
            <p:cNvPr id="40" name="Textfeld 72"/>
            <p:cNvSpPr txBox="1"/>
            <p:nvPr/>
          </p:nvSpPr>
          <p:spPr>
            <a:xfrm>
              <a:off x="3800594" y="3056382"/>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D</a:t>
              </a:r>
              <a:endParaRPr lang="en-US" b="1" dirty="0">
                <a:latin typeface="Times New Roman" panose="02020603050405020304" pitchFamily="18" charset="0"/>
                <a:cs typeface="Times New Roman" panose="02020603050405020304" pitchFamily="18" charset="0"/>
              </a:endParaRPr>
            </a:p>
          </p:txBody>
        </p:sp>
      </p:grpSp>
      <p:sp>
        <p:nvSpPr>
          <p:cNvPr id="14" name="TextBox 13"/>
          <p:cNvSpPr txBox="1"/>
          <p:nvPr/>
        </p:nvSpPr>
        <p:spPr>
          <a:xfrm>
            <a:off x="1091461" y="4208800"/>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255bp</a:t>
            </a:r>
            <a:endParaRPr lang="zh-CN" altLang="en-US" sz="800" dirty="0">
              <a:latin typeface="Times New Roman" pitchFamily="18" charset="0"/>
              <a:cs typeface="Times New Roman" pitchFamily="18" charset="0"/>
            </a:endParaRPr>
          </a:p>
        </p:txBody>
      </p:sp>
      <p:sp>
        <p:nvSpPr>
          <p:cNvPr id="61" name="TextBox 60"/>
          <p:cNvSpPr txBox="1"/>
          <p:nvPr/>
        </p:nvSpPr>
        <p:spPr>
          <a:xfrm>
            <a:off x="2377708" y="4123330"/>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283bp</a:t>
            </a:r>
            <a:endParaRPr lang="zh-CN" altLang="en-US" sz="800" dirty="0">
              <a:latin typeface="Times New Roman" pitchFamily="18" charset="0"/>
              <a:cs typeface="Times New Roman" pitchFamily="18" charset="0"/>
            </a:endParaRPr>
          </a:p>
        </p:txBody>
      </p:sp>
      <p:sp>
        <p:nvSpPr>
          <p:cNvPr id="62" name="TextBox 61"/>
          <p:cNvSpPr txBox="1"/>
          <p:nvPr/>
        </p:nvSpPr>
        <p:spPr>
          <a:xfrm>
            <a:off x="2866542" y="4302946"/>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293bp</a:t>
            </a:r>
            <a:endParaRPr lang="zh-CN" altLang="en-US" sz="800" dirty="0">
              <a:latin typeface="Times New Roman" pitchFamily="18" charset="0"/>
              <a:cs typeface="Times New Roman" pitchFamily="18" charset="0"/>
            </a:endParaRPr>
          </a:p>
        </p:txBody>
      </p:sp>
      <p:sp>
        <p:nvSpPr>
          <p:cNvPr id="63" name="TextBox 62"/>
          <p:cNvSpPr txBox="1"/>
          <p:nvPr/>
        </p:nvSpPr>
        <p:spPr>
          <a:xfrm>
            <a:off x="5568147" y="4074506"/>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217bp</a:t>
            </a:r>
            <a:endParaRPr lang="zh-CN" altLang="en-US" sz="800" dirty="0">
              <a:latin typeface="Times New Roman" pitchFamily="18" charset="0"/>
              <a:cs typeface="Times New Roman" pitchFamily="18" charset="0"/>
            </a:endParaRPr>
          </a:p>
        </p:txBody>
      </p:sp>
      <p:sp>
        <p:nvSpPr>
          <p:cNvPr id="64" name="TextBox 63"/>
          <p:cNvSpPr txBox="1"/>
          <p:nvPr/>
        </p:nvSpPr>
        <p:spPr>
          <a:xfrm>
            <a:off x="6320508" y="4073612"/>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274bp</a:t>
            </a:r>
            <a:endParaRPr lang="zh-CN" altLang="en-US" sz="800" dirty="0">
              <a:latin typeface="Times New Roman" pitchFamily="18" charset="0"/>
              <a:cs typeface="Times New Roman" pitchFamily="18" charset="0"/>
            </a:endParaRPr>
          </a:p>
        </p:txBody>
      </p:sp>
      <p:sp>
        <p:nvSpPr>
          <p:cNvPr id="65" name="TextBox 64"/>
          <p:cNvSpPr txBox="1"/>
          <p:nvPr/>
        </p:nvSpPr>
        <p:spPr>
          <a:xfrm>
            <a:off x="2865648" y="4838581"/>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294bp</a:t>
            </a:r>
            <a:endParaRPr lang="zh-CN" altLang="en-US" sz="800" dirty="0">
              <a:latin typeface="Times New Roman" pitchFamily="18" charset="0"/>
              <a:cs typeface="Times New Roman" pitchFamily="18" charset="0"/>
            </a:endParaRPr>
          </a:p>
        </p:txBody>
      </p:sp>
      <p:sp>
        <p:nvSpPr>
          <p:cNvPr id="66" name="TextBox 65"/>
          <p:cNvSpPr txBox="1"/>
          <p:nvPr/>
        </p:nvSpPr>
        <p:spPr>
          <a:xfrm>
            <a:off x="5577825" y="4692074"/>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217bp</a:t>
            </a:r>
            <a:endParaRPr lang="zh-CN" altLang="en-US" sz="800" dirty="0">
              <a:latin typeface="Times New Roman" pitchFamily="18" charset="0"/>
              <a:cs typeface="Times New Roman" pitchFamily="18" charset="0"/>
            </a:endParaRPr>
          </a:p>
        </p:txBody>
      </p:sp>
      <p:sp>
        <p:nvSpPr>
          <p:cNvPr id="67" name="TextBox 66"/>
          <p:cNvSpPr txBox="1"/>
          <p:nvPr/>
        </p:nvSpPr>
        <p:spPr>
          <a:xfrm>
            <a:off x="6224466" y="4844474"/>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268bp</a:t>
            </a:r>
            <a:endParaRPr lang="zh-CN" altLang="en-US" sz="800" dirty="0">
              <a:latin typeface="Times New Roman" pitchFamily="18" charset="0"/>
              <a:cs typeface="Times New Roman" pitchFamily="18" charset="0"/>
            </a:endParaRPr>
          </a:p>
        </p:txBody>
      </p:sp>
      <p:sp>
        <p:nvSpPr>
          <p:cNvPr id="68" name="TextBox 67"/>
          <p:cNvSpPr txBox="1"/>
          <p:nvPr/>
        </p:nvSpPr>
        <p:spPr>
          <a:xfrm>
            <a:off x="1082638" y="5394613"/>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255bp</a:t>
            </a:r>
            <a:endParaRPr lang="zh-CN" altLang="en-US" sz="800" dirty="0">
              <a:latin typeface="Times New Roman" pitchFamily="18" charset="0"/>
              <a:cs typeface="Times New Roman" pitchFamily="18" charset="0"/>
            </a:endParaRPr>
          </a:p>
        </p:txBody>
      </p:sp>
      <p:sp>
        <p:nvSpPr>
          <p:cNvPr id="69" name="TextBox 68"/>
          <p:cNvSpPr txBox="1"/>
          <p:nvPr/>
        </p:nvSpPr>
        <p:spPr>
          <a:xfrm>
            <a:off x="5590146" y="5312285"/>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218bp</a:t>
            </a:r>
            <a:endParaRPr lang="zh-CN" altLang="en-US" sz="800" dirty="0">
              <a:latin typeface="Times New Roman" pitchFamily="18" charset="0"/>
              <a:cs typeface="Times New Roman" pitchFamily="18" charset="0"/>
            </a:endParaRPr>
          </a:p>
        </p:txBody>
      </p:sp>
      <p:sp>
        <p:nvSpPr>
          <p:cNvPr id="70" name="TextBox 69"/>
          <p:cNvSpPr txBox="1"/>
          <p:nvPr/>
        </p:nvSpPr>
        <p:spPr>
          <a:xfrm>
            <a:off x="6231501" y="5504330"/>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268bp</a:t>
            </a:r>
            <a:endParaRPr lang="zh-CN" altLang="en-US" sz="800" dirty="0">
              <a:latin typeface="Times New Roman" pitchFamily="18" charset="0"/>
              <a:cs typeface="Times New Roman" pitchFamily="18" charset="0"/>
            </a:endParaRPr>
          </a:p>
        </p:txBody>
      </p:sp>
      <p:sp>
        <p:nvSpPr>
          <p:cNvPr id="71" name="TextBox 70"/>
          <p:cNvSpPr txBox="1"/>
          <p:nvPr/>
        </p:nvSpPr>
        <p:spPr>
          <a:xfrm>
            <a:off x="1081744" y="6035968"/>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255bp</a:t>
            </a:r>
            <a:endParaRPr lang="zh-CN" altLang="en-US" sz="800" dirty="0">
              <a:latin typeface="Times New Roman" pitchFamily="18" charset="0"/>
              <a:cs typeface="Times New Roman" pitchFamily="18" charset="0"/>
            </a:endParaRPr>
          </a:p>
        </p:txBody>
      </p:sp>
      <p:sp>
        <p:nvSpPr>
          <p:cNvPr id="72" name="TextBox 71"/>
          <p:cNvSpPr txBox="1"/>
          <p:nvPr/>
        </p:nvSpPr>
        <p:spPr>
          <a:xfrm>
            <a:off x="2364301" y="5933224"/>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283bp</a:t>
            </a:r>
            <a:endParaRPr lang="zh-CN" altLang="en-US" sz="800" dirty="0">
              <a:latin typeface="Times New Roman" pitchFamily="18" charset="0"/>
              <a:cs typeface="Times New Roman" pitchFamily="18" charset="0"/>
            </a:endParaRPr>
          </a:p>
        </p:txBody>
      </p:sp>
      <p:sp>
        <p:nvSpPr>
          <p:cNvPr id="73" name="TextBox 72"/>
          <p:cNvSpPr txBox="1"/>
          <p:nvPr/>
        </p:nvSpPr>
        <p:spPr>
          <a:xfrm>
            <a:off x="2849719" y="6006334"/>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293bp</a:t>
            </a:r>
            <a:endParaRPr lang="zh-CN" altLang="en-US" sz="800" dirty="0">
              <a:latin typeface="Times New Roman" pitchFamily="18" charset="0"/>
              <a:cs typeface="Times New Roman" pitchFamily="18" charset="0"/>
            </a:endParaRPr>
          </a:p>
        </p:txBody>
      </p:sp>
      <p:sp>
        <p:nvSpPr>
          <p:cNvPr id="74" name="TextBox 73"/>
          <p:cNvSpPr txBox="1"/>
          <p:nvPr/>
        </p:nvSpPr>
        <p:spPr>
          <a:xfrm>
            <a:off x="5599824" y="6043502"/>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218bp</a:t>
            </a:r>
            <a:endParaRPr lang="zh-CN" altLang="en-US" sz="800" dirty="0">
              <a:latin typeface="Times New Roman" pitchFamily="18" charset="0"/>
              <a:cs typeface="Times New Roman" pitchFamily="18" charset="0"/>
            </a:endParaRPr>
          </a:p>
        </p:txBody>
      </p:sp>
      <p:sp>
        <p:nvSpPr>
          <p:cNvPr id="75" name="TextBox 74"/>
          <p:cNvSpPr txBox="1"/>
          <p:nvPr/>
        </p:nvSpPr>
        <p:spPr>
          <a:xfrm>
            <a:off x="6238536" y="6000320"/>
            <a:ext cx="512704" cy="215444"/>
          </a:xfrm>
          <a:prstGeom prst="rect">
            <a:avLst/>
          </a:prstGeom>
          <a:noFill/>
        </p:spPr>
        <p:txBody>
          <a:bodyPr wrap="square" rtlCol="0">
            <a:spAutoFit/>
          </a:bodyPr>
          <a:lstStyle/>
          <a:p>
            <a:r>
              <a:rPr lang="en-US" altLang="zh-CN" sz="800" dirty="0">
                <a:latin typeface="Times New Roman" pitchFamily="18" charset="0"/>
                <a:cs typeface="Times New Roman" pitchFamily="18" charset="0"/>
              </a:rPr>
              <a:t>268bp</a:t>
            </a:r>
            <a:endParaRPr lang="zh-CN" altLang="en-US" sz="800"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0186" y="7233622"/>
            <a:ext cx="2646488" cy="2180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表格 3"/>
          <p:cNvGraphicFramePr>
            <a:graphicFrameLocks noGrp="1"/>
          </p:cNvGraphicFramePr>
          <p:nvPr/>
        </p:nvGraphicFramePr>
        <p:xfrm>
          <a:off x="885830" y="6858825"/>
          <a:ext cx="2447756" cy="3271264"/>
        </p:xfrm>
        <a:graphic>
          <a:graphicData uri="http://schemas.openxmlformats.org/drawingml/2006/table">
            <a:tbl>
              <a:tblPr firstRow="1" bandRow="1">
                <a:tableStyleId>{5C22544A-7EE6-4342-B048-85BDC9FD1C3A}</a:tableStyleId>
              </a:tblPr>
              <a:tblGrid>
                <a:gridCol w="1060734">
                  <a:extLst>
                    <a:ext uri="{9D8B030D-6E8A-4147-A177-3AD203B41FA5}">
                      <a16:colId xmlns:a16="http://schemas.microsoft.com/office/drawing/2014/main" val="20000"/>
                    </a:ext>
                  </a:extLst>
                </a:gridCol>
                <a:gridCol w="1387022">
                  <a:extLst>
                    <a:ext uri="{9D8B030D-6E8A-4147-A177-3AD203B41FA5}">
                      <a16:colId xmlns:a16="http://schemas.microsoft.com/office/drawing/2014/main" val="20001"/>
                    </a:ext>
                  </a:extLst>
                </a:gridCol>
              </a:tblGrid>
              <a:tr h="116974">
                <a:tc>
                  <a:txBody>
                    <a:bodyPr/>
                    <a:lstStyle/>
                    <a:p>
                      <a:pPr algn="ctr"/>
                      <a:r>
                        <a:rPr lang="en-US" altLang="zh-CN" sz="1200" dirty="0">
                          <a:solidFill>
                            <a:schemeClr val="tx1"/>
                          </a:solidFill>
                          <a:latin typeface="Times New Roman" pitchFamily="18" charset="0"/>
                          <a:cs typeface="Times New Roman" pitchFamily="18" charset="0"/>
                        </a:rPr>
                        <a:t>Cell lines</a:t>
                      </a:r>
                      <a:endParaRPr lang="zh-CN" altLang="en-US" sz="1200" dirty="0">
                        <a:solidFill>
                          <a:schemeClr val="tx1"/>
                        </a:solidFill>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200" dirty="0">
                          <a:solidFill>
                            <a:schemeClr val="tx1"/>
                          </a:solidFill>
                          <a:latin typeface="Times New Roman" pitchFamily="18" charset="0"/>
                          <a:cs typeface="Times New Roman" pitchFamily="18" charset="0"/>
                        </a:rPr>
                        <a:t>IC 50 of OXA (</a:t>
                      </a:r>
                      <a:r>
                        <a:rPr lang="el-GR" altLang="zh-CN" sz="1200" dirty="0">
                          <a:solidFill>
                            <a:schemeClr val="tx1"/>
                          </a:solidFill>
                          <a:latin typeface="Times New Roman" pitchFamily="18" charset="0"/>
                          <a:cs typeface="Times New Roman" pitchFamily="18" charset="0"/>
                        </a:rPr>
                        <a:t>μ</a:t>
                      </a:r>
                      <a:r>
                        <a:rPr lang="en-US" altLang="zh-CN" sz="1200" dirty="0">
                          <a:solidFill>
                            <a:schemeClr val="tx1"/>
                          </a:solidFill>
                          <a:latin typeface="Times New Roman" pitchFamily="18" charset="0"/>
                          <a:cs typeface="Times New Roman" pitchFamily="18" charset="0"/>
                        </a:rPr>
                        <a:t>M)</a:t>
                      </a:r>
                      <a:endParaRPr lang="zh-CN" altLang="en-US" sz="1200" dirty="0">
                        <a:solidFill>
                          <a:schemeClr val="tx1"/>
                        </a:solidFill>
                        <a:latin typeface="Times New Roman" pitchFamily="18" charset="0"/>
                        <a:cs typeface="Times New Roman"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0">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HROC374</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0.31</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HROC370</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0.34</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0">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HROC131</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0.66</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0">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HROC87</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0.74</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56508">
                <a:tc>
                  <a:txBody>
                    <a:bodyPr/>
                    <a:lstStyle/>
                    <a:p>
                      <a:pPr algn="ctr" fontAlgn="b"/>
                      <a:r>
                        <a:rPr lang="en-US" sz="1200" b="0" i="0" u="none" strike="noStrike">
                          <a:solidFill>
                            <a:srgbClr val="000000"/>
                          </a:solidFill>
                          <a:effectLst/>
                          <a:latin typeface="Times New Roman" pitchFamily="18" charset="0"/>
                          <a:cs typeface="Times New Roman" pitchFamily="18" charset="0"/>
                        </a:rPr>
                        <a:t>HROC46</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0.75</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56508">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HROC285</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1.83</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56508">
                <a:tc>
                  <a:txBody>
                    <a:bodyPr/>
                    <a:lstStyle/>
                    <a:p>
                      <a:pPr algn="ctr" fontAlgn="b"/>
                      <a:r>
                        <a:rPr lang="en-US" sz="1200" b="0" i="0" u="none" strike="noStrike">
                          <a:solidFill>
                            <a:srgbClr val="000000"/>
                          </a:solidFill>
                          <a:effectLst/>
                          <a:latin typeface="Times New Roman" pitchFamily="18" charset="0"/>
                          <a:cs typeface="Times New Roman" pitchFamily="18" charset="0"/>
                        </a:rPr>
                        <a:t>HROC277Met</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1.92</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56508">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HROC278</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2.03</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56508">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HROC147</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2.04</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56508">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HROC277</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2.47</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56508">
                <a:tc>
                  <a:txBody>
                    <a:bodyPr/>
                    <a:lstStyle/>
                    <a:p>
                      <a:pPr algn="ctr" fontAlgn="b"/>
                      <a:r>
                        <a:rPr lang="en-US" sz="1200" b="0" i="0" u="none" strike="noStrike">
                          <a:solidFill>
                            <a:srgbClr val="000000"/>
                          </a:solidFill>
                          <a:effectLst/>
                          <a:latin typeface="Times New Roman" pitchFamily="18" charset="0"/>
                          <a:cs typeface="Times New Roman" pitchFamily="18" charset="0"/>
                        </a:rPr>
                        <a:t>HROC50</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2.88</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256508">
                <a:tc>
                  <a:txBody>
                    <a:bodyPr/>
                    <a:lstStyle/>
                    <a:p>
                      <a:pPr algn="ctr" fontAlgn="b"/>
                      <a:r>
                        <a:rPr lang="en-US" sz="1200" b="0" i="0" u="none" strike="noStrike" dirty="0">
                          <a:solidFill>
                            <a:srgbClr val="000000"/>
                          </a:solidFill>
                          <a:effectLst/>
                          <a:latin typeface="Times New Roman" pitchFamily="18" charset="0"/>
                          <a:cs typeface="Times New Roman" pitchFamily="18" charset="0"/>
                        </a:rPr>
                        <a:t>HROC18</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altLang="zh-CN" sz="1200" b="0" i="0" u="none" strike="noStrike" dirty="0">
                          <a:solidFill>
                            <a:srgbClr val="000000"/>
                          </a:solidFill>
                          <a:effectLst/>
                          <a:latin typeface="Times New Roman" pitchFamily="18" charset="0"/>
                          <a:cs typeface="Times New Roman" pitchFamily="18" charset="0"/>
                        </a:rPr>
                        <a:t>3.10</a:t>
                      </a:r>
                    </a:p>
                  </a:txBody>
                  <a:tcPr marL="7620" marR="7620" marT="762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bl>
          </a:graphicData>
        </a:graphic>
      </p:graphicFrame>
      <p:sp>
        <p:nvSpPr>
          <p:cNvPr id="86" name="TextBox 85"/>
          <p:cNvSpPr txBox="1"/>
          <p:nvPr/>
        </p:nvSpPr>
        <p:spPr>
          <a:xfrm rot="16200000">
            <a:off x="3186697" y="8227476"/>
            <a:ext cx="1756259" cy="246221"/>
          </a:xfrm>
          <a:prstGeom prst="rect">
            <a:avLst/>
          </a:prstGeom>
          <a:noFill/>
        </p:spPr>
        <p:txBody>
          <a:bodyPr wrap="square" rtlCol="0">
            <a:spAutoFit/>
          </a:bodyPr>
          <a:lstStyle/>
          <a:p>
            <a:pPr algn="ctr"/>
            <a:r>
              <a:rPr lang="en-US" altLang="zh-CN" sz="1000" b="1" dirty="0">
                <a:latin typeface="Times New Roman" pitchFamily="18" charset="0"/>
                <a:cs typeface="Times New Roman" pitchFamily="18" charset="0"/>
              </a:rPr>
              <a:t>IC</a:t>
            </a:r>
            <a:r>
              <a:rPr lang="en-US" altLang="zh-CN" sz="1000" b="1" baseline="-25000" dirty="0">
                <a:latin typeface="Times New Roman" pitchFamily="18" charset="0"/>
                <a:cs typeface="Times New Roman" pitchFamily="18" charset="0"/>
              </a:rPr>
              <a:t>50</a:t>
            </a:r>
            <a:r>
              <a:rPr lang="en-US" altLang="zh-CN" sz="1000" b="1" dirty="0">
                <a:latin typeface="Times New Roman" pitchFamily="18" charset="0"/>
                <a:cs typeface="Times New Roman" pitchFamily="18" charset="0"/>
              </a:rPr>
              <a:t> of </a:t>
            </a:r>
            <a:r>
              <a:rPr lang="en-US" altLang="zh-CN" sz="1000" b="1" dirty="0" err="1">
                <a:latin typeface="Times New Roman" pitchFamily="18" charset="0"/>
                <a:cs typeface="Times New Roman" pitchFamily="18" charset="0"/>
              </a:rPr>
              <a:t>oxliaplatin</a:t>
            </a:r>
            <a:r>
              <a:rPr lang="en-US" altLang="zh-CN" sz="1000" b="1" dirty="0">
                <a:latin typeface="Times New Roman" pitchFamily="18" charset="0"/>
                <a:cs typeface="Times New Roman" pitchFamily="18" charset="0"/>
              </a:rPr>
              <a:t> (</a:t>
            </a:r>
            <a:r>
              <a:rPr lang="el-GR" altLang="zh-CN" sz="1000" b="1" dirty="0">
                <a:latin typeface="Times New Roman" pitchFamily="18" charset="0"/>
                <a:cs typeface="Times New Roman" pitchFamily="18" charset="0"/>
              </a:rPr>
              <a:t>μ</a:t>
            </a:r>
            <a:r>
              <a:rPr lang="en-US" altLang="zh-CN" sz="1000" b="1" dirty="0">
                <a:latin typeface="Times New Roman" pitchFamily="18" charset="0"/>
                <a:cs typeface="Times New Roman" pitchFamily="18" charset="0"/>
              </a:rPr>
              <a:t>M)</a:t>
            </a:r>
            <a:endParaRPr lang="zh-CN" altLang="en-US" sz="1000" b="1" baseline="-25000" dirty="0">
              <a:latin typeface="Times New Roman" pitchFamily="18" charset="0"/>
              <a:cs typeface="Times New Roman" pitchFamily="18" charset="0"/>
            </a:endParaRPr>
          </a:p>
        </p:txBody>
      </p:sp>
      <p:sp>
        <p:nvSpPr>
          <p:cNvPr id="87" name="TextBox 86"/>
          <p:cNvSpPr txBox="1"/>
          <p:nvPr/>
        </p:nvSpPr>
        <p:spPr>
          <a:xfrm>
            <a:off x="4413517" y="9413711"/>
            <a:ext cx="2300566" cy="246221"/>
          </a:xfrm>
          <a:prstGeom prst="rect">
            <a:avLst/>
          </a:prstGeom>
          <a:noFill/>
        </p:spPr>
        <p:txBody>
          <a:bodyPr wrap="square" rtlCol="0">
            <a:spAutoFit/>
          </a:bodyPr>
          <a:lstStyle/>
          <a:p>
            <a:pPr algn="ctr"/>
            <a:r>
              <a:rPr lang="en-US" altLang="zh-CN" sz="1000" b="1" dirty="0">
                <a:latin typeface="Times New Roman" pitchFamily="18" charset="0"/>
                <a:cs typeface="Times New Roman" pitchFamily="18" charset="0"/>
              </a:rPr>
              <a:t>Intracellular </a:t>
            </a:r>
            <a:r>
              <a:rPr lang="en-US" altLang="zh-CN" sz="1000" b="1" dirty="0" err="1">
                <a:latin typeface="Times New Roman" pitchFamily="18" charset="0"/>
                <a:cs typeface="Times New Roman" pitchFamily="18" charset="0"/>
              </a:rPr>
              <a:t>IgG</a:t>
            </a:r>
            <a:r>
              <a:rPr lang="en-US" altLang="zh-CN" sz="1000" b="1" dirty="0">
                <a:latin typeface="Times New Roman" pitchFamily="18" charset="0"/>
                <a:cs typeface="Times New Roman" pitchFamily="18" charset="0"/>
              </a:rPr>
              <a:t> (% of  IgG</a:t>
            </a:r>
            <a:r>
              <a:rPr lang="en-US" altLang="zh-CN" sz="1000" b="1" baseline="30000" dirty="0">
                <a:latin typeface="Times New Roman" pitchFamily="18" charset="0"/>
                <a:cs typeface="Times New Roman" pitchFamily="18" charset="0"/>
              </a:rPr>
              <a:t>+</a:t>
            </a:r>
            <a:r>
              <a:rPr lang="en-US" altLang="zh-CN" sz="1000" b="1" dirty="0">
                <a:latin typeface="Times New Roman" pitchFamily="18" charset="0"/>
                <a:cs typeface="Times New Roman" pitchFamily="18" charset="0"/>
              </a:rPr>
              <a:t>CD19</a:t>
            </a:r>
            <a:r>
              <a:rPr lang="en-US" altLang="zh-CN" sz="1000" b="1" baseline="30000" dirty="0">
                <a:latin typeface="Times New Roman" pitchFamily="18" charset="0"/>
                <a:cs typeface="Times New Roman" pitchFamily="18" charset="0"/>
              </a:rPr>
              <a:t>-</a:t>
            </a:r>
            <a:r>
              <a:rPr lang="en-US" altLang="zh-CN" sz="1000" b="1" dirty="0">
                <a:latin typeface="Times New Roman" pitchFamily="18" charset="0"/>
                <a:cs typeface="Times New Roman" pitchFamily="18" charset="0"/>
              </a:rPr>
              <a:t>)</a:t>
            </a:r>
            <a:endParaRPr lang="zh-CN" altLang="en-US" sz="1000" b="1" baseline="-25000" dirty="0">
              <a:latin typeface="Times New Roman" pitchFamily="18" charset="0"/>
              <a:cs typeface="Times New Roman" pitchFamily="18" charset="0"/>
            </a:endParaRPr>
          </a:p>
        </p:txBody>
      </p:sp>
      <p:sp>
        <p:nvSpPr>
          <p:cNvPr id="88" name="Textfeld 72"/>
          <p:cNvSpPr txBox="1"/>
          <p:nvPr/>
        </p:nvSpPr>
        <p:spPr>
          <a:xfrm>
            <a:off x="312733" y="6580095"/>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E</a:t>
            </a:r>
            <a:endParaRPr lang="en-US" b="1" dirty="0">
              <a:latin typeface="Times New Roman" panose="02020603050405020304" pitchFamily="18" charset="0"/>
              <a:cs typeface="Times New Roman" panose="02020603050405020304" pitchFamily="18" charset="0"/>
            </a:endParaRPr>
          </a:p>
        </p:txBody>
      </p:sp>
      <p:sp>
        <p:nvSpPr>
          <p:cNvPr id="89" name="Textfeld 72"/>
          <p:cNvSpPr txBox="1"/>
          <p:nvPr/>
        </p:nvSpPr>
        <p:spPr>
          <a:xfrm>
            <a:off x="3819649" y="6580805"/>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F</a:t>
            </a:r>
            <a:endParaRPr lang="en-US"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4348348" y="7472457"/>
            <a:ext cx="2393131" cy="400110"/>
          </a:xfrm>
          <a:prstGeom prst="rect">
            <a:avLst/>
          </a:prstGeom>
          <a:noFill/>
        </p:spPr>
        <p:txBody>
          <a:bodyPr wrap="square" rtlCol="0">
            <a:spAutoFit/>
          </a:bodyPr>
          <a:lstStyle/>
          <a:p>
            <a:pPr algn="ctr"/>
            <a:r>
              <a:rPr lang="en-US" altLang="zh-CN" sz="1000" dirty="0">
                <a:latin typeface="Times New Roman" pitchFamily="18" charset="0"/>
                <a:cs typeface="Times New Roman" pitchFamily="18" charset="0"/>
              </a:rPr>
              <a:t>Spearman correlation</a:t>
            </a:r>
          </a:p>
          <a:p>
            <a:pPr algn="ctr"/>
            <a:r>
              <a:rPr lang="en-US" altLang="zh-CN" sz="1000" dirty="0">
                <a:latin typeface="Times New Roman" pitchFamily="18" charset="0"/>
                <a:cs typeface="Times New Roman" pitchFamily="18" charset="0"/>
              </a:rPr>
              <a:t>Coefficient = 0.643, </a:t>
            </a:r>
            <a:r>
              <a:rPr lang="en-US" altLang="zh-CN" sz="1000" i="1" dirty="0">
                <a:latin typeface="Times New Roman" pitchFamily="18" charset="0"/>
                <a:cs typeface="Times New Roman" pitchFamily="18" charset="0"/>
              </a:rPr>
              <a:t>P</a:t>
            </a:r>
            <a:r>
              <a:rPr lang="en-US" altLang="zh-CN" sz="1000" dirty="0">
                <a:latin typeface="Times New Roman" pitchFamily="18" charset="0"/>
                <a:cs typeface="Times New Roman" pitchFamily="18" charset="0"/>
              </a:rPr>
              <a:t> = 0.022</a:t>
            </a:r>
            <a:endParaRPr lang="zh-CN" altLang="en-US" sz="1000" dirty="0">
              <a:latin typeface="Times New Roman" pitchFamily="18" charset="0"/>
              <a:cs typeface="Times New Roman" pitchFamily="18" charset="0"/>
            </a:endParaRPr>
          </a:p>
        </p:txBody>
      </p:sp>
      <p:sp>
        <p:nvSpPr>
          <p:cNvPr id="92" name="Textfeld 72"/>
          <p:cNvSpPr txBox="1"/>
          <p:nvPr/>
        </p:nvSpPr>
        <p:spPr>
          <a:xfrm>
            <a:off x="316357" y="779589"/>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A</a:t>
            </a:r>
            <a:endParaRPr lang="en-US" b="1" dirty="0">
              <a:latin typeface="Times New Roman" panose="02020603050405020304" pitchFamily="18" charset="0"/>
              <a:cs typeface="Times New Roman" panose="02020603050405020304" pitchFamily="18" charset="0"/>
            </a:endParaRPr>
          </a:p>
        </p:txBody>
      </p:sp>
      <p:pic>
        <p:nvPicPr>
          <p:cNvPr id="76" name="Picture 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9433"/>
          <a:stretch/>
        </p:blipFill>
        <p:spPr bwMode="auto">
          <a:xfrm>
            <a:off x="336473" y="1080983"/>
            <a:ext cx="3138481" cy="2282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TextBox 76"/>
          <p:cNvSpPr txBox="1"/>
          <p:nvPr/>
        </p:nvSpPr>
        <p:spPr>
          <a:xfrm>
            <a:off x="1078214" y="2227547"/>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78" name="TextBox 77"/>
          <p:cNvSpPr txBox="1"/>
          <p:nvPr/>
        </p:nvSpPr>
        <p:spPr>
          <a:xfrm>
            <a:off x="1239282" y="221525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79" name="TextBox 78"/>
          <p:cNvSpPr txBox="1"/>
          <p:nvPr/>
        </p:nvSpPr>
        <p:spPr>
          <a:xfrm>
            <a:off x="1413352" y="2120617"/>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0" name="TextBox 79"/>
          <p:cNvSpPr txBox="1"/>
          <p:nvPr/>
        </p:nvSpPr>
        <p:spPr>
          <a:xfrm>
            <a:off x="2077164" y="197830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1" name="TextBox 80"/>
          <p:cNvSpPr txBox="1"/>
          <p:nvPr/>
        </p:nvSpPr>
        <p:spPr>
          <a:xfrm>
            <a:off x="2246900" y="1966013"/>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2" name="TextBox 81"/>
          <p:cNvSpPr txBox="1"/>
          <p:nvPr/>
        </p:nvSpPr>
        <p:spPr>
          <a:xfrm>
            <a:off x="2407968" y="1793363"/>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3" name="TextBox 82"/>
          <p:cNvSpPr txBox="1"/>
          <p:nvPr/>
        </p:nvSpPr>
        <p:spPr>
          <a:xfrm>
            <a:off x="2577704" y="1902423"/>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4" name="TextBox 83"/>
          <p:cNvSpPr txBox="1"/>
          <p:nvPr/>
        </p:nvSpPr>
        <p:spPr>
          <a:xfrm>
            <a:off x="2743106" y="165609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07" name="TextBox 106"/>
          <p:cNvSpPr txBox="1"/>
          <p:nvPr/>
        </p:nvSpPr>
        <p:spPr>
          <a:xfrm>
            <a:off x="2908508" y="1661139"/>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08" name="TextBox 107"/>
          <p:cNvSpPr txBox="1"/>
          <p:nvPr/>
        </p:nvSpPr>
        <p:spPr>
          <a:xfrm>
            <a:off x="3069576" y="1163439"/>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09" name="TextBox 108"/>
          <p:cNvSpPr txBox="1"/>
          <p:nvPr/>
        </p:nvSpPr>
        <p:spPr>
          <a:xfrm>
            <a:off x="1734264" y="205450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10" name="TextBox 109"/>
          <p:cNvSpPr txBox="1"/>
          <p:nvPr/>
        </p:nvSpPr>
        <p:spPr>
          <a:xfrm>
            <a:off x="1572339" y="201640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11" name="TextBox 110"/>
          <p:cNvSpPr txBox="1"/>
          <p:nvPr/>
        </p:nvSpPr>
        <p:spPr>
          <a:xfrm>
            <a:off x="1905714" y="2025930"/>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pic>
        <p:nvPicPr>
          <p:cNvPr id="1027" name="Picture 3"/>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7672"/>
          <a:stretch/>
        </p:blipFill>
        <p:spPr bwMode="auto">
          <a:xfrm>
            <a:off x="3893377" y="1036210"/>
            <a:ext cx="3154802" cy="2326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4" name="TextBox 113"/>
          <p:cNvSpPr txBox="1"/>
          <p:nvPr/>
        </p:nvSpPr>
        <p:spPr>
          <a:xfrm>
            <a:off x="6647408" y="107240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115" name="TextBox 114"/>
          <p:cNvSpPr txBox="1"/>
          <p:nvPr/>
        </p:nvSpPr>
        <p:spPr>
          <a:xfrm>
            <a:off x="6647408" y="1064785"/>
            <a:ext cx="152400" cy="174407"/>
          </a:xfrm>
          <a:prstGeom prst="rect">
            <a:avLst/>
          </a:prstGeom>
          <a:noFill/>
        </p:spPr>
        <p:txBody>
          <a:bodyPr wrap="square" rtlCol="0">
            <a:spAutoFit/>
          </a:bodyPr>
          <a:lstStyle/>
          <a:p>
            <a:r>
              <a:rPr lang="en-US" altLang="zh-CN" sz="800" baseline="30000" dirty="0">
                <a:latin typeface="Times New Roman" pitchFamily="18" charset="0"/>
                <a:cs typeface="Times New Roman" pitchFamily="18" charset="0"/>
              </a:rPr>
              <a:t>$</a:t>
            </a:r>
            <a:endParaRPr lang="zh-CN" altLang="en-US" sz="800" baseline="30000" dirty="0">
              <a:latin typeface="Times New Roman" pitchFamily="18" charset="0"/>
              <a:cs typeface="Times New Roman" pitchFamily="18" charset="0"/>
            </a:endParaRPr>
          </a:p>
        </p:txBody>
      </p:sp>
      <p:sp>
        <p:nvSpPr>
          <p:cNvPr id="85" name="Textfeld 72"/>
          <p:cNvSpPr txBox="1"/>
          <p:nvPr/>
        </p:nvSpPr>
        <p:spPr>
          <a:xfrm>
            <a:off x="3823273" y="780299"/>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B</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906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5339020" y="10228442"/>
            <a:ext cx="1700927" cy="555801"/>
          </a:xfrm>
        </p:spPr>
        <p:txBody>
          <a:bodyPr/>
          <a:lstStyle/>
          <a:p>
            <a:fld id="{03681212-3EE3-4B27-B179-1022D2500DF7}" type="slidenum">
              <a:rPr lang="de-DE" smtClean="0"/>
              <a:t>5</a:t>
            </a:fld>
            <a:endParaRPr lang="de-DE"/>
          </a:p>
        </p:txBody>
      </p:sp>
      <p:sp>
        <p:nvSpPr>
          <p:cNvPr id="59" name="Textfeld 91"/>
          <p:cNvSpPr txBox="1"/>
          <p:nvPr/>
        </p:nvSpPr>
        <p:spPr>
          <a:xfrm>
            <a:off x="1065464" y="70301"/>
            <a:ext cx="2440887" cy="369332"/>
          </a:xfrm>
          <a:prstGeom prst="rect">
            <a:avLst/>
          </a:prstGeom>
          <a:noFill/>
        </p:spPr>
        <p:txBody>
          <a:bodyPr wrap="square" rtlCol="0">
            <a:spAutoFit/>
          </a:bodyPr>
          <a:lstStyle/>
          <a:p>
            <a:pPr algn="ctr"/>
            <a:r>
              <a:rPr lang="de-DE" b="1" dirty="0" err="1">
                <a:latin typeface="Times New Roman" panose="02020603050405020304" pitchFamily="18" charset="0"/>
                <a:cs typeface="Times New Roman" panose="02020603050405020304" pitchFamily="18" charset="0"/>
              </a:rPr>
              <a:t>Supplementary</a:t>
            </a:r>
            <a:r>
              <a:rPr lang="de-DE" b="1" dirty="0">
                <a:latin typeface="Times New Roman" panose="02020603050405020304" pitchFamily="18" charset="0"/>
                <a:cs typeface="Times New Roman" panose="02020603050405020304" pitchFamily="18" charset="0"/>
              </a:rPr>
              <a:t> </a:t>
            </a:r>
            <a:r>
              <a:rPr lang="de-DE" b="1">
                <a:latin typeface="Times New Roman" panose="02020603050405020304" pitchFamily="18" charset="0"/>
                <a:cs typeface="Times New Roman" panose="02020603050405020304" pitchFamily="18" charset="0"/>
              </a:rPr>
              <a:t>Fig. 4</a:t>
            </a:r>
            <a:endParaRPr lang="en-US" b="1" dirty="0">
              <a:latin typeface="Times New Roman" panose="02020603050405020304" pitchFamily="18" charset="0"/>
              <a:cs typeface="Times New Roman" panose="02020603050405020304" pitchFamily="18" charset="0"/>
            </a:endParaRPr>
          </a:p>
        </p:txBody>
      </p:sp>
      <p:sp>
        <p:nvSpPr>
          <p:cNvPr id="79" name="Textfeld 5"/>
          <p:cNvSpPr txBox="1"/>
          <p:nvPr/>
        </p:nvSpPr>
        <p:spPr>
          <a:xfrm>
            <a:off x="1065464" y="793517"/>
            <a:ext cx="2440887" cy="338554"/>
          </a:xfrm>
          <a:prstGeom prst="rect">
            <a:avLst/>
          </a:prstGeom>
          <a:noFill/>
        </p:spPr>
        <p:txBody>
          <a:bodyPr wrap="square" rtlCol="0">
            <a:spAutoFit/>
          </a:bodyPr>
          <a:lstStyle/>
          <a:p>
            <a:pPr algn="ctr" fontAlgn="base">
              <a:spcBef>
                <a:spcPct val="0"/>
              </a:spcBef>
              <a:spcAft>
                <a:spcPct val="0"/>
              </a:spcAft>
            </a:pPr>
            <a:r>
              <a:rPr lang="de-DE" sz="1600" b="1" u="sng" dirty="0">
                <a:latin typeface="Times New Roman" pitchFamily="18" charset="0"/>
                <a:cs typeface="Times New Roman" pitchFamily="18" charset="0"/>
              </a:rPr>
              <a:t>HROC277</a:t>
            </a:r>
          </a:p>
        </p:txBody>
      </p:sp>
      <p:graphicFrame>
        <p:nvGraphicFramePr>
          <p:cNvPr id="81" name="Tabelle 6"/>
          <p:cNvGraphicFramePr>
            <a:graphicFrameLocks noGrp="1"/>
          </p:cNvGraphicFramePr>
          <p:nvPr/>
        </p:nvGraphicFramePr>
        <p:xfrm>
          <a:off x="1000456" y="1229921"/>
          <a:ext cx="2547141" cy="243840"/>
        </p:xfrm>
        <a:graphic>
          <a:graphicData uri="http://schemas.openxmlformats.org/drawingml/2006/table">
            <a:tbl>
              <a:tblPr firstRow="1" bandRow="1"/>
              <a:tblGrid>
                <a:gridCol w="617269">
                  <a:extLst>
                    <a:ext uri="{9D8B030D-6E8A-4147-A177-3AD203B41FA5}">
                      <a16:colId xmlns:a16="http://schemas.microsoft.com/office/drawing/2014/main" val="20000"/>
                    </a:ext>
                  </a:extLst>
                </a:gridCol>
                <a:gridCol w="495040">
                  <a:extLst>
                    <a:ext uri="{9D8B030D-6E8A-4147-A177-3AD203B41FA5}">
                      <a16:colId xmlns:a16="http://schemas.microsoft.com/office/drawing/2014/main" val="20001"/>
                    </a:ext>
                  </a:extLst>
                </a:gridCol>
                <a:gridCol w="807309">
                  <a:extLst>
                    <a:ext uri="{9D8B030D-6E8A-4147-A177-3AD203B41FA5}">
                      <a16:colId xmlns:a16="http://schemas.microsoft.com/office/drawing/2014/main" val="20002"/>
                    </a:ext>
                  </a:extLst>
                </a:gridCol>
                <a:gridCol w="627523">
                  <a:extLst>
                    <a:ext uri="{9D8B030D-6E8A-4147-A177-3AD203B41FA5}">
                      <a16:colId xmlns:a16="http://schemas.microsoft.com/office/drawing/2014/main" val="20003"/>
                    </a:ext>
                  </a:extLst>
                </a:gridCol>
              </a:tblGrid>
              <a:tr h="211350">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Sham</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IgG+OXA</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OXA</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2" name="Textfeld 14"/>
          <p:cNvSpPr txBox="1"/>
          <p:nvPr/>
        </p:nvSpPr>
        <p:spPr>
          <a:xfrm>
            <a:off x="322383" y="778128"/>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A</a:t>
            </a:r>
            <a:endParaRPr lang="en-US" b="1" dirty="0">
              <a:latin typeface="Times New Roman" panose="02020603050405020304" pitchFamily="18" charset="0"/>
              <a:cs typeface="Times New Roman" panose="02020603050405020304" pitchFamily="18" charset="0"/>
            </a:endParaRPr>
          </a:p>
        </p:txBody>
      </p:sp>
      <p:grpSp>
        <p:nvGrpSpPr>
          <p:cNvPr id="83" name="Gruppieren 2"/>
          <p:cNvGrpSpPr/>
          <p:nvPr/>
        </p:nvGrpSpPr>
        <p:grpSpPr>
          <a:xfrm>
            <a:off x="280397" y="1592851"/>
            <a:ext cx="1066484" cy="691479"/>
            <a:chOff x="131169" y="4631040"/>
            <a:chExt cx="1066484" cy="691479"/>
          </a:xfrm>
        </p:grpSpPr>
        <p:sp>
          <p:nvSpPr>
            <p:cNvPr id="87" name="Textfeld 16"/>
            <p:cNvSpPr txBox="1"/>
            <p:nvPr/>
          </p:nvSpPr>
          <p:spPr>
            <a:xfrm>
              <a:off x="131169" y="4631040"/>
              <a:ext cx="1011516"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ERCC1</a:t>
              </a:r>
              <a:endParaRPr lang="en-US" sz="1200" b="1" dirty="0">
                <a:latin typeface="Times New Roman" panose="02020603050405020304" pitchFamily="18" charset="0"/>
                <a:cs typeface="Times New Roman" panose="02020603050405020304" pitchFamily="18" charset="0"/>
              </a:endParaRPr>
            </a:p>
          </p:txBody>
        </p:sp>
        <p:sp>
          <p:nvSpPr>
            <p:cNvPr id="88" name="Textfeld 18"/>
            <p:cNvSpPr txBox="1"/>
            <p:nvPr/>
          </p:nvSpPr>
          <p:spPr>
            <a:xfrm>
              <a:off x="186137" y="5045520"/>
              <a:ext cx="1011516" cy="276999"/>
            </a:xfrm>
            <a:prstGeom prst="rect">
              <a:avLst/>
            </a:prstGeom>
            <a:noFill/>
          </p:spPr>
          <p:txBody>
            <a:bodyPr wrap="square" rtlCol="0">
              <a:spAutoFit/>
            </a:bodyPr>
            <a:lstStyle/>
            <a:p>
              <a:r>
                <a:rPr lang="el-GR" sz="1200" b="1" dirty="0">
                  <a:latin typeface="Times New Roman" panose="02020603050405020304" pitchFamily="18" charset="0"/>
                  <a:cs typeface="Times New Roman" panose="02020603050405020304" pitchFamily="18" charset="0"/>
                </a:rPr>
                <a:t>β</a:t>
              </a:r>
              <a:r>
                <a:rPr lang="de-DE" sz="1200" b="1" dirty="0">
                  <a:latin typeface="Times New Roman" panose="02020603050405020304" pitchFamily="18" charset="0"/>
                  <a:cs typeface="Times New Roman" panose="02020603050405020304" pitchFamily="18" charset="0"/>
                </a:rPr>
                <a:t>-</a:t>
              </a:r>
              <a:r>
                <a:rPr lang="de-DE" sz="1200" b="1" dirty="0" err="1">
                  <a:latin typeface="Times New Roman" panose="02020603050405020304" pitchFamily="18" charset="0"/>
                  <a:cs typeface="Times New Roman" panose="02020603050405020304" pitchFamily="18" charset="0"/>
                </a:rPr>
                <a:t>actin</a:t>
              </a:r>
              <a:endParaRPr lang="en-US" sz="1200" b="1" dirty="0">
                <a:latin typeface="Times New Roman" panose="02020603050405020304" pitchFamily="18" charset="0"/>
                <a:cs typeface="Times New Roman" panose="02020603050405020304" pitchFamily="18" charset="0"/>
              </a:endParaRPr>
            </a:p>
          </p:txBody>
        </p:sp>
      </p:grpSp>
      <p:sp>
        <p:nvSpPr>
          <p:cNvPr id="89" name="Textfeld 5"/>
          <p:cNvSpPr txBox="1"/>
          <p:nvPr/>
        </p:nvSpPr>
        <p:spPr>
          <a:xfrm>
            <a:off x="1072289" y="2599725"/>
            <a:ext cx="2417928" cy="584775"/>
          </a:xfrm>
          <a:prstGeom prst="rect">
            <a:avLst/>
          </a:prstGeom>
          <a:noFill/>
        </p:spPr>
        <p:txBody>
          <a:bodyPr wrap="square" rtlCol="0">
            <a:spAutoFit/>
          </a:bodyPr>
          <a:lstStyle/>
          <a:p>
            <a:pPr algn="ctr" fontAlgn="base">
              <a:spcBef>
                <a:spcPct val="0"/>
              </a:spcBef>
              <a:spcAft>
                <a:spcPct val="0"/>
              </a:spcAft>
            </a:pPr>
            <a:r>
              <a:rPr lang="de-DE" sz="1600" b="1" u="sng" dirty="0">
                <a:latin typeface="Times New Roman" pitchFamily="18" charset="0"/>
                <a:cs typeface="Times New Roman" pitchFamily="18" charset="0"/>
              </a:rPr>
              <a:t>HROC285 </a:t>
            </a:r>
            <a:endParaRPr lang="de-DE" altLang="zh-CN" sz="1600" b="1" u="sng" dirty="0">
              <a:latin typeface="Times New Roman" pitchFamily="18" charset="0"/>
              <a:cs typeface="Times New Roman" pitchFamily="18" charset="0"/>
            </a:endParaRPr>
          </a:p>
          <a:p>
            <a:pPr algn="ctr" fontAlgn="base">
              <a:spcBef>
                <a:spcPct val="0"/>
              </a:spcBef>
              <a:spcAft>
                <a:spcPct val="0"/>
              </a:spcAft>
            </a:pPr>
            <a:endParaRPr lang="de-DE" sz="1600" b="1" u="sng" dirty="0">
              <a:latin typeface="Times New Roman" pitchFamily="18" charset="0"/>
              <a:cs typeface="Times New Roman" pitchFamily="18" charset="0"/>
            </a:endParaRPr>
          </a:p>
        </p:txBody>
      </p:sp>
      <p:graphicFrame>
        <p:nvGraphicFramePr>
          <p:cNvPr id="90" name="Tabelle 6"/>
          <p:cNvGraphicFramePr>
            <a:graphicFrameLocks noGrp="1"/>
          </p:cNvGraphicFramePr>
          <p:nvPr/>
        </p:nvGraphicFramePr>
        <p:xfrm>
          <a:off x="1001787" y="3036129"/>
          <a:ext cx="2547141" cy="243840"/>
        </p:xfrm>
        <a:graphic>
          <a:graphicData uri="http://schemas.openxmlformats.org/drawingml/2006/table">
            <a:tbl>
              <a:tblPr firstRow="1" bandRow="1"/>
              <a:tblGrid>
                <a:gridCol w="617269">
                  <a:extLst>
                    <a:ext uri="{9D8B030D-6E8A-4147-A177-3AD203B41FA5}">
                      <a16:colId xmlns:a16="http://schemas.microsoft.com/office/drawing/2014/main" val="20000"/>
                    </a:ext>
                  </a:extLst>
                </a:gridCol>
                <a:gridCol w="495040">
                  <a:extLst>
                    <a:ext uri="{9D8B030D-6E8A-4147-A177-3AD203B41FA5}">
                      <a16:colId xmlns:a16="http://schemas.microsoft.com/office/drawing/2014/main" val="20001"/>
                    </a:ext>
                  </a:extLst>
                </a:gridCol>
                <a:gridCol w="807309">
                  <a:extLst>
                    <a:ext uri="{9D8B030D-6E8A-4147-A177-3AD203B41FA5}">
                      <a16:colId xmlns:a16="http://schemas.microsoft.com/office/drawing/2014/main" val="20002"/>
                    </a:ext>
                  </a:extLst>
                </a:gridCol>
                <a:gridCol w="627523">
                  <a:extLst>
                    <a:ext uri="{9D8B030D-6E8A-4147-A177-3AD203B41FA5}">
                      <a16:colId xmlns:a16="http://schemas.microsoft.com/office/drawing/2014/main" val="20003"/>
                    </a:ext>
                  </a:extLst>
                </a:gridCol>
              </a:tblGrid>
              <a:tr h="211350">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Sham</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IgG+OXA</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OXA</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98" name="Textfeld 14"/>
          <p:cNvSpPr txBox="1"/>
          <p:nvPr/>
        </p:nvSpPr>
        <p:spPr>
          <a:xfrm>
            <a:off x="323714" y="2584336"/>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B</a:t>
            </a:r>
            <a:endParaRPr lang="en-US" b="1" dirty="0">
              <a:latin typeface="Times New Roman" panose="02020603050405020304" pitchFamily="18" charset="0"/>
              <a:cs typeface="Times New Roman" panose="02020603050405020304" pitchFamily="18" charset="0"/>
            </a:endParaRPr>
          </a:p>
        </p:txBody>
      </p:sp>
      <p:grpSp>
        <p:nvGrpSpPr>
          <p:cNvPr id="99" name="Gruppieren 2"/>
          <p:cNvGrpSpPr/>
          <p:nvPr/>
        </p:nvGrpSpPr>
        <p:grpSpPr>
          <a:xfrm>
            <a:off x="281728" y="3387834"/>
            <a:ext cx="3224623" cy="702704"/>
            <a:chOff x="131169" y="4619815"/>
            <a:chExt cx="3224623" cy="702704"/>
          </a:xfrm>
        </p:grpSpPr>
        <p:pic>
          <p:nvPicPr>
            <p:cNvPr id="100" name="Grafik 8"/>
            <p:cNvPicPr preferRelativeResize="0">
              <a:picLocks/>
            </p:cNvPicPr>
            <p:nvPr/>
          </p:nvPicPr>
          <p:blipFill rotWithShape="1">
            <a:blip r:embed="rId3" cstate="print">
              <a:extLst>
                <a:ext uri="{28A0092B-C50C-407E-A947-70E740481C1C}">
                  <a14:useLocalDpi xmlns:a14="http://schemas.microsoft.com/office/drawing/2010/main" val="0"/>
                </a:ext>
              </a:extLst>
            </a:blip>
            <a:srcRect l="46528" t="27698" r="13675" b="52727"/>
            <a:stretch/>
          </p:blipFill>
          <p:spPr>
            <a:xfrm>
              <a:off x="921730" y="5010276"/>
              <a:ext cx="2434062" cy="288000"/>
            </a:xfrm>
            <a:prstGeom prst="rect">
              <a:avLst/>
            </a:prstGeom>
            <a:ln>
              <a:solidFill>
                <a:schemeClr val="tx1"/>
              </a:solidFill>
            </a:ln>
          </p:spPr>
        </p:pic>
        <p:pic>
          <p:nvPicPr>
            <p:cNvPr id="102" name="Grafik 9"/>
            <p:cNvPicPr preferRelativeResize="0">
              <a:picLocks/>
            </p:cNvPicPr>
            <p:nvPr/>
          </p:nvPicPr>
          <p:blipFill rotWithShape="1">
            <a:blip r:embed="rId4" cstate="print">
              <a:extLst>
                <a:ext uri="{28A0092B-C50C-407E-A947-70E740481C1C}">
                  <a14:useLocalDpi xmlns:a14="http://schemas.microsoft.com/office/drawing/2010/main" val="0"/>
                </a:ext>
              </a:extLst>
            </a:blip>
            <a:srcRect l="47886" t="39321" r="12668" b="49872"/>
            <a:stretch/>
          </p:blipFill>
          <p:spPr>
            <a:xfrm>
              <a:off x="921730" y="4619815"/>
              <a:ext cx="2424753" cy="288000"/>
            </a:xfrm>
            <a:prstGeom prst="rect">
              <a:avLst/>
            </a:prstGeom>
            <a:ln>
              <a:solidFill>
                <a:schemeClr val="tx1"/>
              </a:solidFill>
            </a:ln>
          </p:spPr>
        </p:pic>
        <p:sp>
          <p:nvSpPr>
            <p:cNvPr id="103" name="Textfeld 16"/>
            <p:cNvSpPr txBox="1"/>
            <p:nvPr/>
          </p:nvSpPr>
          <p:spPr>
            <a:xfrm>
              <a:off x="131169" y="4631040"/>
              <a:ext cx="1011516"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ERCC1</a:t>
              </a:r>
              <a:endParaRPr lang="en-US" sz="1200" b="1" dirty="0">
                <a:latin typeface="Times New Roman" panose="02020603050405020304" pitchFamily="18" charset="0"/>
                <a:cs typeface="Times New Roman" panose="02020603050405020304" pitchFamily="18" charset="0"/>
              </a:endParaRPr>
            </a:p>
          </p:txBody>
        </p:sp>
        <p:sp>
          <p:nvSpPr>
            <p:cNvPr id="104" name="Textfeld 18"/>
            <p:cNvSpPr txBox="1"/>
            <p:nvPr/>
          </p:nvSpPr>
          <p:spPr>
            <a:xfrm>
              <a:off x="186137" y="5045520"/>
              <a:ext cx="1011516" cy="276999"/>
            </a:xfrm>
            <a:prstGeom prst="rect">
              <a:avLst/>
            </a:prstGeom>
            <a:noFill/>
          </p:spPr>
          <p:txBody>
            <a:bodyPr wrap="square" rtlCol="0">
              <a:spAutoFit/>
            </a:bodyPr>
            <a:lstStyle/>
            <a:p>
              <a:r>
                <a:rPr lang="el-GR" sz="1200" b="1" dirty="0">
                  <a:latin typeface="Times New Roman" panose="02020603050405020304" pitchFamily="18" charset="0"/>
                  <a:cs typeface="Times New Roman" panose="02020603050405020304" pitchFamily="18" charset="0"/>
                </a:rPr>
                <a:t>β</a:t>
              </a:r>
              <a:r>
                <a:rPr lang="de-DE" sz="1200" b="1" dirty="0">
                  <a:latin typeface="Times New Roman" panose="02020603050405020304" pitchFamily="18" charset="0"/>
                  <a:cs typeface="Times New Roman" panose="02020603050405020304" pitchFamily="18" charset="0"/>
                </a:rPr>
                <a:t>-</a:t>
              </a:r>
              <a:r>
                <a:rPr lang="de-DE" sz="1200" b="1" dirty="0" err="1">
                  <a:latin typeface="Times New Roman" panose="02020603050405020304" pitchFamily="18" charset="0"/>
                  <a:cs typeface="Times New Roman" panose="02020603050405020304" pitchFamily="18" charset="0"/>
                </a:rPr>
                <a:t>actin</a:t>
              </a:r>
              <a:endParaRPr lang="en-US" sz="1200" b="1" dirty="0">
                <a:latin typeface="Times New Roman" panose="02020603050405020304" pitchFamily="18" charset="0"/>
                <a:cs typeface="Times New Roman" panose="02020603050405020304" pitchFamily="18" charset="0"/>
              </a:endParaRPr>
            </a:p>
          </p:txBody>
        </p:sp>
      </p:grpSp>
      <p:sp>
        <p:nvSpPr>
          <p:cNvPr id="105" name="Textfeld 5"/>
          <p:cNvSpPr txBox="1"/>
          <p:nvPr/>
        </p:nvSpPr>
        <p:spPr>
          <a:xfrm>
            <a:off x="1072289" y="4374129"/>
            <a:ext cx="2434062" cy="338554"/>
          </a:xfrm>
          <a:prstGeom prst="rect">
            <a:avLst/>
          </a:prstGeom>
          <a:noFill/>
        </p:spPr>
        <p:txBody>
          <a:bodyPr wrap="square" rtlCol="0">
            <a:spAutoFit/>
          </a:bodyPr>
          <a:lstStyle/>
          <a:p>
            <a:pPr algn="ctr" fontAlgn="base">
              <a:spcBef>
                <a:spcPct val="0"/>
              </a:spcBef>
              <a:spcAft>
                <a:spcPct val="0"/>
              </a:spcAft>
            </a:pPr>
            <a:r>
              <a:rPr lang="de-DE" sz="1600" b="1" u="sng" dirty="0">
                <a:latin typeface="Times New Roman" pitchFamily="18" charset="0"/>
                <a:cs typeface="Times New Roman" pitchFamily="18" charset="0"/>
              </a:rPr>
              <a:t>HROC370</a:t>
            </a:r>
          </a:p>
        </p:txBody>
      </p:sp>
      <p:graphicFrame>
        <p:nvGraphicFramePr>
          <p:cNvPr id="106" name="Tabelle 6"/>
          <p:cNvGraphicFramePr>
            <a:graphicFrameLocks noGrp="1"/>
          </p:cNvGraphicFramePr>
          <p:nvPr/>
        </p:nvGraphicFramePr>
        <p:xfrm>
          <a:off x="1011069" y="4810533"/>
          <a:ext cx="2547141" cy="243840"/>
        </p:xfrm>
        <a:graphic>
          <a:graphicData uri="http://schemas.openxmlformats.org/drawingml/2006/table">
            <a:tbl>
              <a:tblPr firstRow="1" bandRow="1"/>
              <a:tblGrid>
                <a:gridCol w="617269">
                  <a:extLst>
                    <a:ext uri="{9D8B030D-6E8A-4147-A177-3AD203B41FA5}">
                      <a16:colId xmlns:a16="http://schemas.microsoft.com/office/drawing/2014/main" val="20000"/>
                    </a:ext>
                  </a:extLst>
                </a:gridCol>
                <a:gridCol w="495040">
                  <a:extLst>
                    <a:ext uri="{9D8B030D-6E8A-4147-A177-3AD203B41FA5}">
                      <a16:colId xmlns:a16="http://schemas.microsoft.com/office/drawing/2014/main" val="20001"/>
                    </a:ext>
                  </a:extLst>
                </a:gridCol>
                <a:gridCol w="807309">
                  <a:extLst>
                    <a:ext uri="{9D8B030D-6E8A-4147-A177-3AD203B41FA5}">
                      <a16:colId xmlns:a16="http://schemas.microsoft.com/office/drawing/2014/main" val="20002"/>
                    </a:ext>
                  </a:extLst>
                </a:gridCol>
                <a:gridCol w="627523">
                  <a:extLst>
                    <a:ext uri="{9D8B030D-6E8A-4147-A177-3AD203B41FA5}">
                      <a16:colId xmlns:a16="http://schemas.microsoft.com/office/drawing/2014/main" val="20003"/>
                    </a:ext>
                  </a:extLst>
                </a:gridCol>
              </a:tblGrid>
              <a:tr h="211350">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Sham</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IgG+OXA</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OXA</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07" name="Textfeld 14"/>
          <p:cNvSpPr txBox="1"/>
          <p:nvPr/>
        </p:nvSpPr>
        <p:spPr>
          <a:xfrm>
            <a:off x="332996" y="4358740"/>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C</a:t>
            </a:r>
            <a:endParaRPr lang="en-US" b="1" dirty="0">
              <a:latin typeface="Times New Roman" panose="02020603050405020304" pitchFamily="18" charset="0"/>
              <a:cs typeface="Times New Roman" panose="02020603050405020304" pitchFamily="18" charset="0"/>
            </a:endParaRPr>
          </a:p>
        </p:txBody>
      </p:sp>
      <p:grpSp>
        <p:nvGrpSpPr>
          <p:cNvPr id="108" name="Gruppieren 2"/>
          <p:cNvGrpSpPr/>
          <p:nvPr/>
        </p:nvGrpSpPr>
        <p:grpSpPr>
          <a:xfrm>
            <a:off x="291010" y="5173463"/>
            <a:ext cx="1066484" cy="691479"/>
            <a:chOff x="131169" y="4631040"/>
            <a:chExt cx="1066484" cy="691479"/>
          </a:xfrm>
        </p:grpSpPr>
        <p:sp>
          <p:nvSpPr>
            <p:cNvPr id="111" name="Textfeld 16"/>
            <p:cNvSpPr txBox="1"/>
            <p:nvPr/>
          </p:nvSpPr>
          <p:spPr>
            <a:xfrm>
              <a:off x="131169" y="4631040"/>
              <a:ext cx="1011516"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ERCC1</a:t>
              </a:r>
              <a:endParaRPr lang="en-US" sz="1200" b="1" dirty="0">
                <a:latin typeface="Times New Roman" panose="02020603050405020304" pitchFamily="18" charset="0"/>
                <a:cs typeface="Times New Roman" panose="02020603050405020304" pitchFamily="18" charset="0"/>
              </a:endParaRPr>
            </a:p>
          </p:txBody>
        </p:sp>
        <p:sp>
          <p:nvSpPr>
            <p:cNvPr id="112" name="Textfeld 18"/>
            <p:cNvSpPr txBox="1"/>
            <p:nvPr/>
          </p:nvSpPr>
          <p:spPr>
            <a:xfrm>
              <a:off x="186137" y="5045520"/>
              <a:ext cx="1011516" cy="276999"/>
            </a:xfrm>
            <a:prstGeom prst="rect">
              <a:avLst/>
            </a:prstGeom>
            <a:noFill/>
          </p:spPr>
          <p:txBody>
            <a:bodyPr wrap="square" rtlCol="0">
              <a:spAutoFit/>
            </a:bodyPr>
            <a:lstStyle/>
            <a:p>
              <a:r>
                <a:rPr lang="el-GR" sz="1200" b="1" dirty="0">
                  <a:latin typeface="Times New Roman" panose="02020603050405020304" pitchFamily="18" charset="0"/>
                  <a:cs typeface="Times New Roman" panose="02020603050405020304" pitchFamily="18" charset="0"/>
                </a:rPr>
                <a:t>β</a:t>
              </a:r>
              <a:r>
                <a:rPr lang="de-DE" sz="1200" b="1" dirty="0">
                  <a:latin typeface="Times New Roman" panose="02020603050405020304" pitchFamily="18" charset="0"/>
                  <a:cs typeface="Times New Roman" panose="02020603050405020304" pitchFamily="18" charset="0"/>
                </a:rPr>
                <a:t>-</a:t>
              </a:r>
              <a:r>
                <a:rPr lang="de-DE" sz="1200" b="1" dirty="0" err="1">
                  <a:latin typeface="Times New Roman" panose="02020603050405020304" pitchFamily="18" charset="0"/>
                  <a:cs typeface="Times New Roman" panose="02020603050405020304" pitchFamily="18" charset="0"/>
                </a:rPr>
                <a:t>actin</a:t>
              </a:r>
              <a:endParaRPr lang="en-US" sz="1200" b="1" dirty="0">
                <a:latin typeface="Times New Roman" panose="02020603050405020304" pitchFamily="18" charset="0"/>
                <a:cs typeface="Times New Roman" panose="02020603050405020304" pitchFamily="18" charset="0"/>
              </a:endParaRPr>
            </a:p>
          </p:txBody>
        </p:sp>
      </p:grpSp>
      <p:sp>
        <p:nvSpPr>
          <p:cNvPr id="113" name="Textfeld 5"/>
          <p:cNvSpPr txBox="1"/>
          <p:nvPr/>
        </p:nvSpPr>
        <p:spPr>
          <a:xfrm>
            <a:off x="1072289" y="6156484"/>
            <a:ext cx="2417928" cy="338554"/>
          </a:xfrm>
          <a:prstGeom prst="rect">
            <a:avLst/>
          </a:prstGeom>
          <a:noFill/>
        </p:spPr>
        <p:txBody>
          <a:bodyPr wrap="square" rtlCol="0">
            <a:spAutoFit/>
          </a:bodyPr>
          <a:lstStyle/>
          <a:p>
            <a:pPr algn="ctr" fontAlgn="base">
              <a:spcBef>
                <a:spcPct val="0"/>
              </a:spcBef>
              <a:spcAft>
                <a:spcPct val="0"/>
              </a:spcAft>
            </a:pPr>
            <a:r>
              <a:rPr lang="de-DE" sz="1600" b="1" u="sng" dirty="0">
                <a:latin typeface="Times New Roman" pitchFamily="18" charset="0"/>
                <a:cs typeface="Times New Roman" pitchFamily="18" charset="0"/>
              </a:rPr>
              <a:t>HROC374</a:t>
            </a:r>
          </a:p>
        </p:txBody>
      </p:sp>
      <p:graphicFrame>
        <p:nvGraphicFramePr>
          <p:cNvPr id="114" name="Tabelle 6"/>
          <p:cNvGraphicFramePr>
            <a:graphicFrameLocks noGrp="1"/>
          </p:cNvGraphicFramePr>
          <p:nvPr/>
        </p:nvGraphicFramePr>
        <p:xfrm>
          <a:off x="1012400" y="6592888"/>
          <a:ext cx="2547141" cy="243840"/>
        </p:xfrm>
        <a:graphic>
          <a:graphicData uri="http://schemas.openxmlformats.org/drawingml/2006/table">
            <a:tbl>
              <a:tblPr firstRow="1" bandRow="1"/>
              <a:tblGrid>
                <a:gridCol w="617269">
                  <a:extLst>
                    <a:ext uri="{9D8B030D-6E8A-4147-A177-3AD203B41FA5}">
                      <a16:colId xmlns:a16="http://schemas.microsoft.com/office/drawing/2014/main" val="20000"/>
                    </a:ext>
                  </a:extLst>
                </a:gridCol>
                <a:gridCol w="495040">
                  <a:extLst>
                    <a:ext uri="{9D8B030D-6E8A-4147-A177-3AD203B41FA5}">
                      <a16:colId xmlns:a16="http://schemas.microsoft.com/office/drawing/2014/main" val="20001"/>
                    </a:ext>
                  </a:extLst>
                </a:gridCol>
                <a:gridCol w="807309">
                  <a:extLst>
                    <a:ext uri="{9D8B030D-6E8A-4147-A177-3AD203B41FA5}">
                      <a16:colId xmlns:a16="http://schemas.microsoft.com/office/drawing/2014/main" val="20002"/>
                    </a:ext>
                  </a:extLst>
                </a:gridCol>
                <a:gridCol w="627523">
                  <a:extLst>
                    <a:ext uri="{9D8B030D-6E8A-4147-A177-3AD203B41FA5}">
                      <a16:colId xmlns:a16="http://schemas.microsoft.com/office/drawing/2014/main" val="20003"/>
                    </a:ext>
                  </a:extLst>
                </a:gridCol>
              </a:tblGrid>
              <a:tr h="211350">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Sham</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err="1">
                          <a:solidFill>
                            <a:schemeClr val="tx1"/>
                          </a:solidFill>
                          <a:latin typeface="Times New Roman" panose="02020603050405020304" pitchFamily="18" charset="0"/>
                          <a:cs typeface="Times New Roman" panose="02020603050405020304" pitchFamily="18" charset="0"/>
                        </a:rPr>
                        <a:t>IgG+OXA</a:t>
                      </a:r>
                      <a:endParaRPr lang="de-DE" sz="1000" dirty="0">
                        <a:solidFill>
                          <a:schemeClr val="tx1"/>
                        </a:solidFill>
                        <a:latin typeface="Times New Roman" panose="02020603050405020304" pitchFamily="18" charset="0"/>
                        <a:cs typeface="Times New Roman" panose="02020603050405020304" pitchFamily="18" charset="0"/>
                      </a:endParaRP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391900" rtl="0" eaLnBrk="1" latinLnBrk="0" hangingPunct="1">
                        <a:defRPr sz="2740" b="1" kern="1200">
                          <a:solidFill>
                            <a:schemeClr val="lt1"/>
                          </a:solidFill>
                          <a:latin typeface="Calibri"/>
                        </a:defRPr>
                      </a:lvl1pPr>
                      <a:lvl2pPr marL="695950" algn="l" defTabSz="1391900" rtl="0" eaLnBrk="1" latinLnBrk="0" hangingPunct="1">
                        <a:defRPr sz="2740" b="1" kern="1200">
                          <a:solidFill>
                            <a:schemeClr val="lt1"/>
                          </a:solidFill>
                          <a:latin typeface="Calibri"/>
                        </a:defRPr>
                      </a:lvl2pPr>
                      <a:lvl3pPr marL="1391900" algn="l" defTabSz="1391900" rtl="0" eaLnBrk="1" latinLnBrk="0" hangingPunct="1">
                        <a:defRPr sz="2740" b="1" kern="1200">
                          <a:solidFill>
                            <a:schemeClr val="lt1"/>
                          </a:solidFill>
                          <a:latin typeface="Calibri"/>
                        </a:defRPr>
                      </a:lvl3pPr>
                      <a:lvl4pPr marL="2087850" algn="l" defTabSz="1391900" rtl="0" eaLnBrk="1" latinLnBrk="0" hangingPunct="1">
                        <a:defRPr sz="2740" b="1" kern="1200">
                          <a:solidFill>
                            <a:schemeClr val="lt1"/>
                          </a:solidFill>
                          <a:latin typeface="Calibri"/>
                        </a:defRPr>
                      </a:lvl4pPr>
                      <a:lvl5pPr marL="2783799" algn="l" defTabSz="1391900" rtl="0" eaLnBrk="1" latinLnBrk="0" hangingPunct="1">
                        <a:defRPr sz="2740" b="1" kern="1200">
                          <a:solidFill>
                            <a:schemeClr val="lt1"/>
                          </a:solidFill>
                          <a:latin typeface="Calibri"/>
                        </a:defRPr>
                      </a:lvl5pPr>
                      <a:lvl6pPr marL="3479749" algn="l" defTabSz="1391900" rtl="0" eaLnBrk="1" latinLnBrk="0" hangingPunct="1">
                        <a:defRPr sz="2740" b="1" kern="1200">
                          <a:solidFill>
                            <a:schemeClr val="lt1"/>
                          </a:solidFill>
                          <a:latin typeface="Calibri"/>
                        </a:defRPr>
                      </a:lvl6pPr>
                      <a:lvl7pPr marL="4175699" algn="l" defTabSz="1391900" rtl="0" eaLnBrk="1" latinLnBrk="0" hangingPunct="1">
                        <a:defRPr sz="2740" b="1" kern="1200">
                          <a:solidFill>
                            <a:schemeClr val="lt1"/>
                          </a:solidFill>
                          <a:latin typeface="Calibri"/>
                        </a:defRPr>
                      </a:lvl7pPr>
                      <a:lvl8pPr marL="4871649" algn="l" defTabSz="1391900" rtl="0" eaLnBrk="1" latinLnBrk="0" hangingPunct="1">
                        <a:defRPr sz="2740" b="1" kern="1200">
                          <a:solidFill>
                            <a:schemeClr val="lt1"/>
                          </a:solidFill>
                          <a:latin typeface="Calibri"/>
                        </a:defRPr>
                      </a:lvl8pPr>
                      <a:lvl9pPr marL="5567599" algn="l" defTabSz="1391900" rtl="0" eaLnBrk="1" latinLnBrk="0" hangingPunct="1">
                        <a:defRPr sz="2740" b="1" kern="1200">
                          <a:solidFill>
                            <a:schemeClr val="lt1"/>
                          </a:solidFill>
                          <a:latin typeface="Calibri"/>
                        </a:defRPr>
                      </a:lvl9pPr>
                    </a:lstStyle>
                    <a:p>
                      <a:pPr algn="ctr"/>
                      <a:r>
                        <a:rPr lang="de-DE" sz="1000" dirty="0">
                          <a:solidFill>
                            <a:schemeClr val="tx1"/>
                          </a:solidFill>
                          <a:latin typeface="Times New Roman" panose="02020603050405020304" pitchFamily="18" charset="0"/>
                          <a:cs typeface="Times New Roman" panose="02020603050405020304" pitchFamily="18" charset="0"/>
                        </a:rPr>
                        <a:t>OXA</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15" name="Textfeld 14"/>
          <p:cNvSpPr txBox="1"/>
          <p:nvPr/>
        </p:nvSpPr>
        <p:spPr>
          <a:xfrm>
            <a:off x="334327" y="6141095"/>
            <a:ext cx="452420" cy="369332"/>
          </a:xfrm>
          <a:prstGeom prst="rect">
            <a:avLst/>
          </a:prstGeom>
          <a:noFill/>
        </p:spPr>
        <p:txBody>
          <a:bodyPr wrap="square" rtlCol="0">
            <a:spAutoFit/>
          </a:bodyPr>
          <a:lstStyle/>
          <a:p>
            <a:r>
              <a:rPr lang="de-DE" b="1" dirty="0">
                <a:latin typeface="Times New Roman" panose="02020603050405020304" pitchFamily="18" charset="0"/>
                <a:cs typeface="Times New Roman" panose="02020603050405020304" pitchFamily="18" charset="0"/>
              </a:rPr>
              <a:t>D</a:t>
            </a:r>
            <a:endParaRPr lang="en-US" b="1" dirty="0">
              <a:latin typeface="Times New Roman" panose="02020603050405020304" pitchFamily="18" charset="0"/>
              <a:cs typeface="Times New Roman" panose="02020603050405020304" pitchFamily="18" charset="0"/>
            </a:endParaRPr>
          </a:p>
        </p:txBody>
      </p:sp>
      <p:grpSp>
        <p:nvGrpSpPr>
          <p:cNvPr id="116" name="Gruppieren 2"/>
          <p:cNvGrpSpPr/>
          <p:nvPr/>
        </p:nvGrpSpPr>
        <p:grpSpPr>
          <a:xfrm>
            <a:off x="292341" y="6955818"/>
            <a:ext cx="1066484" cy="691479"/>
            <a:chOff x="131169" y="4631040"/>
            <a:chExt cx="1066484" cy="691479"/>
          </a:xfrm>
        </p:grpSpPr>
        <p:sp>
          <p:nvSpPr>
            <p:cNvPr id="119" name="Textfeld 16"/>
            <p:cNvSpPr txBox="1"/>
            <p:nvPr/>
          </p:nvSpPr>
          <p:spPr>
            <a:xfrm>
              <a:off x="131169" y="4631040"/>
              <a:ext cx="1011516" cy="276999"/>
            </a:xfrm>
            <a:prstGeom prst="rect">
              <a:avLst/>
            </a:prstGeom>
            <a:noFill/>
          </p:spPr>
          <p:txBody>
            <a:bodyPr wrap="square" rtlCol="0">
              <a:spAutoFit/>
            </a:bodyPr>
            <a:lstStyle/>
            <a:p>
              <a:r>
                <a:rPr lang="de-DE" sz="1200" b="1" dirty="0">
                  <a:latin typeface="Times New Roman" panose="02020603050405020304" pitchFamily="18" charset="0"/>
                  <a:cs typeface="Times New Roman" panose="02020603050405020304" pitchFamily="18" charset="0"/>
                </a:rPr>
                <a:t>ERCC1</a:t>
              </a:r>
              <a:endParaRPr lang="en-US" sz="1200" b="1" dirty="0">
                <a:latin typeface="Times New Roman" panose="02020603050405020304" pitchFamily="18" charset="0"/>
                <a:cs typeface="Times New Roman" panose="02020603050405020304" pitchFamily="18" charset="0"/>
              </a:endParaRPr>
            </a:p>
          </p:txBody>
        </p:sp>
        <p:sp>
          <p:nvSpPr>
            <p:cNvPr id="120" name="Textfeld 18"/>
            <p:cNvSpPr txBox="1"/>
            <p:nvPr/>
          </p:nvSpPr>
          <p:spPr>
            <a:xfrm>
              <a:off x="186137" y="5045520"/>
              <a:ext cx="1011516" cy="276999"/>
            </a:xfrm>
            <a:prstGeom prst="rect">
              <a:avLst/>
            </a:prstGeom>
            <a:noFill/>
          </p:spPr>
          <p:txBody>
            <a:bodyPr wrap="square" rtlCol="0">
              <a:spAutoFit/>
            </a:bodyPr>
            <a:lstStyle/>
            <a:p>
              <a:r>
                <a:rPr lang="el-GR" sz="1200" b="1" dirty="0">
                  <a:latin typeface="Times New Roman" panose="02020603050405020304" pitchFamily="18" charset="0"/>
                  <a:cs typeface="Times New Roman" panose="02020603050405020304" pitchFamily="18" charset="0"/>
                </a:rPr>
                <a:t>β</a:t>
              </a:r>
              <a:r>
                <a:rPr lang="de-DE" sz="1200" b="1" dirty="0">
                  <a:latin typeface="Times New Roman" panose="02020603050405020304" pitchFamily="18" charset="0"/>
                  <a:cs typeface="Times New Roman" panose="02020603050405020304" pitchFamily="18" charset="0"/>
                </a:rPr>
                <a:t>-</a:t>
              </a:r>
              <a:r>
                <a:rPr lang="de-DE" sz="1200" b="1" dirty="0" err="1">
                  <a:latin typeface="Times New Roman" panose="02020603050405020304" pitchFamily="18" charset="0"/>
                  <a:cs typeface="Times New Roman" panose="02020603050405020304" pitchFamily="18" charset="0"/>
                </a:rPr>
                <a:t>actin</a:t>
              </a:r>
              <a:endParaRPr lang="en-US" sz="1200" b="1" dirty="0">
                <a:latin typeface="Times New Roman" panose="02020603050405020304" pitchFamily="18" charset="0"/>
                <a:cs typeface="Times New Roman" panose="02020603050405020304" pitchFamily="18" charset="0"/>
              </a:endParaRPr>
            </a:p>
          </p:txBody>
        </p:sp>
      </p:grpSp>
      <p:pic>
        <p:nvPicPr>
          <p:cNvPr id="1029" name="Picture 5" descr="C:\Users\Administrator\Desktop\Eva Lorbeer 2019-11-05_10h05m23s S2 Nr.15 Nr.16 Sham, IgG, IgG+OXA, OXA ERCC1 sc-17809 100 20000 2x2.tif"/>
          <p:cNvPicPr>
            <a:picLocks noChangeAspect="1" noChangeArrowheads="1"/>
          </p:cNvPicPr>
          <p:nvPr/>
        </p:nvPicPr>
        <p:blipFill rotWithShape="1">
          <a:blip r:embed="rId5">
            <a:extLst>
              <a:ext uri="{28A0092B-C50C-407E-A947-70E740481C1C}">
                <a14:useLocalDpi xmlns:a14="http://schemas.microsoft.com/office/drawing/2010/main" val="0"/>
              </a:ext>
            </a:extLst>
          </a:blip>
          <a:srcRect l="13166" t="33254" r="46639" b="51233"/>
          <a:stretch/>
        </p:blipFill>
        <p:spPr bwMode="auto">
          <a:xfrm>
            <a:off x="1072289" y="1576176"/>
            <a:ext cx="2434062" cy="28822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C:\Users\Administrator\Desktop\Eva Lorbeer 2019-11-06_11h32m20s S2 ß-actin 20000 2h 60000 1h 2x2.tif"/>
          <p:cNvPicPr>
            <a:picLocks noChangeAspect="1" noChangeArrowheads="1"/>
          </p:cNvPicPr>
          <p:nvPr/>
        </p:nvPicPr>
        <p:blipFill rotWithShape="1">
          <a:blip r:embed="rId6">
            <a:extLst>
              <a:ext uri="{28A0092B-C50C-407E-A947-70E740481C1C}">
                <a14:useLocalDpi xmlns:a14="http://schemas.microsoft.com/office/drawing/2010/main" val="0"/>
              </a:ext>
            </a:extLst>
          </a:blip>
          <a:srcRect l="9834" t="35445" r="49846" b="54218"/>
          <a:stretch/>
        </p:blipFill>
        <p:spPr bwMode="auto">
          <a:xfrm>
            <a:off x="1072289" y="1963018"/>
            <a:ext cx="2434062" cy="288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1" name="Picture 7" descr="C:\Users\Administrator\Desktop\Eva Lorbeer 2019-11-05_10h05m23s S4 Nr.19 Nr.20 Sham, IgG, IgG+OXA, OXA ERCC1 sc-17809 100 20000 2x2.tif"/>
          <p:cNvPicPr>
            <a:picLocks noChangeAspect="1" noChangeArrowheads="1"/>
          </p:cNvPicPr>
          <p:nvPr/>
        </p:nvPicPr>
        <p:blipFill rotWithShape="1">
          <a:blip r:embed="rId7">
            <a:extLst>
              <a:ext uri="{28A0092B-C50C-407E-A947-70E740481C1C}">
                <a14:useLocalDpi xmlns:a14="http://schemas.microsoft.com/office/drawing/2010/main" val="0"/>
              </a:ext>
            </a:extLst>
          </a:blip>
          <a:srcRect l="6448" t="32839" r="52570" b="51024"/>
          <a:stretch/>
        </p:blipFill>
        <p:spPr bwMode="auto">
          <a:xfrm>
            <a:off x="1065464" y="5153758"/>
            <a:ext cx="2424753" cy="2966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2" name="Picture 8" descr="C:\Users\Administrator\Desktop\Eva Lorbeer 2019-11-06_11h32m20s S4 ß-actin 20000 2h 60000 1h 2x2.tif"/>
          <p:cNvPicPr>
            <a:picLocks noChangeAspect="1" noChangeArrowheads="1"/>
          </p:cNvPicPr>
          <p:nvPr/>
        </p:nvPicPr>
        <p:blipFill rotWithShape="1">
          <a:blip r:embed="rId8">
            <a:extLst>
              <a:ext uri="{28A0092B-C50C-407E-A947-70E740481C1C}">
                <a14:useLocalDpi xmlns:a14="http://schemas.microsoft.com/office/drawing/2010/main" val="0"/>
              </a:ext>
            </a:extLst>
          </a:blip>
          <a:srcRect l="7299" t="31416" r="51159" b="54264"/>
          <a:stretch/>
        </p:blipFill>
        <p:spPr bwMode="auto">
          <a:xfrm>
            <a:off x="1072289" y="5587943"/>
            <a:ext cx="2417928" cy="31951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1" name="Picture 7" descr="C:\Users\Administrator\Desktop\Eva Lorbeer 2019-11-05_10h05m23s S4 Nr.19 Nr.20 Sham, IgG, IgG+OXA, OXA ERCC1 sc-17809 100 20000 2x2.tif"/>
          <p:cNvPicPr>
            <a:picLocks noChangeAspect="1" noChangeArrowheads="1"/>
          </p:cNvPicPr>
          <p:nvPr/>
        </p:nvPicPr>
        <p:blipFill rotWithShape="1">
          <a:blip r:embed="rId7">
            <a:extLst>
              <a:ext uri="{28A0092B-C50C-407E-A947-70E740481C1C}">
                <a14:useLocalDpi xmlns:a14="http://schemas.microsoft.com/office/drawing/2010/main" val="0"/>
              </a:ext>
            </a:extLst>
          </a:blip>
          <a:srcRect l="47430" t="32839" r="14513" b="51024"/>
          <a:stretch/>
        </p:blipFill>
        <p:spPr bwMode="auto">
          <a:xfrm>
            <a:off x="1072289" y="7009185"/>
            <a:ext cx="2417928" cy="2966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2" name="Picture 8" descr="C:\Users\Administrator\Desktop\Eva Lorbeer 2019-11-06_11h32m20s S4 ß-actin 20000 2h 60000 1h 2x2.tif"/>
          <p:cNvPicPr>
            <a:picLocks noChangeAspect="1" noChangeArrowheads="1"/>
          </p:cNvPicPr>
          <p:nvPr/>
        </p:nvPicPr>
        <p:blipFill rotWithShape="1">
          <a:blip r:embed="rId8">
            <a:extLst>
              <a:ext uri="{28A0092B-C50C-407E-A947-70E740481C1C}">
                <a14:useLocalDpi xmlns:a14="http://schemas.microsoft.com/office/drawing/2010/main" val="0"/>
              </a:ext>
            </a:extLst>
          </a:blip>
          <a:srcRect l="48841" t="31416" r="11422" b="54264"/>
          <a:stretch/>
        </p:blipFill>
        <p:spPr bwMode="auto">
          <a:xfrm>
            <a:off x="1072289" y="7443370"/>
            <a:ext cx="2417928" cy="31951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280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1053</Words>
  <Application>Microsoft Office PowerPoint</Application>
  <PresentationFormat>自定义</PresentationFormat>
  <Paragraphs>286</Paragraphs>
  <Slides>5</Slides>
  <Notes>4</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5</vt:i4>
      </vt:variant>
    </vt:vector>
  </HeadingPairs>
  <TitlesOfParts>
    <vt:vector size="10" baseType="lpstr">
      <vt:lpstr>Arial</vt:lpstr>
      <vt:lpstr>Calibri</vt:lpstr>
      <vt:lpstr>Calibri Light</vt:lpstr>
      <vt:lpstr>Times New Roman</vt:lpstr>
      <vt:lpstr>Office Theme</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Xianbin Zhang</dc:creator>
  <cp:lastModifiedBy>Lili Lu</cp:lastModifiedBy>
  <cp:revision>1160</cp:revision>
  <cp:lastPrinted>2020-04-19T08:32:36Z</cp:lastPrinted>
  <dcterms:created xsi:type="dcterms:W3CDTF">2018-03-05T13:47:48Z</dcterms:created>
  <dcterms:modified xsi:type="dcterms:W3CDTF">2020-12-04T07:33:01Z</dcterms:modified>
</cp:coreProperties>
</file>