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68" r:id="rId4"/>
    <p:sldId id="267" r:id="rId5"/>
    <p:sldId id="266" r:id="rId6"/>
    <p:sldId id="271" r:id="rId7"/>
    <p:sldId id="272" r:id="rId8"/>
    <p:sldId id="279" r:id="rId9"/>
    <p:sldId id="280" r:id="rId10"/>
    <p:sldId id="273" r:id="rId11"/>
    <p:sldId id="265" r:id="rId12"/>
    <p:sldId id="276" r:id="rId13"/>
    <p:sldId id="257" r:id="rId14"/>
    <p:sldId id="277" r:id="rId15"/>
    <p:sldId id="274" r:id="rId16"/>
    <p:sldId id="27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l" initials="d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812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313206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459066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15848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849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461626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7361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084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458165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946356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15151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332759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B7AE9F-D846-48B5-9DB3-175F54F0ECFD}" type="datetimeFigureOut">
              <a:rPr lang="de-DE" smtClean="0"/>
              <a:t>05.10.2020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C2BBA-C504-4CA7-B326-17889698F21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22503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516581"/>
            <a:ext cx="85240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S1: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Heatmap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sample-to-sample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beta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values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targeting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59 SNP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probes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located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both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HumanMethylation450 and the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MethylationEPIC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BeadChip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 array.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Samples of the same individual (CPP-10 and CPP-23, aCPP-2 and CPP-22, CPP-12 and aCPP3) show high correlation values.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F656FCAF-9012-4F0C-B3A5-D7A2690F86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069913" y="315085"/>
            <a:ext cx="5004171" cy="499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4772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425141"/>
            <a:ext cx="8524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S10: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Allelic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imbalances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17 in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and RNA-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-mutated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copy-number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and variant allele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(VAF)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plot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four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-mutated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copy-neutoral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heterozygosity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(CN-LOH)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17 in CPC-1, aCPP-1 and CPP-9. B,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Allelic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imbalances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nucleotide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polymophisms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(SNPs)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within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in all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seven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TP53-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mutated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0C20ED0-17B4-4362-A421-2D0FD0EBC0DC}"/>
              </a:ext>
            </a:extLst>
          </p:cNvPr>
          <p:cNvSpPr txBox="1"/>
          <p:nvPr/>
        </p:nvSpPr>
        <p:spPr>
          <a:xfrm>
            <a:off x="763290" y="264201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C7C4F7C-CF36-4978-96EC-A004F4778D77}"/>
              </a:ext>
            </a:extLst>
          </p:cNvPr>
          <p:cNvSpPr txBox="1"/>
          <p:nvPr/>
        </p:nvSpPr>
        <p:spPr>
          <a:xfrm>
            <a:off x="3472650" y="255677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EF77AAD8-481D-4A9E-A66E-38A4052BAF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9234" y="2852475"/>
            <a:ext cx="2164461" cy="963930"/>
          </a:xfrm>
          <a:prstGeom prst="rect">
            <a:avLst/>
          </a:prstGeom>
        </p:spPr>
      </p:pic>
      <p:pic>
        <p:nvPicPr>
          <p:cNvPr id="4" name="Grafik 3">
            <a:extLst>
              <a:ext uri="{FF2B5EF4-FFF2-40B4-BE49-F238E27FC236}">
                <a16:creationId xmlns:a16="http://schemas.microsoft.com/office/drawing/2014/main" id="{E739D598-808E-409F-BC90-24F0EDD23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7730" y="785833"/>
            <a:ext cx="2235965" cy="96393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4C2293E9-0AB0-4612-A687-493E9A1E6C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680" y="1830857"/>
            <a:ext cx="2181015" cy="963931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C2AE0FF6-D337-49C0-A31B-31B88DF369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1591" y="3874093"/>
            <a:ext cx="2216550" cy="963930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A5C43D59-4931-4C38-9B04-8258815A9F4C}"/>
              </a:ext>
            </a:extLst>
          </p:cNvPr>
          <p:cNvSpPr txBox="1"/>
          <p:nvPr/>
        </p:nvSpPr>
        <p:spPr>
          <a:xfrm>
            <a:off x="2239775" y="1306912"/>
            <a:ext cx="88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/>
              <a:t>CPC-1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78F0B06F-E399-4495-B3FE-28DFF2FD41A3}"/>
              </a:ext>
            </a:extLst>
          </p:cNvPr>
          <p:cNvSpPr txBox="1"/>
          <p:nvPr/>
        </p:nvSpPr>
        <p:spPr>
          <a:xfrm>
            <a:off x="2239775" y="2349239"/>
            <a:ext cx="88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/>
              <a:t>CPC-2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E7B507D4-80E7-4E2C-8A1A-529C82A89507}"/>
              </a:ext>
            </a:extLst>
          </p:cNvPr>
          <p:cNvSpPr txBox="1"/>
          <p:nvPr/>
        </p:nvSpPr>
        <p:spPr>
          <a:xfrm>
            <a:off x="2264221" y="3397129"/>
            <a:ext cx="88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/>
              <a:t>aCPP-1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DADB30C-38D2-43CF-9505-20631E5536CB}"/>
              </a:ext>
            </a:extLst>
          </p:cNvPr>
          <p:cNvSpPr txBox="1"/>
          <p:nvPr/>
        </p:nvSpPr>
        <p:spPr>
          <a:xfrm>
            <a:off x="2264221" y="4405407"/>
            <a:ext cx="8839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/>
              <a:t>CPP-9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729E236B-35FB-4ED2-A6B3-90A1E629A89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778" r="21698"/>
          <a:stretch/>
        </p:blipFill>
        <p:spPr>
          <a:xfrm>
            <a:off x="942680" y="1361330"/>
            <a:ext cx="104203" cy="332741"/>
          </a:xfrm>
          <a:prstGeom prst="rect">
            <a:avLst/>
          </a:prstGeom>
        </p:spPr>
      </p:pic>
      <p:pic>
        <p:nvPicPr>
          <p:cNvPr id="19" name="Grafik 18">
            <a:extLst>
              <a:ext uri="{FF2B5EF4-FFF2-40B4-BE49-F238E27FC236}">
                <a16:creationId xmlns:a16="http://schemas.microsoft.com/office/drawing/2014/main" id="{4BDD7653-478F-440A-8B28-E7A94F35AD70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778" r="21698"/>
          <a:stretch/>
        </p:blipFill>
        <p:spPr>
          <a:xfrm>
            <a:off x="942680" y="2394385"/>
            <a:ext cx="104203" cy="332741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0CDEC876-95FA-4399-A490-EA2C647039D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778" r="21698"/>
          <a:stretch/>
        </p:blipFill>
        <p:spPr>
          <a:xfrm>
            <a:off x="942679" y="3422433"/>
            <a:ext cx="104203" cy="332741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B98C15C6-2EB5-4703-914E-DEBAED90D2EC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2778" r="21698"/>
          <a:stretch/>
        </p:blipFill>
        <p:spPr>
          <a:xfrm>
            <a:off x="942679" y="4452494"/>
            <a:ext cx="104203" cy="332741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778EB124-CA9A-4DEA-B207-36B6916E8DA6}"/>
              </a:ext>
            </a:extLst>
          </p:cNvPr>
          <p:cNvSpPr txBox="1"/>
          <p:nvPr/>
        </p:nvSpPr>
        <p:spPr>
          <a:xfrm rot="16200000">
            <a:off x="372499" y="1190584"/>
            <a:ext cx="896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VAF  CNV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BCAF7545-6DD7-4491-A0AE-7FCE973733D8}"/>
              </a:ext>
            </a:extLst>
          </p:cNvPr>
          <p:cNvSpPr txBox="1"/>
          <p:nvPr/>
        </p:nvSpPr>
        <p:spPr>
          <a:xfrm rot="16200000">
            <a:off x="375951" y="2197358"/>
            <a:ext cx="896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VAF  CNV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4E8B8F27-CA3C-4E70-B215-CFF5559E7DB0}"/>
              </a:ext>
            </a:extLst>
          </p:cNvPr>
          <p:cNvSpPr txBox="1"/>
          <p:nvPr/>
        </p:nvSpPr>
        <p:spPr>
          <a:xfrm rot="16200000">
            <a:off x="372499" y="3245778"/>
            <a:ext cx="896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VAF  CNV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289F988-F904-4C97-9C2F-4B9D2060EFA7}"/>
              </a:ext>
            </a:extLst>
          </p:cNvPr>
          <p:cNvSpPr txBox="1"/>
          <p:nvPr/>
        </p:nvSpPr>
        <p:spPr>
          <a:xfrm rot="16200000">
            <a:off x="374083" y="4274602"/>
            <a:ext cx="896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VAF  CNV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638269" y="785698"/>
            <a:ext cx="5300629" cy="3619709"/>
          </a:xfrm>
          <a:prstGeom prst="rect">
            <a:avLst/>
          </a:prstGeom>
        </p:spPr>
      </p:pic>
      <p:sp>
        <p:nvSpPr>
          <p:cNvPr id="5" name="Textfeld 4"/>
          <p:cNvSpPr txBox="1"/>
          <p:nvPr/>
        </p:nvSpPr>
        <p:spPr>
          <a:xfrm>
            <a:off x="3892114" y="940503"/>
            <a:ext cx="901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1 2 3 4 5 6 7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4888260" y="940503"/>
            <a:ext cx="901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1 2 3 4 5 6 7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5789960" y="940503"/>
            <a:ext cx="901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1 2 3 4 5 6 7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6786106" y="940503"/>
            <a:ext cx="901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1 2 3 4 5 6 7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7700707" y="932809"/>
            <a:ext cx="9017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1 2 3 4 5 6 7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710857" y="4462069"/>
            <a:ext cx="9017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1 = CPP-9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2 = aCPP-1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 = CPC-1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 = CPC-2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612557" y="4462069"/>
            <a:ext cx="9017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 = CPP-30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6 = CPC-4</a:t>
            </a:r>
          </a:p>
          <a:p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7 = CPC-6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146839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FF127A0-33AE-41EB-AA33-D3075FE658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02241" y="1509714"/>
            <a:ext cx="4717483" cy="3395500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D4C8344F-3129-4D4B-BF58-345742191673}"/>
              </a:ext>
            </a:extLst>
          </p:cNvPr>
          <p:cNvSpPr/>
          <p:nvPr/>
        </p:nvSpPr>
        <p:spPr>
          <a:xfrm>
            <a:off x="949476" y="1140382"/>
            <a:ext cx="4270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i="1" dirty="0"/>
              <a:t>TSC2</a:t>
            </a:r>
            <a:r>
              <a:rPr lang="de-DE" dirty="0"/>
              <a:t> (NM_001318831) c.G2413A;p.E805K </a:t>
            </a:r>
            <a:endParaRPr lang="es-ES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1D7BC0C-B445-4975-BE1C-1CCC111F7CFE}"/>
              </a:ext>
            </a:extLst>
          </p:cNvPr>
          <p:cNvSpPr/>
          <p:nvPr/>
        </p:nvSpPr>
        <p:spPr>
          <a:xfrm>
            <a:off x="306090" y="5348286"/>
            <a:ext cx="8524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S11: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Allelic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imbalance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TSC2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c.G2413A;p.E805K variant on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16 in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and RNA-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aCPP-2.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A, IGV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screenshot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c.G2413A;p.E805K variant in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(top track) and RNA-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track)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aCPP-2. B, a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copy-number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and variant allele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(VAF)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plot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aCPP-2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copy-neutoral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heterozygosity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(CN-LOH)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16.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045779B-BDF6-464F-85F6-E4E6781D8EF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497"/>
          <a:stretch/>
        </p:blipFill>
        <p:spPr>
          <a:xfrm>
            <a:off x="5671843" y="2583293"/>
            <a:ext cx="2564592" cy="1423019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7E662C9A-7AAD-41C5-9914-7A2B0000DCF4}"/>
              </a:ext>
            </a:extLst>
          </p:cNvPr>
          <p:cNvSpPr txBox="1"/>
          <p:nvPr/>
        </p:nvSpPr>
        <p:spPr>
          <a:xfrm rot="16200000">
            <a:off x="7850674" y="3275111"/>
            <a:ext cx="11546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VAF     CNV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D87F556-68D8-48F6-ADED-4E6BD0226F79}"/>
              </a:ext>
            </a:extLst>
          </p:cNvPr>
          <p:cNvSpPr txBox="1"/>
          <p:nvPr/>
        </p:nvSpPr>
        <p:spPr>
          <a:xfrm>
            <a:off x="8009417" y="2713187"/>
            <a:ext cx="3332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1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4BEE9E2-F787-4493-A49A-695A05DAF17C}"/>
              </a:ext>
            </a:extLst>
          </p:cNvPr>
          <p:cNvSpPr txBox="1"/>
          <p:nvPr/>
        </p:nvSpPr>
        <p:spPr>
          <a:xfrm>
            <a:off x="7984016" y="3222594"/>
            <a:ext cx="3332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-1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FC3C65C-C73B-48D7-BA99-2D74238892B0}"/>
              </a:ext>
            </a:extLst>
          </p:cNvPr>
          <p:cNvSpPr txBox="1"/>
          <p:nvPr/>
        </p:nvSpPr>
        <p:spPr>
          <a:xfrm>
            <a:off x="306090" y="995721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45C5C71-FA0A-49B5-A979-038985DC031C}"/>
              </a:ext>
            </a:extLst>
          </p:cNvPr>
          <p:cNvSpPr txBox="1"/>
          <p:nvPr/>
        </p:nvSpPr>
        <p:spPr>
          <a:xfrm>
            <a:off x="5392890" y="996933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91DF0D1-6C7B-477E-911C-EF423D152CAA}"/>
              </a:ext>
            </a:extLst>
          </p:cNvPr>
          <p:cNvSpPr txBox="1"/>
          <p:nvPr/>
        </p:nvSpPr>
        <p:spPr>
          <a:xfrm>
            <a:off x="7157236" y="3484204"/>
            <a:ext cx="852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/>
              <a:t>aCPP-2</a:t>
            </a:r>
          </a:p>
        </p:txBody>
      </p:sp>
    </p:spTree>
    <p:extLst>
      <p:ext uri="{BB962C8B-B14F-4D97-AF65-F5344CB8AC3E}">
        <p14:creationId xmlns:p14="http://schemas.microsoft.com/office/powerpoint/2010/main" val="2286068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D045779B-BDF6-464F-85F6-E4E6781D8E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187"/>
          <a:stretch/>
        </p:blipFill>
        <p:spPr>
          <a:xfrm>
            <a:off x="5801443" y="2583293"/>
            <a:ext cx="2139706" cy="1423019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D3E94E09-6648-41C4-B1A4-1C330B4A265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1858" r="8497"/>
          <a:stretch/>
        </p:blipFill>
        <p:spPr>
          <a:xfrm>
            <a:off x="7934153" y="2583293"/>
            <a:ext cx="270354" cy="1336245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D4C8344F-3129-4D4B-BF58-345742191673}"/>
              </a:ext>
            </a:extLst>
          </p:cNvPr>
          <p:cNvSpPr/>
          <p:nvPr/>
        </p:nvSpPr>
        <p:spPr>
          <a:xfrm>
            <a:off x="949476" y="1140382"/>
            <a:ext cx="4270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i="1" dirty="0"/>
              <a:t>ERCC2</a:t>
            </a:r>
            <a:r>
              <a:rPr lang="de-DE" dirty="0"/>
              <a:t> (NM_000400) c.C2083T;p.R965C</a:t>
            </a:r>
            <a:endParaRPr lang="es-ES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1D7BC0C-B445-4975-BE1C-1CCC111F7CFE}"/>
              </a:ext>
            </a:extLst>
          </p:cNvPr>
          <p:cNvSpPr/>
          <p:nvPr/>
        </p:nvSpPr>
        <p:spPr>
          <a:xfrm>
            <a:off x="306090" y="5348286"/>
            <a:ext cx="8524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S12: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Allelic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imbalance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ERCC2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c.C2083T;p.R965C variant on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19 in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and RNA-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CPC-3.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A, IGV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screenshot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c.C2083T;p.R965C variant in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(top track) and RNA-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track)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CPC-3. B, a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copy-number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and variant allele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(VAF)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plot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CPC-3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copy-neutoral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heterozygosity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(CN-LOH)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19.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7E662C9A-7AAD-41C5-9914-7A2B0000DCF4}"/>
              </a:ext>
            </a:extLst>
          </p:cNvPr>
          <p:cNvSpPr txBox="1"/>
          <p:nvPr/>
        </p:nvSpPr>
        <p:spPr>
          <a:xfrm rot="16200000">
            <a:off x="7850674" y="3275111"/>
            <a:ext cx="11546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VAF     CNV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CD87F556-68D8-48F6-ADED-4E6BD0226F79}"/>
              </a:ext>
            </a:extLst>
          </p:cNvPr>
          <p:cNvSpPr txBox="1"/>
          <p:nvPr/>
        </p:nvSpPr>
        <p:spPr>
          <a:xfrm>
            <a:off x="7974358" y="2698326"/>
            <a:ext cx="3332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1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44BEE9E2-F787-4493-A49A-695A05DAF17C}"/>
              </a:ext>
            </a:extLst>
          </p:cNvPr>
          <p:cNvSpPr txBox="1"/>
          <p:nvPr/>
        </p:nvSpPr>
        <p:spPr>
          <a:xfrm>
            <a:off x="7941017" y="3185557"/>
            <a:ext cx="33321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50" dirty="0"/>
              <a:t>-1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EFC3C65C-C73B-48D7-BA99-2D74238892B0}"/>
              </a:ext>
            </a:extLst>
          </p:cNvPr>
          <p:cNvSpPr txBox="1"/>
          <p:nvPr/>
        </p:nvSpPr>
        <p:spPr>
          <a:xfrm>
            <a:off x="306090" y="995721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45C5C71-FA0A-49B5-A979-038985DC031C}"/>
              </a:ext>
            </a:extLst>
          </p:cNvPr>
          <p:cNvSpPr txBox="1"/>
          <p:nvPr/>
        </p:nvSpPr>
        <p:spPr>
          <a:xfrm>
            <a:off x="5392890" y="996933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791DF0D1-6C7B-477E-911C-EF423D152CAA}"/>
              </a:ext>
            </a:extLst>
          </p:cNvPr>
          <p:cNvSpPr txBox="1"/>
          <p:nvPr/>
        </p:nvSpPr>
        <p:spPr>
          <a:xfrm>
            <a:off x="7103896" y="3484204"/>
            <a:ext cx="85218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600" dirty="0"/>
              <a:t>CPC-3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C04CFF28-D490-4619-8691-F070356E9B4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7278" y="1543147"/>
            <a:ext cx="4572000" cy="2854579"/>
          </a:xfrm>
          <a:prstGeom prst="rect">
            <a:avLst/>
          </a:prstGeom>
        </p:spPr>
      </p:pic>
      <p:sp>
        <p:nvSpPr>
          <p:cNvPr id="7" name="Textfeld 6">
            <a:extLst>
              <a:ext uri="{FF2B5EF4-FFF2-40B4-BE49-F238E27FC236}">
                <a16:creationId xmlns:a16="http://schemas.microsoft.com/office/drawing/2014/main" id="{4E329D1E-75D4-492D-B412-609E024C300B}"/>
              </a:ext>
            </a:extLst>
          </p:cNvPr>
          <p:cNvSpPr txBox="1"/>
          <p:nvPr/>
        </p:nvSpPr>
        <p:spPr>
          <a:xfrm>
            <a:off x="129540" y="1566094"/>
            <a:ext cx="78059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>
                <a:latin typeface="Arial" panose="020B0604020202020204" pitchFamily="34" charset="0"/>
                <a:cs typeface="Arial" panose="020B0604020202020204" pitchFamily="34" charset="0"/>
              </a:rPr>
              <a:t>CPC-3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00F09468-5139-405E-96F0-419D96A68C5B}"/>
              </a:ext>
            </a:extLst>
          </p:cNvPr>
          <p:cNvSpPr txBox="1"/>
          <p:nvPr/>
        </p:nvSpPr>
        <p:spPr>
          <a:xfrm>
            <a:off x="222554" y="2018427"/>
            <a:ext cx="6908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DNAseq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FA80C6B5-5060-4A6C-B31E-A0B0CF93D20E}"/>
              </a:ext>
            </a:extLst>
          </p:cNvPr>
          <p:cNvSpPr txBox="1"/>
          <p:nvPr/>
        </p:nvSpPr>
        <p:spPr>
          <a:xfrm>
            <a:off x="231771" y="3522676"/>
            <a:ext cx="69083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000" dirty="0" err="1">
                <a:latin typeface="Arial" panose="020B0604020202020204" pitchFamily="34" charset="0"/>
                <a:cs typeface="Arial" panose="020B0604020202020204" pitchFamily="34" charset="0"/>
              </a:rPr>
              <a:t>RNAseq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69550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3C1C63EB-BA06-4270-AF60-1D3860B1B86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77" t="34125" r="12184" b="24294"/>
          <a:stretch/>
        </p:blipFill>
        <p:spPr>
          <a:xfrm>
            <a:off x="1685439" y="519193"/>
            <a:ext cx="5649132" cy="4757164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601820"/>
            <a:ext cx="852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S13: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Immunohistochemistry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BRG1/SMARCA4.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Immunohistochemistry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BRG1/SMARCA4 (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rabbit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monoclonal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, 1:200,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abcam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# ab110641)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retained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in sample CPP-5.</a:t>
            </a:r>
          </a:p>
        </p:txBody>
      </p:sp>
    </p:spTree>
    <p:extLst>
      <p:ext uri="{BB962C8B-B14F-4D97-AF65-F5344CB8AC3E}">
        <p14:creationId xmlns:p14="http://schemas.microsoft.com/office/powerpoint/2010/main" val="35843149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601820"/>
            <a:ext cx="85240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S14: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TERT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TERT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expression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levels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normalized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counts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accoring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(A) </a:t>
            </a:r>
            <a:r>
              <a:rPr lang="de-DE" sz="1400" i="1" dirty="0">
                <a:latin typeface="Arial" panose="020B0604020202020204" pitchFamily="34" charset="0"/>
                <a:cs typeface="Arial" panose="020B0604020202020204" pitchFamily="34" charset="0"/>
              </a:rPr>
              <a:t>TERT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promotor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mutation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status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(C228T and C250T) was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significantly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higher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mutated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compared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cases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promotor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mutation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38.8 vs. 1.3 normalized counts; Kruskal-Wallis test, p= 1.3x10</a:t>
            </a:r>
            <a:r>
              <a:rPr lang="en-US" sz="1400" baseline="30000" dirty="0">
                <a:latin typeface="Arial" panose="020B0604020202020204" pitchFamily="34" charset="0"/>
                <a:cs typeface="Arial" panose="020B0604020202020204" pitchFamily="34" charset="0"/>
              </a:rPr>
              <a:t>-6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), whereas there was no association with chromosome 5 copy-number status (B).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BA14427B-4F96-4BBA-B3B2-02220323FC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71" y="1337713"/>
            <a:ext cx="8307821" cy="3474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1896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0FF127A0-33AE-41EB-AA33-D3075FE658C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95853" y="1554689"/>
            <a:ext cx="4177494" cy="2994185"/>
          </a:xfrm>
          <a:prstGeom prst="rect">
            <a:avLst/>
          </a:prstGeom>
        </p:spPr>
      </p:pic>
      <p:sp>
        <p:nvSpPr>
          <p:cNvPr id="3" name="Rechteck 2">
            <a:extLst>
              <a:ext uri="{FF2B5EF4-FFF2-40B4-BE49-F238E27FC236}">
                <a16:creationId xmlns:a16="http://schemas.microsoft.com/office/drawing/2014/main" id="{D4C8344F-3129-4D4B-BF58-345742191673}"/>
              </a:ext>
            </a:extLst>
          </p:cNvPr>
          <p:cNvSpPr/>
          <p:nvPr/>
        </p:nvSpPr>
        <p:spPr>
          <a:xfrm>
            <a:off x="949476" y="1140382"/>
            <a:ext cx="427024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dirty="0"/>
              <a:t>JAK2 (NM_001322204) c.G114A;p.M38I</a:t>
            </a:r>
            <a:endParaRPr lang="es-ES" dirty="0"/>
          </a:p>
        </p:txBody>
      </p:sp>
      <p:sp>
        <p:nvSpPr>
          <p:cNvPr id="6" name="Rechteck 5">
            <a:extLst>
              <a:ext uri="{FF2B5EF4-FFF2-40B4-BE49-F238E27FC236}">
                <a16:creationId xmlns:a16="http://schemas.microsoft.com/office/drawing/2014/main" id="{B1D7BC0C-B445-4975-BE1C-1CCC111F7CFE}"/>
              </a:ext>
            </a:extLst>
          </p:cNvPr>
          <p:cNvSpPr/>
          <p:nvPr/>
        </p:nvSpPr>
        <p:spPr>
          <a:xfrm>
            <a:off x="306090" y="5348286"/>
            <a:ext cx="8524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S15: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Allelic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imbalance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JAK2 c.G114A;p.M38I variant on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9 in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and RNA-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CPC-3.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A, IGV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screenshot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c.G114A;p.M38I variant in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(top track) and RNA-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bottom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track)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CPC-3. B, a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combined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copy-number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and variant allele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frequency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(VAF)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plot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CPC-3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copy</a:t>
            </a:r>
            <a:r>
              <a:rPr lang="de-DE" sz="1400">
                <a:latin typeface="Arial" panose="020B0604020202020204" pitchFamily="34" charset="0"/>
                <a:cs typeface="Arial" panose="020B0604020202020204" pitchFamily="34" charset="0"/>
              </a:rPr>
              <a:t>-neutral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loss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heterozygosity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(CN-LOH)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chromosome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9.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045779B-BDF6-464F-85F6-E4E6781D8EF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892823" y="2722735"/>
            <a:ext cx="2564592" cy="1144135"/>
          </a:xfrm>
          <a:prstGeom prst="rect">
            <a:avLst/>
          </a:prstGeom>
        </p:spPr>
      </p:pic>
      <p:sp>
        <p:nvSpPr>
          <p:cNvPr id="11" name="Textfeld 10">
            <a:extLst>
              <a:ext uri="{FF2B5EF4-FFF2-40B4-BE49-F238E27FC236}">
                <a16:creationId xmlns:a16="http://schemas.microsoft.com/office/drawing/2014/main" id="{EFC3C65C-C73B-48D7-BA99-2D74238892B0}"/>
              </a:ext>
            </a:extLst>
          </p:cNvPr>
          <p:cNvSpPr txBox="1"/>
          <p:nvPr/>
        </p:nvSpPr>
        <p:spPr>
          <a:xfrm>
            <a:off x="306090" y="995721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145C5C71-FA0A-49B5-A979-038985DC031C}"/>
              </a:ext>
            </a:extLst>
          </p:cNvPr>
          <p:cNvSpPr txBox="1"/>
          <p:nvPr/>
        </p:nvSpPr>
        <p:spPr>
          <a:xfrm>
            <a:off x="5392890" y="996933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F9BCBC69-115F-478D-BDBA-6DB11B34A73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2778" r="21698"/>
          <a:stretch/>
        </p:blipFill>
        <p:spPr>
          <a:xfrm>
            <a:off x="5882378" y="3405069"/>
            <a:ext cx="104203" cy="332741"/>
          </a:xfrm>
          <a:prstGeom prst="rect">
            <a:avLst/>
          </a:prstGeom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1A4CA18E-DD25-4CEC-B57B-F09ED461283B}"/>
              </a:ext>
            </a:extLst>
          </p:cNvPr>
          <p:cNvSpPr txBox="1"/>
          <p:nvPr/>
        </p:nvSpPr>
        <p:spPr>
          <a:xfrm rot="16200000">
            <a:off x="5313782" y="3227177"/>
            <a:ext cx="8964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VAF  CNV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F7DB1332-A0B8-4BF9-A6FF-04D0F5333911}"/>
              </a:ext>
            </a:extLst>
          </p:cNvPr>
          <p:cNvSpPr txBox="1"/>
          <p:nvPr/>
        </p:nvSpPr>
        <p:spPr>
          <a:xfrm>
            <a:off x="182039" y="2001349"/>
            <a:ext cx="829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err="1"/>
              <a:t>DNAseq</a:t>
            </a:r>
            <a:endParaRPr lang="de-DE" sz="1400" dirty="0"/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A27568F3-69EE-4B6E-9B24-F75774FAE120}"/>
              </a:ext>
            </a:extLst>
          </p:cNvPr>
          <p:cNvSpPr txBox="1"/>
          <p:nvPr/>
        </p:nvSpPr>
        <p:spPr>
          <a:xfrm>
            <a:off x="186635" y="3275111"/>
            <a:ext cx="829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err="1"/>
              <a:t>RNAseq</a:t>
            </a:r>
            <a:endParaRPr lang="de-DE" sz="1400" dirty="0"/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id="{34E80E47-0487-499C-A710-0915783B01AC}"/>
              </a:ext>
            </a:extLst>
          </p:cNvPr>
          <p:cNvSpPr txBox="1"/>
          <p:nvPr/>
        </p:nvSpPr>
        <p:spPr>
          <a:xfrm>
            <a:off x="182039" y="1624131"/>
            <a:ext cx="8292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/>
              <a:t>CPC-3</a:t>
            </a:r>
          </a:p>
        </p:txBody>
      </p:sp>
    </p:spTree>
    <p:extLst>
      <p:ext uri="{BB962C8B-B14F-4D97-AF65-F5344CB8AC3E}">
        <p14:creationId xmlns:p14="http://schemas.microsoft.com/office/powerpoint/2010/main" val="2097529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309965" y="5663813"/>
            <a:ext cx="85240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S16: </a:t>
            </a:r>
            <a:r>
              <a:rPr lang="en-GB" sz="1400" b="1" dirty="0">
                <a:latin typeface="Arial" panose="020B0604020202020204" pitchFamily="34" charset="0"/>
                <a:cs typeface="Arial" panose="020B0604020202020204" pitchFamily="34" charset="0"/>
              </a:rPr>
              <a:t>Overall and p</a:t>
            </a:r>
            <a:r>
              <a:rPr lang="en-US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rogression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-free survival of 39 CPTs according to TP53 and TERT mutation status.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Upper panel: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TP53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status was significantly associated with overall survival (log-rank test, p=0.024) and progression-free survival (log-rank test, p=0.004). Bottom panel: </a:t>
            </a:r>
            <a:r>
              <a:rPr lang="en-US" sz="1400" i="1" dirty="0">
                <a:latin typeface="Arial" panose="020B0604020202020204" pitchFamily="34" charset="0"/>
                <a:cs typeface="Arial" panose="020B0604020202020204" pitchFamily="34" charset="0"/>
              </a:rPr>
              <a:t>TERT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status was not associated with overall survival, but with progression-free survival (log-rank test, p=0.046)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357" y="335366"/>
            <a:ext cx="7267281" cy="52053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8810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516581"/>
            <a:ext cx="8524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S2: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similarity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based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on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single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nucleotide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polymorphism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calls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exome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RNA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Dendrogram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distance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(1-Pearson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correlation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derived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allele fractions of known single nucleotide polymorphisms (SNPs) in whole exome sequencing (WES) and RNA sequencing (RNA-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seq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) data using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NGSCheckMate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suggests a high probability that matched WES and RNA-seq and recurrent samples were derived from the same </a:t>
            </a:r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indivudial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EB774A3B-3E56-4804-8A65-86D8951491F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3950"/>
          <a:stretch/>
        </p:blipFill>
        <p:spPr>
          <a:xfrm>
            <a:off x="474811" y="677190"/>
            <a:ext cx="8194377" cy="41892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129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E56F99B-00C6-4F35-B0D3-47315527E9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71" y="965463"/>
            <a:ext cx="4325597" cy="4342298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516581"/>
            <a:ext cx="8524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S3: Evaluation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fusion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calling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pipeline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Two RNA-seq data sets from tumors with known gene fusion status (pilocytic astrocytoma with KIAA1549-BRAF fusion and ependymoma with C11orf95-RELA fusion) from the Children’s Brain Tumor Tissue Consortium (CBTTC) database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were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evaluated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 A,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UpSet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plot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intersection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raw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fusion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candidates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tool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 B,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Detailed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flow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chart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filtration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BF3D3451-401E-41D5-9F7B-197C4629C6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0146" y="965463"/>
            <a:ext cx="4282136" cy="4040402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2904756C-D12C-403E-9B73-AA8ABCD607F7}"/>
              </a:ext>
            </a:extLst>
          </p:cNvPr>
          <p:cNvSpPr txBox="1"/>
          <p:nvPr/>
        </p:nvSpPr>
        <p:spPr>
          <a:xfrm>
            <a:off x="247971" y="384687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A9AA9C9-F768-42CB-922B-A3C28B43C159}"/>
              </a:ext>
            </a:extLst>
          </p:cNvPr>
          <p:cNvSpPr txBox="1"/>
          <p:nvPr/>
        </p:nvSpPr>
        <p:spPr>
          <a:xfrm>
            <a:off x="4882131" y="384686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5791297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516581"/>
            <a:ext cx="85240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S4: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Unsupervised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t-SNE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analysis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comprising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all 50 CPT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this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cohort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and 2801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samples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82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distinct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molecular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CNS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tumor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entities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including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83 CPTs).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All CPTs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our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cohort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be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assigned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to one of the three molecular choroid plexus tumor subgroups (right panel).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AD3651C9-FD3C-4330-BB20-FF07A3E740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7971" y="967347"/>
            <a:ext cx="3824446" cy="3816633"/>
          </a:xfrm>
          <a:prstGeom prst="rect">
            <a:avLst/>
          </a:prstGeom>
        </p:spPr>
      </p:pic>
      <p:pic>
        <p:nvPicPr>
          <p:cNvPr id="3" name="Grafik 2">
            <a:extLst>
              <a:ext uri="{FF2B5EF4-FFF2-40B4-BE49-F238E27FC236}">
                <a16:creationId xmlns:a16="http://schemas.microsoft.com/office/drawing/2014/main" id="{AF835D17-6EB2-4C84-A3EF-7E26032EA1D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160" t="2771" r="1934" b="7053"/>
          <a:stretch/>
        </p:blipFill>
        <p:spPr>
          <a:xfrm>
            <a:off x="4279901" y="996950"/>
            <a:ext cx="4185124" cy="3555999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0" name="Rechteck 9">
            <a:extLst>
              <a:ext uri="{FF2B5EF4-FFF2-40B4-BE49-F238E27FC236}">
                <a16:creationId xmlns:a16="http://schemas.microsoft.com/office/drawing/2014/main" id="{71B84580-0E70-4A98-87EB-A78E7BC4701B}"/>
              </a:ext>
            </a:extLst>
          </p:cNvPr>
          <p:cNvSpPr/>
          <p:nvPr/>
        </p:nvSpPr>
        <p:spPr>
          <a:xfrm>
            <a:off x="2890434" y="1658319"/>
            <a:ext cx="379708" cy="286718"/>
          </a:xfrm>
          <a:prstGeom prst="rect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3" name="Gerader Verbinder 22">
            <a:extLst>
              <a:ext uri="{FF2B5EF4-FFF2-40B4-BE49-F238E27FC236}">
                <a16:creationId xmlns:a16="http://schemas.microsoft.com/office/drawing/2014/main" id="{BEB300A0-52B0-44E7-9D3C-00ED5CFE8EF8}"/>
              </a:ext>
            </a:extLst>
          </p:cNvPr>
          <p:cNvCxnSpPr>
            <a:cxnSpLocks/>
          </p:cNvCxnSpPr>
          <p:nvPr/>
        </p:nvCxnSpPr>
        <p:spPr>
          <a:xfrm flipH="1">
            <a:off x="3270142" y="995363"/>
            <a:ext cx="1006583" cy="66295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Gerader Verbinder 23">
            <a:extLst>
              <a:ext uri="{FF2B5EF4-FFF2-40B4-BE49-F238E27FC236}">
                <a16:creationId xmlns:a16="http://schemas.microsoft.com/office/drawing/2014/main" id="{49CABB51-36BB-428E-8526-5E237F8F3E3D}"/>
              </a:ext>
            </a:extLst>
          </p:cNvPr>
          <p:cNvCxnSpPr>
            <a:cxnSpLocks/>
          </p:cNvCxnSpPr>
          <p:nvPr/>
        </p:nvCxnSpPr>
        <p:spPr>
          <a:xfrm flipH="1" flipV="1">
            <a:off x="3270142" y="1945037"/>
            <a:ext cx="1008964" cy="261267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83473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>
            <a:extLst>
              <a:ext uri="{FF2B5EF4-FFF2-40B4-BE49-F238E27FC236}">
                <a16:creationId xmlns:a16="http://schemas.microsoft.com/office/drawing/2014/main" id="{901EE852-8159-442D-BE31-915842F7656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49068"/>
          <a:stretch/>
        </p:blipFill>
        <p:spPr>
          <a:xfrm>
            <a:off x="389538" y="1435364"/>
            <a:ext cx="3993799" cy="2812946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589DEE4-FC05-45BD-B7DC-355D5CF01E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0931" b="19"/>
          <a:stretch/>
        </p:blipFill>
        <p:spPr>
          <a:xfrm>
            <a:off x="4853653" y="1435364"/>
            <a:ext cx="4145062" cy="2811600"/>
          </a:xfrm>
          <a:prstGeom prst="rect">
            <a:avLst/>
          </a:prstGeom>
        </p:spPr>
      </p:pic>
      <p:sp>
        <p:nvSpPr>
          <p:cNvPr id="8" name="Rechteck 7">
            <a:extLst>
              <a:ext uri="{FF2B5EF4-FFF2-40B4-BE49-F238E27FC236}">
                <a16:creationId xmlns:a16="http://schemas.microsoft.com/office/drawing/2014/main" id="{13D6C533-854E-4154-88F9-95DF1ADE9A4E}"/>
              </a:ext>
            </a:extLst>
          </p:cNvPr>
          <p:cNvSpPr/>
          <p:nvPr/>
        </p:nvSpPr>
        <p:spPr>
          <a:xfrm>
            <a:off x="247971" y="4916506"/>
            <a:ext cx="8524067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S5: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Copy-number plots of recurrent choroid plexus tumor samples from the same individuals.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(A) The primary tumor (aCPP-2) shows gain of chr1q and a focal loss of chr4q that were not observed in the recurrence (CPP-22), while a focal loss of chr8p was only present in the recurrence. (B) The second recurrence (aCPP-3) shows chromosomal losses on chr6 not being detected in the first tumor recurrence (CPP-12).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2081396F-D5D4-4049-A119-F20DE5A2AD80}"/>
              </a:ext>
            </a:extLst>
          </p:cNvPr>
          <p:cNvSpPr txBox="1"/>
          <p:nvPr/>
        </p:nvSpPr>
        <p:spPr>
          <a:xfrm>
            <a:off x="247971" y="1063407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EF6A3F28-B3B2-457A-AD79-7A0C18055A85}"/>
              </a:ext>
            </a:extLst>
          </p:cNvPr>
          <p:cNvSpPr txBox="1"/>
          <p:nvPr/>
        </p:nvSpPr>
        <p:spPr>
          <a:xfrm>
            <a:off x="4563059" y="1063407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24940205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>
            <a:extLst>
              <a:ext uri="{FF2B5EF4-FFF2-40B4-BE49-F238E27FC236}">
                <a16:creationId xmlns:a16="http://schemas.microsoft.com/office/drawing/2014/main" id="{8E56F99B-00C6-4F35-B0D3-47315527E9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47971" y="997275"/>
            <a:ext cx="4325597" cy="4278672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516581"/>
            <a:ext cx="8524067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S6: Fusion Calling in RNA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data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choroid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plexus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tumors.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UpSet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plot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intersection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raw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fusion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gene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candidates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detected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from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tool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 B,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Detailed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flow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chart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results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each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filtration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step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904756C-D12C-403E-9B73-AA8ABCD607F7}"/>
              </a:ext>
            </a:extLst>
          </p:cNvPr>
          <p:cNvSpPr txBox="1"/>
          <p:nvPr/>
        </p:nvSpPr>
        <p:spPr>
          <a:xfrm>
            <a:off x="247971" y="384687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A9AA9C9-F768-42CB-922B-A3C28B43C159}"/>
              </a:ext>
            </a:extLst>
          </p:cNvPr>
          <p:cNvSpPr txBox="1"/>
          <p:nvPr/>
        </p:nvSpPr>
        <p:spPr>
          <a:xfrm>
            <a:off x="4882131" y="384686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4F20A6FC-53EB-46A8-8BEF-37947216BC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6780" y="1424940"/>
            <a:ext cx="4255976" cy="305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9854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516581"/>
            <a:ext cx="852406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S7: Validation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CCDC47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sz="1400" b="1" i="1" dirty="0">
                <a:latin typeface="Arial" panose="020B0604020202020204" pitchFamily="34" charset="0"/>
                <a:cs typeface="Arial" panose="020B0604020202020204" pitchFamily="34" charset="0"/>
              </a:rPr>
              <a:t>PRKCA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fusion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b="1" dirty="0" err="1">
                <a:latin typeface="Arial" panose="020B0604020202020204" pitchFamily="34" charset="0"/>
                <a:cs typeface="Arial" panose="020B0604020202020204" pitchFamily="34" charset="0"/>
              </a:rPr>
              <a:t>transcript</a:t>
            </a:r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A, PCR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amplification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cDNA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CPP-23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using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primers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that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span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fusion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breakpoint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expected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band at 141 bp (1),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whereas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another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CPP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without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PRKCA-fusion (2) and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non-template control (NTC) (3)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show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no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band. B, Sanger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sequencing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confirms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fusion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breakpoint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in CPP-23.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CE1AF82C-E82D-48ED-B573-DCE3B07B7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3078" y="1055549"/>
            <a:ext cx="2072820" cy="3609145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EEE21C0C-0A5A-4FB7-B6EF-07DA7962F1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8601" y="1566697"/>
            <a:ext cx="3476653" cy="2586850"/>
          </a:xfrm>
          <a:prstGeom prst="rect">
            <a:avLst/>
          </a:prstGeom>
        </p:spPr>
      </p:pic>
      <p:sp>
        <p:nvSpPr>
          <p:cNvPr id="8" name="Textfeld 7">
            <a:extLst>
              <a:ext uri="{FF2B5EF4-FFF2-40B4-BE49-F238E27FC236}">
                <a16:creationId xmlns:a16="http://schemas.microsoft.com/office/drawing/2014/main" id="{B0C20ED0-17B4-4362-A421-2D0FD0EBC0DC}"/>
              </a:ext>
            </a:extLst>
          </p:cNvPr>
          <p:cNvSpPr txBox="1"/>
          <p:nvPr/>
        </p:nvSpPr>
        <p:spPr>
          <a:xfrm>
            <a:off x="991890" y="869570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BC7C4F7C-CF36-4978-96EC-A004F4778D77}"/>
              </a:ext>
            </a:extLst>
          </p:cNvPr>
          <p:cNvSpPr txBox="1"/>
          <p:nvPr/>
        </p:nvSpPr>
        <p:spPr>
          <a:xfrm>
            <a:off x="4068007" y="869570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" name="Textfeld 11">
            <a:extLst>
              <a:ext uri="{FF2B5EF4-FFF2-40B4-BE49-F238E27FC236}">
                <a16:creationId xmlns:a16="http://schemas.microsoft.com/office/drawing/2014/main" id="{D6651505-94B9-42BD-A62E-40918BFB1DF2}"/>
              </a:ext>
            </a:extLst>
          </p:cNvPr>
          <p:cNvSpPr txBox="1"/>
          <p:nvPr/>
        </p:nvSpPr>
        <p:spPr>
          <a:xfrm>
            <a:off x="2464231" y="1258920"/>
            <a:ext cx="340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1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id="{BD3C7E58-7424-4189-BD66-0017089A1ECA}"/>
              </a:ext>
            </a:extLst>
          </p:cNvPr>
          <p:cNvSpPr txBox="1"/>
          <p:nvPr/>
        </p:nvSpPr>
        <p:spPr>
          <a:xfrm>
            <a:off x="2839416" y="1258919"/>
            <a:ext cx="340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2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06C62A3C-1528-454B-AD1B-9DD86E4381C5}"/>
              </a:ext>
            </a:extLst>
          </p:cNvPr>
          <p:cNvSpPr txBox="1"/>
          <p:nvPr/>
        </p:nvSpPr>
        <p:spPr>
          <a:xfrm>
            <a:off x="3242657" y="1258919"/>
            <a:ext cx="34096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82616626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71" y="5516581"/>
            <a:ext cx="8524067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400" b="1" dirty="0">
                <a:latin typeface="Arial" panose="020B0604020202020204" pitchFamily="34" charset="0"/>
                <a:cs typeface="Arial" panose="020B0604020202020204" pitchFamily="34" charset="0"/>
              </a:rPr>
              <a:t>Figure S8: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Appreci8 Output. 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Variants detected by 8 different callers (A) show a high intersection (B). More than 99.99% of the variants were detected by ≥2 tools.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2904756C-D12C-403E-9B73-AA8ABCD607F7}"/>
              </a:ext>
            </a:extLst>
          </p:cNvPr>
          <p:cNvSpPr txBox="1"/>
          <p:nvPr/>
        </p:nvSpPr>
        <p:spPr>
          <a:xfrm>
            <a:off x="247971" y="769367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0A9AA9C9-F768-42CB-922B-A3C28B43C159}"/>
              </a:ext>
            </a:extLst>
          </p:cNvPr>
          <p:cNvSpPr txBox="1"/>
          <p:nvPr/>
        </p:nvSpPr>
        <p:spPr>
          <a:xfrm>
            <a:off x="3990812" y="770469"/>
            <a:ext cx="581188" cy="3719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10" name="Tabelle 9">
            <a:extLst>
              <a:ext uri="{FF2B5EF4-FFF2-40B4-BE49-F238E27FC236}">
                <a16:creationId xmlns:a16="http://schemas.microsoft.com/office/drawing/2014/main" id="{1326ECFD-1E1B-482C-883C-76B15C95AF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5129767"/>
              </p:ext>
            </p:extLst>
          </p:nvPr>
        </p:nvGraphicFramePr>
        <p:xfrm>
          <a:off x="538565" y="1326087"/>
          <a:ext cx="3332062" cy="2324177"/>
        </p:xfrm>
        <a:graphic>
          <a:graphicData uri="http://schemas.openxmlformats.org/drawingml/2006/table">
            <a:tbl>
              <a:tblPr firstRow="1" firstCol="1" bandRow="1"/>
              <a:tblGrid>
                <a:gridCol w="1475290">
                  <a:extLst>
                    <a:ext uri="{9D8B030D-6E8A-4147-A177-3AD203B41FA5}">
                      <a16:colId xmlns:a16="http://schemas.microsoft.com/office/drawing/2014/main" val="1898725395"/>
                    </a:ext>
                  </a:extLst>
                </a:gridCol>
                <a:gridCol w="1727700">
                  <a:extLst>
                    <a:ext uri="{9D8B030D-6E8A-4147-A177-3AD203B41FA5}">
                      <a16:colId xmlns:a16="http://schemas.microsoft.com/office/drawing/2014/main" val="1549535759"/>
                    </a:ext>
                  </a:extLst>
                </a:gridCol>
                <a:gridCol w="129072">
                  <a:extLst>
                    <a:ext uri="{9D8B030D-6E8A-4147-A177-3AD203B41FA5}">
                      <a16:colId xmlns:a16="http://schemas.microsoft.com/office/drawing/2014/main" val="4067578229"/>
                    </a:ext>
                  </a:extLst>
                </a:gridCol>
              </a:tblGrid>
              <a:tr h="3503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Variant </a:t>
                      </a:r>
                      <a:r>
                        <a:rPr lang="de-DE" sz="1400" b="1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Caller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b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Detected Variants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12740594"/>
                  </a:ext>
                </a:extLst>
              </a:tr>
              <a:tr h="246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GATK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15549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45182593"/>
                  </a:ext>
                </a:extLst>
              </a:tr>
              <a:tr h="246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Platypus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15480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8476897"/>
                  </a:ext>
                </a:extLst>
              </a:tr>
              <a:tr h="246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VarScan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13013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7505625"/>
                  </a:ext>
                </a:extLst>
              </a:tr>
              <a:tr h="246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LoFreq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16899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3323487"/>
                  </a:ext>
                </a:extLst>
              </a:tr>
              <a:tr h="246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FreeBayes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17789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669417"/>
                  </a:ext>
                </a:extLst>
              </a:tr>
              <a:tr h="246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SNVer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17299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3246910"/>
                  </a:ext>
                </a:extLst>
              </a:tr>
              <a:tr h="246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SAMtools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16460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9977496"/>
                  </a:ext>
                </a:extLst>
              </a:tr>
              <a:tr h="246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VarDict</a:t>
                      </a:r>
                      <a:endParaRPr lang="de-DE" sz="12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17643</a:t>
                      </a:r>
                      <a:endParaRPr lang="de-DE" sz="12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C9C9C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427722"/>
                  </a:ext>
                </a:extLst>
              </a:tr>
            </a:tbl>
          </a:graphicData>
        </a:graphic>
      </p:graphicFrame>
      <p:sp>
        <p:nvSpPr>
          <p:cNvPr id="11" name="Rechteck 10">
            <a:extLst>
              <a:ext uri="{FF2B5EF4-FFF2-40B4-BE49-F238E27FC236}">
                <a16:creationId xmlns:a16="http://schemas.microsoft.com/office/drawing/2014/main" id="{F32A958C-53A8-43DB-89E3-A11DBA96E3E2}"/>
              </a:ext>
            </a:extLst>
          </p:cNvPr>
          <p:cNvSpPr/>
          <p:nvPr/>
        </p:nvSpPr>
        <p:spPr>
          <a:xfrm>
            <a:off x="443739" y="3835027"/>
            <a:ext cx="372840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Combined Calls: </a:t>
            </a:r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18.148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 variants</a:t>
            </a:r>
          </a:p>
          <a:p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Intersection: &gt;99.99 % variants </a:t>
            </a:r>
          </a:p>
          <a:p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were called by ≥ 2 tools</a:t>
            </a:r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06D200A5-5827-488F-BE8B-5466EB6466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7809" y="1326087"/>
            <a:ext cx="4594077" cy="3421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32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>
            <a:extLst>
              <a:ext uri="{FF2B5EF4-FFF2-40B4-BE49-F238E27FC236}">
                <a16:creationId xmlns:a16="http://schemas.microsoft.com/office/drawing/2014/main" id="{11404E88-6707-4CDE-A651-081A8C756211}"/>
              </a:ext>
            </a:extLst>
          </p:cNvPr>
          <p:cNvSpPr/>
          <p:nvPr/>
        </p:nvSpPr>
        <p:spPr>
          <a:xfrm>
            <a:off x="247969" y="4906443"/>
            <a:ext cx="8524067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100" b="1" dirty="0">
                <a:latin typeface="Arial" panose="020B0604020202020204" pitchFamily="34" charset="0"/>
                <a:cs typeface="Arial" panose="020B0604020202020204" pitchFamily="34" charset="0"/>
              </a:rPr>
              <a:t>Figure S9: </a:t>
            </a:r>
            <a:r>
              <a:rPr lang="en-US" sz="1100" b="1" dirty="0">
                <a:latin typeface="Arial" panose="020B0604020202020204" pitchFamily="34" charset="0"/>
                <a:cs typeface="Arial" panose="020B0604020202020204" pitchFamily="34" charset="0"/>
              </a:rPr>
              <a:t>Schematic representation of the filtration strategy.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Of 18.148 calls, (1)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variants that were common in the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ExAC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, ESP6500 and G1000 population databases (frequency ≥ 1%) were excluded. Next (2), synonymous variants and (3) variants that map to repetitive regions in the genome (as defined by the UCSC repeat masker) were excluded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because these regions are more prone to artifacts and variants in repetitive regions are rather unlikely to represent oncogenic alterations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Manual inspection of the remaining 7469 variants (containing 3904 unique variants) revealed a high number of variants that likely represent artifacts (especially if they occur in &gt;80% of the samples). Since recurrent oncogenic mutations in tumor suppressor genes occur at different positions, we (4) excluded variants that occur in &gt; 4 samples. Discarded variants were checked for oncogenic hotspot mutations with the </a:t>
            </a:r>
            <a:r>
              <a:rPr lang="en-US" sz="1100" dirty="0" err="1">
                <a:latin typeface="Arial" panose="020B0604020202020204" pitchFamily="34" charset="0"/>
                <a:cs typeface="Arial" panose="020B0604020202020204" pitchFamily="34" charset="0"/>
              </a:rPr>
              <a:t>CancerVar</a:t>
            </a:r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 algorithm.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Next, (5) variants being predicted as benign/likely benign by the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CancerVar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 algorithm were excluded resulting in 526 variants. Of those, a total of 9 variants were classified as likely pathogenic / pathogenic and 517 variants were classified as “uncertain significance”. Of the latter, 152 variants occurred in genes being affected in ≥ 2 samples.</a:t>
            </a:r>
            <a:endParaRPr lang="de-DE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6F992BE0-EAE9-49A8-B46D-2C71CF9CB2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633" y="153416"/>
            <a:ext cx="8539403" cy="4619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84096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1363</Words>
  <Application>Microsoft Office PowerPoint</Application>
  <PresentationFormat>Bildschirmpräsentation (4:3)</PresentationFormat>
  <Paragraphs>105</Paragraphs>
  <Slides>16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dell</dc:creator>
  <cp:lastModifiedBy>Thomas, Christian</cp:lastModifiedBy>
  <cp:revision>53</cp:revision>
  <dcterms:created xsi:type="dcterms:W3CDTF">2020-04-28T15:33:42Z</dcterms:created>
  <dcterms:modified xsi:type="dcterms:W3CDTF">2020-10-05T14:19:13Z</dcterms:modified>
</cp:coreProperties>
</file>