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</p:sldIdLst>
  <p:sldSz cx="9144000" cy="6858000" type="screen4x3"/>
  <p:notesSz cx="6858000" cy="9144000"/>
  <p:custDataLst>
    <p:tags r:id="rId10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3103"/>
    <p:restoredTop sz="94466"/>
  </p:normalViewPr>
  <p:slideViewPr>
    <p:cSldViewPr snapToGrid="0" snapToObjects="1">
      <p:cViewPr varScale="1">
        <p:scale>
          <a:sx n="106" d="100"/>
          <a:sy n="106" d="100"/>
        </p:scale>
        <p:origin x="450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576B7F-635A-7743-8A84-669F3DA3CBCD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AC9851-2A33-414F-9A0E-966775525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386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AC9851-2A33-414F-9A0E-966775525EB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5361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AC9851-2A33-414F-9A0E-966775525EB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1226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AC9851-2A33-414F-9A0E-966775525EB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5326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AC9851-2A33-414F-9A0E-966775525EB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4105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AC9851-2A33-414F-9A0E-966775525EB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3847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AC9851-2A33-414F-9A0E-966775525EB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9467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AC9851-2A33-414F-9A0E-966775525EB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86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26459-04CC-BF46-894C-40E8E6DC957B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988D3-6A4D-CA41-B907-21DC28113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422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26459-04CC-BF46-894C-40E8E6DC957B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988D3-6A4D-CA41-B907-21DC28113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263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26459-04CC-BF46-894C-40E8E6DC957B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988D3-6A4D-CA41-B907-21DC28113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862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26459-04CC-BF46-894C-40E8E6DC957B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988D3-6A4D-CA41-B907-21DC28113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698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26459-04CC-BF46-894C-40E8E6DC957B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988D3-6A4D-CA41-B907-21DC28113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460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26459-04CC-BF46-894C-40E8E6DC957B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988D3-6A4D-CA41-B907-21DC28113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43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26459-04CC-BF46-894C-40E8E6DC957B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988D3-6A4D-CA41-B907-21DC28113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928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26459-04CC-BF46-894C-40E8E6DC957B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988D3-6A4D-CA41-B907-21DC28113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819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26459-04CC-BF46-894C-40E8E6DC957B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988D3-6A4D-CA41-B907-21DC28113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727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26459-04CC-BF46-894C-40E8E6DC957B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988D3-6A4D-CA41-B907-21DC28113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666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26459-04CC-BF46-894C-40E8E6DC957B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988D3-6A4D-CA41-B907-21DC28113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772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E26459-04CC-BF46-894C-40E8E6DC957B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8988D3-6A4D-CA41-B907-21DC28113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142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microsoft.com/office/2007/relationships/media" Target="../media/media2.mp4"/><Relationship Id="rId7" Type="http://schemas.openxmlformats.org/officeDocument/2006/relationships/image" Target="../media/image1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7.xml"/><Relationship Id="rId4" Type="http://schemas.openxmlformats.org/officeDocument/2006/relationships/video" Target="../media/media2.mp4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microsoft.com/office/2007/relationships/media" Target="../media/media4.mp4"/><Relationship Id="rId7" Type="http://schemas.openxmlformats.org/officeDocument/2006/relationships/image" Target="../media/image3.png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7.xml"/><Relationship Id="rId4" Type="http://schemas.openxmlformats.org/officeDocument/2006/relationships/video" Target="../media/media4.mp4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6.mp4"/><Relationship Id="rId7" Type="http://schemas.openxmlformats.org/officeDocument/2006/relationships/image" Target="../media/image5.png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7.xml"/><Relationship Id="rId4" Type="http://schemas.openxmlformats.org/officeDocument/2006/relationships/video" Target="../media/media6.mp4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microsoft.com/office/2007/relationships/media" Target="../media/media8.mp4"/><Relationship Id="rId7" Type="http://schemas.openxmlformats.org/officeDocument/2006/relationships/image" Target="../media/image7.png"/><Relationship Id="rId2" Type="http://schemas.openxmlformats.org/officeDocument/2006/relationships/video" Target="../media/media7.mp4"/><Relationship Id="rId1" Type="http://schemas.microsoft.com/office/2007/relationships/media" Target="../media/media7.mp4"/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7.xml"/><Relationship Id="rId4" Type="http://schemas.openxmlformats.org/officeDocument/2006/relationships/video" Target="../media/media8.mp4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microsoft.com/office/2007/relationships/media" Target="../media/media10.mp4"/><Relationship Id="rId7" Type="http://schemas.openxmlformats.org/officeDocument/2006/relationships/image" Target="../media/image9.png"/><Relationship Id="rId2" Type="http://schemas.openxmlformats.org/officeDocument/2006/relationships/video" Target="../media/media9.mp4"/><Relationship Id="rId1" Type="http://schemas.microsoft.com/office/2007/relationships/media" Target="../media/media9.mp4"/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7.xml"/><Relationship Id="rId4" Type="http://schemas.openxmlformats.org/officeDocument/2006/relationships/video" Target="../media/media10.mp4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microsoft.com/office/2007/relationships/media" Target="../media/media12.mp4"/><Relationship Id="rId7" Type="http://schemas.openxmlformats.org/officeDocument/2006/relationships/image" Target="../media/image11.png"/><Relationship Id="rId2" Type="http://schemas.openxmlformats.org/officeDocument/2006/relationships/video" Target="../media/media11.mp4"/><Relationship Id="rId1" Type="http://schemas.microsoft.com/office/2007/relationships/media" Target="../media/media11.mp4"/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7.xml"/><Relationship Id="rId4" Type="http://schemas.openxmlformats.org/officeDocument/2006/relationships/video" Target="../media/media12.mp4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192" y="2557688"/>
            <a:ext cx="8761615" cy="1742624"/>
          </a:xfrm>
        </p:spPr>
        <p:txBody>
          <a:bodyPr anchor="ctr">
            <a:noAutofit/>
          </a:bodyPr>
          <a:lstStyle/>
          <a:p>
            <a:pPr algn="l">
              <a:lnSpc>
                <a:spcPct val="120000"/>
              </a:lnSpc>
            </a:pPr>
            <a:r>
              <a:rPr lang="en-US" sz="2400" b="1" dirty="0">
                <a:latin typeface="Arial"/>
                <a:cs typeface="Arial"/>
              </a:rPr>
              <a:t>Figure E4. </a:t>
            </a:r>
            <a:r>
              <a:rPr lang="en-US" sz="2400" dirty="0">
                <a:latin typeface="Arial"/>
                <a:cs typeface="Arial"/>
              </a:rPr>
              <a:t>Rotating MIP images of </a:t>
            </a:r>
            <a:r>
              <a:rPr lang="en-US" sz="2400" dirty="0"/>
              <a:t>PET</a:t>
            </a:r>
            <a:r>
              <a:rPr lang="en-US" sz="2400" baseline="-25000" dirty="0"/>
              <a:t>ASC</a:t>
            </a:r>
            <a:r>
              <a:rPr lang="en-US" sz="2400" dirty="0"/>
              <a:t> (left) and PET</a:t>
            </a:r>
            <a:r>
              <a:rPr lang="en-US" sz="2400" baseline="-25000" dirty="0"/>
              <a:t>DL</a:t>
            </a:r>
            <a:r>
              <a:rPr lang="en-US" sz="2400" dirty="0"/>
              <a:t> (right) that are shown in Figure </a:t>
            </a:r>
            <a:r>
              <a:rPr lang="en-US" sz="2400" dirty="0">
                <a:latin typeface="Arial"/>
                <a:cs typeface="Arial"/>
              </a:rPr>
              <a:t>E3,</a:t>
            </a:r>
            <a:r>
              <a:rPr lang="en-US" sz="2400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in terms of low-uptake pseudo-patterns in the </a:t>
            </a:r>
            <a:r>
              <a:rPr lang="en-US" sz="2400" b="1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(a) </a:t>
            </a:r>
            <a:r>
              <a:rPr lang="en-US" sz="2400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colon, </a:t>
            </a:r>
            <a:r>
              <a:rPr lang="en-US" sz="2400" b="1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(b) </a:t>
            </a:r>
            <a:r>
              <a:rPr lang="en-US" sz="2400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stomach, </a:t>
            </a:r>
            <a:r>
              <a:rPr lang="en-US" sz="2400" b="1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(c-d)</a:t>
            </a:r>
            <a:r>
              <a:rPr lang="en-US" sz="2400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abdomen and </a:t>
            </a:r>
            <a:r>
              <a:rPr lang="en-US" sz="2400" b="1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(e)</a:t>
            </a:r>
            <a:r>
              <a:rPr lang="en-US" sz="2400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chest; and in terms of </a:t>
            </a:r>
            <a:r>
              <a:rPr lang="en-US" sz="2400" b="1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(f)</a:t>
            </a:r>
            <a:r>
              <a:rPr lang="en-US" sz="2400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low-contrast missing patterns in the heart. </a:t>
            </a:r>
            <a:br>
              <a:rPr lang="en-US" sz="2400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endParaRPr lang="en-US" sz="2400" dirty="0">
              <a:latin typeface="Arial"/>
              <a:cs typeface="Arial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3B231C2-43D7-DD4F-ADE7-969BAFAFDB29}"/>
              </a:ext>
            </a:extLst>
          </p:cNvPr>
          <p:cNvSpPr/>
          <p:nvPr/>
        </p:nvSpPr>
        <p:spPr>
          <a:xfrm>
            <a:off x="0" y="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CT</a:t>
            </a:r>
            <a:r>
              <a:rPr lang="en-US" sz="1400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 </a:t>
            </a:r>
            <a:r>
              <a:rPr lang="en-US" sz="1400" b="1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-less Direct Correction of Attenuation and Scatter in the Image Space </a:t>
            </a:r>
            <a:endParaRPr lang="en-US" sz="1400" dirty="0"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algn="ctr"/>
            <a:r>
              <a:rPr lang="en-US" sz="1400" b="1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Performed by Using Deep Learning for Whole-Body FDG PET: Potential Benefits and Pitfalls </a:t>
            </a:r>
            <a:endParaRPr lang="en-US" sz="1400" dirty="0"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4150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MIP_FillingColon_S031_ASC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7"/>
          <a:srcRect l="39234" t="10671" r="36815" b="10654"/>
          <a:stretch/>
        </p:blipFill>
        <p:spPr>
          <a:xfrm>
            <a:off x="881192" y="545423"/>
            <a:ext cx="3693117" cy="59436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MIP_FillingColon_S031_DL.mov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8"/>
          <a:srcRect l="37951" t="10652" r="38098" b="10674"/>
          <a:stretch/>
        </p:blipFill>
        <p:spPr>
          <a:xfrm>
            <a:off x="4587268" y="545423"/>
            <a:ext cx="3693117" cy="594360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0" y="125747"/>
            <a:ext cx="9144000" cy="408557"/>
          </a:xfrm>
          <a:prstGeom prst="rect">
            <a:avLst/>
          </a:prstGeom>
        </p:spPr>
        <p:txBody>
          <a:bodyPr anchor="t"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sz="2000" dirty="0"/>
              <a:t>(a) Male, 55 years old</a:t>
            </a:r>
          </a:p>
        </p:txBody>
      </p:sp>
    </p:spTree>
    <p:extLst>
      <p:ext uri="{BB962C8B-B14F-4D97-AF65-F5344CB8AC3E}">
        <p14:creationId xmlns:p14="http://schemas.microsoft.com/office/powerpoint/2010/main" val="579673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4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3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19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video>
              <p:cMediaNode vol="80000">
                <p:cTn id="20" repeatCount="indefinite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125747"/>
            <a:ext cx="9144000" cy="408557"/>
          </a:xfrm>
          <a:prstGeom prst="rect">
            <a:avLst/>
          </a:prstGeom>
        </p:spPr>
        <p:txBody>
          <a:bodyPr anchor="t"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sz="2000" dirty="0"/>
              <a:t>(b) Female, 58 years old</a:t>
            </a:r>
          </a:p>
        </p:txBody>
      </p:sp>
      <p:pic>
        <p:nvPicPr>
          <p:cNvPr id="3" name="MIP_FillingStomach_S040_ASC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7"/>
          <a:srcRect l="38234" t="13565" r="37815" b="13256"/>
          <a:stretch/>
        </p:blipFill>
        <p:spPr>
          <a:xfrm>
            <a:off x="609062" y="534304"/>
            <a:ext cx="3970463" cy="59436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MIP_FillingStomach_S040_DL.mov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8"/>
          <a:srcRect l="37806" t="13559" r="38244" b="13262"/>
          <a:stretch/>
        </p:blipFill>
        <p:spPr>
          <a:xfrm>
            <a:off x="4579525" y="534304"/>
            <a:ext cx="3970463" cy="594360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974846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4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3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9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video>
              <p:cMediaNode vol="80000">
                <p:cTn id="20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125747"/>
            <a:ext cx="9144000" cy="408557"/>
          </a:xfrm>
          <a:prstGeom prst="rect">
            <a:avLst/>
          </a:prstGeom>
        </p:spPr>
        <p:txBody>
          <a:bodyPr anchor="t"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sz="2000" dirty="0"/>
              <a:t>(c) Male, 36 years old</a:t>
            </a:r>
          </a:p>
        </p:txBody>
      </p:sp>
      <p:pic>
        <p:nvPicPr>
          <p:cNvPr id="4" name="MIP_FakeStructure_S072_ASC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7"/>
          <a:srcRect l="37534" t="12105" r="38800" b="12114"/>
          <a:stretch/>
        </p:blipFill>
        <p:spPr>
          <a:xfrm>
            <a:off x="764565" y="534304"/>
            <a:ext cx="3788701" cy="59436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MIP_FakeStructure_S072_DL.mov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8"/>
          <a:srcRect l="37240" t="12094" r="39092" b="12123"/>
          <a:stretch/>
        </p:blipFill>
        <p:spPr>
          <a:xfrm>
            <a:off x="4566225" y="534304"/>
            <a:ext cx="3788704" cy="594360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230839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4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3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9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video>
              <p:cMediaNode vol="80000">
                <p:cTn id="20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125747"/>
            <a:ext cx="9144000" cy="408557"/>
          </a:xfrm>
          <a:prstGeom prst="rect">
            <a:avLst/>
          </a:prstGeom>
        </p:spPr>
        <p:txBody>
          <a:bodyPr anchor="t"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sz="2000" dirty="0"/>
              <a:t>(d) Female, 34 years old</a:t>
            </a:r>
          </a:p>
        </p:txBody>
      </p:sp>
      <p:pic>
        <p:nvPicPr>
          <p:cNvPr id="3" name="MIP_NewPattern_S088_ASC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7"/>
          <a:srcRect l="36843" t="13548" r="37830" b="13272"/>
          <a:stretch/>
        </p:blipFill>
        <p:spPr>
          <a:xfrm>
            <a:off x="375804" y="534304"/>
            <a:ext cx="4198627" cy="59436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MIP_NewPattern_S088_DL.mov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8"/>
          <a:srcRect l="36802" t="13550" r="37870" b="13272"/>
          <a:stretch/>
        </p:blipFill>
        <p:spPr>
          <a:xfrm>
            <a:off x="4587390" y="534304"/>
            <a:ext cx="4198626" cy="594360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130368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4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3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9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video>
              <p:cMediaNode vol="80000">
                <p:cTn id="20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125747"/>
            <a:ext cx="9144000" cy="408557"/>
          </a:xfrm>
          <a:prstGeom prst="rect">
            <a:avLst/>
          </a:prstGeom>
        </p:spPr>
        <p:txBody>
          <a:bodyPr anchor="t"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sz="2000" dirty="0"/>
              <a:t>(e) Male, 69 years old</a:t>
            </a:r>
          </a:p>
        </p:txBody>
      </p:sp>
      <p:pic>
        <p:nvPicPr>
          <p:cNvPr id="3" name="MIP_FakeStructure_S099_ASC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7"/>
          <a:srcRect l="37564" t="12396" r="37435" b="12098"/>
          <a:stretch/>
        </p:blipFill>
        <p:spPr>
          <a:xfrm>
            <a:off x="557225" y="534304"/>
            <a:ext cx="4017205" cy="594360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4" name="MIP_FakeStructure_S099_DL.mov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8"/>
          <a:srcRect l="37630" t="12331" r="37371" b="12177"/>
          <a:stretch/>
        </p:blipFill>
        <p:spPr>
          <a:xfrm>
            <a:off x="4574430" y="534304"/>
            <a:ext cx="4017205" cy="594360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403924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4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3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 showWhenStopped="0">
                <p:cTn id="19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video>
              <p:cMediaNode vol="80000">
                <p:cTn id="20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125747"/>
            <a:ext cx="9144000" cy="408557"/>
          </a:xfrm>
          <a:prstGeom prst="rect">
            <a:avLst/>
          </a:prstGeom>
        </p:spPr>
        <p:txBody>
          <a:bodyPr anchor="t"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sz="2000" dirty="0"/>
              <a:t>(f) Male, 65 years old</a:t>
            </a:r>
          </a:p>
        </p:txBody>
      </p:sp>
      <p:pic>
        <p:nvPicPr>
          <p:cNvPr id="3" name="MIP_FakeStructure_S051_ASC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7"/>
          <a:srcRect l="38471" t="13589" r="38483" b="13520"/>
          <a:stretch/>
        </p:blipFill>
        <p:spPr>
          <a:xfrm>
            <a:off x="736970" y="534304"/>
            <a:ext cx="3835783" cy="59436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MIP_FakeStructure_S051_DL.mov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8"/>
          <a:srcRect l="38527" t="13540" r="38426" b="13570"/>
          <a:stretch/>
        </p:blipFill>
        <p:spPr>
          <a:xfrm>
            <a:off x="4574816" y="534304"/>
            <a:ext cx="3835783" cy="594360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157230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4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3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9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video>
              <p:cMediaNode vol="80000">
                <p:cTn id="20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CORM_RATE_SLIDES" val="1"/>
  <p:tag name="ISPRING_SCORM_RATE_QUIZZES" val="0"/>
  <p:tag name="ISPRING_SCORM_PASSING_SCORE" val="100.000000"/>
  <p:tag name="ISPRING_ULTRA_SCORM_COURSE_ID" val="E47BA1E3-EDC0-4E69-AE0B-56CC7B1AC835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ONLINEFOLDERID" val="0"/>
  <p:tag name="ISPRINGONLINEFOLDERPATH" val="Content List"/>
  <p:tag name="ISPRINGCLOUDFOLDERID" val="0"/>
  <p:tag name="ISPRINGCLOUDFOLDERPATH" val="Repository"/>
  <p:tag name="ISPRING_OUTPUT_FOLDER" val="C:\Users\tkruk\Desktop\AI-ARTICLE\Figure E4"/>
  <p:tag name="ISPRING_PRESENTATION_TITLE" val="SuppleFigureE4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120</Words>
  <Application>Microsoft Office PowerPoint</Application>
  <PresentationFormat>On-screen Show (4:3)</PresentationFormat>
  <Paragraphs>16</Paragraphs>
  <Slides>7</Slides>
  <Notes>7</Notes>
  <HiddenSlides>0</HiddenSlides>
  <MMClips>12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Figure E4. Rotating MIP images of PETASC (left) and PETDL (right) that are shown in Figure E3, in terms of low-uptake pseudo-patterns in the (a) colon, (b) stomach, (c-d) abdomen and (e) chest; and in terms of (f) low-contrast missing patterns in the heart.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SuppleFigureE4</dc:title>
  <dc:creator/>
  <cp:lastModifiedBy/>
  <cp:revision>1</cp:revision>
  <dcterms:created xsi:type="dcterms:W3CDTF">2021-02-10T22:26:22Z</dcterms:created>
  <dcterms:modified xsi:type="dcterms:W3CDTF">2021-02-10T22:55:32Z</dcterms:modified>
</cp:coreProperties>
</file>