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2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DAB36-113F-41E8-8925-7CFDE5D06FB6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A8750-E1EE-43F7-991A-CF0ABC119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917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0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099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776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98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86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43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5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7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25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26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43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8FB67-DB9C-47BF-9F7E-825F01545967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E9B96-A0FD-4DEF-8BD6-6A3A1FD6E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512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350FF7-F58F-4E5A-8DE9-D8661735BF92}"/>
              </a:ext>
            </a:extLst>
          </p:cNvPr>
          <p:cNvSpPr/>
          <p:nvPr/>
        </p:nvSpPr>
        <p:spPr>
          <a:xfrm>
            <a:off x="1311314" y="454417"/>
            <a:ext cx="3276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68 patients consented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8E49A79-41B0-4A5F-AF08-A7730C0A628A}"/>
              </a:ext>
            </a:extLst>
          </p:cNvPr>
          <p:cNvCxnSpPr>
            <a:cxnSpLocks/>
          </p:cNvCxnSpPr>
          <p:nvPr/>
        </p:nvCxnSpPr>
        <p:spPr>
          <a:xfrm>
            <a:off x="2743200" y="1244424"/>
            <a:ext cx="0" cy="877403"/>
          </a:xfrm>
          <a:prstGeom prst="straightConnector1">
            <a:avLst/>
          </a:prstGeom>
          <a:ln w="25400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4D8ABD87-E61D-459C-A894-68C5D19F887B}"/>
              </a:ext>
            </a:extLst>
          </p:cNvPr>
          <p:cNvSpPr/>
          <p:nvPr/>
        </p:nvSpPr>
        <p:spPr>
          <a:xfrm>
            <a:off x="1295404" y="2114742"/>
            <a:ext cx="32765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65 patients had </a:t>
            </a:r>
            <a:r>
              <a:rPr lang="en-US" dirty="0" err="1"/>
              <a:t>fluciclovine</a:t>
            </a:r>
            <a:r>
              <a:rPr lang="en-US" dirty="0"/>
              <a:t> PET scans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897E59-D63C-495B-ACE5-F2CD1AF04A21}"/>
              </a:ext>
            </a:extLst>
          </p:cNvPr>
          <p:cNvCxnSpPr/>
          <p:nvPr/>
        </p:nvCxnSpPr>
        <p:spPr>
          <a:xfrm flipH="1">
            <a:off x="2743198" y="2983325"/>
            <a:ext cx="2" cy="9144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E09F29E-4A0D-4DB4-928B-9CAB74D59C6F}"/>
              </a:ext>
            </a:extLst>
          </p:cNvPr>
          <p:cNvSpPr/>
          <p:nvPr/>
        </p:nvSpPr>
        <p:spPr>
          <a:xfrm>
            <a:off x="917398" y="3872080"/>
            <a:ext cx="3981436" cy="14069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Surgery (N=57)</a:t>
            </a:r>
          </a:p>
          <a:p>
            <a:pPr algn="ctr"/>
            <a:r>
              <a:rPr lang="en-US" dirty="0"/>
              <a:t>56 patients had RP + EPLND</a:t>
            </a:r>
          </a:p>
          <a:p>
            <a:pPr algn="ctr"/>
            <a:r>
              <a:rPr lang="en-US" dirty="0"/>
              <a:t> 1 patient had EPLND only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73C9C9E-AC69-4E95-9ADE-F97D3F211AC5}"/>
              </a:ext>
            </a:extLst>
          </p:cNvPr>
          <p:cNvCxnSpPr/>
          <p:nvPr/>
        </p:nvCxnSpPr>
        <p:spPr>
          <a:xfrm flipH="1">
            <a:off x="1269731" y="5287380"/>
            <a:ext cx="465772" cy="47263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2906D93-8B47-407E-A642-35D30CCAB2EA}"/>
              </a:ext>
            </a:extLst>
          </p:cNvPr>
          <p:cNvCxnSpPr>
            <a:cxnSpLocks/>
          </p:cNvCxnSpPr>
          <p:nvPr/>
        </p:nvCxnSpPr>
        <p:spPr>
          <a:xfrm>
            <a:off x="3801690" y="5287380"/>
            <a:ext cx="687944" cy="41159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991998DD-EF82-4AF1-AD32-4D96C78B33B9}"/>
              </a:ext>
            </a:extLst>
          </p:cNvPr>
          <p:cNvSpPr/>
          <p:nvPr/>
        </p:nvSpPr>
        <p:spPr>
          <a:xfrm>
            <a:off x="23446" y="5760013"/>
            <a:ext cx="2743200" cy="650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26 patients had N</a:t>
            </a:r>
            <a:r>
              <a:rPr lang="en-US" baseline="-25000" dirty="0"/>
              <a:t>0</a:t>
            </a:r>
            <a:r>
              <a:rPr lang="en-US" dirty="0"/>
              <a:t>M</a:t>
            </a:r>
            <a:r>
              <a:rPr lang="en-US" baseline="-25000" dirty="0"/>
              <a:t>0</a:t>
            </a:r>
            <a:r>
              <a:rPr lang="en-US" dirty="0"/>
              <a:t> disease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68ADDE-DE70-472F-A4D5-A4C4D937C302}"/>
              </a:ext>
            </a:extLst>
          </p:cNvPr>
          <p:cNvSpPr/>
          <p:nvPr/>
        </p:nvSpPr>
        <p:spPr>
          <a:xfrm>
            <a:off x="4101726" y="5692663"/>
            <a:ext cx="2438400" cy="7181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31 patients had N</a:t>
            </a:r>
            <a:r>
              <a:rPr lang="en-US" baseline="-25000" dirty="0"/>
              <a:t>1</a:t>
            </a:r>
            <a:r>
              <a:rPr lang="en-US" dirty="0"/>
              <a:t>±M</a:t>
            </a:r>
            <a:r>
              <a:rPr lang="en-US" baseline="-25000" dirty="0"/>
              <a:t>1</a:t>
            </a:r>
            <a:r>
              <a:rPr lang="en-US" dirty="0"/>
              <a:t> disease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44DEF4-8C20-4125-9928-61CBF569AD1F}"/>
              </a:ext>
            </a:extLst>
          </p:cNvPr>
          <p:cNvCxnSpPr/>
          <p:nvPr/>
        </p:nvCxnSpPr>
        <p:spPr>
          <a:xfrm>
            <a:off x="4175087" y="1365674"/>
            <a:ext cx="1143000" cy="26806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7B31FA9F-5BFB-483B-A4C8-32BBCA9B8F7A}"/>
              </a:ext>
            </a:extLst>
          </p:cNvPr>
          <p:cNvSpPr/>
          <p:nvPr/>
        </p:nvSpPr>
        <p:spPr>
          <a:xfrm>
            <a:off x="5115297" y="1573143"/>
            <a:ext cx="2057384" cy="5928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 patients dropped out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0BF2B4-85C9-4C0A-8892-9FCF5F743C8A}"/>
              </a:ext>
            </a:extLst>
          </p:cNvPr>
          <p:cNvSpPr/>
          <p:nvPr/>
        </p:nvSpPr>
        <p:spPr>
          <a:xfrm rot="10800000" flipV="1">
            <a:off x="5049473" y="3194258"/>
            <a:ext cx="4094527" cy="14069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surgery (N=8)</a:t>
            </a:r>
          </a:p>
          <a:p>
            <a:pPr algn="ctr"/>
            <a:r>
              <a:rPr lang="en-US" sz="1400" dirty="0"/>
              <a:t>*3 patients treated with ADT ± radiotherapy due to extensive M</a:t>
            </a:r>
            <a:r>
              <a:rPr lang="en-US" sz="1400" baseline="-25000" dirty="0"/>
              <a:t>1</a:t>
            </a:r>
          </a:p>
          <a:p>
            <a:pPr algn="ctr"/>
            <a:r>
              <a:rPr lang="en-US" sz="1400" dirty="0"/>
              <a:t>*1 patient had incidental </a:t>
            </a:r>
            <a:r>
              <a:rPr lang="en-US" sz="1400" dirty="0" err="1"/>
              <a:t>fluciclovine</a:t>
            </a:r>
            <a:r>
              <a:rPr lang="en-US" sz="1400" dirty="0"/>
              <a:t> avid lung cancer on PET/CT, with plans for </a:t>
            </a:r>
            <a:r>
              <a:rPr lang="en-US" sz="1400" dirty="0" err="1"/>
              <a:t>Pca</a:t>
            </a:r>
            <a:r>
              <a:rPr lang="en-US" sz="1400" dirty="0"/>
              <a:t> deferred</a:t>
            </a:r>
          </a:p>
          <a:p>
            <a:pPr algn="ctr"/>
            <a:r>
              <a:rPr lang="en-US" sz="1400" dirty="0"/>
              <a:t>*4 withdrew from study/lost to follow up 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39B596E-BCEF-4800-81E1-992D9A195CAE}"/>
              </a:ext>
            </a:extLst>
          </p:cNvPr>
          <p:cNvCxnSpPr>
            <a:cxnSpLocks/>
          </p:cNvCxnSpPr>
          <p:nvPr/>
        </p:nvCxnSpPr>
        <p:spPr>
          <a:xfrm rot="300000">
            <a:off x="4335212" y="3064741"/>
            <a:ext cx="822750" cy="1339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518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1786</TotalTime>
  <Words>91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Emory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Olayinka Ojo</dc:creator>
  <cp:lastModifiedBy>akinyemi akintayo</cp:lastModifiedBy>
  <cp:revision>65</cp:revision>
  <dcterms:created xsi:type="dcterms:W3CDTF">2018-10-25T12:43:54Z</dcterms:created>
  <dcterms:modified xsi:type="dcterms:W3CDTF">2020-04-07T19:27:45Z</dcterms:modified>
</cp:coreProperties>
</file>