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9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11795A-04F3-44EE-8E08-AC9A6F63F7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221B35-410A-4076-B1ED-4462275E4A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9BA2A0-64D6-4B56-98B9-6F710050F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8F54-35DE-442B-A146-36E0C898BEF5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A8D533-F50E-4220-8403-1B6D1E9F37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BF3ED3-D925-4ACF-8D20-CE692280F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CE276-8CB2-49E3-80D3-F6DC3F3E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270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83EDA-785F-45D7-8E78-C3A7B2EB0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FCFD07-573F-42C6-A14F-7DB0973345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7EFF11-87E0-4E91-B339-600376CEE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8F54-35DE-442B-A146-36E0C898BEF5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B0FD8-4C20-429E-A445-057504E2F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C72FE1-BDE5-4C29-932B-B866B2A0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CE276-8CB2-49E3-80D3-F6DC3F3E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075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BE81FD-19C4-465E-A212-76E461C75C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8CC944-2A26-4CDD-945C-9E57937FA1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0978AD-1CD1-41C9-B921-92255FD47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8F54-35DE-442B-A146-36E0C898BEF5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A623E-0A32-4324-BEB8-2CA26CCF1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AA7D9-4D11-4A4A-9EEE-79B1DEAED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CE276-8CB2-49E3-80D3-F6DC3F3E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85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8C7F7-7CB1-4BD1-8DC4-4E2BA030DD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19B2A-380F-4E9F-855F-3DA641D76B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597EB-D93C-4359-9E91-050937E60F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8F54-35DE-442B-A146-36E0C898BEF5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A63692-F453-4246-B3D4-502B2A32C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E801F0-E59B-4624-9840-C1D98DEA7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CE276-8CB2-49E3-80D3-F6DC3F3E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288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80B37-24DF-45A6-B704-D30F7FD72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8F6796-9655-4E75-B936-3D87A00A0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466A15-2BA4-4623-A9EA-779EFC00B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8F54-35DE-442B-A146-36E0C898BEF5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792FA8-C4B9-4F52-A22A-07446D5FD3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F16D9-E02E-46C0-96D5-B52B34ADF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CE276-8CB2-49E3-80D3-F6DC3F3E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90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BA367-30A0-40B2-826D-CEEC26636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D393A9-01E9-4F3C-8851-3A005D24E8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F4F8CF-390D-491B-BD5D-31BBB0D2F8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D49E92-378A-4D03-9197-6CF9463E8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8F54-35DE-442B-A146-36E0C898BEF5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C0C3FF-F02B-434F-8EF7-24EA37F53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2A07D2-E8F8-4E16-BD56-304690138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CE276-8CB2-49E3-80D3-F6DC3F3E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657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D5A747-426B-43B8-BCB8-BB0CB4FA4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337E48-1728-450A-9301-6D4A67EABE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E83199-52D1-4DD4-8FC0-7151188132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3FE97E-DD59-41EF-A179-03063F0A52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698565-71AB-4F40-B73E-9F2ECF5703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0043C3-6C85-42E2-B74B-1F3F88721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8F54-35DE-442B-A146-36E0C898BEF5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C6BFB4-D891-49C0-B206-AC9574AEE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F8E284-CB5E-4E3D-B666-3838B3618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CE276-8CB2-49E3-80D3-F6DC3F3E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05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F0C01-018C-4ABE-9E2E-79A10E33E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3A0EAA-4966-47D5-B62E-A48266686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8F54-35DE-442B-A146-36E0C898BEF5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4952F3-CB84-4BFB-83B9-3AFB5EDFD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CA6379-8B43-4C72-B392-6037EBA57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CE276-8CB2-49E3-80D3-F6DC3F3E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98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0F4E1A-1973-4AA0-8ECA-D5DD81230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8F54-35DE-442B-A146-36E0C898BEF5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B8273B-B1DA-498E-B13D-42EE4C128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5B39B4-7F39-4D77-A46D-F215B51BC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CE276-8CB2-49E3-80D3-F6DC3F3E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68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7CF38-974F-457B-9C6E-4B2387A49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0F3CA2-FB6A-43E3-888D-235EA63AB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58C92B-F029-4541-BB2E-13B83264AA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384241-EACC-40EF-8672-85694D4E9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8F54-35DE-442B-A146-36E0C898BEF5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C72122-6763-405E-93B1-D567752E8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BB0BE4-A524-469C-9E24-57D023D7A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CE276-8CB2-49E3-80D3-F6DC3F3E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002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568F5-6941-4AB0-82A2-3E2BC9056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DDE6D2-1694-42CB-9A6A-2CC8C01761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E5984C-1CB4-479C-BCC2-9866CF12F0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13913A-23C1-4030-A6C6-B4D64D859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38F54-35DE-442B-A146-36E0C898BEF5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3A44D6-1D9F-4455-8432-EF9B0EC69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54F5EF-A0FA-41AE-AF74-CF93F64FF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CE276-8CB2-49E3-80D3-F6DC3F3E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647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A614ED-511A-4869-A89A-0634FE49E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A527FB-4F25-40CD-BDE6-A67BC3AEB4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68222-F09B-4EEA-84E8-7899BFBD1B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38F54-35DE-442B-A146-36E0C898BEF5}" type="datetimeFigureOut">
              <a:rPr lang="en-US" smtClean="0"/>
              <a:t>9/30/2020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9F3397-C653-48AF-AFB1-21C3CAFD55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05A040-4A9F-4AC2-AEF6-A345B3D205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CE276-8CB2-49E3-80D3-F6DC3F3E99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861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F15D38C-24AD-4507-817C-7D1FAE929E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3835" y="855314"/>
            <a:ext cx="9000739" cy="42775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66850CB-B5DC-4752-8598-6656EFD709E5}"/>
              </a:ext>
            </a:extLst>
          </p:cNvPr>
          <p:cNvSpPr txBox="1"/>
          <p:nvPr/>
        </p:nvSpPr>
        <p:spPr>
          <a:xfrm>
            <a:off x="232630" y="200233"/>
            <a:ext cx="25476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Supplemental Figure 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FC0E1E-B568-4C59-843C-602E5C930842}"/>
              </a:ext>
            </a:extLst>
          </p:cNvPr>
          <p:cNvSpPr txBox="1"/>
          <p:nvPr/>
        </p:nvSpPr>
        <p:spPr>
          <a:xfrm>
            <a:off x="128954" y="5334000"/>
            <a:ext cx="12063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Supplemental Figure 1: </a:t>
            </a:r>
            <a:r>
              <a:rPr lang="en-US" sz="1200" b="1" dirty="0" err="1"/>
              <a:t>Isoboles</a:t>
            </a:r>
            <a:r>
              <a:rPr lang="en-US" sz="1200" b="1" dirty="0"/>
              <a:t> and corresponding CI values used to determine synergy between Sunitinib and Th1 cytokines in breast cancer cell lines. </a:t>
            </a:r>
            <a:r>
              <a:rPr lang="en-US" sz="1200" dirty="0"/>
              <a:t>SKBR-3, MDA-MB-468, MDA-MB-231, MCF-7 and HCC-1419 cells were cultured at 5x 10</a:t>
            </a:r>
            <a:r>
              <a:rPr lang="en-US" sz="1200" baseline="30000" dirty="0"/>
              <a:t>3 </a:t>
            </a:r>
            <a:r>
              <a:rPr lang="en-US" sz="1200" dirty="0"/>
              <a:t>per well in 96-well cluster plates overnight. The cells were then exposed to either sunitinib in serial dilutions ranging from 80µM to 0µM, Th1 cytokines (TNF</a:t>
            </a:r>
            <a:r>
              <a:rPr lang="el-GR" sz="1200" dirty="0"/>
              <a:t>α</a:t>
            </a:r>
            <a:r>
              <a:rPr lang="en-US" sz="1200" dirty="0"/>
              <a:t> and IFN</a:t>
            </a:r>
            <a:r>
              <a:rPr lang="el-GR" sz="1200" dirty="0">
                <a:latin typeface="Calibri" panose="020F0502020204030204" pitchFamily="34" charset="0"/>
                <a:cs typeface="Calibri" panose="020F0502020204030204" pitchFamily="34" charset="0"/>
              </a:rPr>
              <a:t>γ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US" sz="1200" dirty="0"/>
              <a:t>in serial dilutions ranging from 80ng/ml to 0ng/ml of each cytokine, or both sunitinib and Th1 cytokines together in the same serial dilutions. The cells were incubated for an additional 72h. Then,</a:t>
            </a:r>
            <a:r>
              <a:rPr lang="en-US" sz="1200" b="1" dirty="0"/>
              <a:t> </a:t>
            </a:r>
            <a:r>
              <a:rPr lang="en-US" sz="1200" dirty="0"/>
              <a:t>20µl of resazurin sodium salt solution (</a:t>
            </a:r>
            <a:r>
              <a:rPr lang="en-US" sz="1200" dirty="0" err="1"/>
              <a:t>Alamar</a:t>
            </a:r>
            <a:r>
              <a:rPr lang="en-US" sz="1200" dirty="0"/>
              <a:t> Blue dye; 1.4mg/ml) was added per well, and cells incubated until color change occurred. Optical density of culture supernatants was determined at 630nm. An IC</a:t>
            </a:r>
            <a:r>
              <a:rPr lang="en-US" sz="1200" baseline="-25000" dirty="0"/>
              <a:t>  </a:t>
            </a:r>
            <a:r>
              <a:rPr lang="en-US" sz="1200" dirty="0"/>
              <a:t>value was generated for each cell line by calculating the concentration of </a:t>
            </a:r>
            <a:r>
              <a:rPr lang="en-US" sz="1200" dirty="0" err="1"/>
              <a:t>sunitnib</a:t>
            </a:r>
            <a:r>
              <a:rPr lang="en-US" sz="1200" dirty="0"/>
              <a:t>, cytokines, or both that gave 30-50% (cell line dependent) of the maximum optical density. The combination index (CI) was calculated using the IC</a:t>
            </a:r>
            <a:r>
              <a:rPr lang="en-US" sz="1200" baseline="-25000" dirty="0"/>
              <a:t>30-50 </a:t>
            </a:r>
            <a:r>
              <a:rPr lang="en-US" sz="1200" dirty="0"/>
              <a:t>values.  </a:t>
            </a:r>
          </a:p>
        </p:txBody>
      </p:sp>
    </p:spTree>
    <p:extLst>
      <p:ext uri="{BB962C8B-B14F-4D97-AF65-F5344CB8AC3E}">
        <p14:creationId xmlns:p14="http://schemas.microsoft.com/office/powerpoint/2010/main" val="35455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89D866B-7C43-4ECE-890C-53EE2260CC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92" y="225274"/>
            <a:ext cx="12089416" cy="6407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344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202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Showalter, Loral</dc:creator>
  <cp:lastModifiedBy>Showalter, Loral</cp:lastModifiedBy>
  <cp:revision>5</cp:revision>
  <dcterms:created xsi:type="dcterms:W3CDTF">2020-09-24T17:16:18Z</dcterms:created>
  <dcterms:modified xsi:type="dcterms:W3CDTF">2020-09-30T18:02:08Z</dcterms:modified>
</cp:coreProperties>
</file>