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6" r:id="rId3"/>
    <p:sldId id="268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1800066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6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2"/>
    <p:restoredTop sz="94502"/>
  </p:normalViewPr>
  <p:slideViewPr>
    <p:cSldViewPr snapToGrid="0" snapToObjects="1">
      <p:cViewPr>
        <p:scale>
          <a:sx n="89" d="100"/>
          <a:sy n="89" d="100"/>
        </p:scale>
        <p:origin x="1784" y="-1816"/>
      </p:cViewPr>
      <p:guideLst>
        <p:guide orient="horz" pos="56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945943"/>
            <a:ext cx="10363200" cy="626689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9454516"/>
            <a:ext cx="9144000" cy="4345992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958369"/>
            <a:ext cx="2628900" cy="1525473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958369"/>
            <a:ext cx="7734300" cy="1525473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487671"/>
            <a:ext cx="10515600" cy="748777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2046282"/>
            <a:ext cx="10515600" cy="393764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791843"/>
            <a:ext cx="5181600" cy="11421255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791843"/>
            <a:ext cx="5181600" cy="11421255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58373"/>
            <a:ext cx="10515600" cy="3479296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4412664"/>
            <a:ext cx="5157787" cy="2162578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6575242"/>
            <a:ext cx="5157787" cy="967119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4412664"/>
            <a:ext cx="5183188" cy="2162578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6575242"/>
            <a:ext cx="5183188" cy="9671191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200044"/>
            <a:ext cx="3932237" cy="420015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591766"/>
            <a:ext cx="6172200" cy="12792138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400199"/>
            <a:ext cx="3932237" cy="1000453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200044"/>
            <a:ext cx="3932237" cy="420015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591766"/>
            <a:ext cx="6172200" cy="12792138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400199"/>
            <a:ext cx="3932237" cy="1000453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58373"/>
            <a:ext cx="10515600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791843"/>
            <a:ext cx="10515600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6683952"/>
            <a:ext cx="2743200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A8ED1-B019-5044-A1E4-1200CAE4F639}" type="datetimeFigureOut">
              <a:rPr lang="es-ES_tradnl" smtClean="0"/>
              <a:t>17/3/21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6683952"/>
            <a:ext cx="4114800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6683952"/>
            <a:ext cx="2743200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AE78F-97B7-AB43-8F85-8806FAB82CA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1413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9B5575BA-1E11-E340-93B4-D637F826F190}"/>
              </a:ext>
            </a:extLst>
          </p:cNvPr>
          <p:cNvSpPr txBox="1"/>
          <p:nvPr/>
        </p:nvSpPr>
        <p:spPr>
          <a:xfrm>
            <a:off x="2133600" y="2590800"/>
            <a:ext cx="8191500" cy="5554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b="1" dirty="0"/>
              <a:t>Supplemental Figures</a:t>
            </a:r>
            <a:endParaRPr lang="es-MX" dirty="0"/>
          </a:p>
          <a:p>
            <a:pPr algn="ctr">
              <a:lnSpc>
                <a:spcPct val="200000"/>
              </a:lnSpc>
            </a:pPr>
            <a:r>
              <a:rPr lang="en-US" b="1" i="1" dirty="0"/>
              <a:t> </a:t>
            </a:r>
            <a:endParaRPr lang="es-MX" dirty="0"/>
          </a:p>
          <a:p>
            <a:pPr algn="ctr">
              <a:lnSpc>
                <a:spcPct val="200000"/>
              </a:lnSpc>
            </a:pPr>
            <a:r>
              <a:rPr lang="en-US" b="1" i="1" dirty="0" err="1"/>
              <a:t>Vegfa</a:t>
            </a:r>
            <a:r>
              <a:rPr lang="en-US" b="1" i="1" dirty="0"/>
              <a:t> </a:t>
            </a:r>
            <a:r>
              <a:rPr lang="en-US" b="1" dirty="0"/>
              <a:t>Promoter Gene Hypermethylation at HIF1a Binding Site is an early contributor to CKD progression after </a:t>
            </a:r>
            <a:r>
              <a:rPr lang="en-US" b="1"/>
              <a:t>renal ischemia</a:t>
            </a:r>
            <a:endParaRPr lang="es-MX" dirty="0"/>
          </a:p>
          <a:p>
            <a:pPr algn="ctr">
              <a:lnSpc>
                <a:spcPct val="200000"/>
              </a:lnSpc>
            </a:pPr>
            <a:r>
              <a:rPr lang="en-US" b="1" dirty="0"/>
              <a:t> </a:t>
            </a:r>
            <a:endParaRPr lang="es-MX" dirty="0"/>
          </a:p>
          <a:p>
            <a:pPr algn="ctr">
              <a:lnSpc>
                <a:spcPct val="200000"/>
              </a:lnSpc>
            </a:pPr>
            <a:r>
              <a:rPr lang="es-MX" dirty="0"/>
              <a:t>Andrea Sánchez-Navarro, Rosalba Pérez-Villalva, Adrián Rafael Murillo-de-Ozores, Miguel Ángel Martínez-Rojas, Jesús Rafael Rodríguez‐Aguilera, Norma González, María Castañeda-Bueno, Gerardo Gamba, Félix Recillas-Targa, and Norma A. Bobadilla* </a:t>
            </a:r>
            <a:r>
              <a:rPr lang="es-MX" baseline="30000" dirty="0"/>
              <a:t> </a:t>
            </a:r>
            <a:endParaRPr lang="es-MX" dirty="0"/>
          </a:p>
          <a:p>
            <a:pPr algn="ctr">
              <a:lnSpc>
                <a:spcPct val="200000"/>
              </a:lnSpc>
            </a:pPr>
            <a:r>
              <a:rPr lang="es-MX" dirty="0"/>
              <a:t> </a:t>
            </a:r>
          </a:p>
          <a:p>
            <a:pPr algn="ctr">
              <a:lnSpc>
                <a:spcPct val="200000"/>
              </a:lnSpc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42274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Imagen 60">
            <a:extLst>
              <a:ext uri="{FF2B5EF4-FFF2-40B4-BE49-F238E27FC236}">
                <a16:creationId xmlns:a16="http://schemas.microsoft.com/office/drawing/2014/main" id="{BFB9441A-00CA-8048-8726-A4385E603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868" y="4614435"/>
            <a:ext cx="3349968" cy="753119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21243BF0-EA30-F844-99D6-DFC2B9BEF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495" y="5399028"/>
            <a:ext cx="3350341" cy="2096260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7A48A33B-A9AD-8145-9DE3-3926CE06AE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431" y="4391687"/>
            <a:ext cx="4265929" cy="3037124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262290" y="3282163"/>
            <a:ext cx="91813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VEGF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7962475" y="3387372"/>
            <a:ext cx="108555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β-</a:t>
            </a:r>
            <a:r>
              <a:rPr lang="es-ES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Actin</a:t>
            </a:r>
            <a:endParaRPr lang="es-E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8" name="Rectángulo 67"/>
          <p:cNvSpPr/>
          <p:nvPr/>
        </p:nvSpPr>
        <p:spPr>
          <a:xfrm>
            <a:off x="2417525" y="4852050"/>
            <a:ext cx="899932" cy="2072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69" name="Rectángulo 68"/>
          <p:cNvSpPr/>
          <p:nvPr/>
        </p:nvSpPr>
        <p:spPr>
          <a:xfrm>
            <a:off x="3331474" y="4852202"/>
            <a:ext cx="871791" cy="26694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70" name="Rectángulo 69"/>
          <p:cNvSpPr/>
          <p:nvPr/>
        </p:nvSpPr>
        <p:spPr>
          <a:xfrm>
            <a:off x="4217282" y="4851954"/>
            <a:ext cx="899932" cy="2601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cxnSp>
        <p:nvCxnSpPr>
          <p:cNvPr id="71" name="Conector recto 70"/>
          <p:cNvCxnSpPr/>
          <p:nvPr/>
        </p:nvCxnSpPr>
        <p:spPr>
          <a:xfrm>
            <a:off x="6618276" y="4851954"/>
            <a:ext cx="2879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ángulo 71"/>
          <p:cNvSpPr/>
          <p:nvPr/>
        </p:nvSpPr>
        <p:spPr>
          <a:xfrm>
            <a:off x="5691382" y="4612706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55KDa</a:t>
            </a:r>
          </a:p>
        </p:txBody>
      </p:sp>
      <p:sp>
        <p:nvSpPr>
          <p:cNvPr id="73" name="CuadroTexto 72"/>
          <p:cNvSpPr txBox="1"/>
          <p:nvPr/>
        </p:nvSpPr>
        <p:spPr>
          <a:xfrm>
            <a:off x="7409023" y="4329965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/>
              <a:t>1  2  3  4</a:t>
            </a:r>
          </a:p>
        </p:txBody>
      </p:sp>
      <p:sp>
        <p:nvSpPr>
          <p:cNvPr id="74" name="CuadroTexto 73"/>
          <p:cNvSpPr txBox="1"/>
          <p:nvPr/>
        </p:nvSpPr>
        <p:spPr>
          <a:xfrm>
            <a:off x="8220719" y="4334048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/>
              <a:t>1  2  3  4</a:t>
            </a:r>
          </a:p>
        </p:txBody>
      </p:sp>
      <p:sp>
        <p:nvSpPr>
          <p:cNvPr id="75" name="CuadroTexto 74"/>
          <p:cNvSpPr txBox="1"/>
          <p:nvPr/>
        </p:nvSpPr>
        <p:spPr>
          <a:xfrm>
            <a:off x="8967729" y="4334048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/>
              <a:t>1  2  3  4</a:t>
            </a:r>
          </a:p>
        </p:txBody>
      </p:sp>
      <p:cxnSp>
        <p:nvCxnSpPr>
          <p:cNvPr id="76" name="Conector recto 75"/>
          <p:cNvCxnSpPr/>
          <p:nvPr/>
        </p:nvCxnSpPr>
        <p:spPr>
          <a:xfrm flipV="1">
            <a:off x="7503053" y="4644371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/>
          <p:cNvCxnSpPr/>
          <p:nvPr/>
        </p:nvCxnSpPr>
        <p:spPr>
          <a:xfrm flipV="1">
            <a:off x="8318601" y="4640981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77"/>
          <p:cNvCxnSpPr/>
          <p:nvPr/>
        </p:nvCxnSpPr>
        <p:spPr>
          <a:xfrm flipV="1">
            <a:off x="9084459" y="4625307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ángulo 78"/>
          <p:cNvSpPr/>
          <p:nvPr/>
        </p:nvSpPr>
        <p:spPr>
          <a:xfrm>
            <a:off x="7451239" y="3946678"/>
            <a:ext cx="21323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months post-ischemia </a:t>
            </a:r>
            <a:endParaRPr lang="es-ES_tradnl" sz="1400" b="1" dirty="0"/>
          </a:p>
        </p:txBody>
      </p:sp>
      <p:sp>
        <p:nvSpPr>
          <p:cNvPr id="82" name="Rectángulo 81"/>
          <p:cNvSpPr/>
          <p:nvPr/>
        </p:nvSpPr>
        <p:spPr>
          <a:xfrm rot="21402413">
            <a:off x="2507230" y="5722094"/>
            <a:ext cx="828207" cy="1929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83" name="Rectángulo 82"/>
          <p:cNvSpPr/>
          <p:nvPr/>
        </p:nvSpPr>
        <p:spPr>
          <a:xfrm>
            <a:off x="3340297" y="5725148"/>
            <a:ext cx="862968" cy="18558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84" name="Rectángulo 83"/>
          <p:cNvSpPr/>
          <p:nvPr/>
        </p:nvSpPr>
        <p:spPr>
          <a:xfrm>
            <a:off x="4203265" y="5779415"/>
            <a:ext cx="795033" cy="1560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85" name="Rectángulo 84"/>
          <p:cNvSpPr/>
          <p:nvPr/>
        </p:nvSpPr>
        <p:spPr>
          <a:xfrm>
            <a:off x="2558586" y="6457559"/>
            <a:ext cx="781712" cy="1775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86" name="Rectángulo 85"/>
          <p:cNvSpPr/>
          <p:nvPr/>
        </p:nvSpPr>
        <p:spPr>
          <a:xfrm>
            <a:off x="3363137" y="6468395"/>
            <a:ext cx="817287" cy="1955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87" name="Rectángulo 86"/>
          <p:cNvSpPr/>
          <p:nvPr/>
        </p:nvSpPr>
        <p:spPr>
          <a:xfrm>
            <a:off x="4188221" y="6498622"/>
            <a:ext cx="868604" cy="1653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91" name="Rectángulo 90"/>
          <p:cNvSpPr/>
          <p:nvPr/>
        </p:nvSpPr>
        <p:spPr>
          <a:xfrm>
            <a:off x="2548945" y="7081634"/>
            <a:ext cx="850768" cy="1955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92" name="Rectángulo 91"/>
          <p:cNvSpPr/>
          <p:nvPr/>
        </p:nvSpPr>
        <p:spPr>
          <a:xfrm>
            <a:off x="3440136" y="7041371"/>
            <a:ext cx="828508" cy="1955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93" name="Rectángulo 92"/>
          <p:cNvSpPr/>
          <p:nvPr/>
        </p:nvSpPr>
        <p:spPr>
          <a:xfrm>
            <a:off x="4268644" y="7054947"/>
            <a:ext cx="795033" cy="1560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cxnSp>
        <p:nvCxnSpPr>
          <p:cNvPr id="112" name="Conector recto 111"/>
          <p:cNvCxnSpPr/>
          <p:nvPr/>
        </p:nvCxnSpPr>
        <p:spPr>
          <a:xfrm>
            <a:off x="1714217" y="5932824"/>
            <a:ext cx="3959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ángulo 112"/>
          <p:cNvSpPr/>
          <p:nvPr/>
        </p:nvSpPr>
        <p:spPr>
          <a:xfrm>
            <a:off x="905811" y="5665431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28KDa</a:t>
            </a:r>
            <a:endParaRPr lang="en-US" dirty="0"/>
          </a:p>
        </p:txBody>
      </p:sp>
      <p:cxnSp>
        <p:nvCxnSpPr>
          <p:cNvPr id="114" name="Conector recto 113"/>
          <p:cNvCxnSpPr/>
          <p:nvPr/>
        </p:nvCxnSpPr>
        <p:spPr>
          <a:xfrm>
            <a:off x="1675688" y="6581931"/>
            <a:ext cx="3959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ectángulo 114"/>
          <p:cNvSpPr/>
          <p:nvPr/>
        </p:nvSpPr>
        <p:spPr>
          <a:xfrm>
            <a:off x="897749" y="6265764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28KDa</a:t>
            </a:r>
            <a:endParaRPr lang="en-US" dirty="0"/>
          </a:p>
        </p:txBody>
      </p:sp>
      <p:cxnSp>
        <p:nvCxnSpPr>
          <p:cNvPr id="116" name="Conector recto 115"/>
          <p:cNvCxnSpPr/>
          <p:nvPr/>
        </p:nvCxnSpPr>
        <p:spPr>
          <a:xfrm>
            <a:off x="1645261" y="7303167"/>
            <a:ext cx="3959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ángulo 116"/>
          <p:cNvSpPr/>
          <p:nvPr/>
        </p:nvSpPr>
        <p:spPr>
          <a:xfrm>
            <a:off x="869257" y="7049791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28KDa</a:t>
            </a:r>
            <a:endParaRPr lang="en-US" dirty="0"/>
          </a:p>
        </p:txBody>
      </p:sp>
      <p:cxnSp>
        <p:nvCxnSpPr>
          <p:cNvPr id="126" name="Conector recto 125"/>
          <p:cNvCxnSpPr/>
          <p:nvPr/>
        </p:nvCxnSpPr>
        <p:spPr>
          <a:xfrm>
            <a:off x="1698016" y="4839132"/>
            <a:ext cx="39599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ángulo 126"/>
          <p:cNvSpPr/>
          <p:nvPr/>
        </p:nvSpPr>
        <p:spPr>
          <a:xfrm>
            <a:off x="922012" y="4585756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28KDa</a:t>
            </a:r>
            <a:endParaRPr lang="en-US" dirty="0"/>
          </a:p>
        </p:txBody>
      </p:sp>
      <p:cxnSp>
        <p:nvCxnSpPr>
          <p:cNvPr id="128" name="Conector recto 127"/>
          <p:cNvCxnSpPr/>
          <p:nvPr/>
        </p:nvCxnSpPr>
        <p:spPr>
          <a:xfrm>
            <a:off x="6618276" y="5599246"/>
            <a:ext cx="2879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Rectángulo 128"/>
          <p:cNvSpPr/>
          <p:nvPr/>
        </p:nvSpPr>
        <p:spPr>
          <a:xfrm>
            <a:off x="5728813" y="5415758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55KDa</a:t>
            </a:r>
          </a:p>
        </p:txBody>
      </p:sp>
      <p:cxnSp>
        <p:nvCxnSpPr>
          <p:cNvPr id="130" name="Conector recto 129"/>
          <p:cNvCxnSpPr/>
          <p:nvPr/>
        </p:nvCxnSpPr>
        <p:spPr>
          <a:xfrm>
            <a:off x="6602076" y="6335916"/>
            <a:ext cx="2879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ángulo 130"/>
          <p:cNvSpPr/>
          <p:nvPr/>
        </p:nvSpPr>
        <p:spPr>
          <a:xfrm>
            <a:off x="5777236" y="6163879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55KDa</a:t>
            </a:r>
          </a:p>
        </p:txBody>
      </p:sp>
      <p:cxnSp>
        <p:nvCxnSpPr>
          <p:cNvPr id="132" name="Conector recto 131"/>
          <p:cNvCxnSpPr/>
          <p:nvPr/>
        </p:nvCxnSpPr>
        <p:spPr>
          <a:xfrm>
            <a:off x="6602077" y="7023462"/>
            <a:ext cx="2879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ángulo 132"/>
          <p:cNvSpPr/>
          <p:nvPr/>
        </p:nvSpPr>
        <p:spPr>
          <a:xfrm>
            <a:off x="5826071" y="6860616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55KDa</a:t>
            </a:r>
          </a:p>
        </p:txBody>
      </p:sp>
      <p:sp>
        <p:nvSpPr>
          <p:cNvPr id="142" name="CuadroTexto 141"/>
          <p:cNvSpPr txBox="1"/>
          <p:nvPr/>
        </p:nvSpPr>
        <p:spPr>
          <a:xfrm>
            <a:off x="547088" y="8545382"/>
            <a:ext cx="110978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Arial" charset="0"/>
                <a:ea typeface="Arial" charset="0"/>
                <a:cs typeface="Arial" charset="0"/>
              </a:rPr>
              <a:t>Un-cropped Western blots VEGF and β-Actin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after 1, 2, 3 and 4 months post-ischemia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. A representative image of these WB analysis is shown in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Figure 6D.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In black rectangles are sham group, n=4, in green rectangles are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UNx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group, n=4 and in red rectangles are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IR+UNx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group, n=4 for each experimental period.</a:t>
            </a:r>
          </a:p>
          <a:p>
            <a:pPr algn="just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Protein</a:t>
            </a:r>
            <a:r>
              <a:rPr lang="en-US" dirty="0">
                <a:latin typeface="Arial" charset="0"/>
                <a:cs typeface="Arial" charset="0"/>
              </a:rPr>
              <a:t>: </a:t>
            </a:r>
            <a:r>
              <a:rPr lang="fi-FI" dirty="0">
                <a:latin typeface="Arial" charset="0"/>
                <a:cs typeface="Arial" charset="0"/>
              </a:rPr>
              <a:t>VEGF</a:t>
            </a:r>
            <a:r>
              <a:rPr lang="en-US" dirty="0">
                <a:latin typeface="Arial" charset="0"/>
                <a:cs typeface="Arial" charset="0"/>
              </a:rPr>
              <a:t> Molecular weight:  28-30 </a:t>
            </a:r>
            <a:r>
              <a:rPr lang="en-US" dirty="0" err="1">
                <a:latin typeface="Arial" charset="0"/>
                <a:cs typeface="Arial" charset="0"/>
              </a:rPr>
              <a:t>Kda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Antibody</a:t>
            </a:r>
            <a:r>
              <a:rPr lang="en-US" dirty="0">
                <a:latin typeface="Arial" charset="0"/>
                <a:cs typeface="Arial" charset="0"/>
              </a:rPr>
              <a:t>:  Invitrogen, MA1-16629</a:t>
            </a:r>
            <a:endParaRPr lang="es-MX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Protein</a:t>
            </a:r>
            <a:r>
              <a:rPr lang="en-US" dirty="0">
                <a:latin typeface="Arial" charset="0"/>
                <a:cs typeface="Arial" charset="0"/>
              </a:rPr>
              <a:t>: β-Actin Molecular weight:  42 </a:t>
            </a:r>
            <a:r>
              <a:rPr lang="en-US" dirty="0" err="1">
                <a:latin typeface="Arial" charset="0"/>
                <a:cs typeface="Arial" charset="0"/>
              </a:rPr>
              <a:t>Kda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Antibody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Abcam,</a:t>
            </a:r>
            <a:r>
              <a:rPr lang="es-MX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ab49900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Time exposure</a:t>
            </a:r>
            <a:r>
              <a:rPr lang="en-US" dirty="0">
                <a:latin typeface="Arial" charset="0"/>
                <a:cs typeface="Arial" charset="0"/>
              </a:rPr>
              <a:t>: 1 min</a:t>
            </a:r>
          </a:p>
          <a:p>
            <a:r>
              <a:rPr lang="en-US" dirty="0" err="1">
                <a:latin typeface="Arial" charset="0"/>
                <a:cs typeface="Arial" charset="0"/>
              </a:rPr>
              <a:t>PageRuler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Prestained</a:t>
            </a:r>
            <a:r>
              <a:rPr lang="en-US" dirty="0">
                <a:latin typeface="Arial" charset="0"/>
                <a:cs typeface="Arial" charset="0"/>
              </a:rPr>
              <a:t> Protein Ladder, </a:t>
            </a:r>
            <a:r>
              <a:rPr lang="en-US" dirty="0" err="1">
                <a:latin typeface="Arial" charset="0"/>
                <a:cs typeface="Arial" charset="0"/>
              </a:rPr>
              <a:t>Fermentas</a:t>
            </a:r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  <a:p>
            <a:r>
              <a:rPr lang="es-MX" b="1" dirty="0">
                <a:latin typeface="Arial" charset="0"/>
                <a:cs typeface="Arial" charset="0"/>
              </a:rPr>
              <a:t>Reference</a:t>
            </a:r>
            <a:r>
              <a:rPr lang="es-MX" dirty="0">
                <a:latin typeface="Arial" charset="0"/>
                <a:cs typeface="Arial" charset="0"/>
              </a:rPr>
              <a:t>: Rizo-Roca, D., Bonet, J. B., Ínal, B., Ríos-Kristjánsson, J. G., Pagès, T., Viscor, G., &amp; Torrella, J. R. (2018). </a:t>
            </a:r>
            <a:r>
              <a:rPr lang="en-US" dirty="0">
                <a:latin typeface="Arial" charset="0"/>
                <a:cs typeface="Arial" charset="0"/>
              </a:rPr>
              <a:t>Contractile Activity Is Necessary to Trigger Intermittent Hypobaric Hypoxia-Induced Fiber Size and Vascular Adaptations in Skeletal Muscle. </a:t>
            </a:r>
            <a:r>
              <a:rPr lang="es-MX" dirty="0">
                <a:latin typeface="Arial" charset="0"/>
                <a:cs typeface="Arial" charset="0"/>
              </a:rPr>
              <a:t>Frontiers in Physiology, 9, 481. 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44" name="Rectángulo 143"/>
          <p:cNvSpPr/>
          <p:nvPr/>
        </p:nvSpPr>
        <p:spPr>
          <a:xfrm>
            <a:off x="7182374" y="5136453"/>
            <a:ext cx="1034738" cy="2311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45" name="Rectángulo 144"/>
          <p:cNvSpPr/>
          <p:nvPr/>
        </p:nvSpPr>
        <p:spPr>
          <a:xfrm>
            <a:off x="8234142" y="5048450"/>
            <a:ext cx="1113358" cy="28793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46" name="Rectángulo 145"/>
          <p:cNvSpPr/>
          <p:nvPr/>
        </p:nvSpPr>
        <p:spPr>
          <a:xfrm>
            <a:off x="9322112" y="5048449"/>
            <a:ext cx="1136457" cy="2846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50" name="Rectángulo 149"/>
          <p:cNvSpPr/>
          <p:nvPr/>
        </p:nvSpPr>
        <p:spPr>
          <a:xfrm>
            <a:off x="7210966" y="5786241"/>
            <a:ext cx="1034738" cy="2396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51" name="Rectángulo 150"/>
          <p:cNvSpPr/>
          <p:nvPr/>
        </p:nvSpPr>
        <p:spPr>
          <a:xfrm>
            <a:off x="8276791" y="5785109"/>
            <a:ext cx="1113358" cy="25884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52" name="Rectángulo 151"/>
          <p:cNvSpPr/>
          <p:nvPr/>
        </p:nvSpPr>
        <p:spPr>
          <a:xfrm>
            <a:off x="9406785" y="5766305"/>
            <a:ext cx="1051784" cy="25884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53" name="Rectángulo 152"/>
          <p:cNvSpPr/>
          <p:nvPr/>
        </p:nvSpPr>
        <p:spPr>
          <a:xfrm>
            <a:off x="7178726" y="6578163"/>
            <a:ext cx="1113358" cy="2396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54" name="Rectángulo 153"/>
          <p:cNvSpPr/>
          <p:nvPr/>
        </p:nvSpPr>
        <p:spPr>
          <a:xfrm>
            <a:off x="8318601" y="6581836"/>
            <a:ext cx="1034738" cy="24442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55" name="Rectángulo 154"/>
          <p:cNvSpPr/>
          <p:nvPr/>
        </p:nvSpPr>
        <p:spPr>
          <a:xfrm>
            <a:off x="9379855" y="6533211"/>
            <a:ext cx="1136457" cy="2846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56" name="Rectángulo 155"/>
          <p:cNvSpPr/>
          <p:nvPr/>
        </p:nvSpPr>
        <p:spPr>
          <a:xfrm>
            <a:off x="7263199" y="7152240"/>
            <a:ext cx="1092212" cy="2544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57" name="Rectángulo 156"/>
          <p:cNvSpPr/>
          <p:nvPr/>
        </p:nvSpPr>
        <p:spPr>
          <a:xfrm>
            <a:off x="8375543" y="7094051"/>
            <a:ext cx="1136457" cy="29529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58" name="Rectángulo 157"/>
          <p:cNvSpPr/>
          <p:nvPr/>
        </p:nvSpPr>
        <p:spPr>
          <a:xfrm>
            <a:off x="9512001" y="7070879"/>
            <a:ext cx="1034738" cy="2544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99" name="CuadroTexto 98"/>
          <p:cNvSpPr txBox="1"/>
          <p:nvPr/>
        </p:nvSpPr>
        <p:spPr>
          <a:xfrm>
            <a:off x="2494591" y="4329965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/>
              <a:t>1  2  3  4</a:t>
            </a:r>
          </a:p>
        </p:txBody>
      </p:sp>
      <p:sp>
        <p:nvSpPr>
          <p:cNvPr id="106" name="CuadroTexto 105"/>
          <p:cNvSpPr txBox="1"/>
          <p:nvPr/>
        </p:nvSpPr>
        <p:spPr>
          <a:xfrm>
            <a:off x="3306287" y="4334048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/>
              <a:t>1  2  3  4</a:t>
            </a:r>
          </a:p>
        </p:txBody>
      </p:sp>
      <p:sp>
        <p:nvSpPr>
          <p:cNvPr id="107" name="CuadroTexto 106"/>
          <p:cNvSpPr txBox="1"/>
          <p:nvPr/>
        </p:nvSpPr>
        <p:spPr>
          <a:xfrm>
            <a:off x="4053297" y="4334048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/>
              <a:t>1  2  3  4</a:t>
            </a:r>
          </a:p>
        </p:txBody>
      </p:sp>
      <p:sp>
        <p:nvSpPr>
          <p:cNvPr id="108" name="Rectángulo 107"/>
          <p:cNvSpPr/>
          <p:nvPr/>
        </p:nvSpPr>
        <p:spPr>
          <a:xfrm>
            <a:off x="2800111" y="3849037"/>
            <a:ext cx="21323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months post-ischemia </a:t>
            </a:r>
            <a:endParaRPr lang="es-ES_tradnl" sz="1400" b="1" dirty="0"/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BBDF95F8-6653-CC4A-8D91-E247CAD9D63C}"/>
              </a:ext>
            </a:extLst>
          </p:cNvPr>
          <p:cNvSpPr/>
          <p:nvPr/>
        </p:nvSpPr>
        <p:spPr>
          <a:xfrm>
            <a:off x="8635660" y="2073329"/>
            <a:ext cx="32464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lang="en-US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 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Figure 9  </a:t>
            </a:r>
            <a:endParaRPr lang="es-ES_tradnl" sz="20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758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ángulo 20"/>
          <p:cNvSpPr/>
          <p:nvPr/>
        </p:nvSpPr>
        <p:spPr>
          <a:xfrm>
            <a:off x="814622" y="1008491"/>
            <a:ext cx="14227629" cy="10864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&gt;NC_005108.4:17337600-17341065 </a:t>
            </a:r>
            <a:r>
              <a:rPr lang="en-US" sz="1400" dirty="0" err="1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Rattus</a:t>
            </a:r>
            <a:r>
              <a:rPr lang="en-US" sz="1400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norvegicus</a:t>
            </a:r>
            <a:r>
              <a:rPr lang="en-US" sz="1400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 strain mixed chromosome 9, Rnor_6.0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-1233CAGGAATTTTTCCAGGCTGGTTCCTATATCCAAGGGTGGGCTGGAGGTGGGGGCTTTGGGGAGCTCTTAA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-1163GGAAGACACGAGGAGGTGAAGGGGACTTTGTGGAAAGGGAGGGGACAGAGCCACACAGGCTAAGTGTACA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-1093AGCATAGAGAAATGGCCAAGGGTCCTAGGTAGAATGGGAGGGGGCAGAGTACAACCCTGAACTCTGTTTA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-1023GAAGATGAACTGTGAGCCTAGGCTAGAACTGAGGGAGCCTTACCTC</a:t>
            </a:r>
            <a:r>
              <a:rPr lang="en-US" sz="1400" dirty="0">
                <a:solidFill>
                  <a:srgbClr val="FFFFFF"/>
                </a:solidFill>
                <a:highlight>
                  <a:srgbClr val="000000"/>
                </a:highlight>
                <a:latin typeface="Courier" charset="0"/>
                <a:ea typeface="Calibri" charset="0"/>
                <a:cs typeface="Courier New" charset="0"/>
              </a:rPr>
              <a:t>TACT</a:t>
            </a:r>
            <a:r>
              <a:rPr lang="en-US" sz="1400" dirty="0">
                <a:solidFill>
                  <a:srgbClr val="FFFFFF"/>
                </a:solidFill>
                <a:highlight>
                  <a:srgbClr val="808080"/>
                </a:highlight>
                <a:latin typeface="Courier" charset="0"/>
                <a:ea typeface="Calibri" charset="0"/>
                <a:cs typeface="Courier New" charset="0"/>
              </a:rPr>
              <a:t>CCCATCCTACCCGGAGTTGG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-963 </a:t>
            </a:r>
            <a:r>
              <a:rPr lang="en-US" sz="1400" dirty="0">
                <a:solidFill>
                  <a:srgbClr val="FFFFFF"/>
                </a:solidFill>
                <a:highlight>
                  <a:srgbClr val="808080"/>
                </a:highlight>
                <a:latin typeface="Courier" charset="0"/>
                <a:ea typeface="Calibri" charset="0"/>
                <a:cs typeface="Courier New" charset="0"/>
              </a:rPr>
              <a:t>TGGCAGCGCTGGGCAGCTGGCCTAACTACGTTTCTGAATGCTAGGGTAGGTTTGAATCACCACGCAGGCC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-883 </a:t>
            </a:r>
            <a:r>
              <a:rPr lang="en-US" sz="1400" dirty="0">
                <a:solidFill>
                  <a:srgbClr val="FFFFFF"/>
                </a:solidFill>
                <a:highlight>
                  <a:srgbClr val="808080"/>
                </a:highlight>
                <a:latin typeface="Courier" charset="0"/>
                <a:ea typeface="Calibri" charset="0"/>
                <a:cs typeface="Courier New" charset="0"/>
              </a:rPr>
              <a:t>TGGCCTGCTTCTGCCCCCATTGGCAC</a:t>
            </a:r>
            <a:r>
              <a:rPr lang="en-US" sz="1400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ACTGGCCTTAGTTCCCTGGCAACATCTGGGTGTTTGTGTGTGGG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-813 GGGTGTGATCAGGAGGAACAAGGGCTTCTGTCTGCCCAGCTGTCTCTCCCTCAG</a:t>
            </a:r>
            <a:r>
              <a:rPr lang="en-US" sz="1400" b="1" dirty="0">
                <a:solidFill>
                  <a:srgbClr val="000000"/>
                </a:solidFill>
                <a:highlight>
                  <a:srgbClr val="C0C0C0"/>
                </a:highlight>
                <a:latin typeface="Courier" charset="0"/>
                <a:ea typeface="Calibri" charset="0"/>
                <a:cs typeface="Courier New" charset="0"/>
              </a:rPr>
              <a:t>GGCTCTGCCAGACTCC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-743 </a:t>
            </a:r>
            <a:r>
              <a:rPr lang="en-US" sz="1400" b="1" dirty="0">
                <a:solidFill>
                  <a:srgbClr val="000000"/>
                </a:solidFill>
                <a:highlight>
                  <a:srgbClr val="C0C0C0"/>
                </a:highlight>
                <a:latin typeface="Courier" charset="0"/>
                <a:ea typeface="Calibri" charset="0"/>
                <a:cs typeface="Courier New" charset="0"/>
              </a:rPr>
              <a:t>ACAGT</a:t>
            </a:r>
            <a:r>
              <a:rPr lang="en-US" sz="1400" b="1" u="sng" dirty="0">
                <a:solidFill>
                  <a:srgbClr val="000000"/>
                </a:solidFill>
                <a:highlight>
                  <a:srgbClr val="C0C0C0"/>
                </a:highlight>
                <a:latin typeface="Courier" charset="0"/>
                <a:ea typeface="Calibri" charset="0"/>
                <a:cs typeface="Courier New" charset="0"/>
              </a:rPr>
              <a:t>G</a:t>
            </a:r>
            <a:r>
              <a:rPr lang="en-US" sz="1400" b="1" u="sng" dirty="0">
                <a:solidFill>
                  <a:srgbClr val="000000"/>
                </a:solidFill>
                <a:highlight>
                  <a:srgbClr val="000000"/>
                </a:highlight>
                <a:latin typeface="Courier" charset="0"/>
                <a:ea typeface="Calibri" charset="0"/>
                <a:cs typeface="Courier New" charset="0"/>
              </a:rPr>
              <a:t>C</a:t>
            </a:r>
            <a:r>
              <a:rPr lang="en-US" sz="1400" b="1" u="sng" dirty="0">
                <a:solidFill>
                  <a:srgbClr val="FFFFFF"/>
                </a:solidFill>
                <a:highlight>
                  <a:srgbClr val="000000"/>
                </a:highlight>
                <a:latin typeface="Courier" charset="0"/>
                <a:ea typeface="Calibri" charset="0"/>
                <a:cs typeface="Courier New" charset="0"/>
              </a:rPr>
              <a:t>ATA</a:t>
            </a:r>
            <a:r>
              <a:rPr lang="en-US" sz="1400" b="1" u="sng" dirty="0">
                <a:solidFill>
                  <a:srgbClr val="000000"/>
                </a:solidFill>
                <a:highlight>
                  <a:srgbClr val="FFFF00"/>
                </a:highlight>
                <a:latin typeface="Courier" charset="0"/>
                <a:ea typeface="Calibri" charset="0"/>
                <a:cs typeface="Courier New" charset="0"/>
              </a:rPr>
              <a:t>C</a:t>
            </a:r>
            <a:r>
              <a:rPr lang="en-US" sz="1400" b="1" u="sng" dirty="0">
                <a:solidFill>
                  <a:srgbClr val="FFFFFF"/>
                </a:solidFill>
                <a:highlight>
                  <a:srgbClr val="000000"/>
                </a:highlight>
                <a:latin typeface="Courier" charset="0"/>
                <a:ea typeface="Calibri" charset="0"/>
                <a:cs typeface="Courier New" charset="0"/>
              </a:rPr>
              <a:t>GTG</a:t>
            </a:r>
            <a:r>
              <a:rPr lang="en-US" sz="1400" b="1" u="sng" dirty="0">
                <a:solidFill>
                  <a:srgbClr val="FFFFFF"/>
                </a:solidFill>
                <a:highlight>
                  <a:srgbClr val="808080"/>
                </a:highlight>
                <a:latin typeface="Courier" charset="0"/>
                <a:ea typeface="Calibri" charset="0"/>
                <a:cs typeface="Courier New" charset="0"/>
              </a:rPr>
              <a:t>GGCTTCCACAGGTCGTCTCCCTCCGGGCCACTGACTAACTGCTCGGCTTCCCGTTC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-673 </a:t>
            </a:r>
            <a:r>
              <a:rPr lang="en-US" sz="1400" b="1" u="sng" dirty="0">
                <a:solidFill>
                  <a:srgbClr val="FFFFFF"/>
                </a:solidFill>
                <a:highlight>
                  <a:srgbClr val="808080"/>
                </a:highlight>
                <a:latin typeface="Courier" charset="0"/>
                <a:ea typeface="Calibri" charset="0"/>
                <a:cs typeface="Courier New" charset="0"/>
              </a:rPr>
              <a:t>TCAGTGTCACACATTTG</a:t>
            </a: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ATGCCATATCCTCTCCAGAGAAGCCTCTCTGGAAACTTCCCAGGGAATCCCAT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-603 TCACCCCAGGGCCCTAGTTCCTTATGTATGAAGATCAGACAAGAGCTCAGATAAGC</a:t>
            </a:r>
            <a:r>
              <a:rPr lang="en-US" sz="1400" b="1" u="sng" dirty="0">
                <a:solidFill>
                  <a:srgbClr val="FFFFFF"/>
                </a:solidFill>
                <a:highlight>
                  <a:srgbClr val="000000"/>
                </a:highlight>
                <a:latin typeface="Courier" charset="0"/>
                <a:ea typeface="Calibri" charset="0"/>
                <a:cs typeface="Courier New" charset="0"/>
              </a:rPr>
              <a:t>ATA</a:t>
            </a:r>
            <a:r>
              <a:rPr lang="en-US" sz="1400" b="1" u="sng" dirty="0">
                <a:solidFill>
                  <a:srgbClr val="000000"/>
                </a:solidFill>
                <a:highlight>
                  <a:srgbClr val="FFFF00"/>
                </a:highlight>
                <a:latin typeface="Courier" charset="0"/>
                <a:ea typeface="Calibri" charset="0"/>
                <a:cs typeface="Courier New" charset="0"/>
              </a:rPr>
              <a:t>C</a:t>
            </a:r>
            <a:r>
              <a:rPr lang="en-US" sz="1400" b="1" u="sng" dirty="0">
                <a:solidFill>
                  <a:srgbClr val="FFFFFF"/>
                </a:solidFill>
                <a:highlight>
                  <a:srgbClr val="000000"/>
                </a:highlight>
                <a:latin typeface="Courier" charset="0"/>
                <a:ea typeface="Calibri" charset="0"/>
                <a:cs typeface="Courier New" charset="0"/>
              </a:rPr>
              <a:t>TTGC</a:t>
            </a: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CTTCCA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-533 CGTAGCCCCCCGCCCCATATATAATCCTAGAGTTTCTGTTTCCGAGGTCAAACAAGCAACTGT</a:t>
            </a:r>
            <a:r>
              <a:rPr lang="en-US" sz="1400" b="1" u="sng" dirty="0">
                <a:solidFill>
                  <a:srgbClr val="FFFFFF"/>
                </a:solidFill>
                <a:highlight>
                  <a:srgbClr val="808080"/>
                </a:highlight>
                <a:latin typeface="Courier" charset="0"/>
                <a:ea typeface="Calibri" charset="0"/>
                <a:cs typeface="Courier New" charset="0"/>
              </a:rPr>
              <a:t>TGGGGGG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-463 </a:t>
            </a:r>
            <a:r>
              <a:rPr lang="en-US" sz="1400" b="1" u="sng" dirty="0">
                <a:solidFill>
                  <a:srgbClr val="FFFFFF"/>
                </a:solidFill>
                <a:highlight>
                  <a:srgbClr val="808080"/>
                </a:highlight>
                <a:latin typeface="Courier" charset="0"/>
                <a:ea typeface="Calibri" charset="0"/>
                <a:cs typeface="Courier New" charset="0"/>
              </a:rPr>
              <a:t>TGGGTGTTAGAAACACGCAACTATTTGGGAAGTCAAAGCCTGCGGTGCTCAACAGTCAACTCTCACCCCC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-393 </a:t>
            </a:r>
            <a:r>
              <a:rPr lang="en-US" sz="1400" b="1" u="sng" dirty="0">
                <a:solidFill>
                  <a:srgbClr val="FFFFFF"/>
                </a:solidFill>
                <a:highlight>
                  <a:srgbClr val="808080"/>
                </a:highlight>
                <a:latin typeface="Courier" charset="0"/>
                <a:ea typeface="Calibri" charset="0"/>
                <a:cs typeface="Courier New" charset="0"/>
              </a:rPr>
              <a:t>TGTCCAAGACCCGTGCCATTTGAG</a:t>
            </a: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CCAGAGTTGGGGTGTGCATAATGTAGTCACTAGGGGGCGCTCGGCC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-323 ATCACGGGGAGATCGTGAACTTGGGCGAGCCGAGTCTGCGTGAGGAAGGACGCGTGTGTCAATGTGAGTG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-253 CGTGCGTGCATGTGCGTGTGTGTCTGGGTATAGTGTGTTTGTGAGGTAGGGGAGAAGACCAGGGGTCACT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-183 CCGGGTGTCCGTCTCCCCATACGTCCTTGCCAGCTCTCCGCCTCCCCCCCCCCCCACTTTCTCCTACATT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-113 CCTGGGAAAGGAAATTGCCCTCACTCTCCTGTCTCCCCTGATTCCCAACACCCTGGGATTCCCAGTGTGT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-43  CCCCGAGCCAAGTTTGAAGGGGTG</a:t>
            </a:r>
            <a:r>
              <a:rPr lang="en-US" sz="1400" b="1" u="sng" dirty="0">
                <a:solidFill>
                  <a:srgbClr val="000000"/>
                </a:solidFill>
                <a:highlight>
                  <a:srgbClr val="C0C0C0"/>
                </a:highlight>
                <a:latin typeface="Courier" charset="0"/>
                <a:ea typeface="Calibri" charset="0"/>
                <a:cs typeface="Courier New" charset="0"/>
              </a:rPr>
              <a:t>GACAGATAATTCTCAGGCT</a:t>
            </a:r>
            <a:r>
              <a:rPr lang="en-US" sz="1400" b="1" u="sng" dirty="0">
                <a:solidFill>
                  <a:srgbClr val="FFFFFF"/>
                </a:solidFill>
                <a:highlight>
                  <a:srgbClr val="000000"/>
                </a:highlight>
                <a:latin typeface="Courier" charset="0"/>
                <a:ea typeface="Calibri" charset="0"/>
                <a:cs typeface="Courier New" charset="0"/>
              </a:rPr>
              <a:t>ATG</a:t>
            </a:r>
            <a:r>
              <a:rPr lang="en-US" sz="1400" b="1" u="sng" dirty="0">
                <a:solidFill>
                  <a:srgbClr val="000000"/>
                </a:solidFill>
                <a:highlight>
                  <a:srgbClr val="C0C0C0"/>
                </a:highlight>
                <a:latin typeface="Courier" charset="0"/>
                <a:ea typeface="Calibri" charset="0"/>
                <a:cs typeface="Courier New" charset="0"/>
              </a:rPr>
              <a:t>G</a:t>
            </a: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ACCCTGGTAAGGGGTTTAGATTT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  <a:p>
            <a:pPr>
              <a:lnSpc>
                <a:spcPct val="25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b="1" u="sng" dirty="0">
                <a:solidFill>
                  <a:srgbClr val="000000"/>
                </a:solidFill>
                <a:latin typeface="Courier" charset="0"/>
                <a:ea typeface="Calibri" charset="0"/>
                <a:cs typeface="Courier New" charset="0"/>
              </a:rPr>
              <a:t>+28  CTATTTCGCAGTAGTGGCCTAGGGGCTTCTGAAAGGCGGTGCCTGGTTCGGCCTGGCCTCGCCCCCGGGG</a:t>
            </a:r>
            <a:endParaRPr lang="es-ES_tradnl" sz="1400" dirty="0">
              <a:latin typeface="Calibri" charset="0"/>
              <a:ea typeface="Calibri" charset="0"/>
              <a:cs typeface="Times New Roman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0209789" y="3469562"/>
            <a:ext cx="2386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Region 1 </a:t>
            </a:r>
          </a:p>
          <a:p>
            <a:pPr algn="ctr"/>
            <a:r>
              <a:rPr lang="en-US" b="1" dirty="0"/>
              <a:t>(-976 to -857)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0209788" y="5443426"/>
            <a:ext cx="2386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Region 2 </a:t>
            </a:r>
          </a:p>
          <a:p>
            <a:pPr algn="ctr"/>
            <a:r>
              <a:rPr lang="en-US" b="1" dirty="0"/>
              <a:t>(-724 to -645)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10209790" y="7199628"/>
            <a:ext cx="2386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Region 3 </a:t>
            </a:r>
          </a:p>
          <a:p>
            <a:pPr algn="ctr"/>
            <a:r>
              <a:rPr lang="en-US" b="1" dirty="0"/>
              <a:t>(-470 to -369)</a:t>
            </a:r>
          </a:p>
        </p:txBody>
      </p:sp>
      <p:sp>
        <p:nvSpPr>
          <p:cNvPr id="12" name="Elipse 11"/>
          <p:cNvSpPr/>
          <p:nvPr/>
        </p:nvSpPr>
        <p:spPr>
          <a:xfrm>
            <a:off x="7329286" y="6311564"/>
            <a:ext cx="949648" cy="25647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>
                <a:solidFill>
                  <a:schemeClr val="tx1"/>
                </a:solidFill>
              </a:rPr>
              <a:t>Hif-1</a:t>
            </a:r>
            <a:r>
              <a:rPr lang="es-ES_tradnl" sz="1400" b="1" dirty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a</a:t>
            </a:r>
          </a:p>
        </p:txBody>
      </p:sp>
      <p:sp>
        <p:nvSpPr>
          <p:cNvPr id="13" name="Elipse 12"/>
          <p:cNvSpPr/>
          <p:nvPr/>
        </p:nvSpPr>
        <p:spPr>
          <a:xfrm>
            <a:off x="2079281" y="5296812"/>
            <a:ext cx="949648" cy="25647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>
                <a:solidFill>
                  <a:schemeClr val="tx1"/>
                </a:solidFill>
              </a:rPr>
              <a:t>Hif-1</a:t>
            </a:r>
            <a:r>
              <a:rPr lang="es-ES_tradnl" sz="1400" b="1" dirty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a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6165203" y="10537624"/>
            <a:ext cx="59104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TSS</a:t>
            </a:r>
          </a:p>
        </p:txBody>
      </p:sp>
      <p:sp>
        <p:nvSpPr>
          <p:cNvPr id="16" name="Flecha doblada hacia arriba 15"/>
          <p:cNvSpPr/>
          <p:nvPr/>
        </p:nvSpPr>
        <p:spPr>
          <a:xfrm rot="5400000" flipH="1">
            <a:off x="5957336" y="10654527"/>
            <a:ext cx="268119" cy="147615"/>
          </a:xfrm>
          <a:prstGeom prst="bentUpArrow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Cerrar corchete 16"/>
          <p:cNvSpPr/>
          <p:nvPr/>
        </p:nvSpPr>
        <p:spPr>
          <a:xfrm>
            <a:off x="10129802" y="5925280"/>
            <a:ext cx="185493" cy="5947724"/>
          </a:xfrm>
          <a:prstGeom prst="rightBracke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CuadroTexto 19"/>
          <p:cNvSpPr txBox="1"/>
          <p:nvPr/>
        </p:nvSpPr>
        <p:spPr>
          <a:xfrm>
            <a:off x="10029402" y="10120403"/>
            <a:ext cx="2386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/>
              <a:t>CpG</a:t>
            </a:r>
            <a:r>
              <a:rPr lang="en-US" sz="2000" b="1" dirty="0"/>
              <a:t> Island</a:t>
            </a:r>
          </a:p>
          <a:p>
            <a:pPr algn="ctr"/>
            <a:r>
              <a:rPr lang="en-US" sz="2000" b="1" dirty="0"/>
              <a:t>(-738 to +72)</a:t>
            </a:r>
          </a:p>
        </p:txBody>
      </p:sp>
      <p:sp>
        <p:nvSpPr>
          <p:cNvPr id="22" name="Elipse 21"/>
          <p:cNvSpPr/>
          <p:nvPr/>
        </p:nvSpPr>
        <p:spPr>
          <a:xfrm>
            <a:off x="6091392" y="3154954"/>
            <a:ext cx="949648" cy="25647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>
                <a:solidFill>
                  <a:schemeClr val="tx1"/>
                </a:solidFill>
              </a:rPr>
              <a:t>Hif-1</a:t>
            </a:r>
            <a:r>
              <a:rPr lang="es-ES_tradnl" sz="1400" b="1" dirty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a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8487340" y="7751137"/>
            <a:ext cx="2386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/>
              <a:t>Vegfa </a:t>
            </a:r>
            <a:endParaRPr lang="en-US" sz="2000" b="1" dirty="0"/>
          </a:p>
          <a:p>
            <a:pPr algn="ctr"/>
            <a:r>
              <a:rPr lang="en-US" sz="2000" b="1" dirty="0"/>
              <a:t>(-759 to +4)</a:t>
            </a:r>
          </a:p>
        </p:txBody>
      </p:sp>
      <p:sp>
        <p:nvSpPr>
          <p:cNvPr id="26" name="Cerrar corchete 25"/>
          <p:cNvSpPr/>
          <p:nvPr/>
        </p:nvSpPr>
        <p:spPr>
          <a:xfrm>
            <a:off x="8948292" y="5009850"/>
            <a:ext cx="82251" cy="6140675"/>
          </a:xfrm>
          <a:prstGeom prst="rightBracke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Rectángulo 1"/>
          <p:cNvSpPr/>
          <p:nvPr/>
        </p:nvSpPr>
        <p:spPr>
          <a:xfrm>
            <a:off x="584117" y="13310339"/>
            <a:ext cx="108512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200000"/>
              </a:lnSpc>
            </a:pPr>
            <a:r>
              <a:rPr lang="en-US" b="1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Supplemental Figure 1: </a:t>
            </a:r>
            <a:r>
              <a:rPr lang="en-US" i="1" dirty="0" err="1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Vegf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 sequence analysis showing 5´-upstream region and the first part of coding region for </a:t>
            </a:r>
            <a:r>
              <a:rPr lang="en-US" i="1" dirty="0" err="1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Vegf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 gene. Three Hif1a binding sites regions previously described are highlighted in grey: region 1 (-976 to -857), region 2 (-724 to -645) and region 3 (-470 to -369). The sequence corresponding to the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CpG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 island region is underlined and in bold (-738 to </a:t>
            </a:r>
            <a:r>
              <a:rPr lang="en-US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+72). </a:t>
            </a:r>
            <a:r>
              <a:rPr lang="en-US" dirty="0"/>
              <a:t>The amplified regions by PCR and bisulfite conversion were: region 2 (-724 to -645) and region 3 (-470 to -369). Hif1a binding sites are highlighted in black as stated.</a:t>
            </a:r>
            <a:r>
              <a:rPr lang="es-ES_tradnl" dirty="0"/>
              <a:t> 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 TSS-Transcription star site ATG is marked with an arrow.</a:t>
            </a:r>
            <a:endParaRPr lang="es-ES_tradnl" dirty="0">
              <a:latin typeface="Calibri" charset="0"/>
              <a:ea typeface="Calibri" charset="0"/>
              <a:cs typeface="Arial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5ECA53C4-7681-974C-99B8-C75E2E82CA94}"/>
              </a:ext>
            </a:extLst>
          </p:cNvPr>
          <p:cNvSpPr/>
          <p:nvPr/>
        </p:nvSpPr>
        <p:spPr>
          <a:xfrm>
            <a:off x="8560949" y="680769"/>
            <a:ext cx="3175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lang="en-US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 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 Figure 1</a:t>
            </a:r>
            <a:endParaRPr lang="es-ES_tradnl" sz="20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479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/>
          <p:cNvGrpSpPr/>
          <p:nvPr/>
        </p:nvGrpSpPr>
        <p:grpSpPr>
          <a:xfrm>
            <a:off x="2831043" y="4390740"/>
            <a:ext cx="60611" cy="1025764"/>
            <a:chOff x="1006619" y="2935936"/>
            <a:chExt cx="192505" cy="2086155"/>
          </a:xfrm>
          <a:solidFill>
            <a:schemeClr val="bg1"/>
          </a:solidFill>
        </p:grpSpPr>
        <p:sp>
          <p:nvSpPr>
            <p:cNvPr id="24" name="Elipse 23"/>
            <p:cNvSpPr/>
            <p:nvPr/>
          </p:nvSpPr>
          <p:spPr>
            <a:xfrm>
              <a:off x="1006619" y="29359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" name="Elipse 24"/>
            <p:cNvSpPr/>
            <p:nvPr/>
          </p:nvSpPr>
          <p:spPr>
            <a:xfrm>
              <a:off x="1006619" y="318271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" name="Elipse 25"/>
            <p:cNvSpPr/>
            <p:nvPr/>
          </p:nvSpPr>
          <p:spPr>
            <a:xfrm>
              <a:off x="1006619" y="341186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7" name="Elipse 26"/>
            <p:cNvSpPr/>
            <p:nvPr/>
          </p:nvSpPr>
          <p:spPr>
            <a:xfrm>
              <a:off x="1006619" y="365850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28" name="Elipse 27"/>
            <p:cNvSpPr/>
            <p:nvPr/>
          </p:nvSpPr>
          <p:spPr>
            <a:xfrm>
              <a:off x="1006619" y="392210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" name="Elipse 28"/>
            <p:cNvSpPr/>
            <p:nvPr/>
          </p:nvSpPr>
          <p:spPr>
            <a:xfrm>
              <a:off x="1006619" y="415180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0" name="Elipse 29"/>
            <p:cNvSpPr/>
            <p:nvPr/>
          </p:nvSpPr>
          <p:spPr>
            <a:xfrm>
              <a:off x="1006619" y="438732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1" name="Elipse 30"/>
            <p:cNvSpPr/>
            <p:nvPr/>
          </p:nvSpPr>
          <p:spPr>
            <a:xfrm>
              <a:off x="1006619" y="46049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2" name="Elipse 31"/>
            <p:cNvSpPr/>
            <p:nvPr/>
          </p:nvSpPr>
          <p:spPr>
            <a:xfrm>
              <a:off x="1006619" y="484161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7" name="Agrupar 6"/>
          <p:cNvGrpSpPr/>
          <p:nvPr/>
        </p:nvGrpSpPr>
        <p:grpSpPr>
          <a:xfrm>
            <a:off x="2969458" y="4390740"/>
            <a:ext cx="60611" cy="1025764"/>
            <a:chOff x="1435747" y="2943954"/>
            <a:chExt cx="192505" cy="2086155"/>
          </a:xfrm>
          <a:solidFill>
            <a:schemeClr val="bg1"/>
          </a:solidFill>
        </p:grpSpPr>
        <p:sp>
          <p:nvSpPr>
            <p:cNvPr id="34" name="Elipse 33"/>
            <p:cNvSpPr/>
            <p:nvPr/>
          </p:nvSpPr>
          <p:spPr>
            <a:xfrm>
              <a:off x="1435747" y="294395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5" name="Elipse 34"/>
            <p:cNvSpPr/>
            <p:nvPr/>
          </p:nvSpPr>
          <p:spPr>
            <a:xfrm>
              <a:off x="1435747" y="319072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6" name="Elipse 35"/>
            <p:cNvSpPr/>
            <p:nvPr/>
          </p:nvSpPr>
          <p:spPr>
            <a:xfrm>
              <a:off x="1435747" y="341987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7" name="Elipse 36"/>
            <p:cNvSpPr/>
            <p:nvPr/>
          </p:nvSpPr>
          <p:spPr>
            <a:xfrm>
              <a:off x="1435747" y="36665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38" name="Elipse 37"/>
            <p:cNvSpPr/>
            <p:nvPr/>
          </p:nvSpPr>
          <p:spPr>
            <a:xfrm>
              <a:off x="1435747" y="393012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9" name="Elipse 38"/>
            <p:cNvSpPr/>
            <p:nvPr/>
          </p:nvSpPr>
          <p:spPr>
            <a:xfrm>
              <a:off x="1435747" y="41598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0" name="Elipse 39"/>
            <p:cNvSpPr/>
            <p:nvPr/>
          </p:nvSpPr>
          <p:spPr>
            <a:xfrm>
              <a:off x="1435747" y="439534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1" name="Elipse 40"/>
            <p:cNvSpPr/>
            <p:nvPr/>
          </p:nvSpPr>
          <p:spPr>
            <a:xfrm>
              <a:off x="1435747" y="461301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2" name="Elipse 41"/>
            <p:cNvSpPr/>
            <p:nvPr/>
          </p:nvSpPr>
          <p:spPr>
            <a:xfrm>
              <a:off x="1435747" y="484963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8" name="Agrupar 7"/>
          <p:cNvGrpSpPr/>
          <p:nvPr/>
        </p:nvGrpSpPr>
        <p:grpSpPr>
          <a:xfrm>
            <a:off x="3227582" y="4390740"/>
            <a:ext cx="60611" cy="1025764"/>
            <a:chOff x="1792686" y="2951970"/>
            <a:chExt cx="192505" cy="2086155"/>
          </a:xfrm>
          <a:solidFill>
            <a:schemeClr val="bg1"/>
          </a:solidFill>
        </p:grpSpPr>
        <p:sp>
          <p:nvSpPr>
            <p:cNvPr id="43" name="Elipse 42"/>
            <p:cNvSpPr/>
            <p:nvPr/>
          </p:nvSpPr>
          <p:spPr>
            <a:xfrm>
              <a:off x="1792686" y="295197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4" name="Elipse 43"/>
            <p:cNvSpPr/>
            <p:nvPr/>
          </p:nvSpPr>
          <p:spPr>
            <a:xfrm>
              <a:off x="1792686" y="319874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5" name="Elipse 44"/>
            <p:cNvSpPr/>
            <p:nvPr/>
          </p:nvSpPr>
          <p:spPr>
            <a:xfrm>
              <a:off x="1792686" y="342789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6" name="Elipse 45"/>
            <p:cNvSpPr/>
            <p:nvPr/>
          </p:nvSpPr>
          <p:spPr>
            <a:xfrm>
              <a:off x="1792686" y="367454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47" name="Elipse 46"/>
            <p:cNvSpPr/>
            <p:nvPr/>
          </p:nvSpPr>
          <p:spPr>
            <a:xfrm>
              <a:off x="1792686" y="393813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8" name="Elipse 47"/>
            <p:cNvSpPr/>
            <p:nvPr/>
          </p:nvSpPr>
          <p:spPr>
            <a:xfrm>
              <a:off x="1792686" y="41678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9" name="Elipse 48"/>
            <p:cNvSpPr/>
            <p:nvPr/>
          </p:nvSpPr>
          <p:spPr>
            <a:xfrm>
              <a:off x="1792686" y="440336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0" name="Elipse 49"/>
            <p:cNvSpPr/>
            <p:nvPr/>
          </p:nvSpPr>
          <p:spPr>
            <a:xfrm>
              <a:off x="1792686" y="462102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1" name="Elipse 50"/>
            <p:cNvSpPr/>
            <p:nvPr/>
          </p:nvSpPr>
          <p:spPr>
            <a:xfrm>
              <a:off x="1792686" y="485765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9" name="Agrupar 8"/>
          <p:cNvGrpSpPr/>
          <p:nvPr/>
        </p:nvGrpSpPr>
        <p:grpSpPr>
          <a:xfrm>
            <a:off x="3342373" y="4390740"/>
            <a:ext cx="60611" cy="1025764"/>
            <a:chOff x="2109514" y="2931925"/>
            <a:chExt cx="192505" cy="2086155"/>
          </a:xfrm>
          <a:solidFill>
            <a:schemeClr val="bg1"/>
          </a:solidFill>
        </p:grpSpPr>
        <p:sp>
          <p:nvSpPr>
            <p:cNvPr id="56" name="Elipse 55"/>
            <p:cNvSpPr/>
            <p:nvPr/>
          </p:nvSpPr>
          <p:spPr>
            <a:xfrm>
              <a:off x="2109514" y="29319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" name="Elipse 56"/>
            <p:cNvSpPr/>
            <p:nvPr/>
          </p:nvSpPr>
          <p:spPr>
            <a:xfrm>
              <a:off x="2109514" y="31787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8" name="Elipse 57"/>
            <p:cNvSpPr/>
            <p:nvPr/>
          </p:nvSpPr>
          <p:spPr>
            <a:xfrm>
              <a:off x="2109514" y="340784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9" name="Elipse 58"/>
            <p:cNvSpPr/>
            <p:nvPr/>
          </p:nvSpPr>
          <p:spPr>
            <a:xfrm>
              <a:off x="2109514" y="365449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0" name="Elipse 59"/>
            <p:cNvSpPr/>
            <p:nvPr/>
          </p:nvSpPr>
          <p:spPr>
            <a:xfrm>
              <a:off x="2109514" y="391809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1" name="Elipse 60"/>
            <p:cNvSpPr/>
            <p:nvPr/>
          </p:nvSpPr>
          <p:spPr>
            <a:xfrm>
              <a:off x="2109514" y="41477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2" name="Elipse 61"/>
            <p:cNvSpPr/>
            <p:nvPr/>
          </p:nvSpPr>
          <p:spPr>
            <a:xfrm>
              <a:off x="2109514" y="43833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3" name="Elipse 62"/>
            <p:cNvSpPr/>
            <p:nvPr/>
          </p:nvSpPr>
          <p:spPr>
            <a:xfrm>
              <a:off x="2109514" y="460098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4" name="Elipse 63"/>
            <p:cNvSpPr/>
            <p:nvPr/>
          </p:nvSpPr>
          <p:spPr>
            <a:xfrm>
              <a:off x="2109514" y="483760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4" name="Agrupar 13"/>
          <p:cNvGrpSpPr/>
          <p:nvPr/>
        </p:nvGrpSpPr>
        <p:grpSpPr>
          <a:xfrm>
            <a:off x="3450489" y="4390740"/>
            <a:ext cx="60611" cy="1025764"/>
            <a:chOff x="2538642" y="2939943"/>
            <a:chExt cx="192505" cy="2086155"/>
          </a:xfrm>
          <a:solidFill>
            <a:schemeClr val="bg1"/>
          </a:solidFill>
        </p:grpSpPr>
        <p:sp>
          <p:nvSpPr>
            <p:cNvPr id="65" name="Elipse 64"/>
            <p:cNvSpPr/>
            <p:nvPr/>
          </p:nvSpPr>
          <p:spPr>
            <a:xfrm>
              <a:off x="2538642" y="293994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6" name="Elipse 65"/>
            <p:cNvSpPr/>
            <p:nvPr/>
          </p:nvSpPr>
          <p:spPr>
            <a:xfrm>
              <a:off x="2538642" y="318671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7" name="Elipse 66"/>
            <p:cNvSpPr/>
            <p:nvPr/>
          </p:nvSpPr>
          <p:spPr>
            <a:xfrm>
              <a:off x="2538642" y="341586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8" name="Elipse 67"/>
            <p:cNvSpPr/>
            <p:nvPr/>
          </p:nvSpPr>
          <p:spPr>
            <a:xfrm>
              <a:off x="2538642" y="366251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9" name="Elipse 68"/>
            <p:cNvSpPr/>
            <p:nvPr/>
          </p:nvSpPr>
          <p:spPr>
            <a:xfrm>
              <a:off x="2538642" y="392611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0" name="Elipse 69"/>
            <p:cNvSpPr/>
            <p:nvPr/>
          </p:nvSpPr>
          <p:spPr>
            <a:xfrm>
              <a:off x="2538642" y="415580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1" name="Elipse 70"/>
            <p:cNvSpPr/>
            <p:nvPr/>
          </p:nvSpPr>
          <p:spPr>
            <a:xfrm>
              <a:off x="2538642" y="43913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2" name="Elipse 71"/>
            <p:cNvSpPr/>
            <p:nvPr/>
          </p:nvSpPr>
          <p:spPr>
            <a:xfrm>
              <a:off x="2538642" y="46090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3" name="Elipse 72"/>
            <p:cNvSpPr/>
            <p:nvPr/>
          </p:nvSpPr>
          <p:spPr>
            <a:xfrm>
              <a:off x="2538642" y="48456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5" name="Agrupar 14"/>
          <p:cNvGrpSpPr/>
          <p:nvPr/>
        </p:nvGrpSpPr>
        <p:grpSpPr>
          <a:xfrm>
            <a:off x="3584271" y="4390740"/>
            <a:ext cx="60611" cy="1025764"/>
            <a:chOff x="2895581" y="2947959"/>
            <a:chExt cx="192505" cy="2086155"/>
          </a:xfrm>
          <a:solidFill>
            <a:schemeClr val="bg1"/>
          </a:solidFill>
        </p:grpSpPr>
        <p:sp>
          <p:nvSpPr>
            <p:cNvPr id="74" name="Elipse 73"/>
            <p:cNvSpPr/>
            <p:nvPr/>
          </p:nvSpPr>
          <p:spPr>
            <a:xfrm>
              <a:off x="2895581" y="29479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5" name="Elipse 74"/>
            <p:cNvSpPr/>
            <p:nvPr/>
          </p:nvSpPr>
          <p:spPr>
            <a:xfrm>
              <a:off x="2895581" y="31947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6" name="Elipse 75"/>
            <p:cNvSpPr/>
            <p:nvPr/>
          </p:nvSpPr>
          <p:spPr>
            <a:xfrm>
              <a:off x="2895581" y="342388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7" name="Elipse 76"/>
            <p:cNvSpPr/>
            <p:nvPr/>
          </p:nvSpPr>
          <p:spPr>
            <a:xfrm>
              <a:off x="2895581" y="367053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78" name="Elipse 77"/>
            <p:cNvSpPr/>
            <p:nvPr/>
          </p:nvSpPr>
          <p:spPr>
            <a:xfrm>
              <a:off x="2895581" y="393412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9" name="Elipse 78"/>
            <p:cNvSpPr/>
            <p:nvPr/>
          </p:nvSpPr>
          <p:spPr>
            <a:xfrm>
              <a:off x="2895581" y="41638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0" name="Elipse 79"/>
            <p:cNvSpPr/>
            <p:nvPr/>
          </p:nvSpPr>
          <p:spPr>
            <a:xfrm>
              <a:off x="2895581" y="43993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1" name="Elipse 80"/>
            <p:cNvSpPr/>
            <p:nvPr/>
          </p:nvSpPr>
          <p:spPr>
            <a:xfrm>
              <a:off x="2895581" y="46170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2" name="Elipse 81"/>
            <p:cNvSpPr/>
            <p:nvPr/>
          </p:nvSpPr>
          <p:spPr>
            <a:xfrm>
              <a:off x="2895581" y="485364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6" name="Agrupar 15"/>
          <p:cNvGrpSpPr/>
          <p:nvPr/>
        </p:nvGrpSpPr>
        <p:grpSpPr>
          <a:xfrm>
            <a:off x="3867967" y="4390740"/>
            <a:ext cx="60611" cy="1025764"/>
            <a:chOff x="3224446" y="2939945"/>
            <a:chExt cx="192505" cy="2086155"/>
          </a:xfrm>
          <a:solidFill>
            <a:schemeClr val="bg1"/>
          </a:solidFill>
        </p:grpSpPr>
        <p:sp>
          <p:nvSpPr>
            <p:cNvPr id="83" name="Elipse 82"/>
            <p:cNvSpPr/>
            <p:nvPr/>
          </p:nvSpPr>
          <p:spPr>
            <a:xfrm>
              <a:off x="3224446" y="293994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4" name="Elipse 83"/>
            <p:cNvSpPr/>
            <p:nvPr/>
          </p:nvSpPr>
          <p:spPr>
            <a:xfrm>
              <a:off x="3224446" y="31867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5" name="Elipse 84"/>
            <p:cNvSpPr/>
            <p:nvPr/>
          </p:nvSpPr>
          <p:spPr>
            <a:xfrm>
              <a:off x="3224446" y="341586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6" name="Elipse 85"/>
            <p:cNvSpPr/>
            <p:nvPr/>
          </p:nvSpPr>
          <p:spPr>
            <a:xfrm>
              <a:off x="3224446" y="36625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87" name="Elipse 86"/>
            <p:cNvSpPr/>
            <p:nvPr/>
          </p:nvSpPr>
          <p:spPr>
            <a:xfrm>
              <a:off x="3224446" y="392611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8" name="Elipse 87"/>
            <p:cNvSpPr/>
            <p:nvPr/>
          </p:nvSpPr>
          <p:spPr>
            <a:xfrm>
              <a:off x="3224446" y="415581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9" name="Elipse 88"/>
            <p:cNvSpPr/>
            <p:nvPr/>
          </p:nvSpPr>
          <p:spPr>
            <a:xfrm>
              <a:off x="3224446" y="43913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0" name="Elipse 89"/>
            <p:cNvSpPr/>
            <p:nvPr/>
          </p:nvSpPr>
          <p:spPr>
            <a:xfrm>
              <a:off x="3224446" y="460900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1" name="Elipse 90"/>
            <p:cNvSpPr/>
            <p:nvPr/>
          </p:nvSpPr>
          <p:spPr>
            <a:xfrm>
              <a:off x="3224446" y="48456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7" name="Agrupar 16"/>
          <p:cNvGrpSpPr/>
          <p:nvPr/>
        </p:nvGrpSpPr>
        <p:grpSpPr>
          <a:xfrm>
            <a:off x="3968127" y="4390740"/>
            <a:ext cx="60611" cy="1025764"/>
            <a:chOff x="3653574" y="2947963"/>
            <a:chExt cx="192505" cy="2086155"/>
          </a:xfrm>
          <a:solidFill>
            <a:schemeClr val="bg1"/>
          </a:solidFill>
        </p:grpSpPr>
        <p:sp>
          <p:nvSpPr>
            <p:cNvPr id="92" name="Elipse 91"/>
            <p:cNvSpPr/>
            <p:nvPr/>
          </p:nvSpPr>
          <p:spPr>
            <a:xfrm>
              <a:off x="3653574" y="294796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3" name="Elipse 92"/>
            <p:cNvSpPr/>
            <p:nvPr/>
          </p:nvSpPr>
          <p:spPr>
            <a:xfrm>
              <a:off x="3653574" y="31947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4" name="Elipse 93"/>
            <p:cNvSpPr/>
            <p:nvPr/>
          </p:nvSpPr>
          <p:spPr>
            <a:xfrm>
              <a:off x="3653574" y="342388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5" name="Elipse 94"/>
            <p:cNvSpPr/>
            <p:nvPr/>
          </p:nvSpPr>
          <p:spPr>
            <a:xfrm>
              <a:off x="3653574" y="36705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96" name="Elipse 95"/>
            <p:cNvSpPr/>
            <p:nvPr/>
          </p:nvSpPr>
          <p:spPr>
            <a:xfrm>
              <a:off x="3653574" y="393413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7" name="Elipse 96"/>
            <p:cNvSpPr/>
            <p:nvPr/>
          </p:nvSpPr>
          <p:spPr>
            <a:xfrm>
              <a:off x="3653574" y="416382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8" name="Elipse 97"/>
            <p:cNvSpPr/>
            <p:nvPr/>
          </p:nvSpPr>
          <p:spPr>
            <a:xfrm>
              <a:off x="3653574" y="439935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9" name="Elipse 98"/>
            <p:cNvSpPr/>
            <p:nvPr/>
          </p:nvSpPr>
          <p:spPr>
            <a:xfrm>
              <a:off x="3653574" y="46170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0" name="Elipse 99"/>
            <p:cNvSpPr/>
            <p:nvPr/>
          </p:nvSpPr>
          <p:spPr>
            <a:xfrm>
              <a:off x="3653574" y="48536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8" name="Agrupar 17"/>
          <p:cNvGrpSpPr/>
          <p:nvPr/>
        </p:nvGrpSpPr>
        <p:grpSpPr>
          <a:xfrm>
            <a:off x="4066258" y="4390740"/>
            <a:ext cx="60611" cy="1025764"/>
            <a:chOff x="4010513" y="2955979"/>
            <a:chExt cx="192505" cy="2086155"/>
          </a:xfrm>
          <a:solidFill>
            <a:schemeClr val="bg1"/>
          </a:solidFill>
        </p:grpSpPr>
        <p:sp>
          <p:nvSpPr>
            <p:cNvPr id="101" name="Elipse 100"/>
            <p:cNvSpPr/>
            <p:nvPr/>
          </p:nvSpPr>
          <p:spPr>
            <a:xfrm>
              <a:off x="4010513" y="295597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2" name="Elipse 101"/>
            <p:cNvSpPr/>
            <p:nvPr/>
          </p:nvSpPr>
          <p:spPr>
            <a:xfrm>
              <a:off x="4010513" y="320275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3" name="Elipse 102"/>
            <p:cNvSpPr/>
            <p:nvPr/>
          </p:nvSpPr>
          <p:spPr>
            <a:xfrm>
              <a:off x="4010513" y="343190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4" name="Elipse 103"/>
            <p:cNvSpPr/>
            <p:nvPr/>
          </p:nvSpPr>
          <p:spPr>
            <a:xfrm>
              <a:off x="4010513" y="36785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105" name="Elipse 104"/>
            <p:cNvSpPr/>
            <p:nvPr/>
          </p:nvSpPr>
          <p:spPr>
            <a:xfrm>
              <a:off x="4010513" y="394214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6" name="Elipse 105"/>
            <p:cNvSpPr/>
            <p:nvPr/>
          </p:nvSpPr>
          <p:spPr>
            <a:xfrm>
              <a:off x="4010513" y="417184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7" name="Elipse 106"/>
            <p:cNvSpPr/>
            <p:nvPr/>
          </p:nvSpPr>
          <p:spPr>
            <a:xfrm>
              <a:off x="4010513" y="440737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8" name="Elipse 107"/>
            <p:cNvSpPr/>
            <p:nvPr/>
          </p:nvSpPr>
          <p:spPr>
            <a:xfrm>
              <a:off x="4010513" y="46250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9" name="Elipse 108"/>
            <p:cNvSpPr/>
            <p:nvPr/>
          </p:nvSpPr>
          <p:spPr>
            <a:xfrm>
              <a:off x="4010513" y="486166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3" name="Agrupar 32"/>
          <p:cNvGrpSpPr/>
          <p:nvPr/>
        </p:nvGrpSpPr>
        <p:grpSpPr>
          <a:xfrm>
            <a:off x="4171726" y="4390740"/>
            <a:ext cx="60611" cy="1025764"/>
            <a:chOff x="4315309" y="2923900"/>
            <a:chExt cx="192505" cy="2086155"/>
          </a:xfrm>
          <a:solidFill>
            <a:schemeClr val="bg1"/>
          </a:solidFill>
        </p:grpSpPr>
        <p:sp>
          <p:nvSpPr>
            <p:cNvPr id="110" name="Elipse 109"/>
            <p:cNvSpPr/>
            <p:nvPr/>
          </p:nvSpPr>
          <p:spPr>
            <a:xfrm>
              <a:off x="4315309" y="29239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11" name="Elipse 110"/>
            <p:cNvSpPr/>
            <p:nvPr/>
          </p:nvSpPr>
          <p:spPr>
            <a:xfrm>
              <a:off x="4315309" y="31706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12" name="Elipse 111"/>
            <p:cNvSpPr/>
            <p:nvPr/>
          </p:nvSpPr>
          <p:spPr>
            <a:xfrm>
              <a:off x="4315309" y="33998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13" name="Elipse 112"/>
            <p:cNvSpPr/>
            <p:nvPr/>
          </p:nvSpPr>
          <p:spPr>
            <a:xfrm>
              <a:off x="4315309" y="364647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114" name="Elipse 113"/>
            <p:cNvSpPr/>
            <p:nvPr/>
          </p:nvSpPr>
          <p:spPr>
            <a:xfrm>
              <a:off x="4315309" y="391006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15" name="Elipse 114"/>
            <p:cNvSpPr/>
            <p:nvPr/>
          </p:nvSpPr>
          <p:spPr>
            <a:xfrm>
              <a:off x="4315309" y="413976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16" name="Elipse 115"/>
            <p:cNvSpPr/>
            <p:nvPr/>
          </p:nvSpPr>
          <p:spPr>
            <a:xfrm>
              <a:off x="4315309" y="43752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17" name="Elipse 116"/>
            <p:cNvSpPr/>
            <p:nvPr/>
          </p:nvSpPr>
          <p:spPr>
            <a:xfrm>
              <a:off x="4315309" y="459295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18" name="Elipse 117"/>
            <p:cNvSpPr/>
            <p:nvPr/>
          </p:nvSpPr>
          <p:spPr>
            <a:xfrm>
              <a:off x="4315309" y="482958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18" name="Agrupar 217"/>
          <p:cNvGrpSpPr/>
          <p:nvPr/>
        </p:nvGrpSpPr>
        <p:grpSpPr>
          <a:xfrm>
            <a:off x="4268484" y="4390740"/>
            <a:ext cx="60611" cy="1025764"/>
            <a:chOff x="4744437" y="2931918"/>
            <a:chExt cx="192505" cy="2086155"/>
          </a:xfrm>
          <a:solidFill>
            <a:schemeClr val="bg1"/>
          </a:solidFill>
        </p:grpSpPr>
        <p:sp>
          <p:nvSpPr>
            <p:cNvPr id="119" name="Elipse 118"/>
            <p:cNvSpPr/>
            <p:nvPr/>
          </p:nvSpPr>
          <p:spPr>
            <a:xfrm>
              <a:off x="4744437" y="293191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20" name="Elipse 119"/>
            <p:cNvSpPr/>
            <p:nvPr/>
          </p:nvSpPr>
          <p:spPr>
            <a:xfrm>
              <a:off x="4744437" y="31786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21" name="Elipse 120"/>
            <p:cNvSpPr/>
            <p:nvPr/>
          </p:nvSpPr>
          <p:spPr>
            <a:xfrm>
              <a:off x="4744437" y="34078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22" name="Elipse 121"/>
            <p:cNvSpPr/>
            <p:nvPr/>
          </p:nvSpPr>
          <p:spPr>
            <a:xfrm>
              <a:off x="4744437" y="365448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123" name="Elipse 122"/>
            <p:cNvSpPr/>
            <p:nvPr/>
          </p:nvSpPr>
          <p:spPr>
            <a:xfrm>
              <a:off x="4744437" y="391808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24" name="Elipse 123"/>
            <p:cNvSpPr/>
            <p:nvPr/>
          </p:nvSpPr>
          <p:spPr>
            <a:xfrm>
              <a:off x="4744437" y="414778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25" name="Elipse 124"/>
            <p:cNvSpPr/>
            <p:nvPr/>
          </p:nvSpPr>
          <p:spPr>
            <a:xfrm>
              <a:off x="4744437" y="438330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26" name="Elipse 125"/>
            <p:cNvSpPr/>
            <p:nvPr/>
          </p:nvSpPr>
          <p:spPr>
            <a:xfrm>
              <a:off x="4744437" y="46009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27" name="Elipse 126"/>
            <p:cNvSpPr/>
            <p:nvPr/>
          </p:nvSpPr>
          <p:spPr>
            <a:xfrm>
              <a:off x="4744437" y="483759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19" name="Agrupar 218"/>
          <p:cNvGrpSpPr/>
          <p:nvPr/>
        </p:nvGrpSpPr>
        <p:grpSpPr>
          <a:xfrm>
            <a:off x="4368159" y="4390740"/>
            <a:ext cx="60611" cy="1025764"/>
            <a:chOff x="5101376" y="2939934"/>
            <a:chExt cx="192505" cy="2086155"/>
          </a:xfrm>
          <a:solidFill>
            <a:schemeClr val="bg1"/>
          </a:solidFill>
        </p:grpSpPr>
        <p:sp>
          <p:nvSpPr>
            <p:cNvPr id="128" name="Elipse 127"/>
            <p:cNvSpPr/>
            <p:nvPr/>
          </p:nvSpPr>
          <p:spPr>
            <a:xfrm>
              <a:off x="5101376" y="29399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29" name="Elipse 128"/>
            <p:cNvSpPr/>
            <p:nvPr/>
          </p:nvSpPr>
          <p:spPr>
            <a:xfrm>
              <a:off x="5101376" y="318670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30" name="Elipse 129"/>
            <p:cNvSpPr/>
            <p:nvPr/>
          </p:nvSpPr>
          <p:spPr>
            <a:xfrm>
              <a:off x="5101376" y="341585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31" name="Elipse 130"/>
            <p:cNvSpPr/>
            <p:nvPr/>
          </p:nvSpPr>
          <p:spPr>
            <a:xfrm>
              <a:off x="5101376" y="366250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132" name="Elipse 131"/>
            <p:cNvSpPr/>
            <p:nvPr/>
          </p:nvSpPr>
          <p:spPr>
            <a:xfrm>
              <a:off x="5101376" y="392610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33" name="Elipse 132"/>
            <p:cNvSpPr/>
            <p:nvPr/>
          </p:nvSpPr>
          <p:spPr>
            <a:xfrm>
              <a:off x="5101376" y="41558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34" name="Elipse 133"/>
            <p:cNvSpPr/>
            <p:nvPr/>
          </p:nvSpPr>
          <p:spPr>
            <a:xfrm>
              <a:off x="5101376" y="43913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35" name="Elipse 134"/>
            <p:cNvSpPr/>
            <p:nvPr/>
          </p:nvSpPr>
          <p:spPr>
            <a:xfrm>
              <a:off x="5101376" y="46089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36" name="Elipse 135"/>
            <p:cNvSpPr/>
            <p:nvPr/>
          </p:nvSpPr>
          <p:spPr>
            <a:xfrm>
              <a:off x="5101376" y="484561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20" name="Agrupar 219"/>
          <p:cNvGrpSpPr/>
          <p:nvPr/>
        </p:nvGrpSpPr>
        <p:grpSpPr>
          <a:xfrm>
            <a:off x="4474592" y="4390740"/>
            <a:ext cx="60611" cy="1025764"/>
            <a:chOff x="5410188" y="2935933"/>
            <a:chExt cx="192505" cy="2086155"/>
          </a:xfrm>
          <a:solidFill>
            <a:schemeClr val="bg1"/>
          </a:solidFill>
        </p:grpSpPr>
        <p:sp>
          <p:nvSpPr>
            <p:cNvPr id="137" name="Elipse 136"/>
            <p:cNvSpPr/>
            <p:nvPr/>
          </p:nvSpPr>
          <p:spPr>
            <a:xfrm>
              <a:off x="5410188" y="293593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38" name="Elipse 137"/>
            <p:cNvSpPr/>
            <p:nvPr/>
          </p:nvSpPr>
          <p:spPr>
            <a:xfrm>
              <a:off x="5410188" y="318270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39" name="Elipse 138"/>
            <p:cNvSpPr/>
            <p:nvPr/>
          </p:nvSpPr>
          <p:spPr>
            <a:xfrm>
              <a:off x="5410188" y="341185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0" name="Elipse 139"/>
            <p:cNvSpPr/>
            <p:nvPr/>
          </p:nvSpPr>
          <p:spPr>
            <a:xfrm>
              <a:off x="5410188" y="365850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141" name="Elipse 140"/>
            <p:cNvSpPr/>
            <p:nvPr/>
          </p:nvSpPr>
          <p:spPr>
            <a:xfrm>
              <a:off x="5410188" y="392210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2" name="Elipse 141"/>
            <p:cNvSpPr/>
            <p:nvPr/>
          </p:nvSpPr>
          <p:spPr>
            <a:xfrm>
              <a:off x="5410188" y="415179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3" name="Elipse 142"/>
            <p:cNvSpPr/>
            <p:nvPr/>
          </p:nvSpPr>
          <p:spPr>
            <a:xfrm>
              <a:off x="5410188" y="43873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4" name="Elipse 143"/>
            <p:cNvSpPr/>
            <p:nvPr/>
          </p:nvSpPr>
          <p:spPr>
            <a:xfrm>
              <a:off x="5410188" y="460499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5" name="Elipse 144"/>
            <p:cNvSpPr/>
            <p:nvPr/>
          </p:nvSpPr>
          <p:spPr>
            <a:xfrm>
              <a:off x="5410188" y="484161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21" name="Agrupar 220"/>
          <p:cNvGrpSpPr/>
          <p:nvPr/>
        </p:nvGrpSpPr>
        <p:grpSpPr>
          <a:xfrm>
            <a:off x="4573545" y="4390740"/>
            <a:ext cx="60611" cy="1025764"/>
            <a:chOff x="5839316" y="2943951"/>
            <a:chExt cx="192505" cy="2086155"/>
          </a:xfrm>
          <a:solidFill>
            <a:schemeClr val="bg1"/>
          </a:solidFill>
        </p:grpSpPr>
        <p:sp>
          <p:nvSpPr>
            <p:cNvPr id="146" name="Elipse 145"/>
            <p:cNvSpPr/>
            <p:nvPr/>
          </p:nvSpPr>
          <p:spPr>
            <a:xfrm>
              <a:off x="5839316" y="294395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7" name="Elipse 146"/>
            <p:cNvSpPr/>
            <p:nvPr/>
          </p:nvSpPr>
          <p:spPr>
            <a:xfrm>
              <a:off x="5839316" y="31907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8" name="Elipse 147"/>
            <p:cNvSpPr/>
            <p:nvPr/>
          </p:nvSpPr>
          <p:spPr>
            <a:xfrm>
              <a:off x="5839316" y="34198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49" name="Elipse 148"/>
            <p:cNvSpPr/>
            <p:nvPr/>
          </p:nvSpPr>
          <p:spPr>
            <a:xfrm>
              <a:off x="5839316" y="366652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150" name="Elipse 149"/>
            <p:cNvSpPr/>
            <p:nvPr/>
          </p:nvSpPr>
          <p:spPr>
            <a:xfrm>
              <a:off x="5839316" y="39301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51" name="Elipse 150"/>
            <p:cNvSpPr/>
            <p:nvPr/>
          </p:nvSpPr>
          <p:spPr>
            <a:xfrm>
              <a:off x="5839316" y="415981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52" name="Elipse 151"/>
            <p:cNvSpPr/>
            <p:nvPr/>
          </p:nvSpPr>
          <p:spPr>
            <a:xfrm>
              <a:off x="5839316" y="43953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53" name="Elipse 152"/>
            <p:cNvSpPr/>
            <p:nvPr/>
          </p:nvSpPr>
          <p:spPr>
            <a:xfrm>
              <a:off x="5839316" y="461300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54" name="Elipse 153"/>
            <p:cNvSpPr/>
            <p:nvPr/>
          </p:nvSpPr>
          <p:spPr>
            <a:xfrm>
              <a:off x="5839316" y="484963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22" name="Agrupar 221"/>
          <p:cNvGrpSpPr/>
          <p:nvPr/>
        </p:nvGrpSpPr>
        <p:grpSpPr>
          <a:xfrm>
            <a:off x="4673220" y="4390740"/>
            <a:ext cx="60611" cy="1025764"/>
            <a:chOff x="6196255" y="2951967"/>
            <a:chExt cx="192505" cy="2086155"/>
          </a:xfrm>
          <a:solidFill>
            <a:schemeClr val="bg1"/>
          </a:solidFill>
        </p:grpSpPr>
        <p:sp>
          <p:nvSpPr>
            <p:cNvPr id="155" name="Elipse 154"/>
            <p:cNvSpPr/>
            <p:nvPr/>
          </p:nvSpPr>
          <p:spPr>
            <a:xfrm>
              <a:off x="6196255" y="295196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56" name="Elipse 155"/>
            <p:cNvSpPr/>
            <p:nvPr/>
          </p:nvSpPr>
          <p:spPr>
            <a:xfrm>
              <a:off x="6196255" y="31987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57" name="Elipse 156"/>
            <p:cNvSpPr/>
            <p:nvPr/>
          </p:nvSpPr>
          <p:spPr>
            <a:xfrm>
              <a:off x="6196255" y="34278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58" name="Elipse 157"/>
            <p:cNvSpPr/>
            <p:nvPr/>
          </p:nvSpPr>
          <p:spPr>
            <a:xfrm>
              <a:off x="6196255" y="36745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159" name="Elipse 158"/>
            <p:cNvSpPr/>
            <p:nvPr/>
          </p:nvSpPr>
          <p:spPr>
            <a:xfrm>
              <a:off x="6196255" y="39381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60" name="Elipse 159"/>
            <p:cNvSpPr/>
            <p:nvPr/>
          </p:nvSpPr>
          <p:spPr>
            <a:xfrm>
              <a:off x="6196255" y="416783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61" name="Elipse 160"/>
            <p:cNvSpPr/>
            <p:nvPr/>
          </p:nvSpPr>
          <p:spPr>
            <a:xfrm>
              <a:off x="6196255" y="440335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62" name="Elipse 161"/>
            <p:cNvSpPr/>
            <p:nvPr/>
          </p:nvSpPr>
          <p:spPr>
            <a:xfrm>
              <a:off x="6196255" y="46210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63" name="Elipse 162"/>
            <p:cNvSpPr/>
            <p:nvPr/>
          </p:nvSpPr>
          <p:spPr>
            <a:xfrm>
              <a:off x="6196255" y="485764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23" name="Agrupar 222"/>
          <p:cNvGrpSpPr/>
          <p:nvPr/>
        </p:nvGrpSpPr>
        <p:grpSpPr>
          <a:xfrm>
            <a:off x="4782731" y="4390740"/>
            <a:ext cx="60611" cy="1025764"/>
            <a:chOff x="6505069" y="2935935"/>
            <a:chExt cx="192505" cy="2086155"/>
          </a:xfrm>
          <a:solidFill>
            <a:schemeClr val="bg1"/>
          </a:solidFill>
        </p:grpSpPr>
        <p:sp>
          <p:nvSpPr>
            <p:cNvPr id="164" name="Elipse 163"/>
            <p:cNvSpPr/>
            <p:nvPr/>
          </p:nvSpPr>
          <p:spPr>
            <a:xfrm>
              <a:off x="6505069" y="293593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65" name="Elipse 164"/>
            <p:cNvSpPr/>
            <p:nvPr/>
          </p:nvSpPr>
          <p:spPr>
            <a:xfrm>
              <a:off x="6505069" y="318271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66" name="Elipse 165"/>
            <p:cNvSpPr/>
            <p:nvPr/>
          </p:nvSpPr>
          <p:spPr>
            <a:xfrm>
              <a:off x="6505069" y="34118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67" name="Elipse 166"/>
            <p:cNvSpPr/>
            <p:nvPr/>
          </p:nvSpPr>
          <p:spPr>
            <a:xfrm>
              <a:off x="6505069" y="365850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168" name="Elipse 167"/>
            <p:cNvSpPr/>
            <p:nvPr/>
          </p:nvSpPr>
          <p:spPr>
            <a:xfrm>
              <a:off x="6505069" y="392210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69" name="Elipse 168"/>
            <p:cNvSpPr/>
            <p:nvPr/>
          </p:nvSpPr>
          <p:spPr>
            <a:xfrm>
              <a:off x="6505069" y="415180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0" name="Elipse 169"/>
            <p:cNvSpPr/>
            <p:nvPr/>
          </p:nvSpPr>
          <p:spPr>
            <a:xfrm>
              <a:off x="6505069" y="43873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1" name="Elipse 170"/>
            <p:cNvSpPr/>
            <p:nvPr/>
          </p:nvSpPr>
          <p:spPr>
            <a:xfrm>
              <a:off x="6505069" y="460499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2" name="Elipse 171"/>
            <p:cNvSpPr/>
            <p:nvPr/>
          </p:nvSpPr>
          <p:spPr>
            <a:xfrm>
              <a:off x="6505069" y="48416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24" name="Agrupar 223"/>
          <p:cNvGrpSpPr/>
          <p:nvPr/>
        </p:nvGrpSpPr>
        <p:grpSpPr>
          <a:xfrm>
            <a:off x="5191685" y="4434511"/>
            <a:ext cx="60611" cy="1025764"/>
            <a:chOff x="6934197" y="2943953"/>
            <a:chExt cx="192505" cy="2086155"/>
          </a:xfrm>
          <a:solidFill>
            <a:schemeClr val="bg1"/>
          </a:solidFill>
        </p:grpSpPr>
        <p:sp>
          <p:nvSpPr>
            <p:cNvPr id="173" name="Elipse 172"/>
            <p:cNvSpPr/>
            <p:nvPr/>
          </p:nvSpPr>
          <p:spPr>
            <a:xfrm>
              <a:off x="6934197" y="294395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4" name="Elipse 173"/>
            <p:cNvSpPr/>
            <p:nvPr/>
          </p:nvSpPr>
          <p:spPr>
            <a:xfrm>
              <a:off x="6934197" y="319072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5" name="Elipse 174"/>
            <p:cNvSpPr/>
            <p:nvPr/>
          </p:nvSpPr>
          <p:spPr>
            <a:xfrm>
              <a:off x="6934197" y="341987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6" name="Elipse 175"/>
            <p:cNvSpPr/>
            <p:nvPr/>
          </p:nvSpPr>
          <p:spPr>
            <a:xfrm>
              <a:off x="6934197" y="36665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177" name="Elipse 176"/>
            <p:cNvSpPr/>
            <p:nvPr/>
          </p:nvSpPr>
          <p:spPr>
            <a:xfrm>
              <a:off x="6934197" y="393012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8" name="Elipse 177"/>
            <p:cNvSpPr/>
            <p:nvPr/>
          </p:nvSpPr>
          <p:spPr>
            <a:xfrm>
              <a:off x="6934197" y="415981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9" name="Elipse 178"/>
            <p:cNvSpPr/>
            <p:nvPr/>
          </p:nvSpPr>
          <p:spPr>
            <a:xfrm>
              <a:off x="6934197" y="43953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80" name="Elipse 179"/>
            <p:cNvSpPr/>
            <p:nvPr/>
          </p:nvSpPr>
          <p:spPr>
            <a:xfrm>
              <a:off x="6934197" y="461301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81" name="Elipse 180"/>
            <p:cNvSpPr/>
            <p:nvPr/>
          </p:nvSpPr>
          <p:spPr>
            <a:xfrm>
              <a:off x="6934197" y="48496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25" name="Agrupar 224"/>
          <p:cNvGrpSpPr/>
          <p:nvPr/>
        </p:nvGrpSpPr>
        <p:grpSpPr>
          <a:xfrm>
            <a:off x="5299803" y="4434511"/>
            <a:ext cx="60611" cy="1025764"/>
            <a:chOff x="7291136" y="2951969"/>
            <a:chExt cx="192505" cy="2086155"/>
          </a:xfrm>
          <a:solidFill>
            <a:schemeClr val="bg1"/>
          </a:solidFill>
        </p:grpSpPr>
        <p:sp>
          <p:nvSpPr>
            <p:cNvPr id="182" name="Elipse 181"/>
            <p:cNvSpPr/>
            <p:nvPr/>
          </p:nvSpPr>
          <p:spPr>
            <a:xfrm>
              <a:off x="7291136" y="295196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83" name="Elipse 182"/>
            <p:cNvSpPr/>
            <p:nvPr/>
          </p:nvSpPr>
          <p:spPr>
            <a:xfrm>
              <a:off x="7291136" y="31987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84" name="Elipse 183"/>
            <p:cNvSpPr/>
            <p:nvPr/>
          </p:nvSpPr>
          <p:spPr>
            <a:xfrm>
              <a:off x="7291136" y="34278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85" name="Elipse 184"/>
            <p:cNvSpPr/>
            <p:nvPr/>
          </p:nvSpPr>
          <p:spPr>
            <a:xfrm>
              <a:off x="7291136" y="367454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186" name="Elipse 185"/>
            <p:cNvSpPr/>
            <p:nvPr/>
          </p:nvSpPr>
          <p:spPr>
            <a:xfrm>
              <a:off x="7291136" y="39381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87" name="Elipse 186"/>
            <p:cNvSpPr/>
            <p:nvPr/>
          </p:nvSpPr>
          <p:spPr>
            <a:xfrm>
              <a:off x="7291136" y="416783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88" name="Elipse 187"/>
            <p:cNvSpPr/>
            <p:nvPr/>
          </p:nvSpPr>
          <p:spPr>
            <a:xfrm>
              <a:off x="7291136" y="440336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89" name="Elipse 188"/>
            <p:cNvSpPr/>
            <p:nvPr/>
          </p:nvSpPr>
          <p:spPr>
            <a:xfrm>
              <a:off x="7291136" y="46210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90" name="Elipse 189"/>
            <p:cNvSpPr/>
            <p:nvPr/>
          </p:nvSpPr>
          <p:spPr>
            <a:xfrm>
              <a:off x="7291136" y="48576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26" name="Agrupar 225"/>
          <p:cNvGrpSpPr/>
          <p:nvPr/>
        </p:nvGrpSpPr>
        <p:grpSpPr>
          <a:xfrm>
            <a:off x="5403752" y="4434511"/>
            <a:ext cx="60611" cy="1025764"/>
            <a:chOff x="7620005" y="2907859"/>
            <a:chExt cx="192505" cy="2086155"/>
          </a:xfrm>
          <a:solidFill>
            <a:schemeClr val="bg1"/>
          </a:solidFill>
        </p:grpSpPr>
        <p:sp>
          <p:nvSpPr>
            <p:cNvPr id="191" name="Elipse 190"/>
            <p:cNvSpPr/>
            <p:nvPr/>
          </p:nvSpPr>
          <p:spPr>
            <a:xfrm>
              <a:off x="7620005" y="29078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92" name="Elipse 191"/>
            <p:cNvSpPr/>
            <p:nvPr/>
          </p:nvSpPr>
          <p:spPr>
            <a:xfrm>
              <a:off x="7620005" y="31546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93" name="Elipse 192"/>
            <p:cNvSpPr/>
            <p:nvPr/>
          </p:nvSpPr>
          <p:spPr>
            <a:xfrm>
              <a:off x="7620005" y="338378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94" name="Elipse 193"/>
            <p:cNvSpPr/>
            <p:nvPr/>
          </p:nvSpPr>
          <p:spPr>
            <a:xfrm>
              <a:off x="7620005" y="363043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195" name="Elipse 194"/>
            <p:cNvSpPr/>
            <p:nvPr/>
          </p:nvSpPr>
          <p:spPr>
            <a:xfrm>
              <a:off x="7620005" y="389402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96" name="Elipse 195"/>
            <p:cNvSpPr/>
            <p:nvPr/>
          </p:nvSpPr>
          <p:spPr>
            <a:xfrm>
              <a:off x="7620005" y="41237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97" name="Elipse 196"/>
            <p:cNvSpPr/>
            <p:nvPr/>
          </p:nvSpPr>
          <p:spPr>
            <a:xfrm>
              <a:off x="7620005" y="43592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98" name="Elipse 197"/>
            <p:cNvSpPr/>
            <p:nvPr/>
          </p:nvSpPr>
          <p:spPr>
            <a:xfrm>
              <a:off x="7620005" y="45769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99" name="Elipse 198"/>
            <p:cNvSpPr/>
            <p:nvPr/>
          </p:nvSpPr>
          <p:spPr>
            <a:xfrm>
              <a:off x="7620005" y="481354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27" name="Agrupar 226"/>
          <p:cNvGrpSpPr/>
          <p:nvPr/>
        </p:nvGrpSpPr>
        <p:grpSpPr>
          <a:xfrm>
            <a:off x="5503724" y="4434511"/>
            <a:ext cx="60611" cy="1025764"/>
            <a:chOff x="8049133" y="2915877"/>
            <a:chExt cx="192505" cy="2086155"/>
          </a:xfrm>
          <a:solidFill>
            <a:schemeClr val="bg1"/>
          </a:solidFill>
        </p:grpSpPr>
        <p:sp>
          <p:nvSpPr>
            <p:cNvPr id="200" name="Elipse 199"/>
            <p:cNvSpPr/>
            <p:nvPr/>
          </p:nvSpPr>
          <p:spPr>
            <a:xfrm>
              <a:off x="8049133" y="291587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01" name="Elipse 200"/>
            <p:cNvSpPr/>
            <p:nvPr/>
          </p:nvSpPr>
          <p:spPr>
            <a:xfrm>
              <a:off x="8049133" y="316265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02" name="Elipse 201"/>
            <p:cNvSpPr/>
            <p:nvPr/>
          </p:nvSpPr>
          <p:spPr>
            <a:xfrm>
              <a:off x="8049133" y="339180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03" name="Elipse 202"/>
            <p:cNvSpPr/>
            <p:nvPr/>
          </p:nvSpPr>
          <p:spPr>
            <a:xfrm>
              <a:off x="8049133" y="363844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204" name="Elipse 203"/>
            <p:cNvSpPr/>
            <p:nvPr/>
          </p:nvSpPr>
          <p:spPr>
            <a:xfrm>
              <a:off x="8049133" y="390204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05" name="Elipse 204"/>
            <p:cNvSpPr/>
            <p:nvPr/>
          </p:nvSpPr>
          <p:spPr>
            <a:xfrm>
              <a:off x="8049133" y="413174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06" name="Elipse 205"/>
            <p:cNvSpPr/>
            <p:nvPr/>
          </p:nvSpPr>
          <p:spPr>
            <a:xfrm>
              <a:off x="8049133" y="436726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07" name="Elipse 206"/>
            <p:cNvSpPr/>
            <p:nvPr/>
          </p:nvSpPr>
          <p:spPr>
            <a:xfrm>
              <a:off x="8049133" y="45849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08" name="Elipse 207"/>
            <p:cNvSpPr/>
            <p:nvPr/>
          </p:nvSpPr>
          <p:spPr>
            <a:xfrm>
              <a:off x="8049133" y="482155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28" name="Agrupar 227"/>
          <p:cNvGrpSpPr/>
          <p:nvPr/>
        </p:nvGrpSpPr>
        <p:grpSpPr>
          <a:xfrm>
            <a:off x="5594350" y="4434511"/>
            <a:ext cx="60611" cy="1025764"/>
            <a:chOff x="8406072" y="2923893"/>
            <a:chExt cx="192505" cy="2086155"/>
          </a:xfrm>
          <a:solidFill>
            <a:schemeClr val="bg1"/>
          </a:solidFill>
        </p:grpSpPr>
        <p:sp>
          <p:nvSpPr>
            <p:cNvPr id="209" name="Elipse 208"/>
            <p:cNvSpPr/>
            <p:nvPr/>
          </p:nvSpPr>
          <p:spPr>
            <a:xfrm>
              <a:off x="8406072" y="29238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10" name="Elipse 209"/>
            <p:cNvSpPr/>
            <p:nvPr/>
          </p:nvSpPr>
          <p:spPr>
            <a:xfrm>
              <a:off x="8406072" y="317066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11" name="Elipse 210"/>
            <p:cNvSpPr/>
            <p:nvPr/>
          </p:nvSpPr>
          <p:spPr>
            <a:xfrm>
              <a:off x="8406072" y="339981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12" name="Elipse 211"/>
            <p:cNvSpPr/>
            <p:nvPr/>
          </p:nvSpPr>
          <p:spPr>
            <a:xfrm>
              <a:off x="8406072" y="364646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213" name="Elipse 212"/>
            <p:cNvSpPr/>
            <p:nvPr/>
          </p:nvSpPr>
          <p:spPr>
            <a:xfrm>
              <a:off x="8406072" y="391006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14" name="Elipse 213"/>
            <p:cNvSpPr/>
            <p:nvPr/>
          </p:nvSpPr>
          <p:spPr>
            <a:xfrm>
              <a:off x="8406072" y="41397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15" name="Elipse 214"/>
            <p:cNvSpPr/>
            <p:nvPr/>
          </p:nvSpPr>
          <p:spPr>
            <a:xfrm>
              <a:off x="8406072" y="437528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16" name="Elipse 215"/>
            <p:cNvSpPr/>
            <p:nvPr/>
          </p:nvSpPr>
          <p:spPr>
            <a:xfrm>
              <a:off x="8406072" y="45929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17" name="Elipse 216"/>
            <p:cNvSpPr/>
            <p:nvPr/>
          </p:nvSpPr>
          <p:spPr>
            <a:xfrm>
              <a:off x="8406072" y="482957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31" name="Agrupar 230"/>
          <p:cNvGrpSpPr/>
          <p:nvPr/>
        </p:nvGrpSpPr>
        <p:grpSpPr>
          <a:xfrm>
            <a:off x="5686102" y="4431500"/>
            <a:ext cx="60611" cy="1025764"/>
            <a:chOff x="3653574" y="2947963"/>
            <a:chExt cx="192505" cy="2086155"/>
          </a:xfrm>
          <a:solidFill>
            <a:schemeClr val="bg1"/>
          </a:solidFill>
        </p:grpSpPr>
        <p:sp>
          <p:nvSpPr>
            <p:cNvPr id="232" name="Elipse 231"/>
            <p:cNvSpPr/>
            <p:nvPr/>
          </p:nvSpPr>
          <p:spPr>
            <a:xfrm>
              <a:off x="3653574" y="294796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3" name="Elipse 232"/>
            <p:cNvSpPr/>
            <p:nvPr/>
          </p:nvSpPr>
          <p:spPr>
            <a:xfrm>
              <a:off x="3653574" y="31947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4" name="Elipse 233"/>
            <p:cNvSpPr/>
            <p:nvPr/>
          </p:nvSpPr>
          <p:spPr>
            <a:xfrm>
              <a:off x="3653574" y="342388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5" name="Elipse 234"/>
            <p:cNvSpPr/>
            <p:nvPr/>
          </p:nvSpPr>
          <p:spPr>
            <a:xfrm>
              <a:off x="3653574" y="36705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236" name="Elipse 235"/>
            <p:cNvSpPr/>
            <p:nvPr/>
          </p:nvSpPr>
          <p:spPr>
            <a:xfrm>
              <a:off x="3653574" y="393413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7" name="Elipse 236"/>
            <p:cNvSpPr/>
            <p:nvPr/>
          </p:nvSpPr>
          <p:spPr>
            <a:xfrm>
              <a:off x="3653574" y="416382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8" name="Elipse 237"/>
            <p:cNvSpPr/>
            <p:nvPr/>
          </p:nvSpPr>
          <p:spPr>
            <a:xfrm>
              <a:off x="3653574" y="439935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39" name="Elipse 238"/>
            <p:cNvSpPr/>
            <p:nvPr/>
          </p:nvSpPr>
          <p:spPr>
            <a:xfrm>
              <a:off x="3653574" y="46170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0" name="Elipse 239"/>
            <p:cNvSpPr/>
            <p:nvPr/>
          </p:nvSpPr>
          <p:spPr>
            <a:xfrm>
              <a:off x="3653574" y="48536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41" name="Agrupar 240"/>
          <p:cNvGrpSpPr/>
          <p:nvPr/>
        </p:nvGrpSpPr>
        <p:grpSpPr>
          <a:xfrm>
            <a:off x="5784234" y="4431500"/>
            <a:ext cx="60611" cy="1025764"/>
            <a:chOff x="4010513" y="2955979"/>
            <a:chExt cx="192505" cy="2086155"/>
          </a:xfrm>
          <a:solidFill>
            <a:schemeClr val="bg1"/>
          </a:solidFill>
        </p:grpSpPr>
        <p:sp>
          <p:nvSpPr>
            <p:cNvPr id="242" name="Elipse 241"/>
            <p:cNvSpPr/>
            <p:nvPr/>
          </p:nvSpPr>
          <p:spPr>
            <a:xfrm>
              <a:off x="4010513" y="295597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3" name="Elipse 242"/>
            <p:cNvSpPr/>
            <p:nvPr/>
          </p:nvSpPr>
          <p:spPr>
            <a:xfrm>
              <a:off x="4010513" y="320275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4" name="Elipse 243"/>
            <p:cNvSpPr/>
            <p:nvPr/>
          </p:nvSpPr>
          <p:spPr>
            <a:xfrm>
              <a:off x="4010513" y="343190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5" name="Elipse 244"/>
            <p:cNvSpPr/>
            <p:nvPr/>
          </p:nvSpPr>
          <p:spPr>
            <a:xfrm>
              <a:off x="4010513" y="36785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246" name="Elipse 245"/>
            <p:cNvSpPr/>
            <p:nvPr/>
          </p:nvSpPr>
          <p:spPr>
            <a:xfrm>
              <a:off x="4010513" y="394214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7" name="Elipse 246"/>
            <p:cNvSpPr/>
            <p:nvPr/>
          </p:nvSpPr>
          <p:spPr>
            <a:xfrm>
              <a:off x="4010513" y="417184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8" name="Elipse 247"/>
            <p:cNvSpPr/>
            <p:nvPr/>
          </p:nvSpPr>
          <p:spPr>
            <a:xfrm>
              <a:off x="4010513" y="440737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49" name="Elipse 248"/>
            <p:cNvSpPr/>
            <p:nvPr/>
          </p:nvSpPr>
          <p:spPr>
            <a:xfrm>
              <a:off x="4010513" y="46250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0" name="Elipse 249"/>
            <p:cNvSpPr/>
            <p:nvPr/>
          </p:nvSpPr>
          <p:spPr>
            <a:xfrm>
              <a:off x="4010513" y="486166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51" name="Agrupar 250"/>
          <p:cNvGrpSpPr/>
          <p:nvPr/>
        </p:nvGrpSpPr>
        <p:grpSpPr>
          <a:xfrm>
            <a:off x="5889702" y="4431500"/>
            <a:ext cx="60611" cy="1025764"/>
            <a:chOff x="4315309" y="2923900"/>
            <a:chExt cx="192505" cy="2086155"/>
          </a:xfrm>
          <a:solidFill>
            <a:schemeClr val="bg1"/>
          </a:solidFill>
        </p:grpSpPr>
        <p:sp>
          <p:nvSpPr>
            <p:cNvPr id="252" name="Elipse 251"/>
            <p:cNvSpPr/>
            <p:nvPr/>
          </p:nvSpPr>
          <p:spPr>
            <a:xfrm>
              <a:off x="4315309" y="29239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3" name="Elipse 252"/>
            <p:cNvSpPr/>
            <p:nvPr/>
          </p:nvSpPr>
          <p:spPr>
            <a:xfrm>
              <a:off x="4315309" y="31706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4" name="Elipse 253"/>
            <p:cNvSpPr/>
            <p:nvPr/>
          </p:nvSpPr>
          <p:spPr>
            <a:xfrm>
              <a:off x="4315309" y="33998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5" name="Elipse 254"/>
            <p:cNvSpPr/>
            <p:nvPr/>
          </p:nvSpPr>
          <p:spPr>
            <a:xfrm>
              <a:off x="4315309" y="364647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256" name="Elipse 255"/>
            <p:cNvSpPr/>
            <p:nvPr/>
          </p:nvSpPr>
          <p:spPr>
            <a:xfrm>
              <a:off x="4315309" y="391006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7" name="Elipse 256"/>
            <p:cNvSpPr/>
            <p:nvPr/>
          </p:nvSpPr>
          <p:spPr>
            <a:xfrm>
              <a:off x="4315309" y="413976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8" name="Elipse 257"/>
            <p:cNvSpPr/>
            <p:nvPr/>
          </p:nvSpPr>
          <p:spPr>
            <a:xfrm>
              <a:off x="4315309" y="43752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59" name="Elipse 258"/>
            <p:cNvSpPr/>
            <p:nvPr/>
          </p:nvSpPr>
          <p:spPr>
            <a:xfrm>
              <a:off x="4315309" y="459295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0" name="Elipse 259"/>
            <p:cNvSpPr/>
            <p:nvPr/>
          </p:nvSpPr>
          <p:spPr>
            <a:xfrm>
              <a:off x="4315309" y="482958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61" name="Agrupar 260"/>
          <p:cNvGrpSpPr/>
          <p:nvPr/>
        </p:nvGrpSpPr>
        <p:grpSpPr>
          <a:xfrm>
            <a:off x="6067232" y="4431500"/>
            <a:ext cx="60611" cy="1025764"/>
            <a:chOff x="4744437" y="2931918"/>
            <a:chExt cx="192505" cy="2086155"/>
          </a:xfrm>
          <a:solidFill>
            <a:schemeClr val="bg1"/>
          </a:solidFill>
        </p:grpSpPr>
        <p:sp>
          <p:nvSpPr>
            <p:cNvPr id="262" name="Elipse 261"/>
            <p:cNvSpPr/>
            <p:nvPr/>
          </p:nvSpPr>
          <p:spPr>
            <a:xfrm>
              <a:off x="4744437" y="293191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3" name="Elipse 262"/>
            <p:cNvSpPr/>
            <p:nvPr/>
          </p:nvSpPr>
          <p:spPr>
            <a:xfrm>
              <a:off x="4744437" y="31786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4" name="Elipse 263"/>
            <p:cNvSpPr/>
            <p:nvPr/>
          </p:nvSpPr>
          <p:spPr>
            <a:xfrm>
              <a:off x="4744437" y="34078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5" name="Elipse 264"/>
            <p:cNvSpPr/>
            <p:nvPr/>
          </p:nvSpPr>
          <p:spPr>
            <a:xfrm>
              <a:off x="4744437" y="365448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266" name="Elipse 265"/>
            <p:cNvSpPr/>
            <p:nvPr/>
          </p:nvSpPr>
          <p:spPr>
            <a:xfrm>
              <a:off x="4744437" y="391808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7" name="Elipse 266"/>
            <p:cNvSpPr/>
            <p:nvPr/>
          </p:nvSpPr>
          <p:spPr>
            <a:xfrm>
              <a:off x="4744437" y="414778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8" name="Elipse 267"/>
            <p:cNvSpPr/>
            <p:nvPr/>
          </p:nvSpPr>
          <p:spPr>
            <a:xfrm>
              <a:off x="4744437" y="438330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69" name="Elipse 268"/>
            <p:cNvSpPr/>
            <p:nvPr/>
          </p:nvSpPr>
          <p:spPr>
            <a:xfrm>
              <a:off x="4744437" y="46009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70" name="Elipse 269"/>
            <p:cNvSpPr/>
            <p:nvPr/>
          </p:nvSpPr>
          <p:spPr>
            <a:xfrm>
              <a:off x="4744437" y="483759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71" name="Agrupar 270"/>
          <p:cNvGrpSpPr/>
          <p:nvPr/>
        </p:nvGrpSpPr>
        <p:grpSpPr>
          <a:xfrm>
            <a:off x="6166907" y="4431500"/>
            <a:ext cx="60611" cy="1025764"/>
            <a:chOff x="5101376" y="2939934"/>
            <a:chExt cx="192505" cy="2086155"/>
          </a:xfrm>
          <a:solidFill>
            <a:schemeClr val="bg1"/>
          </a:solidFill>
        </p:grpSpPr>
        <p:sp>
          <p:nvSpPr>
            <p:cNvPr id="272" name="Elipse 271"/>
            <p:cNvSpPr/>
            <p:nvPr/>
          </p:nvSpPr>
          <p:spPr>
            <a:xfrm>
              <a:off x="5101376" y="29399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73" name="Elipse 272"/>
            <p:cNvSpPr/>
            <p:nvPr/>
          </p:nvSpPr>
          <p:spPr>
            <a:xfrm>
              <a:off x="5101376" y="318670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74" name="Elipse 273"/>
            <p:cNvSpPr/>
            <p:nvPr/>
          </p:nvSpPr>
          <p:spPr>
            <a:xfrm>
              <a:off x="5101376" y="341585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75" name="Elipse 274"/>
            <p:cNvSpPr/>
            <p:nvPr/>
          </p:nvSpPr>
          <p:spPr>
            <a:xfrm>
              <a:off x="5101376" y="366250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276" name="Elipse 275"/>
            <p:cNvSpPr/>
            <p:nvPr/>
          </p:nvSpPr>
          <p:spPr>
            <a:xfrm>
              <a:off x="5101376" y="392610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77" name="Elipse 276"/>
            <p:cNvSpPr/>
            <p:nvPr/>
          </p:nvSpPr>
          <p:spPr>
            <a:xfrm>
              <a:off x="5101376" y="41558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78" name="Elipse 277"/>
            <p:cNvSpPr/>
            <p:nvPr/>
          </p:nvSpPr>
          <p:spPr>
            <a:xfrm>
              <a:off x="5101376" y="43913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79" name="Elipse 278"/>
            <p:cNvSpPr/>
            <p:nvPr/>
          </p:nvSpPr>
          <p:spPr>
            <a:xfrm>
              <a:off x="5101376" y="46089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80" name="Elipse 279"/>
            <p:cNvSpPr/>
            <p:nvPr/>
          </p:nvSpPr>
          <p:spPr>
            <a:xfrm>
              <a:off x="5101376" y="484561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81" name="Agrupar 280"/>
          <p:cNvGrpSpPr/>
          <p:nvPr/>
        </p:nvGrpSpPr>
        <p:grpSpPr>
          <a:xfrm>
            <a:off x="6273340" y="4431500"/>
            <a:ext cx="60611" cy="1025764"/>
            <a:chOff x="5410188" y="2935933"/>
            <a:chExt cx="192505" cy="2086155"/>
          </a:xfrm>
          <a:solidFill>
            <a:schemeClr val="bg1"/>
          </a:solidFill>
        </p:grpSpPr>
        <p:sp>
          <p:nvSpPr>
            <p:cNvPr id="282" name="Elipse 281"/>
            <p:cNvSpPr/>
            <p:nvPr/>
          </p:nvSpPr>
          <p:spPr>
            <a:xfrm>
              <a:off x="5410188" y="293593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83" name="Elipse 282"/>
            <p:cNvSpPr/>
            <p:nvPr/>
          </p:nvSpPr>
          <p:spPr>
            <a:xfrm>
              <a:off x="5410188" y="318270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84" name="Elipse 283"/>
            <p:cNvSpPr/>
            <p:nvPr/>
          </p:nvSpPr>
          <p:spPr>
            <a:xfrm>
              <a:off x="5410188" y="341185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85" name="Elipse 284"/>
            <p:cNvSpPr/>
            <p:nvPr/>
          </p:nvSpPr>
          <p:spPr>
            <a:xfrm>
              <a:off x="5410188" y="365850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286" name="Elipse 285"/>
            <p:cNvSpPr/>
            <p:nvPr/>
          </p:nvSpPr>
          <p:spPr>
            <a:xfrm>
              <a:off x="5410188" y="392210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87" name="Elipse 286"/>
            <p:cNvSpPr/>
            <p:nvPr/>
          </p:nvSpPr>
          <p:spPr>
            <a:xfrm>
              <a:off x="5410188" y="415179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88" name="Elipse 287"/>
            <p:cNvSpPr/>
            <p:nvPr/>
          </p:nvSpPr>
          <p:spPr>
            <a:xfrm>
              <a:off x="5410188" y="43873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89" name="Elipse 288"/>
            <p:cNvSpPr/>
            <p:nvPr/>
          </p:nvSpPr>
          <p:spPr>
            <a:xfrm>
              <a:off x="5410188" y="460499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0" name="Elipse 289"/>
            <p:cNvSpPr/>
            <p:nvPr/>
          </p:nvSpPr>
          <p:spPr>
            <a:xfrm>
              <a:off x="5410188" y="484161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291" name="Agrupar 290"/>
          <p:cNvGrpSpPr/>
          <p:nvPr/>
        </p:nvGrpSpPr>
        <p:grpSpPr>
          <a:xfrm>
            <a:off x="6372293" y="4431500"/>
            <a:ext cx="60611" cy="1025764"/>
            <a:chOff x="5839316" y="2943951"/>
            <a:chExt cx="192505" cy="2086155"/>
          </a:xfrm>
          <a:solidFill>
            <a:schemeClr val="bg1"/>
          </a:solidFill>
        </p:grpSpPr>
        <p:sp>
          <p:nvSpPr>
            <p:cNvPr id="292" name="Elipse 291"/>
            <p:cNvSpPr/>
            <p:nvPr/>
          </p:nvSpPr>
          <p:spPr>
            <a:xfrm>
              <a:off x="5839316" y="294395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3" name="Elipse 292"/>
            <p:cNvSpPr/>
            <p:nvPr/>
          </p:nvSpPr>
          <p:spPr>
            <a:xfrm>
              <a:off x="5839316" y="31907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4" name="Elipse 293"/>
            <p:cNvSpPr/>
            <p:nvPr/>
          </p:nvSpPr>
          <p:spPr>
            <a:xfrm>
              <a:off x="5839316" y="34198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5" name="Elipse 294"/>
            <p:cNvSpPr/>
            <p:nvPr/>
          </p:nvSpPr>
          <p:spPr>
            <a:xfrm>
              <a:off x="5839316" y="366652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296" name="Elipse 295"/>
            <p:cNvSpPr/>
            <p:nvPr/>
          </p:nvSpPr>
          <p:spPr>
            <a:xfrm>
              <a:off x="5839316" y="39301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7" name="Elipse 296"/>
            <p:cNvSpPr/>
            <p:nvPr/>
          </p:nvSpPr>
          <p:spPr>
            <a:xfrm>
              <a:off x="5839316" y="415981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8" name="Elipse 297"/>
            <p:cNvSpPr/>
            <p:nvPr/>
          </p:nvSpPr>
          <p:spPr>
            <a:xfrm>
              <a:off x="5839316" y="43953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299" name="Elipse 298"/>
            <p:cNvSpPr/>
            <p:nvPr/>
          </p:nvSpPr>
          <p:spPr>
            <a:xfrm>
              <a:off x="5839316" y="461300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00" name="Elipse 299"/>
            <p:cNvSpPr/>
            <p:nvPr/>
          </p:nvSpPr>
          <p:spPr>
            <a:xfrm>
              <a:off x="5839316" y="484963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01" name="Agrupar 300"/>
          <p:cNvGrpSpPr/>
          <p:nvPr/>
        </p:nvGrpSpPr>
        <p:grpSpPr>
          <a:xfrm>
            <a:off x="6471968" y="4431500"/>
            <a:ext cx="60611" cy="1025764"/>
            <a:chOff x="6196255" y="2951967"/>
            <a:chExt cx="192505" cy="2086155"/>
          </a:xfrm>
          <a:solidFill>
            <a:schemeClr val="bg1"/>
          </a:solidFill>
        </p:grpSpPr>
        <p:sp>
          <p:nvSpPr>
            <p:cNvPr id="302" name="Elipse 301"/>
            <p:cNvSpPr/>
            <p:nvPr/>
          </p:nvSpPr>
          <p:spPr>
            <a:xfrm>
              <a:off x="6196255" y="295196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03" name="Elipse 302"/>
            <p:cNvSpPr/>
            <p:nvPr/>
          </p:nvSpPr>
          <p:spPr>
            <a:xfrm>
              <a:off x="6196255" y="31987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04" name="Elipse 303"/>
            <p:cNvSpPr/>
            <p:nvPr/>
          </p:nvSpPr>
          <p:spPr>
            <a:xfrm>
              <a:off x="6196255" y="34278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05" name="Elipse 304"/>
            <p:cNvSpPr/>
            <p:nvPr/>
          </p:nvSpPr>
          <p:spPr>
            <a:xfrm>
              <a:off x="6196255" y="36745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306" name="Elipse 305"/>
            <p:cNvSpPr/>
            <p:nvPr/>
          </p:nvSpPr>
          <p:spPr>
            <a:xfrm>
              <a:off x="6196255" y="39381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07" name="Elipse 306"/>
            <p:cNvSpPr/>
            <p:nvPr/>
          </p:nvSpPr>
          <p:spPr>
            <a:xfrm>
              <a:off x="6196255" y="416783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08" name="Elipse 307"/>
            <p:cNvSpPr/>
            <p:nvPr/>
          </p:nvSpPr>
          <p:spPr>
            <a:xfrm>
              <a:off x="6196255" y="440335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09" name="Elipse 308"/>
            <p:cNvSpPr/>
            <p:nvPr/>
          </p:nvSpPr>
          <p:spPr>
            <a:xfrm>
              <a:off x="6196255" y="46210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10" name="Elipse 309"/>
            <p:cNvSpPr/>
            <p:nvPr/>
          </p:nvSpPr>
          <p:spPr>
            <a:xfrm>
              <a:off x="6196255" y="485764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11" name="Agrupar 310"/>
          <p:cNvGrpSpPr/>
          <p:nvPr/>
        </p:nvGrpSpPr>
        <p:grpSpPr>
          <a:xfrm>
            <a:off x="6578979" y="4431500"/>
            <a:ext cx="60611" cy="1025764"/>
            <a:chOff x="6505069" y="2935935"/>
            <a:chExt cx="192505" cy="2086155"/>
          </a:xfrm>
          <a:solidFill>
            <a:schemeClr val="bg1"/>
          </a:solidFill>
        </p:grpSpPr>
        <p:sp>
          <p:nvSpPr>
            <p:cNvPr id="312" name="Elipse 311"/>
            <p:cNvSpPr/>
            <p:nvPr/>
          </p:nvSpPr>
          <p:spPr>
            <a:xfrm>
              <a:off x="6505069" y="293593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13" name="Elipse 312"/>
            <p:cNvSpPr/>
            <p:nvPr/>
          </p:nvSpPr>
          <p:spPr>
            <a:xfrm>
              <a:off x="6505069" y="318271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14" name="Elipse 313"/>
            <p:cNvSpPr/>
            <p:nvPr/>
          </p:nvSpPr>
          <p:spPr>
            <a:xfrm>
              <a:off x="6505069" y="34118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15" name="Elipse 314"/>
            <p:cNvSpPr/>
            <p:nvPr/>
          </p:nvSpPr>
          <p:spPr>
            <a:xfrm>
              <a:off x="6505069" y="365850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316" name="Elipse 315"/>
            <p:cNvSpPr/>
            <p:nvPr/>
          </p:nvSpPr>
          <p:spPr>
            <a:xfrm>
              <a:off x="6505069" y="392210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17" name="Elipse 316"/>
            <p:cNvSpPr/>
            <p:nvPr/>
          </p:nvSpPr>
          <p:spPr>
            <a:xfrm>
              <a:off x="6505069" y="415180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18" name="Elipse 317"/>
            <p:cNvSpPr/>
            <p:nvPr/>
          </p:nvSpPr>
          <p:spPr>
            <a:xfrm>
              <a:off x="6505069" y="43873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19" name="Elipse 318"/>
            <p:cNvSpPr/>
            <p:nvPr/>
          </p:nvSpPr>
          <p:spPr>
            <a:xfrm>
              <a:off x="6505069" y="460499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20" name="Elipse 319"/>
            <p:cNvSpPr/>
            <p:nvPr/>
          </p:nvSpPr>
          <p:spPr>
            <a:xfrm>
              <a:off x="6505069" y="48416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21" name="Agrupar 320"/>
          <p:cNvGrpSpPr/>
          <p:nvPr/>
        </p:nvGrpSpPr>
        <p:grpSpPr>
          <a:xfrm>
            <a:off x="6687097" y="4431500"/>
            <a:ext cx="60611" cy="1025764"/>
            <a:chOff x="6934197" y="2943953"/>
            <a:chExt cx="192505" cy="2086155"/>
          </a:xfrm>
          <a:solidFill>
            <a:schemeClr val="bg1"/>
          </a:solidFill>
        </p:grpSpPr>
        <p:sp>
          <p:nvSpPr>
            <p:cNvPr id="322" name="Elipse 321"/>
            <p:cNvSpPr/>
            <p:nvPr/>
          </p:nvSpPr>
          <p:spPr>
            <a:xfrm>
              <a:off x="6934197" y="294395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23" name="Elipse 322"/>
            <p:cNvSpPr/>
            <p:nvPr/>
          </p:nvSpPr>
          <p:spPr>
            <a:xfrm>
              <a:off x="6934197" y="319072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24" name="Elipse 323"/>
            <p:cNvSpPr/>
            <p:nvPr/>
          </p:nvSpPr>
          <p:spPr>
            <a:xfrm>
              <a:off x="6934197" y="341987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25" name="Elipse 324"/>
            <p:cNvSpPr/>
            <p:nvPr/>
          </p:nvSpPr>
          <p:spPr>
            <a:xfrm>
              <a:off x="6934197" y="36665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326" name="Elipse 325"/>
            <p:cNvSpPr/>
            <p:nvPr/>
          </p:nvSpPr>
          <p:spPr>
            <a:xfrm>
              <a:off x="6934197" y="393012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27" name="Elipse 326"/>
            <p:cNvSpPr/>
            <p:nvPr/>
          </p:nvSpPr>
          <p:spPr>
            <a:xfrm>
              <a:off x="6934197" y="415981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28" name="Elipse 327"/>
            <p:cNvSpPr/>
            <p:nvPr/>
          </p:nvSpPr>
          <p:spPr>
            <a:xfrm>
              <a:off x="6934197" y="43953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29" name="Elipse 328"/>
            <p:cNvSpPr/>
            <p:nvPr/>
          </p:nvSpPr>
          <p:spPr>
            <a:xfrm>
              <a:off x="6934197" y="461301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30" name="Elipse 329"/>
            <p:cNvSpPr/>
            <p:nvPr/>
          </p:nvSpPr>
          <p:spPr>
            <a:xfrm>
              <a:off x="6934197" y="48496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31" name="Agrupar 330"/>
          <p:cNvGrpSpPr/>
          <p:nvPr/>
        </p:nvGrpSpPr>
        <p:grpSpPr>
          <a:xfrm>
            <a:off x="6795216" y="4431500"/>
            <a:ext cx="60611" cy="1025764"/>
            <a:chOff x="7291136" y="2951969"/>
            <a:chExt cx="192505" cy="2086155"/>
          </a:xfrm>
          <a:solidFill>
            <a:schemeClr val="bg1"/>
          </a:solidFill>
        </p:grpSpPr>
        <p:sp>
          <p:nvSpPr>
            <p:cNvPr id="332" name="Elipse 331"/>
            <p:cNvSpPr/>
            <p:nvPr/>
          </p:nvSpPr>
          <p:spPr>
            <a:xfrm>
              <a:off x="7291136" y="295196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33" name="Elipse 332"/>
            <p:cNvSpPr/>
            <p:nvPr/>
          </p:nvSpPr>
          <p:spPr>
            <a:xfrm>
              <a:off x="7291136" y="31987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34" name="Elipse 333"/>
            <p:cNvSpPr/>
            <p:nvPr/>
          </p:nvSpPr>
          <p:spPr>
            <a:xfrm>
              <a:off x="7291136" y="34278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35" name="Elipse 334"/>
            <p:cNvSpPr/>
            <p:nvPr/>
          </p:nvSpPr>
          <p:spPr>
            <a:xfrm>
              <a:off x="7291136" y="367454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336" name="Elipse 335"/>
            <p:cNvSpPr/>
            <p:nvPr/>
          </p:nvSpPr>
          <p:spPr>
            <a:xfrm>
              <a:off x="7291136" y="39381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37" name="Elipse 336"/>
            <p:cNvSpPr/>
            <p:nvPr/>
          </p:nvSpPr>
          <p:spPr>
            <a:xfrm>
              <a:off x="7291136" y="416783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38" name="Elipse 337"/>
            <p:cNvSpPr/>
            <p:nvPr/>
          </p:nvSpPr>
          <p:spPr>
            <a:xfrm>
              <a:off x="7291136" y="440336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39" name="Elipse 338"/>
            <p:cNvSpPr/>
            <p:nvPr/>
          </p:nvSpPr>
          <p:spPr>
            <a:xfrm>
              <a:off x="7291136" y="46210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0" name="Elipse 339"/>
            <p:cNvSpPr/>
            <p:nvPr/>
          </p:nvSpPr>
          <p:spPr>
            <a:xfrm>
              <a:off x="7291136" y="48576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41" name="Agrupar 340"/>
          <p:cNvGrpSpPr/>
          <p:nvPr/>
        </p:nvGrpSpPr>
        <p:grpSpPr>
          <a:xfrm>
            <a:off x="6899164" y="4431500"/>
            <a:ext cx="60611" cy="1025764"/>
            <a:chOff x="7620005" y="2907859"/>
            <a:chExt cx="192505" cy="2086155"/>
          </a:xfrm>
          <a:solidFill>
            <a:schemeClr val="bg1"/>
          </a:solidFill>
        </p:grpSpPr>
        <p:sp>
          <p:nvSpPr>
            <p:cNvPr id="342" name="Elipse 341"/>
            <p:cNvSpPr/>
            <p:nvPr/>
          </p:nvSpPr>
          <p:spPr>
            <a:xfrm>
              <a:off x="7620005" y="29078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3" name="Elipse 342"/>
            <p:cNvSpPr/>
            <p:nvPr/>
          </p:nvSpPr>
          <p:spPr>
            <a:xfrm>
              <a:off x="7620005" y="31546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4" name="Elipse 343"/>
            <p:cNvSpPr/>
            <p:nvPr/>
          </p:nvSpPr>
          <p:spPr>
            <a:xfrm>
              <a:off x="7620005" y="338378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5" name="Elipse 344"/>
            <p:cNvSpPr/>
            <p:nvPr/>
          </p:nvSpPr>
          <p:spPr>
            <a:xfrm>
              <a:off x="7620005" y="363043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346" name="Elipse 345"/>
            <p:cNvSpPr/>
            <p:nvPr/>
          </p:nvSpPr>
          <p:spPr>
            <a:xfrm>
              <a:off x="7620005" y="389402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7" name="Elipse 346"/>
            <p:cNvSpPr/>
            <p:nvPr/>
          </p:nvSpPr>
          <p:spPr>
            <a:xfrm>
              <a:off x="7620005" y="41237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8" name="Elipse 347"/>
            <p:cNvSpPr/>
            <p:nvPr/>
          </p:nvSpPr>
          <p:spPr>
            <a:xfrm>
              <a:off x="7620005" y="43592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49" name="Elipse 348"/>
            <p:cNvSpPr/>
            <p:nvPr/>
          </p:nvSpPr>
          <p:spPr>
            <a:xfrm>
              <a:off x="7620005" y="45769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50" name="Elipse 349"/>
            <p:cNvSpPr/>
            <p:nvPr/>
          </p:nvSpPr>
          <p:spPr>
            <a:xfrm>
              <a:off x="7620005" y="481354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72" name="Agrupar 371"/>
          <p:cNvGrpSpPr/>
          <p:nvPr/>
        </p:nvGrpSpPr>
        <p:grpSpPr>
          <a:xfrm>
            <a:off x="2073068" y="3443373"/>
            <a:ext cx="7663953" cy="889880"/>
            <a:chOff x="220415" y="-318118"/>
            <a:chExt cx="8923585" cy="1916518"/>
          </a:xfrm>
        </p:grpSpPr>
        <p:grpSp>
          <p:nvGrpSpPr>
            <p:cNvPr id="229" name="Agrupar 228"/>
            <p:cNvGrpSpPr/>
            <p:nvPr/>
          </p:nvGrpSpPr>
          <p:grpSpPr>
            <a:xfrm>
              <a:off x="220415" y="-318118"/>
              <a:ext cx="8923585" cy="1916518"/>
              <a:chOff x="986589" y="38306"/>
              <a:chExt cx="7008392" cy="1634782"/>
            </a:xfrm>
          </p:grpSpPr>
          <p:cxnSp>
            <p:nvCxnSpPr>
              <p:cNvPr id="5" name="Conector recto 4"/>
              <p:cNvCxnSpPr/>
              <p:nvPr/>
            </p:nvCxnSpPr>
            <p:spPr>
              <a:xfrm>
                <a:off x="986589" y="782053"/>
                <a:ext cx="6388769" cy="1203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CuadroTexto 10"/>
              <p:cNvSpPr txBox="1"/>
              <p:nvPr/>
            </p:nvSpPr>
            <p:spPr>
              <a:xfrm>
                <a:off x="6655480" y="994595"/>
                <a:ext cx="998621" cy="678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_tradnl" dirty="0"/>
                  <a:t>TSS</a:t>
                </a:r>
              </a:p>
            </p:txBody>
          </p:sp>
          <p:sp>
            <p:nvSpPr>
              <p:cNvPr id="12" name="CuadroTexto 11"/>
              <p:cNvSpPr txBox="1"/>
              <p:nvPr/>
            </p:nvSpPr>
            <p:spPr>
              <a:xfrm>
                <a:off x="6244390" y="966720"/>
                <a:ext cx="1750591" cy="678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Hif-1</a:t>
                </a:r>
                <a:r>
                  <a:rPr lang="en-US">
                    <a:latin typeface="Symbol" charset="2"/>
                    <a:ea typeface="Symbol" charset="2"/>
                    <a:cs typeface="Symbol" charset="2"/>
                  </a:rPr>
                  <a:t>a</a:t>
                </a:r>
                <a:endParaRPr lang="en-US" dirty="0">
                  <a:latin typeface="Symbol" charset="2"/>
                  <a:ea typeface="Symbol" charset="2"/>
                  <a:cs typeface="Symbol" charset="2"/>
                </a:endParaRPr>
              </a:p>
            </p:txBody>
          </p:sp>
          <p:sp>
            <p:nvSpPr>
              <p:cNvPr id="23" name="CuadroTexto 22"/>
              <p:cNvSpPr txBox="1"/>
              <p:nvPr/>
            </p:nvSpPr>
            <p:spPr>
              <a:xfrm>
                <a:off x="2186667" y="38306"/>
                <a:ext cx="1750591" cy="678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Promoter</a:t>
                </a:r>
                <a:endParaRPr lang="en-US" dirty="0">
                  <a:latin typeface="Symbol" charset="2"/>
                  <a:ea typeface="Symbol" charset="2"/>
                  <a:cs typeface="Symbol" charset="2"/>
                </a:endParaRPr>
              </a:p>
            </p:txBody>
          </p:sp>
          <p:sp>
            <p:nvSpPr>
              <p:cNvPr id="2" name="CuadroTexto 1"/>
              <p:cNvSpPr txBox="1"/>
              <p:nvPr/>
            </p:nvSpPr>
            <p:spPr>
              <a:xfrm>
                <a:off x="1294922" y="791884"/>
                <a:ext cx="552932" cy="565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400" dirty="0"/>
                  <a:t>-1390</a:t>
                </a:r>
              </a:p>
            </p:txBody>
          </p:sp>
          <p:sp>
            <p:nvSpPr>
              <p:cNvPr id="52" name="CuadroTexto 51"/>
              <p:cNvSpPr txBox="1"/>
              <p:nvPr/>
            </p:nvSpPr>
            <p:spPr>
              <a:xfrm>
                <a:off x="3259450" y="791884"/>
                <a:ext cx="469377" cy="565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400" dirty="0"/>
                  <a:t>-966</a:t>
                </a:r>
              </a:p>
            </p:txBody>
          </p:sp>
          <p:sp>
            <p:nvSpPr>
              <p:cNvPr id="53" name="CuadroTexto 52"/>
              <p:cNvSpPr txBox="1"/>
              <p:nvPr/>
            </p:nvSpPr>
            <p:spPr>
              <a:xfrm>
                <a:off x="5334473" y="994114"/>
                <a:ext cx="469377" cy="565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1400" dirty="0"/>
                  <a:t>-688</a:t>
                </a:r>
              </a:p>
            </p:txBody>
          </p:sp>
          <p:cxnSp>
            <p:nvCxnSpPr>
              <p:cNvPr id="4" name="Conector recto 3"/>
              <p:cNvCxnSpPr>
                <a:endCxn id="2" idx="0"/>
              </p:cNvCxnSpPr>
              <p:nvPr/>
            </p:nvCxnSpPr>
            <p:spPr>
              <a:xfrm>
                <a:off x="1524317" y="733924"/>
                <a:ext cx="47071" cy="5796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ector recto 53"/>
              <p:cNvCxnSpPr>
                <a:endCxn id="54" idx="0"/>
              </p:cNvCxnSpPr>
              <p:nvPr/>
            </p:nvCxnSpPr>
            <p:spPr>
              <a:xfrm>
                <a:off x="3453806" y="716981"/>
                <a:ext cx="0" cy="13756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54"/>
              <p:cNvCxnSpPr/>
              <p:nvPr/>
            </p:nvCxnSpPr>
            <p:spPr>
              <a:xfrm>
                <a:off x="5511059" y="716981"/>
                <a:ext cx="0" cy="13756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1" name="Flecha doblada hacia arriba 370"/>
            <p:cNvSpPr/>
            <p:nvPr/>
          </p:nvSpPr>
          <p:spPr>
            <a:xfrm rot="5400000" flipH="1">
              <a:off x="7921434" y="527964"/>
              <a:ext cx="432983" cy="144689"/>
            </a:xfrm>
            <a:prstGeom prst="bentUpArrow">
              <a:avLst/>
            </a:prstGeom>
            <a:solidFill>
              <a:schemeClr val="tx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73" name="Agrupar 372"/>
          <p:cNvGrpSpPr/>
          <p:nvPr/>
        </p:nvGrpSpPr>
        <p:grpSpPr>
          <a:xfrm>
            <a:off x="2831043" y="5792909"/>
            <a:ext cx="60611" cy="1025764"/>
            <a:chOff x="1006619" y="2935936"/>
            <a:chExt cx="192505" cy="2086155"/>
          </a:xfrm>
          <a:solidFill>
            <a:schemeClr val="bg1"/>
          </a:solidFill>
        </p:grpSpPr>
        <p:sp>
          <p:nvSpPr>
            <p:cNvPr id="374" name="Elipse 373"/>
            <p:cNvSpPr/>
            <p:nvPr/>
          </p:nvSpPr>
          <p:spPr>
            <a:xfrm>
              <a:off x="1006619" y="29359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75" name="Elipse 374"/>
            <p:cNvSpPr/>
            <p:nvPr/>
          </p:nvSpPr>
          <p:spPr>
            <a:xfrm>
              <a:off x="1006619" y="318271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76" name="Elipse 375"/>
            <p:cNvSpPr/>
            <p:nvPr/>
          </p:nvSpPr>
          <p:spPr>
            <a:xfrm>
              <a:off x="1006619" y="341186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77" name="Elipse 376"/>
            <p:cNvSpPr/>
            <p:nvPr/>
          </p:nvSpPr>
          <p:spPr>
            <a:xfrm>
              <a:off x="1006619" y="365850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378" name="Elipse 377"/>
            <p:cNvSpPr/>
            <p:nvPr/>
          </p:nvSpPr>
          <p:spPr>
            <a:xfrm>
              <a:off x="1006619" y="392210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79" name="Elipse 378"/>
            <p:cNvSpPr/>
            <p:nvPr/>
          </p:nvSpPr>
          <p:spPr>
            <a:xfrm>
              <a:off x="1006619" y="415180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80" name="Elipse 379"/>
            <p:cNvSpPr/>
            <p:nvPr/>
          </p:nvSpPr>
          <p:spPr>
            <a:xfrm>
              <a:off x="1006619" y="438732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81" name="Elipse 380"/>
            <p:cNvSpPr/>
            <p:nvPr/>
          </p:nvSpPr>
          <p:spPr>
            <a:xfrm>
              <a:off x="1006619" y="46049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82" name="Elipse 381"/>
            <p:cNvSpPr/>
            <p:nvPr/>
          </p:nvSpPr>
          <p:spPr>
            <a:xfrm>
              <a:off x="1006619" y="484161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83" name="Agrupar 382"/>
          <p:cNvGrpSpPr/>
          <p:nvPr/>
        </p:nvGrpSpPr>
        <p:grpSpPr>
          <a:xfrm>
            <a:off x="2969458" y="5792909"/>
            <a:ext cx="60611" cy="1025764"/>
            <a:chOff x="1435747" y="2943954"/>
            <a:chExt cx="192505" cy="2086155"/>
          </a:xfrm>
          <a:solidFill>
            <a:schemeClr val="bg1"/>
          </a:solidFill>
        </p:grpSpPr>
        <p:sp>
          <p:nvSpPr>
            <p:cNvPr id="384" name="Elipse 383"/>
            <p:cNvSpPr/>
            <p:nvPr/>
          </p:nvSpPr>
          <p:spPr>
            <a:xfrm>
              <a:off x="1435747" y="294395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85" name="Elipse 384"/>
            <p:cNvSpPr/>
            <p:nvPr/>
          </p:nvSpPr>
          <p:spPr>
            <a:xfrm>
              <a:off x="1435747" y="319072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86" name="Elipse 385"/>
            <p:cNvSpPr/>
            <p:nvPr/>
          </p:nvSpPr>
          <p:spPr>
            <a:xfrm>
              <a:off x="1435747" y="341987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87" name="Elipse 386"/>
            <p:cNvSpPr/>
            <p:nvPr/>
          </p:nvSpPr>
          <p:spPr>
            <a:xfrm>
              <a:off x="1435747" y="36665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388" name="Elipse 387"/>
            <p:cNvSpPr/>
            <p:nvPr/>
          </p:nvSpPr>
          <p:spPr>
            <a:xfrm>
              <a:off x="1435747" y="393012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89" name="Elipse 388"/>
            <p:cNvSpPr/>
            <p:nvPr/>
          </p:nvSpPr>
          <p:spPr>
            <a:xfrm>
              <a:off x="1435747" y="41598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90" name="Elipse 389"/>
            <p:cNvSpPr/>
            <p:nvPr/>
          </p:nvSpPr>
          <p:spPr>
            <a:xfrm>
              <a:off x="1435747" y="439534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91" name="Elipse 390"/>
            <p:cNvSpPr/>
            <p:nvPr/>
          </p:nvSpPr>
          <p:spPr>
            <a:xfrm>
              <a:off x="1435747" y="461301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92" name="Elipse 391"/>
            <p:cNvSpPr/>
            <p:nvPr/>
          </p:nvSpPr>
          <p:spPr>
            <a:xfrm>
              <a:off x="1435747" y="484963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93" name="Agrupar 392"/>
          <p:cNvGrpSpPr/>
          <p:nvPr/>
        </p:nvGrpSpPr>
        <p:grpSpPr>
          <a:xfrm>
            <a:off x="3227582" y="5792909"/>
            <a:ext cx="60611" cy="1025764"/>
            <a:chOff x="1792686" y="2951970"/>
            <a:chExt cx="192505" cy="2086155"/>
          </a:xfrm>
          <a:solidFill>
            <a:schemeClr val="bg1"/>
          </a:solidFill>
        </p:grpSpPr>
        <p:sp>
          <p:nvSpPr>
            <p:cNvPr id="394" name="Elipse 393"/>
            <p:cNvSpPr/>
            <p:nvPr/>
          </p:nvSpPr>
          <p:spPr>
            <a:xfrm>
              <a:off x="1792686" y="295197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95" name="Elipse 394"/>
            <p:cNvSpPr/>
            <p:nvPr/>
          </p:nvSpPr>
          <p:spPr>
            <a:xfrm>
              <a:off x="1792686" y="319874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96" name="Elipse 395"/>
            <p:cNvSpPr/>
            <p:nvPr/>
          </p:nvSpPr>
          <p:spPr>
            <a:xfrm>
              <a:off x="1792686" y="342789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97" name="Elipse 396"/>
            <p:cNvSpPr/>
            <p:nvPr/>
          </p:nvSpPr>
          <p:spPr>
            <a:xfrm>
              <a:off x="1792686" y="367454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398" name="Elipse 397"/>
            <p:cNvSpPr/>
            <p:nvPr/>
          </p:nvSpPr>
          <p:spPr>
            <a:xfrm>
              <a:off x="1792686" y="393813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99" name="Elipse 398"/>
            <p:cNvSpPr/>
            <p:nvPr/>
          </p:nvSpPr>
          <p:spPr>
            <a:xfrm>
              <a:off x="1792686" y="41678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00" name="Elipse 399"/>
            <p:cNvSpPr/>
            <p:nvPr/>
          </p:nvSpPr>
          <p:spPr>
            <a:xfrm>
              <a:off x="1792686" y="440336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01" name="Elipse 400"/>
            <p:cNvSpPr/>
            <p:nvPr/>
          </p:nvSpPr>
          <p:spPr>
            <a:xfrm>
              <a:off x="1792686" y="462102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02" name="Elipse 401"/>
            <p:cNvSpPr/>
            <p:nvPr/>
          </p:nvSpPr>
          <p:spPr>
            <a:xfrm>
              <a:off x="1792686" y="485765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403" name="Agrupar 402"/>
          <p:cNvGrpSpPr/>
          <p:nvPr/>
        </p:nvGrpSpPr>
        <p:grpSpPr>
          <a:xfrm>
            <a:off x="3342373" y="5792909"/>
            <a:ext cx="60611" cy="1025764"/>
            <a:chOff x="2109514" y="2931925"/>
            <a:chExt cx="192505" cy="2086155"/>
          </a:xfrm>
          <a:solidFill>
            <a:schemeClr val="bg1"/>
          </a:solidFill>
        </p:grpSpPr>
        <p:sp>
          <p:nvSpPr>
            <p:cNvPr id="404" name="Elipse 403"/>
            <p:cNvSpPr/>
            <p:nvPr/>
          </p:nvSpPr>
          <p:spPr>
            <a:xfrm>
              <a:off x="2109514" y="29319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05" name="Elipse 404"/>
            <p:cNvSpPr/>
            <p:nvPr/>
          </p:nvSpPr>
          <p:spPr>
            <a:xfrm>
              <a:off x="2109514" y="31787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06" name="Elipse 405"/>
            <p:cNvSpPr/>
            <p:nvPr/>
          </p:nvSpPr>
          <p:spPr>
            <a:xfrm>
              <a:off x="2109514" y="340784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07" name="Elipse 406"/>
            <p:cNvSpPr/>
            <p:nvPr/>
          </p:nvSpPr>
          <p:spPr>
            <a:xfrm>
              <a:off x="2109514" y="365449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408" name="Elipse 407"/>
            <p:cNvSpPr/>
            <p:nvPr/>
          </p:nvSpPr>
          <p:spPr>
            <a:xfrm>
              <a:off x="2109514" y="391809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09" name="Elipse 408"/>
            <p:cNvSpPr/>
            <p:nvPr/>
          </p:nvSpPr>
          <p:spPr>
            <a:xfrm>
              <a:off x="2109514" y="41477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10" name="Elipse 409"/>
            <p:cNvSpPr/>
            <p:nvPr/>
          </p:nvSpPr>
          <p:spPr>
            <a:xfrm>
              <a:off x="2109514" y="43833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11" name="Elipse 410"/>
            <p:cNvSpPr/>
            <p:nvPr/>
          </p:nvSpPr>
          <p:spPr>
            <a:xfrm>
              <a:off x="2109514" y="460098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12" name="Elipse 411"/>
            <p:cNvSpPr/>
            <p:nvPr/>
          </p:nvSpPr>
          <p:spPr>
            <a:xfrm>
              <a:off x="2109514" y="483760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413" name="Agrupar 412"/>
          <p:cNvGrpSpPr/>
          <p:nvPr/>
        </p:nvGrpSpPr>
        <p:grpSpPr>
          <a:xfrm>
            <a:off x="3450489" y="5792909"/>
            <a:ext cx="60611" cy="1025764"/>
            <a:chOff x="2538642" y="2939943"/>
            <a:chExt cx="192505" cy="2086155"/>
          </a:xfrm>
          <a:solidFill>
            <a:schemeClr val="bg1"/>
          </a:solidFill>
        </p:grpSpPr>
        <p:sp>
          <p:nvSpPr>
            <p:cNvPr id="414" name="Elipse 413"/>
            <p:cNvSpPr/>
            <p:nvPr/>
          </p:nvSpPr>
          <p:spPr>
            <a:xfrm>
              <a:off x="2538642" y="293994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15" name="Elipse 414"/>
            <p:cNvSpPr/>
            <p:nvPr/>
          </p:nvSpPr>
          <p:spPr>
            <a:xfrm>
              <a:off x="2538642" y="318671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16" name="Elipse 415"/>
            <p:cNvSpPr/>
            <p:nvPr/>
          </p:nvSpPr>
          <p:spPr>
            <a:xfrm>
              <a:off x="2538642" y="341586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17" name="Elipse 416"/>
            <p:cNvSpPr/>
            <p:nvPr/>
          </p:nvSpPr>
          <p:spPr>
            <a:xfrm>
              <a:off x="2538642" y="366251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418" name="Elipse 417"/>
            <p:cNvSpPr/>
            <p:nvPr/>
          </p:nvSpPr>
          <p:spPr>
            <a:xfrm>
              <a:off x="2538642" y="392611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19" name="Elipse 418"/>
            <p:cNvSpPr/>
            <p:nvPr/>
          </p:nvSpPr>
          <p:spPr>
            <a:xfrm>
              <a:off x="2538642" y="415580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20" name="Elipse 419"/>
            <p:cNvSpPr/>
            <p:nvPr/>
          </p:nvSpPr>
          <p:spPr>
            <a:xfrm>
              <a:off x="2538642" y="43913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21" name="Elipse 420"/>
            <p:cNvSpPr/>
            <p:nvPr/>
          </p:nvSpPr>
          <p:spPr>
            <a:xfrm>
              <a:off x="2538642" y="46090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22" name="Elipse 421"/>
            <p:cNvSpPr/>
            <p:nvPr/>
          </p:nvSpPr>
          <p:spPr>
            <a:xfrm>
              <a:off x="2538642" y="48456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423" name="Agrupar 422"/>
          <p:cNvGrpSpPr/>
          <p:nvPr/>
        </p:nvGrpSpPr>
        <p:grpSpPr>
          <a:xfrm>
            <a:off x="3584271" y="5792909"/>
            <a:ext cx="60611" cy="1025764"/>
            <a:chOff x="2895581" y="2947959"/>
            <a:chExt cx="192505" cy="2086155"/>
          </a:xfrm>
          <a:solidFill>
            <a:schemeClr val="bg1"/>
          </a:solidFill>
        </p:grpSpPr>
        <p:sp>
          <p:nvSpPr>
            <p:cNvPr id="424" name="Elipse 423"/>
            <p:cNvSpPr/>
            <p:nvPr/>
          </p:nvSpPr>
          <p:spPr>
            <a:xfrm>
              <a:off x="2895581" y="29479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25" name="Elipse 424"/>
            <p:cNvSpPr/>
            <p:nvPr/>
          </p:nvSpPr>
          <p:spPr>
            <a:xfrm>
              <a:off x="2895581" y="31947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26" name="Elipse 425"/>
            <p:cNvSpPr/>
            <p:nvPr/>
          </p:nvSpPr>
          <p:spPr>
            <a:xfrm>
              <a:off x="2895581" y="342388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27" name="Elipse 426"/>
            <p:cNvSpPr/>
            <p:nvPr/>
          </p:nvSpPr>
          <p:spPr>
            <a:xfrm>
              <a:off x="2895581" y="367053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428" name="Elipse 427"/>
            <p:cNvSpPr/>
            <p:nvPr/>
          </p:nvSpPr>
          <p:spPr>
            <a:xfrm>
              <a:off x="2895581" y="393412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29" name="Elipse 428"/>
            <p:cNvSpPr/>
            <p:nvPr/>
          </p:nvSpPr>
          <p:spPr>
            <a:xfrm>
              <a:off x="2895581" y="41638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30" name="Elipse 429"/>
            <p:cNvSpPr/>
            <p:nvPr/>
          </p:nvSpPr>
          <p:spPr>
            <a:xfrm>
              <a:off x="2895581" y="43993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31" name="Elipse 430"/>
            <p:cNvSpPr/>
            <p:nvPr/>
          </p:nvSpPr>
          <p:spPr>
            <a:xfrm>
              <a:off x="2895581" y="46170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32" name="Elipse 431"/>
            <p:cNvSpPr/>
            <p:nvPr/>
          </p:nvSpPr>
          <p:spPr>
            <a:xfrm>
              <a:off x="2895581" y="485364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433" name="Agrupar 432"/>
          <p:cNvGrpSpPr/>
          <p:nvPr/>
        </p:nvGrpSpPr>
        <p:grpSpPr>
          <a:xfrm>
            <a:off x="3867967" y="5792909"/>
            <a:ext cx="60611" cy="1025764"/>
            <a:chOff x="3224446" y="2939945"/>
            <a:chExt cx="192505" cy="2086155"/>
          </a:xfrm>
          <a:solidFill>
            <a:schemeClr val="bg1"/>
          </a:solidFill>
        </p:grpSpPr>
        <p:sp>
          <p:nvSpPr>
            <p:cNvPr id="434" name="Elipse 433"/>
            <p:cNvSpPr/>
            <p:nvPr/>
          </p:nvSpPr>
          <p:spPr>
            <a:xfrm>
              <a:off x="3224446" y="293994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35" name="Elipse 434"/>
            <p:cNvSpPr/>
            <p:nvPr/>
          </p:nvSpPr>
          <p:spPr>
            <a:xfrm>
              <a:off x="3224446" y="31867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36" name="Elipse 435"/>
            <p:cNvSpPr/>
            <p:nvPr/>
          </p:nvSpPr>
          <p:spPr>
            <a:xfrm>
              <a:off x="3224446" y="341586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37" name="Elipse 436"/>
            <p:cNvSpPr/>
            <p:nvPr/>
          </p:nvSpPr>
          <p:spPr>
            <a:xfrm>
              <a:off x="3224446" y="36625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438" name="Elipse 437"/>
            <p:cNvSpPr/>
            <p:nvPr/>
          </p:nvSpPr>
          <p:spPr>
            <a:xfrm>
              <a:off x="3224446" y="392611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39" name="Elipse 438"/>
            <p:cNvSpPr/>
            <p:nvPr/>
          </p:nvSpPr>
          <p:spPr>
            <a:xfrm>
              <a:off x="3224446" y="415581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40" name="Elipse 439"/>
            <p:cNvSpPr/>
            <p:nvPr/>
          </p:nvSpPr>
          <p:spPr>
            <a:xfrm>
              <a:off x="3224446" y="43913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41" name="Elipse 440"/>
            <p:cNvSpPr/>
            <p:nvPr/>
          </p:nvSpPr>
          <p:spPr>
            <a:xfrm>
              <a:off x="3224446" y="460900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42" name="Elipse 441"/>
            <p:cNvSpPr/>
            <p:nvPr/>
          </p:nvSpPr>
          <p:spPr>
            <a:xfrm>
              <a:off x="3224446" y="48456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443" name="Agrupar 442"/>
          <p:cNvGrpSpPr/>
          <p:nvPr/>
        </p:nvGrpSpPr>
        <p:grpSpPr>
          <a:xfrm>
            <a:off x="3968127" y="5792909"/>
            <a:ext cx="60611" cy="1025764"/>
            <a:chOff x="3653574" y="2947963"/>
            <a:chExt cx="192505" cy="2086155"/>
          </a:xfrm>
          <a:solidFill>
            <a:schemeClr val="bg1"/>
          </a:solidFill>
        </p:grpSpPr>
        <p:sp>
          <p:nvSpPr>
            <p:cNvPr id="444" name="Elipse 443"/>
            <p:cNvSpPr/>
            <p:nvPr/>
          </p:nvSpPr>
          <p:spPr>
            <a:xfrm>
              <a:off x="3653574" y="294796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45" name="Elipse 444"/>
            <p:cNvSpPr/>
            <p:nvPr/>
          </p:nvSpPr>
          <p:spPr>
            <a:xfrm>
              <a:off x="3653574" y="31947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46" name="Elipse 445"/>
            <p:cNvSpPr/>
            <p:nvPr/>
          </p:nvSpPr>
          <p:spPr>
            <a:xfrm>
              <a:off x="3653574" y="342388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47" name="Elipse 446"/>
            <p:cNvSpPr/>
            <p:nvPr/>
          </p:nvSpPr>
          <p:spPr>
            <a:xfrm>
              <a:off x="3653574" y="36705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448" name="Elipse 447"/>
            <p:cNvSpPr/>
            <p:nvPr/>
          </p:nvSpPr>
          <p:spPr>
            <a:xfrm>
              <a:off x="3653574" y="393413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49" name="Elipse 448"/>
            <p:cNvSpPr/>
            <p:nvPr/>
          </p:nvSpPr>
          <p:spPr>
            <a:xfrm>
              <a:off x="3653574" y="416382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50" name="Elipse 449"/>
            <p:cNvSpPr/>
            <p:nvPr/>
          </p:nvSpPr>
          <p:spPr>
            <a:xfrm>
              <a:off x="3653574" y="439935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51" name="Elipse 450"/>
            <p:cNvSpPr/>
            <p:nvPr/>
          </p:nvSpPr>
          <p:spPr>
            <a:xfrm>
              <a:off x="3653574" y="46170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52" name="Elipse 451"/>
            <p:cNvSpPr/>
            <p:nvPr/>
          </p:nvSpPr>
          <p:spPr>
            <a:xfrm>
              <a:off x="3653574" y="48536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453" name="Agrupar 452"/>
          <p:cNvGrpSpPr/>
          <p:nvPr/>
        </p:nvGrpSpPr>
        <p:grpSpPr>
          <a:xfrm>
            <a:off x="4066258" y="5792909"/>
            <a:ext cx="60611" cy="1025764"/>
            <a:chOff x="4010513" y="2955979"/>
            <a:chExt cx="192505" cy="2086155"/>
          </a:xfrm>
          <a:solidFill>
            <a:schemeClr val="bg1"/>
          </a:solidFill>
        </p:grpSpPr>
        <p:sp>
          <p:nvSpPr>
            <p:cNvPr id="454" name="Elipse 453"/>
            <p:cNvSpPr/>
            <p:nvPr/>
          </p:nvSpPr>
          <p:spPr>
            <a:xfrm>
              <a:off x="4010513" y="295597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55" name="Elipse 454"/>
            <p:cNvSpPr/>
            <p:nvPr/>
          </p:nvSpPr>
          <p:spPr>
            <a:xfrm>
              <a:off x="4010513" y="320275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56" name="Elipse 455"/>
            <p:cNvSpPr/>
            <p:nvPr/>
          </p:nvSpPr>
          <p:spPr>
            <a:xfrm>
              <a:off x="4010513" y="343190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57" name="Elipse 456"/>
            <p:cNvSpPr/>
            <p:nvPr/>
          </p:nvSpPr>
          <p:spPr>
            <a:xfrm>
              <a:off x="4010513" y="36785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458" name="Elipse 457"/>
            <p:cNvSpPr/>
            <p:nvPr/>
          </p:nvSpPr>
          <p:spPr>
            <a:xfrm>
              <a:off x="4010513" y="394214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59" name="Elipse 458"/>
            <p:cNvSpPr/>
            <p:nvPr/>
          </p:nvSpPr>
          <p:spPr>
            <a:xfrm>
              <a:off x="4010513" y="417184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60" name="Elipse 459"/>
            <p:cNvSpPr/>
            <p:nvPr/>
          </p:nvSpPr>
          <p:spPr>
            <a:xfrm>
              <a:off x="4010513" y="440737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61" name="Elipse 460"/>
            <p:cNvSpPr/>
            <p:nvPr/>
          </p:nvSpPr>
          <p:spPr>
            <a:xfrm>
              <a:off x="4010513" y="46250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62" name="Elipse 461"/>
            <p:cNvSpPr/>
            <p:nvPr/>
          </p:nvSpPr>
          <p:spPr>
            <a:xfrm>
              <a:off x="4010513" y="486166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463" name="Agrupar 462"/>
          <p:cNvGrpSpPr/>
          <p:nvPr/>
        </p:nvGrpSpPr>
        <p:grpSpPr>
          <a:xfrm>
            <a:off x="4171726" y="5792909"/>
            <a:ext cx="60611" cy="1025764"/>
            <a:chOff x="4315309" y="2923900"/>
            <a:chExt cx="192505" cy="2086155"/>
          </a:xfrm>
          <a:solidFill>
            <a:schemeClr val="bg1"/>
          </a:solidFill>
        </p:grpSpPr>
        <p:sp>
          <p:nvSpPr>
            <p:cNvPr id="464" name="Elipse 463"/>
            <p:cNvSpPr/>
            <p:nvPr/>
          </p:nvSpPr>
          <p:spPr>
            <a:xfrm>
              <a:off x="4315309" y="29239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65" name="Elipse 464"/>
            <p:cNvSpPr/>
            <p:nvPr/>
          </p:nvSpPr>
          <p:spPr>
            <a:xfrm>
              <a:off x="4315309" y="31706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66" name="Elipse 465"/>
            <p:cNvSpPr/>
            <p:nvPr/>
          </p:nvSpPr>
          <p:spPr>
            <a:xfrm>
              <a:off x="4315309" y="33998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67" name="Elipse 466"/>
            <p:cNvSpPr/>
            <p:nvPr/>
          </p:nvSpPr>
          <p:spPr>
            <a:xfrm>
              <a:off x="4315309" y="364647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468" name="Elipse 467"/>
            <p:cNvSpPr/>
            <p:nvPr/>
          </p:nvSpPr>
          <p:spPr>
            <a:xfrm>
              <a:off x="4315309" y="391006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69" name="Elipse 468"/>
            <p:cNvSpPr/>
            <p:nvPr/>
          </p:nvSpPr>
          <p:spPr>
            <a:xfrm>
              <a:off x="4315309" y="413976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70" name="Elipse 469"/>
            <p:cNvSpPr/>
            <p:nvPr/>
          </p:nvSpPr>
          <p:spPr>
            <a:xfrm>
              <a:off x="4315309" y="43752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71" name="Elipse 470"/>
            <p:cNvSpPr/>
            <p:nvPr/>
          </p:nvSpPr>
          <p:spPr>
            <a:xfrm>
              <a:off x="4315309" y="459295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72" name="Elipse 471"/>
            <p:cNvSpPr/>
            <p:nvPr/>
          </p:nvSpPr>
          <p:spPr>
            <a:xfrm>
              <a:off x="4315309" y="482958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473" name="Agrupar 472"/>
          <p:cNvGrpSpPr/>
          <p:nvPr/>
        </p:nvGrpSpPr>
        <p:grpSpPr>
          <a:xfrm>
            <a:off x="4268484" y="5792909"/>
            <a:ext cx="60611" cy="1025764"/>
            <a:chOff x="4744437" y="2931918"/>
            <a:chExt cx="192505" cy="2086155"/>
          </a:xfrm>
          <a:solidFill>
            <a:schemeClr val="bg1"/>
          </a:solidFill>
        </p:grpSpPr>
        <p:sp>
          <p:nvSpPr>
            <p:cNvPr id="474" name="Elipse 473"/>
            <p:cNvSpPr/>
            <p:nvPr/>
          </p:nvSpPr>
          <p:spPr>
            <a:xfrm>
              <a:off x="4744437" y="293191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75" name="Elipse 474"/>
            <p:cNvSpPr/>
            <p:nvPr/>
          </p:nvSpPr>
          <p:spPr>
            <a:xfrm>
              <a:off x="4744437" y="31786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76" name="Elipse 475"/>
            <p:cNvSpPr/>
            <p:nvPr/>
          </p:nvSpPr>
          <p:spPr>
            <a:xfrm>
              <a:off x="4744437" y="34078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77" name="Elipse 476"/>
            <p:cNvSpPr/>
            <p:nvPr/>
          </p:nvSpPr>
          <p:spPr>
            <a:xfrm>
              <a:off x="4744437" y="365448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478" name="Elipse 477"/>
            <p:cNvSpPr/>
            <p:nvPr/>
          </p:nvSpPr>
          <p:spPr>
            <a:xfrm>
              <a:off x="4744437" y="391808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79" name="Elipse 478"/>
            <p:cNvSpPr/>
            <p:nvPr/>
          </p:nvSpPr>
          <p:spPr>
            <a:xfrm>
              <a:off x="4744437" y="414778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80" name="Elipse 479"/>
            <p:cNvSpPr/>
            <p:nvPr/>
          </p:nvSpPr>
          <p:spPr>
            <a:xfrm>
              <a:off x="4744437" y="438330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81" name="Elipse 480"/>
            <p:cNvSpPr/>
            <p:nvPr/>
          </p:nvSpPr>
          <p:spPr>
            <a:xfrm>
              <a:off x="4744437" y="46009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82" name="Elipse 481"/>
            <p:cNvSpPr/>
            <p:nvPr/>
          </p:nvSpPr>
          <p:spPr>
            <a:xfrm>
              <a:off x="4744437" y="483759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483" name="Agrupar 482"/>
          <p:cNvGrpSpPr/>
          <p:nvPr/>
        </p:nvGrpSpPr>
        <p:grpSpPr>
          <a:xfrm>
            <a:off x="4368159" y="5792909"/>
            <a:ext cx="60611" cy="1025764"/>
            <a:chOff x="5101376" y="2939934"/>
            <a:chExt cx="192505" cy="2086155"/>
          </a:xfrm>
          <a:solidFill>
            <a:schemeClr val="bg1"/>
          </a:solidFill>
        </p:grpSpPr>
        <p:sp>
          <p:nvSpPr>
            <p:cNvPr id="484" name="Elipse 483"/>
            <p:cNvSpPr/>
            <p:nvPr/>
          </p:nvSpPr>
          <p:spPr>
            <a:xfrm>
              <a:off x="5101376" y="29399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85" name="Elipse 484"/>
            <p:cNvSpPr/>
            <p:nvPr/>
          </p:nvSpPr>
          <p:spPr>
            <a:xfrm>
              <a:off x="5101376" y="318670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86" name="Elipse 485"/>
            <p:cNvSpPr/>
            <p:nvPr/>
          </p:nvSpPr>
          <p:spPr>
            <a:xfrm>
              <a:off x="5101376" y="341585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87" name="Elipse 486"/>
            <p:cNvSpPr/>
            <p:nvPr/>
          </p:nvSpPr>
          <p:spPr>
            <a:xfrm>
              <a:off x="5101376" y="366250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488" name="Elipse 487"/>
            <p:cNvSpPr/>
            <p:nvPr/>
          </p:nvSpPr>
          <p:spPr>
            <a:xfrm>
              <a:off x="5101376" y="392610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89" name="Elipse 488"/>
            <p:cNvSpPr/>
            <p:nvPr/>
          </p:nvSpPr>
          <p:spPr>
            <a:xfrm>
              <a:off x="5101376" y="41558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90" name="Elipse 489"/>
            <p:cNvSpPr/>
            <p:nvPr/>
          </p:nvSpPr>
          <p:spPr>
            <a:xfrm>
              <a:off x="5101376" y="43913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91" name="Elipse 490"/>
            <p:cNvSpPr/>
            <p:nvPr/>
          </p:nvSpPr>
          <p:spPr>
            <a:xfrm>
              <a:off x="5101376" y="46089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92" name="Elipse 491"/>
            <p:cNvSpPr/>
            <p:nvPr/>
          </p:nvSpPr>
          <p:spPr>
            <a:xfrm>
              <a:off x="5101376" y="484561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493" name="Agrupar 492"/>
          <p:cNvGrpSpPr/>
          <p:nvPr/>
        </p:nvGrpSpPr>
        <p:grpSpPr>
          <a:xfrm>
            <a:off x="4474592" y="5792909"/>
            <a:ext cx="60611" cy="1025764"/>
            <a:chOff x="5410188" y="2935933"/>
            <a:chExt cx="192505" cy="2086155"/>
          </a:xfrm>
          <a:solidFill>
            <a:schemeClr val="bg1"/>
          </a:solidFill>
        </p:grpSpPr>
        <p:sp>
          <p:nvSpPr>
            <p:cNvPr id="494" name="Elipse 493"/>
            <p:cNvSpPr/>
            <p:nvPr/>
          </p:nvSpPr>
          <p:spPr>
            <a:xfrm>
              <a:off x="5410188" y="293593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95" name="Elipse 494"/>
            <p:cNvSpPr/>
            <p:nvPr/>
          </p:nvSpPr>
          <p:spPr>
            <a:xfrm>
              <a:off x="5410188" y="318270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96" name="Elipse 495"/>
            <p:cNvSpPr/>
            <p:nvPr/>
          </p:nvSpPr>
          <p:spPr>
            <a:xfrm>
              <a:off x="5410188" y="341185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97" name="Elipse 496"/>
            <p:cNvSpPr/>
            <p:nvPr/>
          </p:nvSpPr>
          <p:spPr>
            <a:xfrm>
              <a:off x="5410188" y="365850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498" name="Elipse 497"/>
            <p:cNvSpPr/>
            <p:nvPr/>
          </p:nvSpPr>
          <p:spPr>
            <a:xfrm>
              <a:off x="5410188" y="392210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499" name="Elipse 498"/>
            <p:cNvSpPr/>
            <p:nvPr/>
          </p:nvSpPr>
          <p:spPr>
            <a:xfrm>
              <a:off x="5410188" y="415179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00" name="Elipse 499"/>
            <p:cNvSpPr/>
            <p:nvPr/>
          </p:nvSpPr>
          <p:spPr>
            <a:xfrm>
              <a:off x="5410188" y="43873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01" name="Elipse 500"/>
            <p:cNvSpPr/>
            <p:nvPr/>
          </p:nvSpPr>
          <p:spPr>
            <a:xfrm>
              <a:off x="5410188" y="460499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02" name="Elipse 501"/>
            <p:cNvSpPr/>
            <p:nvPr/>
          </p:nvSpPr>
          <p:spPr>
            <a:xfrm>
              <a:off x="5410188" y="484161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03" name="Agrupar 502"/>
          <p:cNvGrpSpPr/>
          <p:nvPr/>
        </p:nvGrpSpPr>
        <p:grpSpPr>
          <a:xfrm>
            <a:off x="4573545" y="5792909"/>
            <a:ext cx="60611" cy="1025764"/>
            <a:chOff x="5839316" y="2943951"/>
            <a:chExt cx="192505" cy="2086155"/>
          </a:xfrm>
          <a:solidFill>
            <a:schemeClr val="bg1"/>
          </a:solidFill>
        </p:grpSpPr>
        <p:sp>
          <p:nvSpPr>
            <p:cNvPr id="504" name="Elipse 503"/>
            <p:cNvSpPr/>
            <p:nvPr/>
          </p:nvSpPr>
          <p:spPr>
            <a:xfrm>
              <a:off x="5839316" y="294395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05" name="Elipse 504"/>
            <p:cNvSpPr/>
            <p:nvPr/>
          </p:nvSpPr>
          <p:spPr>
            <a:xfrm>
              <a:off x="5839316" y="31907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06" name="Elipse 505"/>
            <p:cNvSpPr/>
            <p:nvPr/>
          </p:nvSpPr>
          <p:spPr>
            <a:xfrm>
              <a:off x="5839316" y="34198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07" name="Elipse 506"/>
            <p:cNvSpPr/>
            <p:nvPr/>
          </p:nvSpPr>
          <p:spPr>
            <a:xfrm>
              <a:off x="5839316" y="366652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508" name="Elipse 507"/>
            <p:cNvSpPr/>
            <p:nvPr/>
          </p:nvSpPr>
          <p:spPr>
            <a:xfrm>
              <a:off x="5839316" y="39301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09" name="Elipse 508"/>
            <p:cNvSpPr/>
            <p:nvPr/>
          </p:nvSpPr>
          <p:spPr>
            <a:xfrm>
              <a:off x="5839316" y="415981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10" name="Elipse 509"/>
            <p:cNvSpPr/>
            <p:nvPr/>
          </p:nvSpPr>
          <p:spPr>
            <a:xfrm>
              <a:off x="5839316" y="43953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11" name="Elipse 510"/>
            <p:cNvSpPr/>
            <p:nvPr/>
          </p:nvSpPr>
          <p:spPr>
            <a:xfrm>
              <a:off x="5839316" y="461300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12" name="Elipse 511"/>
            <p:cNvSpPr/>
            <p:nvPr/>
          </p:nvSpPr>
          <p:spPr>
            <a:xfrm>
              <a:off x="5839316" y="484963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13" name="Agrupar 512"/>
          <p:cNvGrpSpPr/>
          <p:nvPr/>
        </p:nvGrpSpPr>
        <p:grpSpPr>
          <a:xfrm>
            <a:off x="4673220" y="5792909"/>
            <a:ext cx="60611" cy="1025764"/>
            <a:chOff x="6196255" y="2951967"/>
            <a:chExt cx="192505" cy="2086155"/>
          </a:xfrm>
          <a:solidFill>
            <a:schemeClr val="bg1"/>
          </a:solidFill>
        </p:grpSpPr>
        <p:sp>
          <p:nvSpPr>
            <p:cNvPr id="514" name="Elipse 513"/>
            <p:cNvSpPr/>
            <p:nvPr/>
          </p:nvSpPr>
          <p:spPr>
            <a:xfrm>
              <a:off x="6196255" y="295196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15" name="Elipse 514"/>
            <p:cNvSpPr/>
            <p:nvPr/>
          </p:nvSpPr>
          <p:spPr>
            <a:xfrm>
              <a:off x="6196255" y="31987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16" name="Elipse 515"/>
            <p:cNvSpPr/>
            <p:nvPr/>
          </p:nvSpPr>
          <p:spPr>
            <a:xfrm>
              <a:off x="6196255" y="34278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17" name="Elipse 516"/>
            <p:cNvSpPr/>
            <p:nvPr/>
          </p:nvSpPr>
          <p:spPr>
            <a:xfrm>
              <a:off x="6196255" y="36745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518" name="Elipse 517"/>
            <p:cNvSpPr/>
            <p:nvPr/>
          </p:nvSpPr>
          <p:spPr>
            <a:xfrm>
              <a:off x="6196255" y="39381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19" name="Elipse 518"/>
            <p:cNvSpPr/>
            <p:nvPr/>
          </p:nvSpPr>
          <p:spPr>
            <a:xfrm>
              <a:off x="6196255" y="416783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0" name="Elipse 519"/>
            <p:cNvSpPr/>
            <p:nvPr/>
          </p:nvSpPr>
          <p:spPr>
            <a:xfrm>
              <a:off x="6196255" y="440335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1" name="Elipse 520"/>
            <p:cNvSpPr/>
            <p:nvPr/>
          </p:nvSpPr>
          <p:spPr>
            <a:xfrm>
              <a:off x="6196255" y="46210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2" name="Elipse 521"/>
            <p:cNvSpPr/>
            <p:nvPr/>
          </p:nvSpPr>
          <p:spPr>
            <a:xfrm>
              <a:off x="6196255" y="485764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23" name="Agrupar 522"/>
          <p:cNvGrpSpPr/>
          <p:nvPr/>
        </p:nvGrpSpPr>
        <p:grpSpPr>
          <a:xfrm>
            <a:off x="4782731" y="5792909"/>
            <a:ext cx="60611" cy="1025764"/>
            <a:chOff x="6505069" y="2935935"/>
            <a:chExt cx="192505" cy="2086155"/>
          </a:xfrm>
          <a:solidFill>
            <a:schemeClr val="bg1"/>
          </a:solidFill>
        </p:grpSpPr>
        <p:sp>
          <p:nvSpPr>
            <p:cNvPr id="524" name="Elipse 523"/>
            <p:cNvSpPr/>
            <p:nvPr/>
          </p:nvSpPr>
          <p:spPr>
            <a:xfrm>
              <a:off x="6505069" y="293593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5" name="Elipse 524"/>
            <p:cNvSpPr/>
            <p:nvPr/>
          </p:nvSpPr>
          <p:spPr>
            <a:xfrm>
              <a:off x="6505069" y="318271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6" name="Elipse 525"/>
            <p:cNvSpPr/>
            <p:nvPr/>
          </p:nvSpPr>
          <p:spPr>
            <a:xfrm>
              <a:off x="6505069" y="34118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7" name="Elipse 526"/>
            <p:cNvSpPr/>
            <p:nvPr/>
          </p:nvSpPr>
          <p:spPr>
            <a:xfrm>
              <a:off x="6505069" y="365850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528" name="Elipse 527"/>
            <p:cNvSpPr/>
            <p:nvPr/>
          </p:nvSpPr>
          <p:spPr>
            <a:xfrm>
              <a:off x="6505069" y="392210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29" name="Elipse 528"/>
            <p:cNvSpPr/>
            <p:nvPr/>
          </p:nvSpPr>
          <p:spPr>
            <a:xfrm>
              <a:off x="6505069" y="415180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30" name="Elipse 529"/>
            <p:cNvSpPr/>
            <p:nvPr/>
          </p:nvSpPr>
          <p:spPr>
            <a:xfrm>
              <a:off x="6505069" y="43873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31" name="Elipse 530"/>
            <p:cNvSpPr/>
            <p:nvPr/>
          </p:nvSpPr>
          <p:spPr>
            <a:xfrm>
              <a:off x="6505069" y="460499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32" name="Elipse 531"/>
            <p:cNvSpPr/>
            <p:nvPr/>
          </p:nvSpPr>
          <p:spPr>
            <a:xfrm>
              <a:off x="6505069" y="48416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33" name="Agrupar 532"/>
          <p:cNvGrpSpPr/>
          <p:nvPr/>
        </p:nvGrpSpPr>
        <p:grpSpPr>
          <a:xfrm>
            <a:off x="5191685" y="5801909"/>
            <a:ext cx="60611" cy="1025764"/>
            <a:chOff x="6934197" y="2943953"/>
            <a:chExt cx="192505" cy="2086155"/>
          </a:xfrm>
          <a:solidFill>
            <a:schemeClr val="bg1"/>
          </a:solidFill>
        </p:grpSpPr>
        <p:sp>
          <p:nvSpPr>
            <p:cNvPr id="534" name="Elipse 533"/>
            <p:cNvSpPr/>
            <p:nvPr/>
          </p:nvSpPr>
          <p:spPr>
            <a:xfrm>
              <a:off x="6934197" y="294395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35" name="Elipse 534"/>
            <p:cNvSpPr/>
            <p:nvPr/>
          </p:nvSpPr>
          <p:spPr>
            <a:xfrm>
              <a:off x="6934197" y="319072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36" name="Elipse 535"/>
            <p:cNvSpPr/>
            <p:nvPr/>
          </p:nvSpPr>
          <p:spPr>
            <a:xfrm>
              <a:off x="6934197" y="341987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37" name="Elipse 536"/>
            <p:cNvSpPr/>
            <p:nvPr/>
          </p:nvSpPr>
          <p:spPr>
            <a:xfrm>
              <a:off x="6934197" y="36665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538" name="Elipse 537"/>
            <p:cNvSpPr/>
            <p:nvPr/>
          </p:nvSpPr>
          <p:spPr>
            <a:xfrm>
              <a:off x="6934197" y="393012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39" name="Elipse 538"/>
            <p:cNvSpPr/>
            <p:nvPr/>
          </p:nvSpPr>
          <p:spPr>
            <a:xfrm>
              <a:off x="6934197" y="415981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40" name="Elipse 539"/>
            <p:cNvSpPr/>
            <p:nvPr/>
          </p:nvSpPr>
          <p:spPr>
            <a:xfrm>
              <a:off x="6934197" y="43953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41" name="Elipse 540"/>
            <p:cNvSpPr/>
            <p:nvPr/>
          </p:nvSpPr>
          <p:spPr>
            <a:xfrm>
              <a:off x="6934197" y="461301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42" name="Elipse 541"/>
            <p:cNvSpPr/>
            <p:nvPr/>
          </p:nvSpPr>
          <p:spPr>
            <a:xfrm>
              <a:off x="6934197" y="48496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43" name="Agrupar 542"/>
          <p:cNvGrpSpPr/>
          <p:nvPr/>
        </p:nvGrpSpPr>
        <p:grpSpPr>
          <a:xfrm>
            <a:off x="5299803" y="5801909"/>
            <a:ext cx="60611" cy="1025764"/>
            <a:chOff x="7291136" y="2951969"/>
            <a:chExt cx="192505" cy="2086155"/>
          </a:xfrm>
          <a:solidFill>
            <a:schemeClr val="bg1"/>
          </a:solidFill>
        </p:grpSpPr>
        <p:sp>
          <p:nvSpPr>
            <p:cNvPr id="544" name="Elipse 543"/>
            <p:cNvSpPr/>
            <p:nvPr/>
          </p:nvSpPr>
          <p:spPr>
            <a:xfrm>
              <a:off x="7291136" y="295196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45" name="Elipse 544"/>
            <p:cNvSpPr/>
            <p:nvPr/>
          </p:nvSpPr>
          <p:spPr>
            <a:xfrm>
              <a:off x="7291136" y="31987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46" name="Elipse 545"/>
            <p:cNvSpPr/>
            <p:nvPr/>
          </p:nvSpPr>
          <p:spPr>
            <a:xfrm>
              <a:off x="7291136" y="34278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47" name="Elipse 546"/>
            <p:cNvSpPr/>
            <p:nvPr/>
          </p:nvSpPr>
          <p:spPr>
            <a:xfrm>
              <a:off x="7291136" y="367454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548" name="Elipse 547"/>
            <p:cNvSpPr/>
            <p:nvPr/>
          </p:nvSpPr>
          <p:spPr>
            <a:xfrm>
              <a:off x="7291136" y="39381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49" name="Elipse 548"/>
            <p:cNvSpPr/>
            <p:nvPr/>
          </p:nvSpPr>
          <p:spPr>
            <a:xfrm>
              <a:off x="7291136" y="416783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0" name="Elipse 549"/>
            <p:cNvSpPr/>
            <p:nvPr/>
          </p:nvSpPr>
          <p:spPr>
            <a:xfrm>
              <a:off x="7291136" y="440336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1" name="Elipse 550"/>
            <p:cNvSpPr/>
            <p:nvPr/>
          </p:nvSpPr>
          <p:spPr>
            <a:xfrm>
              <a:off x="7291136" y="46210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2" name="Elipse 551"/>
            <p:cNvSpPr/>
            <p:nvPr/>
          </p:nvSpPr>
          <p:spPr>
            <a:xfrm>
              <a:off x="7291136" y="48576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53" name="Agrupar 552"/>
          <p:cNvGrpSpPr/>
          <p:nvPr/>
        </p:nvGrpSpPr>
        <p:grpSpPr>
          <a:xfrm>
            <a:off x="5403752" y="5801909"/>
            <a:ext cx="60611" cy="1025764"/>
            <a:chOff x="7620005" y="2907859"/>
            <a:chExt cx="192505" cy="2086155"/>
          </a:xfrm>
          <a:solidFill>
            <a:schemeClr val="bg1"/>
          </a:solidFill>
        </p:grpSpPr>
        <p:sp>
          <p:nvSpPr>
            <p:cNvPr id="554" name="Elipse 553"/>
            <p:cNvSpPr/>
            <p:nvPr/>
          </p:nvSpPr>
          <p:spPr>
            <a:xfrm>
              <a:off x="7620005" y="29078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5" name="Elipse 554"/>
            <p:cNvSpPr/>
            <p:nvPr/>
          </p:nvSpPr>
          <p:spPr>
            <a:xfrm>
              <a:off x="7620005" y="31546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6" name="Elipse 555"/>
            <p:cNvSpPr/>
            <p:nvPr/>
          </p:nvSpPr>
          <p:spPr>
            <a:xfrm>
              <a:off x="7620005" y="338378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7" name="Elipse 556"/>
            <p:cNvSpPr/>
            <p:nvPr/>
          </p:nvSpPr>
          <p:spPr>
            <a:xfrm>
              <a:off x="7620005" y="363043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558" name="Elipse 557"/>
            <p:cNvSpPr/>
            <p:nvPr/>
          </p:nvSpPr>
          <p:spPr>
            <a:xfrm>
              <a:off x="7620005" y="389402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59" name="Elipse 558"/>
            <p:cNvSpPr/>
            <p:nvPr/>
          </p:nvSpPr>
          <p:spPr>
            <a:xfrm>
              <a:off x="7620005" y="41237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0" name="Elipse 559"/>
            <p:cNvSpPr/>
            <p:nvPr/>
          </p:nvSpPr>
          <p:spPr>
            <a:xfrm>
              <a:off x="7620005" y="43592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1" name="Elipse 560"/>
            <p:cNvSpPr/>
            <p:nvPr/>
          </p:nvSpPr>
          <p:spPr>
            <a:xfrm>
              <a:off x="7620005" y="45769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2" name="Elipse 561"/>
            <p:cNvSpPr/>
            <p:nvPr/>
          </p:nvSpPr>
          <p:spPr>
            <a:xfrm>
              <a:off x="7620005" y="481354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63" name="Agrupar 562"/>
          <p:cNvGrpSpPr/>
          <p:nvPr/>
        </p:nvGrpSpPr>
        <p:grpSpPr>
          <a:xfrm>
            <a:off x="5503724" y="5801909"/>
            <a:ext cx="60611" cy="1025764"/>
            <a:chOff x="8049133" y="2915877"/>
            <a:chExt cx="192505" cy="2086155"/>
          </a:xfrm>
          <a:solidFill>
            <a:schemeClr val="bg1"/>
          </a:solidFill>
        </p:grpSpPr>
        <p:sp>
          <p:nvSpPr>
            <p:cNvPr id="564" name="Elipse 563"/>
            <p:cNvSpPr/>
            <p:nvPr/>
          </p:nvSpPr>
          <p:spPr>
            <a:xfrm>
              <a:off x="8049133" y="291587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5" name="Elipse 564"/>
            <p:cNvSpPr/>
            <p:nvPr/>
          </p:nvSpPr>
          <p:spPr>
            <a:xfrm>
              <a:off x="8049133" y="316265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6" name="Elipse 565"/>
            <p:cNvSpPr/>
            <p:nvPr/>
          </p:nvSpPr>
          <p:spPr>
            <a:xfrm>
              <a:off x="8049133" y="339180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7" name="Elipse 566"/>
            <p:cNvSpPr/>
            <p:nvPr/>
          </p:nvSpPr>
          <p:spPr>
            <a:xfrm>
              <a:off x="8049133" y="363844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568" name="Elipse 567"/>
            <p:cNvSpPr/>
            <p:nvPr/>
          </p:nvSpPr>
          <p:spPr>
            <a:xfrm>
              <a:off x="8049133" y="390204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9" name="Elipse 568"/>
            <p:cNvSpPr/>
            <p:nvPr/>
          </p:nvSpPr>
          <p:spPr>
            <a:xfrm>
              <a:off x="8049133" y="413174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0" name="Elipse 569"/>
            <p:cNvSpPr/>
            <p:nvPr/>
          </p:nvSpPr>
          <p:spPr>
            <a:xfrm>
              <a:off x="8049133" y="436726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1" name="Elipse 570"/>
            <p:cNvSpPr/>
            <p:nvPr/>
          </p:nvSpPr>
          <p:spPr>
            <a:xfrm>
              <a:off x="8049133" y="45849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2" name="Elipse 571"/>
            <p:cNvSpPr/>
            <p:nvPr/>
          </p:nvSpPr>
          <p:spPr>
            <a:xfrm>
              <a:off x="8049133" y="482155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73" name="Agrupar 572"/>
          <p:cNvGrpSpPr/>
          <p:nvPr/>
        </p:nvGrpSpPr>
        <p:grpSpPr>
          <a:xfrm>
            <a:off x="5594350" y="5801909"/>
            <a:ext cx="60611" cy="1025764"/>
            <a:chOff x="8406072" y="2923893"/>
            <a:chExt cx="192505" cy="2086155"/>
          </a:xfrm>
          <a:solidFill>
            <a:schemeClr val="bg1"/>
          </a:solidFill>
        </p:grpSpPr>
        <p:sp>
          <p:nvSpPr>
            <p:cNvPr id="574" name="Elipse 573"/>
            <p:cNvSpPr/>
            <p:nvPr/>
          </p:nvSpPr>
          <p:spPr>
            <a:xfrm>
              <a:off x="8406072" y="29238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5" name="Elipse 574"/>
            <p:cNvSpPr/>
            <p:nvPr/>
          </p:nvSpPr>
          <p:spPr>
            <a:xfrm>
              <a:off x="8406072" y="317066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6" name="Elipse 575"/>
            <p:cNvSpPr/>
            <p:nvPr/>
          </p:nvSpPr>
          <p:spPr>
            <a:xfrm>
              <a:off x="8406072" y="339981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7" name="Elipse 576"/>
            <p:cNvSpPr/>
            <p:nvPr/>
          </p:nvSpPr>
          <p:spPr>
            <a:xfrm>
              <a:off x="8406072" y="364646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578" name="Elipse 577"/>
            <p:cNvSpPr/>
            <p:nvPr/>
          </p:nvSpPr>
          <p:spPr>
            <a:xfrm>
              <a:off x="8406072" y="391006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79" name="Elipse 578"/>
            <p:cNvSpPr/>
            <p:nvPr/>
          </p:nvSpPr>
          <p:spPr>
            <a:xfrm>
              <a:off x="8406072" y="41397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80" name="Elipse 579"/>
            <p:cNvSpPr/>
            <p:nvPr/>
          </p:nvSpPr>
          <p:spPr>
            <a:xfrm>
              <a:off x="8406072" y="437528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81" name="Elipse 580"/>
            <p:cNvSpPr/>
            <p:nvPr/>
          </p:nvSpPr>
          <p:spPr>
            <a:xfrm>
              <a:off x="8406072" y="45929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82" name="Elipse 581"/>
            <p:cNvSpPr/>
            <p:nvPr/>
          </p:nvSpPr>
          <p:spPr>
            <a:xfrm>
              <a:off x="8406072" y="482957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83" name="Agrupar 582"/>
          <p:cNvGrpSpPr/>
          <p:nvPr/>
        </p:nvGrpSpPr>
        <p:grpSpPr>
          <a:xfrm>
            <a:off x="5686102" y="5798898"/>
            <a:ext cx="60611" cy="1025764"/>
            <a:chOff x="3653574" y="2947963"/>
            <a:chExt cx="192505" cy="2086155"/>
          </a:xfrm>
          <a:solidFill>
            <a:schemeClr val="bg1"/>
          </a:solidFill>
        </p:grpSpPr>
        <p:sp>
          <p:nvSpPr>
            <p:cNvPr id="584" name="Elipse 583"/>
            <p:cNvSpPr/>
            <p:nvPr/>
          </p:nvSpPr>
          <p:spPr>
            <a:xfrm>
              <a:off x="3653574" y="294796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85" name="Elipse 584"/>
            <p:cNvSpPr/>
            <p:nvPr/>
          </p:nvSpPr>
          <p:spPr>
            <a:xfrm>
              <a:off x="3653574" y="31947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86" name="Elipse 585"/>
            <p:cNvSpPr/>
            <p:nvPr/>
          </p:nvSpPr>
          <p:spPr>
            <a:xfrm>
              <a:off x="3653574" y="342388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87" name="Elipse 586"/>
            <p:cNvSpPr/>
            <p:nvPr/>
          </p:nvSpPr>
          <p:spPr>
            <a:xfrm>
              <a:off x="3653574" y="36705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588" name="Elipse 587"/>
            <p:cNvSpPr/>
            <p:nvPr/>
          </p:nvSpPr>
          <p:spPr>
            <a:xfrm>
              <a:off x="3653574" y="393413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89" name="Elipse 588"/>
            <p:cNvSpPr/>
            <p:nvPr/>
          </p:nvSpPr>
          <p:spPr>
            <a:xfrm>
              <a:off x="3653574" y="416382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90" name="Elipse 589"/>
            <p:cNvSpPr/>
            <p:nvPr/>
          </p:nvSpPr>
          <p:spPr>
            <a:xfrm>
              <a:off x="3653574" y="439935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91" name="Elipse 590"/>
            <p:cNvSpPr/>
            <p:nvPr/>
          </p:nvSpPr>
          <p:spPr>
            <a:xfrm>
              <a:off x="3653574" y="46170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92" name="Elipse 591"/>
            <p:cNvSpPr/>
            <p:nvPr/>
          </p:nvSpPr>
          <p:spPr>
            <a:xfrm>
              <a:off x="3653574" y="48536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593" name="Agrupar 592"/>
          <p:cNvGrpSpPr/>
          <p:nvPr/>
        </p:nvGrpSpPr>
        <p:grpSpPr>
          <a:xfrm>
            <a:off x="5784234" y="5798898"/>
            <a:ext cx="60611" cy="1025764"/>
            <a:chOff x="4010513" y="2955979"/>
            <a:chExt cx="192505" cy="2086155"/>
          </a:xfrm>
          <a:solidFill>
            <a:schemeClr val="bg1"/>
          </a:solidFill>
        </p:grpSpPr>
        <p:sp>
          <p:nvSpPr>
            <p:cNvPr id="594" name="Elipse 593"/>
            <p:cNvSpPr/>
            <p:nvPr/>
          </p:nvSpPr>
          <p:spPr>
            <a:xfrm>
              <a:off x="4010513" y="295597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95" name="Elipse 594"/>
            <p:cNvSpPr/>
            <p:nvPr/>
          </p:nvSpPr>
          <p:spPr>
            <a:xfrm>
              <a:off x="4010513" y="320275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96" name="Elipse 595"/>
            <p:cNvSpPr/>
            <p:nvPr/>
          </p:nvSpPr>
          <p:spPr>
            <a:xfrm>
              <a:off x="4010513" y="343190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97" name="Elipse 596"/>
            <p:cNvSpPr/>
            <p:nvPr/>
          </p:nvSpPr>
          <p:spPr>
            <a:xfrm>
              <a:off x="4010513" y="36785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598" name="Elipse 597"/>
            <p:cNvSpPr/>
            <p:nvPr/>
          </p:nvSpPr>
          <p:spPr>
            <a:xfrm>
              <a:off x="4010513" y="394214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99" name="Elipse 598"/>
            <p:cNvSpPr/>
            <p:nvPr/>
          </p:nvSpPr>
          <p:spPr>
            <a:xfrm>
              <a:off x="4010513" y="417184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00" name="Elipse 599"/>
            <p:cNvSpPr/>
            <p:nvPr/>
          </p:nvSpPr>
          <p:spPr>
            <a:xfrm>
              <a:off x="4010513" y="440737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01" name="Elipse 600"/>
            <p:cNvSpPr/>
            <p:nvPr/>
          </p:nvSpPr>
          <p:spPr>
            <a:xfrm>
              <a:off x="4010513" y="46250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02" name="Elipse 601"/>
            <p:cNvSpPr/>
            <p:nvPr/>
          </p:nvSpPr>
          <p:spPr>
            <a:xfrm>
              <a:off x="4010513" y="486166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03" name="Agrupar 602"/>
          <p:cNvGrpSpPr/>
          <p:nvPr/>
        </p:nvGrpSpPr>
        <p:grpSpPr>
          <a:xfrm>
            <a:off x="5889702" y="5798898"/>
            <a:ext cx="60611" cy="1025764"/>
            <a:chOff x="4315309" y="2923900"/>
            <a:chExt cx="192505" cy="2086155"/>
          </a:xfrm>
          <a:solidFill>
            <a:schemeClr val="bg1"/>
          </a:solidFill>
        </p:grpSpPr>
        <p:sp>
          <p:nvSpPr>
            <p:cNvPr id="604" name="Elipse 603"/>
            <p:cNvSpPr/>
            <p:nvPr/>
          </p:nvSpPr>
          <p:spPr>
            <a:xfrm>
              <a:off x="4315309" y="29239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05" name="Elipse 604"/>
            <p:cNvSpPr/>
            <p:nvPr/>
          </p:nvSpPr>
          <p:spPr>
            <a:xfrm>
              <a:off x="4315309" y="31706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06" name="Elipse 605"/>
            <p:cNvSpPr/>
            <p:nvPr/>
          </p:nvSpPr>
          <p:spPr>
            <a:xfrm>
              <a:off x="4315309" y="33998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07" name="Elipse 606"/>
            <p:cNvSpPr/>
            <p:nvPr/>
          </p:nvSpPr>
          <p:spPr>
            <a:xfrm>
              <a:off x="4315309" y="364647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08" name="Elipse 607"/>
            <p:cNvSpPr/>
            <p:nvPr/>
          </p:nvSpPr>
          <p:spPr>
            <a:xfrm>
              <a:off x="4315309" y="391006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09" name="Elipse 608"/>
            <p:cNvSpPr/>
            <p:nvPr/>
          </p:nvSpPr>
          <p:spPr>
            <a:xfrm>
              <a:off x="4315309" y="413976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10" name="Elipse 609"/>
            <p:cNvSpPr/>
            <p:nvPr/>
          </p:nvSpPr>
          <p:spPr>
            <a:xfrm>
              <a:off x="4315309" y="43752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11" name="Elipse 610"/>
            <p:cNvSpPr/>
            <p:nvPr/>
          </p:nvSpPr>
          <p:spPr>
            <a:xfrm>
              <a:off x="4315309" y="459295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12" name="Elipse 611"/>
            <p:cNvSpPr/>
            <p:nvPr/>
          </p:nvSpPr>
          <p:spPr>
            <a:xfrm>
              <a:off x="4315309" y="482958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13" name="Agrupar 612"/>
          <p:cNvGrpSpPr/>
          <p:nvPr/>
        </p:nvGrpSpPr>
        <p:grpSpPr>
          <a:xfrm>
            <a:off x="6067232" y="5798898"/>
            <a:ext cx="60611" cy="1025764"/>
            <a:chOff x="4744437" y="2931918"/>
            <a:chExt cx="192505" cy="2086155"/>
          </a:xfrm>
          <a:solidFill>
            <a:schemeClr val="bg1"/>
          </a:solidFill>
        </p:grpSpPr>
        <p:sp>
          <p:nvSpPr>
            <p:cNvPr id="614" name="Elipse 613"/>
            <p:cNvSpPr/>
            <p:nvPr/>
          </p:nvSpPr>
          <p:spPr>
            <a:xfrm>
              <a:off x="4744437" y="293191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15" name="Elipse 614"/>
            <p:cNvSpPr/>
            <p:nvPr/>
          </p:nvSpPr>
          <p:spPr>
            <a:xfrm>
              <a:off x="4744437" y="31786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16" name="Elipse 615"/>
            <p:cNvSpPr/>
            <p:nvPr/>
          </p:nvSpPr>
          <p:spPr>
            <a:xfrm>
              <a:off x="4744437" y="34078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17" name="Elipse 616"/>
            <p:cNvSpPr/>
            <p:nvPr/>
          </p:nvSpPr>
          <p:spPr>
            <a:xfrm>
              <a:off x="4744437" y="365448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18" name="Elipse 617"/>
            <p:cNvSpPr/>
            <p:nvPr/>
          </p:nvSpPr>
          <p:spPr>
            <a:xfrm>
              <a:off x="4744437" y="391808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19" name="Elipse 618"/>
            <p:cNvSpPr/>
            <p:nvPr/>
          </p:nvSpPr>
          <p:spPr>
            <a:xfrm>
              <a:off x="4744437" y="414778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20" name="Elipse 619"/>
            <p:cNvSpPr/>
            <p:nvPr/>
          </p:nvSpPr>
          <p:spPr>
            <a:xfrm>
              <a:off x="4744437" y="438330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21" name="Elipse 620"/>
            <p:cNvSpPr/>
            <p:nvPr/>
          </p:nvSpPr>
          <p:spPr>
            <a:xfrm>
              <a:off x="4744437" y="46009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22" name="Elipse 621"/>
            <p:cNvSpPr/>
            <p:nvPr/>
          </p:nvSpPr>
          <p:spPr>
            <a:xfrm>
              <a:off x="4744437" y="483759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23" name="Agrupar 622"/>
          <p:cNvGrpSpPr/>
          <p:nvPr/>
        </p:nvGrpSpPr>
        <p:grpSpPr>
          <a:xfrm>
            <a:off x="6166907" y="5798898"/>
            <a:ext cx="60611" cy="1025764"/>
            <a:chOff x="5101376" y="2939934"/>
            <a:chExt cx="192505" cy="2086155"/>
          </a:xfrm>
          <a:solidFill>
            <a:schemeClr val="bg1"/>
          </a:solidFill>
        </p:grpSpPr>
        <p:sp>
          <p:nvSpPr>
            <p:cNvPr id="624" name="Elipse 623"/>
            <p:cNvSpPr/>
            <p:nvPr/>
          </p:nvSpPr>
          <p:spPr>
            <a:xfrm>
              <a:off x="5101376" y="29399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25" name="Elipse 624"/>
            <p:cNvSpPr/>
            <p:nvPr/>
          </p:nvSpPr>
          <p:spPr>
            <a:xfrm>
              <a:off x="5101376" y="318670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26" name="Elipse 625"/>
            <p:cNvSpPr/>
            <p:nvPr/>
          </p:nvSpPr>
          <p:spPr>
            <a:xfrm>
              <a:off x="5101376" y="341585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27" name="Elipse 626"/>
            <p:cNvSpPr/>
            <p:nvPr/>
          </p:nvSpPr>
          <p:spPr>
            <a:xfrm>
              <a:off x="5101376" y="366250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28" name="Elipse 627"/>
            <p:cNvSpPr/>
            <p:nvPr/>
          </p:nvSpPr>
          <p:spPr>
            <a:xfrm>
              <a:off x="5101376" y="392610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29" name="Elipse 628"/>
            <p:cNvSpPr/>
            <p:nvPr/>
          </p:nvSpPr>
          <p:spPr>
            <a:xfrm>
              <a:off x="5101376" y="415580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30" name="Elipse 629"/>
            <p:cNvSpPr/>
            <p:nvPr/>
          </p:nvSpPr>
          <p:spPr>
            <a:xfrm>
              <a:off x="5101376" y="43913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31" name="Elipse 630"/>
            <p:cNvSpPr/>
            <p:nvPr/>
          </p:nvSpPr>
          <p:spPr>
            <a:xfrm>
              <a:off x="5101376" y="46089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32" name="Elipse 631"/>
            <p:cNvSpPr/>
            <p:nvPr/>
          </p:nvSpPr>
          <p:spPr>
            <a:xfrm>
              <a:off x="5101376" y="484561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33" name="Agrupar 632"/>
          <p:cNvGrpSpPr/>
          <p:nvPr/>
        </p:nvGrpSpPr>
        <p:grpSpPr>
          <a:xfrm>
            <a:off x="6273340" y="5798898"/>
            <a:ext cx="60611" cy="1025764"/>
            <a:chOff x="5410188" y="2935933"/>
            <a:chExt cx="192505" cy="2086155"/>
          </a:xfrm>
          <a:solidFill>
            <a:schemeClr val="bg1"/>
          </a:solidFill>
        </p:grpSpPr>
        <p:sp>
          <p:nvSpPr>
            <p:cNvPr id="634" name="Elipse 633"/>
            <p:cNvSpPr/>
            <p:nvPr/>
          </p:nvSpPr>
          <p:spPr>
            <a:xfrm>
              <a:off x="5410188" y="293593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35" name="Elipse 634"/>
            <p:cNvSpPr/>
            <p:nvPr/>
          </p:nvSpPr>
          <p:spPr>
            <a:xfrm>
              <a:off x="5410188" y="318270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36" name="Elipse 635"/>
            <p:cNvSpPr/>
            <p:nvPr/>
          </p:nvSpPr>
          <p:spPr>
            <a:xfrm>
              <a:off x="5410188" y="341185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37" name="Elipse 636"/>
            <p:cNvSpPr/>
            <p:nvPr/>
          </p:nvSpPr>
          <p:spPr>
            <a:xfrm>
              <a:off x="5410188" y="365850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38" name="Elipse 637"/>
            <p:cNvSpPr/>
            <p:nvPr/>
          </p:nvSpPr>
          <p:spPr>
            <a:xfrm>
              <a:off x="5410188" y="392210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39" name="Elipse 638"/>
            <p:cNvSpPr/>
            <p:nvPr/>
          </p:nvSpPr>
          <p:spPr>
            <a:xfrm>
              <a:off x="5410188" y="415179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40" name="Elipse 639"/>
            <p:cNvSpPr/>
            <p:nvPr/>
          </p:nvSpPr>
          <p:spPr>
            <a:xfrm>
              <a:off x="5410188" y="43873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41" name="Elipse 640"/>
            <p:cNvSpPr/>
            <p:nvPr/>
          </p:nvSpPr>
          <p:spPr>
            <a:xfrm>
              <a:off x="5410188" y="460499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42" name="Elipse 641"/>
            <p:cNvSpPr/>
            <p:nvPr/>
          </p:nvSpPr>
          <p:spPr>
            <a:xfrm>
              <a:off x="5410188" y="484161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43" name="Agrupar 642"/>
          <p:cNvGrpSpPr/>
          <p:nvPr/>
        </p:nvGrpSpPr>
        <p:grpSpPr>
          <a:xfrm>
            <a:off x="6372293" y="5798898"/>
            <a:ext cx="60611" cy="1025764"/>
            <a:chOff x="5839316" y="2943951"/>
            <a:chExt cx="192505" cy="2086155"/>
          </a:xfrm>
          <a:solidFill>
            <a:schemeClr val="bg1"/>
          </a:solidFill>
        </p:grpSpPr>
        <p:sp>
          <p:nvSpPr>
            <p:cNvPr id="644" name="Elipse 643"/>
            <p:cNvSpPr/>
            <p:nvPr/>
          </p:nvSpPr>
          <p:spPr>
            <a:xfrm>
              <a:off x="5839316" y="294395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45" name="Elipse 644"/>
            <p:cNvSpPr/>
            <p:nvPr/>
          </p:nvSpPr>
          <p:spPr>
            <a:xfrm>
              <a:off x="5839316" y="31907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46" name="Elipse 645"/>
            <p:cNvSpPr/>
            <p:nvPr/>
          </p:nvSpPr>
          <p:spPr>
            <a:xfrm>
              <a:off x="5839316" y="341987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47" name="Elipse 646"/>
            <p:cNvSpPr/>
            <p:nvPr/>
          </p:nvSpPr>
          <p:spPr>
            <a:xfrm>
              <a:off x="5839316" y="366652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48" name="Elipse 647"/>
            <p:cNvSpPr/>
            <p:nvPr/>
          </p:nvSpPr>
          <p:spPr>
            <a:xfrm>
              <a:off x="5839316" y="393012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49" name="Elipse 648"/>
            <p:cNvSpPr/>
            <p:nvPr/>
          </p:nvSpPr>
          <p:spPr>
            <a:xfrm>
              <a:off x="5839316" y="415981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50" name="Elipse 649"/>
            <p:cNvSpPr/>
            <p:nvPr/>
          </p:nvSpPr>
          <p:spPr>
            <a:xfrm>
              <a:off x="5839316" y="43953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51" name="Elipse 650"/>
            <p:cNvSpPr/>
            <p:nvPr/>
          </p:nvSpPr>
          <p:spPr>
            <a:xfrm>
              <a:off x="5839316" y="461300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52" name="Elipse 651"/>
            <p:cNvSpPr/>
            <p:nvPr/>
          </p:nvSpPr>
          <p:spPr>
            <a:xfrm>
              <a:off x="5839316" y="484963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53" name="Agrupar 652"/>
          <p:cNvGrpSpPr/>
          <p:nvPr/>
        </p:nvGrpSpPr>
        <p:grpSpPr>
          <a:xfrm>
            <a:off x="6471968" y="5798898"/>
            <a:ext cx="60611" cy="1025764"/>
            <a:chOff x="6196255" y="2951967"/>
            <a:chExt cx="192505" cy="2086155"/>
          </a:xfrm>
          <a:solidFill>
            <a:schemeClr val="bg1"/>
          </a:solidFill>
        </p:grpSpPr>
        <p:sp>
          <p:nvSpPr>
            <p:cNvPr id="654" name="Elipse 653"/>
            <p:cNvSpPr/>
            <p:nvPr/>
          </p:nvSpPr>
          <p:spPr>
            <a:xfrm>
              <a:off x="6196255" y="295196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55" name="Elipse 654"/>
            <p:cNvSpPr/>
            <p:nvPr/>
          </p:nvSpPr>
          <p:spPr>
            <a:xfrm>
              <a:off x="6196255" y="319874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56" name="Elipse 655"/>
            <p:cNvSpPr/>
            <p:nvPr/>
          </p:nvSpPr>
          <p:spPr>
            <a:xfrm>
              <a:off x="6196255" y="342789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57" name="Elipse 656"/>
            <p:cNvSpPr/>
            <p:nvPr/>
          </p:nvSpPr>
          <p:spPr>
            <a:xfrm>
              <a:off x="6196255" y="36745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58" name="Elipse 657"/>
            <p:cNvSpPr/>
            <p:nvPr/>
          </p:nvSpPr>
          <p:spPr>
            <a:xfrm>
              <a:off x="6196255" y="393813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59" name="Elipse 658"/>
            <p:cNvSpPr/>
            <p:nvPr/>
          </p:nvSpPr>
          <p:spPr>
            <a:xfrm>
              <a:off x="6196255" y="416783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60" name="Elipse 659"/>
            <p:cNvSpPr/>
            <p:nvPr/>
          </p:nvSpPr>
          <p:spPr>
            <a:xfrm>
              <a:off x="6196255" y="440335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61" name="Elipse 660"/>
            <p:cNvSpPr/>
            <p:nvPr/>
          </p:nvSpPr>
          <p:spPr>
            <a:xfrm>
              <a:off x="6196255" y="46210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62" name="Elipse 661"/>
            <p:cNvSpPr/>
            <p:nvPr/>
          </p:nvSpPr>
          <p:spPr>
            <a:xfrm>
              <a:off x="6196255" y="485764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63" name="Agrupar 662"/>
          <p:cNvGrpSpPr/>
          <p:nvPr/>
        </p:nvGrpSpPr>
        <p:grpSpPr>
          <a:xfrm>
            <a:off x="6578979" y="5798898"/>
            <a:ext cx="60611" cy="1025764"/>
            <a:chOff x="6505069" y="2935935"/>
            <a:chExt cx="192505" cy="2086155"/>
          </a:xfrm>
          <a:solidFill>
            <a:schemeClr val="bg1"/>
          </a:solidFill>
        </p:grpSpPr>
        <p:sp>
          <p:nvSpPr>
            <p:cNvPr id="664" name="Elipse 663"/>
            <p:cNvSpPr/>
            <p:nvPr/>
          </p:nvSpPr>
          <p:spPr>
            <a:xfrm>
              <a:off x="6505069" y="293593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65" name="Elipse 664"/>
            <p:cNvSpPr/>
            <p:nvPr/>
          </p:nvSpPr>
          <p:spPr>
            <a:xfrm>
              <a:off x="6505069" y="318271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66" name="Elipse 665"/>
            <p:cNvSpPr/>
            <p:nvPr/>
          </p:nvSpPr>
          <p:spPr>
            <a:xfrm>
              <a:off x="6505069" y="34118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67" name="Elipse 666"/>
            <p:cNvSpPr/>
            <p:nvPr/>
          </p:nvSpPr>
          <p:spPr>
            <a:xfrm>
              <a:off x="6505069" y="365850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68" name="Elipse 667"/>
            <p:cNvSpPr/>
            <p:nvPr/>
          </p:nvSpPr>
          <p:spPr>
            <a:xfrm>
              <a:off x="6505069" y="392210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69" name="Elipse 668"/>
            <p:cNvSpPr/>
            <p:nvPr/>
          </p:nvSpPr>
          <p:spPr>
            <a:xfrm>
              <a:off x="6505069" y="4151801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70" name="Elipse 669"/>
            <p:cNvSpPr/>
            <p:nvPr/>
          </p:nvSpPr>
          <p:spPr>
            <a:xfrm>
              <a:off x="6505069" y="43873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71" name="Elipse 670"/>
            <p:cNvSpPr/>
            <p:nvPr/>
          </p:nvSpPr>
          <p:spPr>
            <a:xfrm>
              <a:off x="6505069" y="460499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72" name="Elipse 671"/>
            <p:cNvSpPr/>
            <p:nvPr/>
          </p:nvSpPr>
          <p:spPr>
            <a:xfrm>
              <a:off x="6505069" y="48416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73" name="Agrupar 672"/>
          <p:cNvGrpSpPr/>
          <p:nvPr/>
        </p:nvGrpSpPr>
        <p:grpSpPr>
          <a:xfrm>
            <a:off x="6687097" y="5798898"/>
            <a:ext cx="60611" cy="1025764"/>
            <a:chOff x="6934197" y="2943953"/>
            <a:chExt cx="192505" cy="2086155"/>
          </a:xfrm>
          <a:solidFill>
            <a:schemeClr val="bg1"/>
          </a:solidFill>
        </p:grpSpPr>
        <p:sp>
          <p:nvSpPr>
            <p:cNvPr id="674" name="Elipse 673"/>
            <p:cNvSpPr/>
            <p:nvPr/>
          </p:nvSpPr>
          <p:spPr>
            <a:xfrm>
              <a:off x="6934197" y="294395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75" name="Elipse 674"/>
            <p:cNvSpPr/>
            <p:nvPr/>
          </p:nvSpPr>
          <p:spPr>
            <a:xfrm>
              <a:off x="6934197" y="319072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76" name="Elipse 675"/>
            <p:cNvSpPr/>
            <p:nvPr/>
          </p:nvSpPr>
          <p:spPr>
            <a:xfrm>
              <a:off x="6934197" y="3419877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77" name="Elipse 676"/>
            <p:cNvSpPr/>
            <p:nvPr/>
          </p:nvSpPr>
          <p:spPr>
            <a:xfrm>
              <a:off x="6934197" y="366652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78" name="Elipse 677"/>
            <p:cNvSpPr/>
            <p:nvPr/>
          </p:nvSpPr>
          <p:spPr>
            <a:xfrm>
              <a:off x="6934197" y="3930122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79" name="Elipse 678"/>
            <p:cNvSpPr/>
            <p:nvPr/>
          </p:nvSpPr>
          <p:spPr>
            <a:xfrm>
              <a:off x="6934197" y="415981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80" name="Elipse 679"/>
            <p:cNvSpPr/>
            <p:nvPr/>
          </p:nvSpPr>
          <p:spPr>
            <a:xfrm>
              <a:off x="6934197" y="43953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81" name="Elipse 680"/>
            <p:cNvSpPr/>
            <p:nvPr/>
          </p:nvSpPr>
          <p:spPr>
            <a:xfrm>
              <a:off x="6934197" y="461301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82" name="Elipse 681"/>
            <p:cNvSpPr/>
            <p:nvPr/>
          </p:nvSpPr>
          <p:spPr>
            <a:xfrm>
              <a:off x="6934197" y="48496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83" name="Agrupar 682"/>
          <p:cNvGrpSpPr/>
          <p:nvPr/>
        </p:nvGrpSpPr>
        <p:grpSpPr>
          <a:xfrm>
            <a:off x="6905067" y="5798898"/>
            <a:ext cx="60611" cy="1025764"/>
            <a:chOff x="7291136" y="2951969"/>
            <a:chExt cx="192505" cy="2086155"/>
          </a:xfrm>
          <a:solidFill>
            <a:schemeClr val="bg1"/>
          </a:solidFill>
        </p:grpSpPr>
        <p:sp>
          <p:nvSpPr>
            <p:cNvPr id="684" name="Elipse 683"/>
            <p:cNvSpPr/>
            <p:nvPr/>
          </p:nvSpPr>
          <p:spPr>
            <a:xfrm>
              <a:off x="7291136" y="295196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85" name="Elipse 684"/>
            <p:cNvSpPr/>
            <p:nvPr/>
          </p:nvSpPr>
          <p:spPr>
            <a:xfrm>
              <a:off x="7291136" y="319874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86" name="Elipse 685"/>
            <p:cNvSpPr/>
            <p:nvPr/>
          </p:nvSpPr>
          <p:spPr>
            <a:xfrm>
              <a:off x="7291136" y="342789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87" name="Elipse 686"/>
            <p:cNvSpPr/>
            <p:nvPr/>
          </p:nvSpPr>
          <p:spPr>
            <a:xfrm>
              <a:off x="7291136" y="367454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88" name="Elipse 687"/>
            <p:cNvSpPr/>
            <p:nvPr/>
          </p:nvSpPr>
          <p:spPr>
            <a:xfrm>
              <a:off x="7291136" y="393813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89" name="Elipse 688"/>
            <p:cNvSpPr/>
            <p:nvPr/>
          </p:nvSpPr>
          <p:spPr>
            <a:xfrm>
              <a:off x="7291136" y="416783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90" name="Elipse 689"/>
            <p:cNvSpPr/>
            <p:nvPr/>
          </p:nvSpPr>
          <p:spPr>
            <a:xfrm>
              <a:off x="7291136" y="440336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91" name="Elipse 690"/>
            <p:cNvSpPr/>
            <p:nvPr/>
          </p:nvSpPr>
          <p:spPr>
            <a:xfrm>
              <a:off x="7291136" y="462102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92" name="Elipse 691"/>
            <p:cNvSpPr/>
            <p:nvPr/>
          </p:nvSpPr>
          <p:spPr>
            <a:xfrm>
              <a:off x="7291136" y="48576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693" name="Agrupar 692"/>
          <p:cNvGrpSpPr/>
          <p:nvPr/>
        </p:nvGrpSpPr>
        <p:grpSpPr>
          <a:xfrm>
            <a:off x="6798930" y="5798898"/>
            <a:ext cx="60611" cy="1025764"/>
            <a:chOff x="7620005" y="2907859"/>
            <a:chExt cx="192505" cy="2086155"/>
          </a:xfrm>
          <a:solidFill>
            <a:schemeClr val="bg1"/>
          </a:solidFill>
        </p:grpSpPr>
        <p:sp>
          <p:nvSpPr>
            <p:cNvPr id="694" name="Elipse 693"/>
            <p:cNvSpPr/>
            <p:nvPr/>
          </p:nvSpPr>
          <p:spPr>
            <a:xfrm>
              <a:off x="7620005" y="2907859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95" name="Elipse 694"/>
            <p:cNvSpPr/>
            <p:nvPr/>
          </p:nvSpPr>
          <p:spPr>
            <a:xfrm>
              <a:off x="7620005" y="3154634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96" name="Elipse 695"/>
            <p:cNvSpPr/>
            <p:nvPr/>
          </p:nvSpPr>
          <p:spPr>
            <a:xfrm>
              <a:off x="7620005" y="3383783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97" name="Elipse 696"/>
            <p:cNvSpPr/>
            <p:nvPr/>
          </p:nvSpPr>
          <p:spPr>
            <a:xfrm>
              <a:off x="7620005" y="363043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b="1" dirty="0"/>
            </a:p>
          </p:txBody>
        </p:sp>
        <p:sp>
          <p:nvSpPr>
            <p:cNvPr id="698" name="Elipse 697"/>
            <p:cNvSpPr/>
            <p:nvPr/>
          </p:nvSpPr>
          <p:spPr>
            <a:xfrm>
              <a:off x="7620005" y="3894028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699" name="Elipse 698"/>
            <p:cNvSpPr/>
            <p:nvPr/>
          </p:nvSpPr>
          <p:spPr>
            <a:xfrm>
              <a:off x="7620005" y="4123725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00" name="Elipse 699"/>
            <p:cNvSpPr/>
            <p:nvPr/>
          </p:nvSpPr>
          <p:spPr>
            <a:xfrm>
              <a:off x="7620005" y="435925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01" name="Elipse 700"/>
            <p:cNvSpPr/>
            <p:nvPr/>
          </p:nvSpPr>
          <p:spPr>
            <a:xfrm>
              <a:off x="7620005" y="4576916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02" name="Elipse 701"/>
            <p:cNvSpPr/>
            <p:nvPr/>
          </p:nvSpPr>
          <p:spPr>
            <a:xfrm>
              <a:off x="7620005" y="4813540"/>
              <a:ext cx="192505" cy="18047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703" name="CuadroTexto 702"/>
          <p:cNvSpPr txBox="1"/>
          <p:nvPr/>
        </p:nvSpPr>
        <p:spPr>
          <a:xfrm rot="16200000">
            <a:off x="1959787" y="4637474"/>
            <a:ext cx="8555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Sham</a:t>
            </a:r>
            <a:endParaRPr lang="en-US" b="1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704" name="CuadroTexto 703"/>
          <p:cNvSpPr txBox="1"/>
          <p:nvPr/>
        </p:nvSpPr>
        <p:spPr>
          <a:xfrm rot="16200000">
            <a:off x="1875898" y="5919853"/>
            <a:ext cx="102659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/>
              <a:t>UNx</a:t>
            </a:r>
            <a:r>
              <a:rPr lang="en-US" b="1" dirty="0"/>
              <a:t> + IR</a:t>
            </a:r>
          </a:p>
        </p:txBody>
      </p:sp>
      <p:sp>
        <p:nvSpPr>
          <p:cNvPr id="3" name="Estrella de 5 puntas 2"/>
          <p:cNvSpPr/>
          <p:nvPr/>
        </p:nvSpPr>
        <p:spPr>
          <a:xfrm>
            <a:off x="4638068" y="3560726"/>
            <a:ext cx="265997" cy="233790"/>
          </a:xfrm>
          <a:prstGeom prst="star5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706" name="Agrupar 705"/>
          <p:cNvGrpSpPr/>
          <p:nvPr/>
        </p:nvGrpSpPr>
        <p:grpSpPr>
          <a:xfrm>
            <a:off x="1371028" y="4400753"/>
            <a:ext cx="2805809" cy="3030758"/>
            <a:chOff x="574266" y="2077980"/>
            <a:chExt cx="3345280" cy="4256352"/>
          </a:xfrm>
        </p:grpSpPr>
        <p:cxnSp>
          <p:nvCxnSpPr>
            <p:cNvPr id="707" name="Conector recto de flecha 706"/>
            <p:cNvCxnSpPr/>
            <p:nvPr/>
          </p:nvCxnSpPr>
          <p:spPr>
            <a:xfrm flipV="1">
              <a:off x="1085850" y="2099286"/>
              <a:ext cx="57150" cy="373001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08" name="Conector recto de flecha 707"/>
            <p:cNvCxnSpPr/>
            <p:nvPr/>
          </p:nvCxnSpPr>
          <p:spPr>
            <a:xfrm>
              <a:off x="1085292" y="5836594"/>
              <a:ext cx="2834254" cy="1905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09" name="CuadroTexto 708"/>
            <p:cNvSpPr txBox="1"/>
            <p:nvPr/>
          </p:nvSpPr>
          <p:spPr>
            <a:xfrm rot="16200000">
              <a:off x="-678949" y="3331195"/>
              <a:ext cx="2946773" cy="44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Individual Clones</a:t>
              </a:r>
            </a:p>
          </p:txBody>
        </p:sp>
        <p:sp>
          <p:nvSpPr>
            <p:cNvPr id="710" name="CuadroTexto 709"/>
            <p:cNvSpPr txBox="1"/>
            <p:nvPr/>
          </p:nvSpPr>
          <p:spPr>
            <a:xfrm>
              <a:off x="1382967" y="5815647"/>
              <a:ext cx="2122034" cy="518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/>
                <a:t>CpG</a:t>
              </a:r>
              <a:r>
                <a:rPr lang="en-US" b="1" dirty="0"/>
                <a:t> Residues </a:t>
              </a:r>
            </a:p>
          </p:txBody>
        </p:sp>
      </p:grpSp>
      <p:sp>
        <p:nvSpPr>
          <p:cNvPr id="711" name="CuadroTexto 710">
            <a:extLst>
              <a:ext uri="{FF2B5EF4-FFF2-40B4-BE49-F238E27FC236}">
                <a16:creationId xmlns:a16="http://schemas.microsoft.com/office/drawing/2014/main" id="{27A6DA0C-FB0B-034F-BB69-BD362E7A6FE9}"/>
              </a:ext>
            </a:extLst>
          </p:cNvPr>
          <p:cNvSpPr txBox="1"/>
          <p:nvPr/>
        </p:nvSpPr>
        <p:spPr>
          <a:xfrm>
            <a:off x="3345575" y="1903742"/>
            <a:ext cx="3738716" cy="58477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s-MX" sz="3200" i="1" dirty="0">
                <a:solidFill>
                  <a:schemeClr val="bg1"/>
                </a:solidFill>
              </a:rPr>
              <a:t>Hif1a</a:t>
            </a:r>
            <a:r>
              <a:rPr lang="es-MX" sz="3200" dirty="0">
                <a:solidFill>
                  <a:schemeClr val="bg1"/>
                </a:solidFill>
              </a:rPr>
              <a:t> Gene Promoter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846937" y="8937376"/>
            <a:ext cx="102067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200000"/>
              </a:lnSpc>
            </a:pPr>
            <a:r>
              <a:rPr lang="en-US" b="1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Supplemental Figure 2: 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Bisulfite sequencing of one non-codifying upstream region of </a:t>
            </a:r>
            <a:r>
              <a:rPr lang="en-US" i="1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Hif1a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 promoter region</a:t>
            </a:r>
            <a:r>
              <a:rPr lang="en-US" b="1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.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 White circles represented non-methylated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CpG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, and black circles represented methylated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CpG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, each circle represented an individual clone. Each C represented a cytosine in </a:t>
            </a:r>
            <a:r>
              <a:rPr lang="en-US" dirty="0" err="1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CpG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Calibri" charset="0"/>
                <a:cs typeface="Arial" charset="0"/>
              </a:rPr>
              <a:t> context. TSS-Transcription star site; HRE-Hypoxia response element: ACGTG.</a:t>
            </a:r>
            <a:endParaRPr lang="es-ES_tradnl" dirty="0">
              <a:latin typeface="Calibri" charset="0"/>
              <a:ea typeface="Calibri" charset="0"/>
              <a:cs typeface="Arial" charset="0"/>
            </a:endParaRPr>
          </a:p>
        </p:txBody>
      </p:sp>
      <p:sp>
        <p:nvSpPr>
          <p:cNvPr id="705" name="Rectángulo 704">
            <a:extLst>
              <a:ext uri="{FF2B5EF4-FFF2-40B4-BE49-F238E27FC236}">
                <a16:creationId xmlns:a16="http://schemas.microsoft.com/office/drawing/2014/main" id="{8CC0F3E9-04B0-5347-A38F-C4A87F94F8BC}"/>
              </a:ext>
            </a:extLst>
          </p:cNvPr>
          <p:cNvSpPr/>
          <p:nvPr/>
        </p:nvSpPr>
        <p:spPr>
          <a:xfrm>
            <a:off x="8560949" y="680769"/>
            <a:ext cx="3175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lang="en-US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 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 Figure 2</a:t>
            </a:r>
            <a:endParaRPr lang="es-ES_tradnl" sz="20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507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7805" r="10588" b="8474"/>
          <a:stretch/>
        </p:blipFill>
        <p:spPr>
          <a:xfrm>
            <a:off x="1190033" y="3259284"/>
            <a:ext cx="4135271" cy="438218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t="-12922" b="3911"/>
          <a:stretch/>
        </p:blipFill>
        <p:spPr>
          <a:xfrm>
            <a:off x="5953019" y="2852383"/>
            <a:ext cx="4152900" cy="423642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85437" y="8264792"/>
            <a:ext cx="11021126" cy="40010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b="1" dirty="0">
                <a:latin typeface="Arial" charset="0"/>
                <a:ea typeface="Arial" charset="0"/>
                <a:cs typeface="Arial" charset="0"/>
              </a:rPr>
              <a:t>Un-cropped Western blots of urinary HSP72 after 24 h of ischemia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. One of these WB images appears in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Figure 1D.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In black rectangles are sham group (n=15), in green rectangles are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UNx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group (n=15), and in red rectangles are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IR+UNx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group (n =20). </a:t>
            </a:r>
          </a:p>
          <a:p>
            <a:pPr algn="just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b="1" dirty="0">
                <a:latin typeface="Arial" charset="0"/>
                <a:ea typeface="Arial" charset="0"/>
                <a:cs typeface="Arial" charset="0"/>
              </a:rPr>
              <a:t>Protein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: HSP72</a:t>
            </a:r>
          </a:p>
          <a:p>
            <a:pPr algn="just"/>
            <a:r>
              <a:rPr lang="en-US" b="1" dirty="0">
                <a:latin typeface="Arial" charset="0"/>
                <a:ea typeface="Arial" charset="0"/>
                <a:cs typeface="Arial" charset="0"/>
              </a:rPr>
              <a:t>Molecular weight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:  72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KDa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b="1" dirty="0">
                <a:latin typeface="Arial" charset="0"/>
                <a:cs typeface="Arial" charset="0"/>
              </a:rPr>
              <a:t>Antibody</a:t>
            </a:r>
            <a:r>
              <a:rPr lang="en-US" dirty="0">
                <a:latin typeface="Arial" charset="0"/>
                <a:cs typeface="Arial" charset="0"/>
              </a:rPr>
              <a:t>: ENZO Life Sciences, ADI-SPA-819F</a:t>
            </a:r>
          </a:p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Time exposure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: 2 min all WBs</a:t>
            </a:r>
          </a:p>
          <a:p>
            <a:r>
              <a:rPr lang="en-US" dirty="0" err="1">
                <a:latin typeface="Arial" charset="0"/>
                <a:ea typeface="Arial" charset="0"/>
                <a:cs typeface="Arial" charset="0"/>
              </a:rPr>
              <a:t>PageRuler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Prestained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Protein Ladder,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Fermentas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MX" dirty="0">
              <a:latin typeface="Arial" charset="0"/>
              <a:cs typeface="Arial" charset="0"/>
            </a:endParaRPr>
          </a:p>
          <a:p>
            <a:pPr algn="just"/>
            <a:r>
              <a:rPr lang="en-US" b="1" dirty="0">
                <a:latin typeface="Arial" charset="0"/>
                <a:cs typeface="Arial" charset="0"/>
              </a:rPr>
              <a:t>Reference</a:t>
            </a:r>
            <a:r>
              <a:rPr lang="en-US" dirty="0">
                <a:latin typeface="Arial" charset="0"/>
                <a:cs typeface="Arial" charset="0"/>
              </a:rPr>
              <a:t>: </a:t>
            </a:r>
            <a:r>
              <a:rPr lang="en-US" dirty="0" err="1">
                <a:latin typeface="Arial" charset="0"/>
                <a:cs typeface="Arial" charset="0"/>
              </a:rPr>
              <a:t>Sliker</a:t>
            </a:r>
            <a:r>
              <a:rPr lang="en-US" dirty="0">
                <a:latin typeface="Arial" charset="0"/>
                <a:cs typeface="Arial" charset="0"/>
              </a:rPr>
              <a:t>, B. H., Goetz, B. T., Barnes, R., King, H., Maurer, H. C., Olive, K. P., &amp; Solheim, J. C. (2020). HLA-B influences integrin beta-1 expression and pancreatic cancer cell migration. Experimental Cell Research, 390(2), 111960</a:t>
            </a:r>
          </a:p>
          <a:p>
            <a:pPr algn="just"/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6984796" y="5084285"/>
            <a:ext cx="696036" cy="3090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7" name="Rectángulo 6"/>
          <p:cNvSpPr/>
          <p:nvPr/>
        </p:nvSpPr>
        <p:spPr>
          <a:xfrm>
            <a:off x="7680832" y="5084285"/>
            <a:ext cx="696036" cy="30909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8" name="Rectángulo 7"/>
          <p:cNvSpPr/>
          <p:nvPr/>
        </p:nvSpPr>
        <p:spPr>
          <a:xfrm>
            <a:off x="8376870" y="5084285"/>
            <a:ext cx="968991" cy="30909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0" name="Rectángulo 9"/>
          <p:cNvSpPr/>
          <p:nvPr/>
        </p:nvSpPr>
        <p:spPr>
          <a:xfrm>
            <a:off x="1887557" y="4098286"/>
            <a:ext cx="863905" cy="2143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1" name="Rectángulo 10"/>
          <p:cNvSpPr/>
          <p:nvPr/>
        </p:nvSpPr>
        <p:spPr>
          <a:xfrm>
            <a:off x="2751461" y="4098284"/>
            <a:ext cx="760062" cy="214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 dirty="0"/>
          </a:p>
        </p:txBody>
      </p:sp>
      <p:sp>
        <p:nvSpPr>
          <p:cNvPr id="12" name="Rectángulo 11"/>
          <p:cNvSpPr/>
          <p:nvPr/>
        </p:nvSpPr>
        <p:spPr>
          <a:xfrm>
            <a:off x="3511525" y="4098284"/>
            <a:ext cx="1243137" cy="214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3" name="Rectángulo 12"/>
          <p:cNvSpPr/>
          <p:nvPr/>
        </p:nvSpPr>
        <p:spPr>
          <a:xfrm>
            <a:off x="1957298" y="4835441"/>
            <a:ext cx="863905" cy="2772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4" name="Rectángulo 13"/>
          <p:cNvSpPr/>
          <p:nvPr/>
        </p:nvSpPr>
        <p:spPr>
          <a:xfrm>
            <a:off x="2821202" y="4835444"/>
            <a:ext cx="760062" cy="27728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>
              <a:highlight>
                <a:srgbClr val="0000FF"/>
              </a:highlight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581266" y="4835444"/>
            <a:ext cx="1243137" cy="27728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6" name="Rectángulo 15"/>
          <p:cNvSpPr/>
          <p:nvPr/>
        </p:nvSpPr>
        <p:spPr>
          <a:xfrm>
            <a:off x="1747736" y="5912829"/>
            <a:ext cx="1003726" cy="2772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7" name="Rectángulo 16"/>
          <p:cNvSpPr/>
          <p:nvPr/>
        </p:nvSpPr>
        <p:spPr>
          <a:xfrm>
            <a:off x="2751462" y="5912832"/>
            <a:ext cx="829802" cy="27728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8" name="Rectángulo 17"/>
          <p:cNvSpPr/>
          <p:nvPr/>
        </p:nvSpPr>
        <p:spPr>
          <a:xfrm>
            <a:off x="3581266" y="5912832"/>
            <a:ext cx="1243137" cy="27728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9" name="Rectángulo 18"/>
          <p:cNvSpPr/>
          <p:nvPr/>
        </p:nvSpPr>
        <p:spPr>
          <a:xfrm>
            <a:off x="1957298" y="7088811"/>
            <a:ext cx="863905" cy="2772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0" name="Rectángulo 19"/>
          <p:cNvSpPr/>
          <p:nvPr/>
        </p:nvSpPr>
        <p:spPr>
          <a:xfrm>
            <a:off x="2821202" y="7088814"/>
            <a:ext cx="760062" cy="27728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1" name="Rectángulo 20"/>
          <p:cNvSpPr/>
          <p:nvPr/>
        </p:nvSpPr>
        <p:spPr>
          <a:xfrm>
            <a:off x="3581266" y="7088814"/>
            <a:ext cx="1243137" cy="27728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6" name="Rectángulo 5"/>
          <p:cNvSpPr/>
          <p:nvPr/>
        </p:nvSpPr>
        <p:spPr>
          <a:xfrm>
            <a:off x="8652389" y="1625649"/>
            <a:ext cx="3175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lang="en-US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 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 Figure 3</a:t>
            </a:r>
            <a:endParaRPr lang="es-ES_tradnl" sz="2000" b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3" name="Conector recto 22"/>
          <p:cNvCxnSpPr/>
          <p:nvPr/>
        </p:nvCxnSpPr>
        <p:spPr>
          <a:xfrm>
            <a:off x="1064130" y="4175092"/>
            <a:ext cx="3239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23"/>
          <p:cNvSpPr/>
          <p:nvPr/>
        </p:nvSpPr>
        <p:spPr>
          <a:xfrm>
            <a:off x="350488" y="3943284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72KDa</a:t>
            </a:r>
          </a:p>
        </p:txBody>
      </p:sp>
      <p:cxnSp>
        <p:nvCxnSpPr>
          <p:cNvPr id="25" name="Conector recto 24"/>
          <p:cNvCxnSpPr/>
          <p:nvPr/>
        </p:nvCxnSpPr>
        <p:spPr>
          <a:xfrm>
            <a:off x="1087800" y="5055815"/>
            <a:ext cx="3239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 25"/>
          <p:cNvSpPr/>
          <p:nvPr/>
        </p:nvSpPr>
        <p:spPr>
          <a:xfrm>
            <a:off x="374158" y="4824007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72KDa</a:t>
            </a:r>
          </a:p>
        </p:txBody>
      </p:sp>
      <p:cxnSp>
        <p:nvCxnSpPr>
          <p:cNvPr id="27" name="Conector recto 26"/>
          <p:cNvCxnSpPr/>
          <p:nvPr/>
        </p:nvCxnSpPr>
        <p:spPr>
          <a:xfrm>
            <a:off x="1083824" y="7160099"/>
            <a:ext cx="3239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ángulo 27"/>
          <p:cNvSpPr/>
          <p:nvPr/>
        </p:nvSpPr>
        <p:spPr>
          <a:xfrm>
            <a:off x="370182" y="6928291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72KDa</a:t>
            </a:r>
          </a:p>
        </p:txBody>
      </p:sp>
      <p:cxnSp>
        <p:nvCxnSpPr>
          <p:cNvPr id="29" name="Conector recto 28"/>
          <p:cNvCxnSpPr/>
          <p:nvPr/>
        </p:nvCxnSpPr>
        <p:spPr>
          <a:xfrm>
            <a:off x="6091838" y="5251042"/>
            <a:ext cx="3599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5378196" y="5019234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72KDa</a:t>
            </a:r>
          </a:p>
        </p:txBody>
      </p:sp>
      <p:cxnSp>
        <p:nvCxnSpPr>
          <p:cNvPr id="31" name="Conector recto 30"/>
          <p:cNvCxnSpPr/>
          <p:nvPr/>
        </p:nvCxnSpPr>
        <p:spPr>
          <a:xfrm>
            <a:off x="985566" y="6144637"/>
            <a:ext cx="3239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/>
          <p:cNvSpPr/>
          <p:nvPr/>
        </p:nvSpPr>
        <p:spPr>
          <a:xfrm>
            <a:off x="271924" y="5912829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72KDa</a:t>
            </a:r>
          </a:p>
        </p:txBody>
      </p:sp>
      <p:sp>
        <p:nvSpPr>
          <p:cNvPr id="33" name="Rectángulo 32"/>
          <p:cNvSpPr/>
          <p:nvPr/>
        </p:nvSpPr>
        <p:spPr>
          <a:xfrm>
            <a:off x="2272399" y="2633219"/>
            <a:ext cx="198954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Urinary</a:t>
            </a:r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HSP72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7088338" y="2813804"/>
            <a:ext cx="198954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Urinary</a:t>
            </a:r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HSP72</a:t>
            </a:r>
          </a:p>
        </p:txBody>
      </p:sp>
    </p:spTree>
    <p:extLst>
      <p:ext uri="{BB962C8B-B14F-4D97-AF65-F5344CB8AC3E}">
        <p14:creationId xmlns:p14="http://schemas.microsoft.com/office/powerpoint/2010/main" val="3777274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-18517" r="-3203"/>
          <a:stretch/>
        </p:blipFill>
        <p:spPr>
          <a:xfrm>
            <a:off x="1385985" y="2586379"/>
            <a:ext cx="3831625" cy="186013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077" y="4988078"/>
            <a:ext cx="4350783" cy="251006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077" y="3205036"/>
            <a:ext cx="3682135" cy="1593759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035633" y="3515480"/>
            <a:ext cx="849332" cy="361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1" name="Rectángulo 10"/>
          <p:cNvSpPr/>
          <p:nvPr/>
        </p:nvSpPr>
        <p:spPr>
          <a:xfrm>
            <a:off x="2884965" y="3515481"/>
            <a:ext cx="849332" cy="3615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2" name="Rectángulo 11"/>
          <p:cNvSpPr/>
          <p:nvPr/>
        </p:nvSpPr>
        <p:spPr>
          <a:xfrm>
            <a:off x="3734300" y="3515480"/>
            <a:ext cx="863905" cy="3615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cxnSp>
        <p:nvCxnSpPr>
          <p:cNvPr id="13" name="Conector recto 12"/>
          <p:cNvCxnSpPr/>
          <p:nvPr/>
        </p:nvCxnSpPr>
        <p:spPr>
          <a:xfrm>
            <a:off x="1278858" y="3448776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6826572" y="3705895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7088076" y="5646151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504074" y="7583512"/>
            <a:ext cx="1109782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Arial" charset="0"/>
                <a:ea typeface="Arial" charset="0"/>
                <a:cs typeface="Arial" charset="0"/>
              </a:rPr>
              <a:t>Un-cropped Western blots of urinary HSP72 during the follow-up.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B = basal, 1, 2, 3 and 4 months post-ischemia, a representative image of these WB analysis is shown in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Figure 2G.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In black rectangles are sham group, n=5 , in green rectangles are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UNx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group, n=5, and in red rectangle are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IR+UNx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group, n=4 for each experimental period.</a:t>
            </a:r>
          </a:p>
          <a:p>
            <a:pPr algn="just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b="1" dirty="0">
                <a:latin typeface="Arial" charset="0"/>
                <a:cs typeface="Arial" charset="0"/>
              </a:rPr>
              <a:t>Protein</a:t>
            </a:r>
            <a:r>
              <a:rPr lang="en-US" dirty="0">
                <a:latin typeface="Arial" charset="0"/>
                <a:cs typeface="Arial" charset="0"/>
              </a:rPr>
              <a:t>: HSP72</a:t>
            </a:r>
          </a:p>
          <a:p>
            <a:pPr algn="just"/>
            <a:r>
              <a:rPr lang="en-US" b="1" dirty="0">
                <a:latin typeface="Arial" charset="0"/>
                <a:cs typeface="Arial" charset="0"/>
              </a:rPr>
              <a:t>Molecular weight</a:t>
            </a:r>
            <a:r>
              <a:rPr lang="en-US" dirty="0">
                <a:latin typeface="Arial" charset="0"/>
                <a:cs typeface="Arial" charset="0"/>
              </a:rPr>
              <a:t>:  72 </a:t>
            </a:r>
            <a:r>
              <a:rPr lang="en-US" dirty="0" err="1">
                <a:latin typeface="Arial" charset="0"/>
                <a:cs typeface="Arial" charset="0"/>
              </a:rPr>
              <a:t>Kda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Antibody</a:t>
            </a:r>
            <a:r>
              <a:rPr lang="en-US" dirty="0">
                <a:latin typeface="Arial" charset="0"/>
                <a:cs typeface="Arial" charset="0"/>
              </a:rPr>
              <a:t>: ENZO Life Sciences, ADI-SPA-819F</a:t>
            </a:r>
          </a:p>
          <a:p>
            <a:r>
              <a:rPr lang="en-US" b="1" dirty="0">
                <a:latin typeface="Arial" charset="0"/>
                <a:cs typeface="Arial" charset="0"/>
              </a:rPr>
              <a:t>Time exposure</a:t>
            </a:r>
            <a:r>
              <a:rPr lang="en-US" dirty="0">
                <a:latin typeface="Arial" charset="0"/>
                <a:cs typeface="Arial" charset="0"/>
              </a:rPr>
              <a:t>: 15 min for left WB and 1-3 min for right WB</a:t>
            </a:r>
          </a:p>
          <a:p>
            <a:r>
              <a:rPr lang="en-US" dirty="0">
                <a:latin typeface="Arial" charset="0"/>
                <a:cs typeface="Arial" charset="0"/>
              </a:rPr>
              <a:t>Kaleidoscope Standards </a:t>
            </a:r>
            <a:r>
              <a:rPr lang="en-US" dirty="0" err="1">
                <a:latin typeface="Arial" charset="0"/>
                <a:cs typeface="Arial" charset="0"/>
              </a:rPr>
              <a:t>Biorad</a:t>
            </a:r>
            <a:endParaRPr lang="en-US" dirty="0">
              <a:latin typeface="Arial" charset="0"/>
              <a:cs typeface="Arial" charset="0"/>
            </a:endParaRPr>
          </a:p>
          <a:p>
            <a:endParaRPr lang="es-MX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Reference</a:t>
            </a:r>
            <a:r>
              <a:rPr lang="en-US" dirty="0">
                <a:latin typeface="Arial" charset="0"/>
                <a:cs typeface="Arial" charset="0"/>
              </a:rPr>
              <a:t>: </a:t>
            </a:r>
            <a:r>
              <a:rPr lang="en-US" dirty="0" err="1">
                <a:latin typeface="Arial" charset="0"/>
                <a:cs typeface="Arial" charset="0"/>
              </a:rPr>
              <a:t>Sliker</a:t>
            </a:r>
            <a:r>
              <a:rPr lang="en-US" dirty="0">
                <a:latin typeface="Arial" charset="0"/>
                <a:cs typeface="Arial" charset="0"/>
              </a:rPr>
              <a:t>, B. H., Goetz, B. T., Barnes, R., King, H., Maurer, H. C., Olive, K. P., &amp; Solheim, J. C. (2020). HLA-B influences integrin beta-1 expression and pancreatic cancer cell migration. Experimental cell research, 390(2), 111960. 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565217" y="3216968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75KDa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6191505" y="3296022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75KDa</a:t>
            </a:r>
            <a:endParaRPr lang="en-US" dirty="0"/>
          </a:p>
        </p:txBody>
      </p:sp>
      <p:sp>
        <p:nvSpPr>
          <p:cNvPr id="23" name="Rectángulo 22"/>
          <p:cNvSpPr/>
          <p:nvPr/>
        </p:nvSpPr>
        <p:spPr>
          <a:xfrm>
            <a:off x="6295870" y="5371169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75KDa</a:t>
            </a:r>
            <a:endParaRPr lang="en-US" dirty="0"/>
          </a:p>
        </p:txBody>
      </p:sp>
      <p:sp>
        <p:nvSpPr>
          <p:cNvPr id="31" name="Rectángulo 30"/>
          <p:cNvSpPr/>
          <p:nvPr/>
        </p:nvSpPr>
        <p:spPr>
          <a:xfrm>
            <a:off x="7600291" y="3735195"/>
            <a:ext cx="1010973" cy="361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2" name="Rectángulo 31"/>
          <p:cNvSpPr/>
          <p:nvPr/>
        </p:nvSpPr>
        <p:spPr>
          <a:xfrm>
            <a:off x="8609881" y="3735196"/>
            <a:ext cx="1010973" cy="3615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3" name="Rectángulo 32"/>
          <p:cNvSpPr/>
          <p:nvPr/>
        </p:nvSpPr>
        <p:spPr>
          <a:xfrm>
            <a:off x="9619473" y="3735195"/>
            <a:ext cx="1028319" cy="3615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8" name="Rectángulo 37"/>
          <p:cNvSpPr/>
          <p:nvPr/>
        </p:nvSpPr>
        <p:spPr>
          <a:xfrm>
            <a:off x="7988481" y="5490781"/>
            <a:ext cx="849332" cy="361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9" name="Rectángulo 38"/>
          <p:cNvSpPr/>
          <p:nvPr/>
        </p:nvSpPr>
        <p:spPr>
          <a:xfrm>
            <a:off x="8837813" y="5490782"/>
            <a:ext cx="849332" cy="3615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40" name="Rectángulo 39"/>
          <p:cNvSpPr/>
          <p:nvPr/>
        </p:nvSpPr>
        <p:spPr>
          <a:xfrm>
            <a:off x="9687148" y="5490781"/>
            <a:ext cx="863905" cy="3615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47" name="CuadroTexto 46"/>
          <p:cNvSpPr txBox="1"/>
          <p:nvPr/>
        </p:nvSpPr>
        <p:spPr>
          <a:xfrm>
            <a:off x="1972109" y="3936589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cxnSp>
        <p:nvCxnSpPr>
          <p:cNvPr id="48" name="Conector recto 47"/>
          <p:cNvCxnSpPr/>
          <p:nvPr/>
        </p:nvCxnSpPr>
        <p:spPr>
          <a:xfrm flipV="1">
            <a:off x="2035176" y="3950008"/>
            <a:ext cx="813904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/>
          <p:cNvCxnSpPr/>
          <p:nvPr/>
        </p:nvCxnSpPr>
        <p:spPr>
          <a:xfrm flipV="1">
            <a:off x="2945462" y="3960544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ángulo 50"/>
          <p:cNvSpPr/>
          <p:nvPr/>
        </p:nvSpPr>
        <p:spPr>
          <a:xfrm>
            <a:off x="2098802" y="4195815"/>
            <a:ext cx="1975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latin typeface="Arial" charset="0"/>
                <a:ea typeface="Arial" charset="0"/>
                <a:cs typeface="Arial" charset="0"/>
              </a:rPr>
              <a:t>months post-ischemia </a:t>
            </a:r>
            <a:endParaRPr lang="es-ES_tradnl" sz="1400" dirty="0"/>
          </a:p>
        </p:txBody>
      </p:sp>
      <p:sp>
        <p:nvSpPr>
          <p:cNvPr id="53" name="CuadroTexto 52"/>
          <p:cNvSpPr txBox="1"/>
          <p:nvPr/>
        </p:nvSpPr>
        <p:spPr>
          <a:xfrm>
            <a:off x="2821468" y="3936589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cxnSp>
        <p:nvCxnSpPr>
          <p:cNvPr id="54" name="Conector recto 53"/>
          <p:cNvCxnSpPr/>
          <p:nvPr/>
        </p:nvCxnSpPr>
        <p:spPr>
          <a:xfrm>
            <a:off x="3794821" y="3971080"/>
            <a:ext cx="7902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uadroTexto 55"/>
          <p:cNvSpPr txBox="1"/>
          <p:nvPr/>
        </p:nvSpPr>
        <p:spPr>
          <a:xfrm>
            <a:off x="3709026" y="3936589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sp>
        <p:nvSpPr>
          <p:cNvPr id="69" name="CuadroTexto 68"/>
          <p:cNvSpPr txBox="1"/>
          <p:nvPr/>
        </p:nvSpPr>
        <p:spPr>
          <a:xfrm>
            <a:off x="7779396" y="4184242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cxnSp>
        <p:nvCxnSpPr>
          <p:cNvPr id="70" name="Conector recto 69"/>
          <p:cNvCxnSpPr/>
          <p:nvPr/>
        </p:nvCxnSpPr>
        <p:spPr>
          <a:xfrm flipV="1">
            <a:off x="7842463" y="4197661"/>
            <a:ext cx="813904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cto 70"/>
          <p:cNvCxnSpPr/>
          <p:nvPr/>
        </p:nvCxnSpPr>
        <p:spPr>
          <a:xfrm flipV="1">
            <a:off x="8847468" y="4202195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uadroTexto 71"/>
          <p:cNvSpPr txBox="1"/>
          <p:nvPr/>
        </p:nvSpPr>
        <p:spPr>
          <a:xfrm>
            <a:off x="8723474" y="4178240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cxnSp>
        <p:nvCxnSpPr>
          <p:cNvPr id="73" name="Conector recto 72"/>
          <p:cNvCxnSpPr/>
          <p:nvPr/>
        </p:nvCxnSpPr>
        <p:spPr>
          <a:xfrm>
            <a:off x="9783163" y="4230307"/>
            <a:ext cx="7902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uadroTexto 73"/>
          <p:cNvSpPr txBox="1"/>
          <p:nvPr/>
        </p:nvSpPr>
        <p:spPr>
          <a:xfrm>
            <a:off x="9635837" y="4195816"/>
            <a:ext cx="1096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sp>
        <p:nvSpPr>
          <p:cNvPr id="75" name="CuadroTexto 74"/>
          <p:cNvSpPr txBox="1"/>
          <p:nvPr/>
        </p:nvSpPr>
        <p:spPr>
          <a:xfrm>
            <a:off x="7905274" y="5887752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cxnSp>
        <p:nvCxnSpPr>
          <p:cNvPr id="76" name="Conector recto 75"/>
          <p:cNvCxnSpPr/>
          <p:nvPr/>
        </p:nvCxnSpPr>
        <p:spPr>
          <a:xfrm flipV="1">
            <a:off x="7968341" y="5901171"/>
            <a:ext cx="813904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/>
          <p:cNvCxnSpPr/>
          <p:nvPr/>
        </p:nvCxnSpPr>
        <p:spPr>
          <a:xfrm flipV="1">
            <a:off x="8878627" y="5911707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uadroTexto 77"/>
          <p:cNvSpPr txBox="1"/>
          <p:nvPr/>
        </p:nvSpPr>
        <p:spPr>
          <a:xfrm>
            <a:off x="8754633" y="5887752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cxnSp>
        <p:nvCxnSpPr>
          <p:cNvPr id="79" name="Conector recto 78"/>
          <p:cNvCxnSpPr/>
          <p:nvPr/>
        </p:nvCxnSpPr>
        <p:spPr>
          <a:xfrm>
            <a:off x="9727986" y="5922243"/>
            <a:ext cx="7902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uadroTexto 79"/>
          <p:cNvSpPr txBox="1"/>
          <p:nvPr/>
        </p:nvSpPr>
        <p:spPr>
          <a:xfrm>
            <a:off x="9642191" y="5887752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t="-1436" r="-406" b="-5502"/>
          <a:stretch/>
        </p:blipFill>
        <p:spPr>
          <a:xfrm>
            <a:off x="1376340" y="4433640"/>
            <a:ext cx="3718077" cy="1741644"/>
          </a:xfrm>
          <a:prstGeom prst="rect">
            <a:avLst/>
          </a:prstGeom>
        </p:spPr>
      </p:pic>
      <p:cxnSp>
        <p:nvCxnSpPr>
          <p:cNvPr id="14" name="Conector recto 13"/>
          <p:cNvCxnSpPr/>
          <p:nvPr/>
        </p:nvCxnSpPr>
        <p:spPr>
          <a:xfrm>
            <a:off x="1214898" y="5566229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ángulo 19"/>
          <p:cNvSpPr/>
          <p:nvPr/>
        </p:nvSpPr>
        <p:spPr>
          <a:xfrm>
            <a:off x="497903" y="5223401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75KDa</a:t>
            </a:r>
            <a:endParaRPr lang="en-US" dirty="0"/>
          </a:p>
        </p:txBody>
      </p:sp>
      <p:sp>
        <p:nvSpPr>
          <p:cNvPr id="24" name="Rectángulo 23"/>
          <p:cNvSpPr/>
          <p:nvPr/>
        </p:nvSpPr>
        <p:spPr>
          <a:xfrm>
            <a:off x="2090029" y="5490250"/>
            <a:ext cx="849330" cy="361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5" name="Rectángulo 24"/>
          <p:cNvSpPr/>
          <p:nvPr/>
        </p:nvSpPr>
        <p:spPr>
          <a:xfrm>
            <a:off x="2939361" y="5490250"/>
            <a:ext cx="751012" cy="3615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6" name="Rectángulo 25"/>
          <p:cNvSpPr/>
          <p:nvPr/>
        </p:nvSpPr>
        <p:spPr>
          <a:xfrm>
            <a:off x="3690374" y="5490249"/>
            <a:ext cx="781668" cy="3615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57" name="CuadroTexto 56"/>
          <p:cNvSpPr txBox="1"/>
          <p:nvPr/>
        </p:nvSpPr>
        <p:spPr>
          <a:xfrm>
            <a:off x="1903796" y="5918291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cxnSp>
        <p:nvCxnSpPr>
          <p:cNvPr id="58" name="Conector recto 57"/>
          <p:cNvCxnSpPr/>
          <p:nvPr/>
        </p:nvCxnSpPr>
        <p:spPr>
          <a:xfrm flipV="1">
            <a:off x="1966863" y="5931711"/>
            <a:ext cx="813904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/>
          <p:cNvCxnSpPr/>
          <p:nvPr/>
        </p:nvCxnSpPr>
        <p:spPr>
          <a:xfrm flipV="1">
            <a:off x="2877149" y="5942247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uadroTexto 59"/>
          <p:cNvSpPr txBox="1"/>
          <p:nvPr/>
        </p:nvSpPr>
        <p:spPr>
          <a:xfrm>
            <a:off x="2753155" y="5918291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cxnSp>
        <p:nvCxnSpPr>
          <p:cNvPr id="61" name="Conector recto 60"/>
          <p:cNvCxnSpPr/>
          <p:nvPr/>
        </p:nvCxnSpPr>
        <p:spPr>
          <a:xfrm>
            <a:off x="3726508" y="5952783"/>
            <a:ext cx="7902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CuadroTexto 61"/>
          <p:cNvSpPr txBox="1"/>
          <p:nvPr/>
        </p:nvSpPr>
        <p:spPr>
          <a:xfrm>
            <a:off x="3640713" y="5918291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sp>
        <p:nvSpPr>
          <p:cNvPr id="83" name="Rectángulo 82"/>
          <p:cNvSpPr/>
          <p:nvPr/>
        </p:nvSpPr>
        <p:spPr>
          <a:xfrm>
            <a:off x="7952403" y="4741746"/>
            <a:ext cx="1975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latin typeface="Arial" charset="0"/>
                <a:ea typeface="Arial" charset="0"/>
                <a:cs typeface="Arial" charset="0"/>
              </a:rPr>
              <a:t>months post-ischemia </a:t>
            </a:r>
            <a:endParaRPr lang="es-ES_tradnl" sz="1400" dirty="0"/>
          </a:p>
        </p:txBody>
      </p:sp>
      <p:sp>
        <p:nvSpPr>
          <p:cNvPr id="84" name="Rectángulo 83"/>
          <p:cNvSpPr/>
          <p:nvPr/>
        </p:nvSpPr>
        <p:spPr>
          <a:xfrm>
            <a:off x="8253234" y="6343056"/>
            <a:ext cx="1975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latin typeface="Arial" charset="0"/>
                <a:ea typeface="Arial" charset="0"/>
                <a:cs typeface="Arial" charset="0"/>
              </a:rPr>
              <a:t>months post-ischemia </a:t>
            </a:r>
            <a:endParaRPr lang="es-ES_tradnl" sz="1400" dirty="0"/>
          </a:p>
        </p:txBody>
      </p:sp>
      <p:sp>
        <p:nvSpPr>
          <p:cNvPr id="81" name="Rectángulo 80"/>
          <p:cNvSpPr/>
          <p:nvPr/>
        </p:nvSpPr>
        <p:spPr>
          <a:xfrm>
            <a:off x="8945598" y="1689695"/>
            <a:ext cx="3175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lang="en-US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 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Figure  4</a:t>
            </a:r>
            <a:endParaRPr lang="es-ES_tradnl" sz="2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2224901" y="2406851"/>
            <a:ext cx="198954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Urinary</a:t>
            </a:r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HSP72</a:t>
            </a:r>
          </a:p>
        </p:txBody>
      </p:sp>
      <p:sp>
        <p:nvSpPr>
          <p:cNvPr id="86" name="Rectángulo 85"/>
          <p:cNvSpPr/>
          <p:nvPr/>
        </p:nvSpPr>
        <p:spPr>
          <a:xfrm>
            <a:off x="7988482" y="2637684"/>
            <a:ext cx="198954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Urinary</a:t>
            </a:r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HSP72</a:t>
            </a:r>
          </a:p>
        </p:txBody>
      </p:sp>
    </p:spTree>
    <p:extLst>
      <p:ext uri="{BB962C8B-B14F-4D97-AF65-F5344CB8AC3E}">
        <p14:creationId xmlns:p14="http://schemas.microsoft.com/office/powerpoint/2010/main" val="3423699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6653">
            <a:off x="1282652" y="4314815"/>
            <a:ext cx="5150552" cy="216233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9448" y="4032756"/>
            <a:ext cx="4175463" cy="272644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237989" y="4467585"/>
            <a:ext cx="999648" cy="361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6" name="Rectángulo 5"/>
          <p:cNvSpPr/>
          <p:nvPr/>
        </p:nvSpPr>
        <p:spPr>
          <a:xfrm>
            <a:off x="3252421" y="4467586"/>
            <a:ext cx="999648" cy="3615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7" name="Rectángulo 6"/>
          <p:cNvSpPr/>
          <p:nvPr/>
        </p:nvSpPr>
        <p:spPr>
          <a:xfrm>
            <a:off x="4264276" y="4467585"/>
            <a:ext cx="1016800" cy="3615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8" name="Rectángulo 7"/>
          <p:cNvSpPr/>
          <p:nvPr/>
        </p:nvSpPr>
        <p:spPr>
          <a:xfrm>
            <a:off x="2225782" y="5537789"/>
            <a:ext cx="999648" cy="361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9" name="Rectángulo 8"/>
          <p:cNvSpPr/>
          <p:nvPr/>
        </p:nvSpPr>
        <p:spPr>
          <a:xfrm>
            <a:off x="3240214" y="5537790"/>
            <a:ext cx="999648" cy="3615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0" name="Rectángulo 9"/>
          <p:cNvSpPr/>
          <p:nvPr/>
        </p:nvSpPr>
        <p:spPr>
          <a:xfrm>
            <a:off x="4252069" y="5537789"/>
            <a:ext cx="1016800" cy="3615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1" name="Rectángulo 10"/>
          <p:cNvSpPr/>
          <p:nvPr/>
        </p:nvSpPr>
        <p:spPr>
          <a:xfrm>
            <a:off x="8044136" y="4775789"/>
            <a:ext cx="1107863" cy="361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 dirty="0"/>
          </a:p>
        </p:txBody>
      </p:sp>
      <p:sp>
        <p:nvSpPr>
          <p:cNvPr id="12" name="Rectángulo 11"/>
          <p:cNvSpPr/>
          <p:nvPr/>
        </p:nvSpPr>
        <p:spPr>
          <a:xfrm>
            <a:off x="9163072" y="4775790"/>
            <a:ext cx="1107863" cy="3615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3" name="Rectángulo 12"/>
          <p:cNvSpPr/>
          <p:nvPr/>
        </p:nvSpPr>
        <p:spPr>
          <a:xfrm>
            <a:off x="10278230" y="4775789"/>
            <a:ext cx="1126872" cy="3615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4" name="Rectángulo 13"/>
          <p:cNvSpPr/>
          <p:nvPr/>
        </p:nvSpPr>
        <p:spPr>
          <a:xfrm>
            <a:off x="8043714" y="5586705"/>
            <a:ext cx="1014432" cy="3615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5" name="Rectángulo 14"/>
          <p:cNvSpPr/>
          <p:nvPr/>
        </p:nvSpPr>
        <p:spPr>
          <a:xfrm>
            <a:off x="9058147" y="5586706"/>
            <a:ext cx="984109" cy="3615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6" name="Rectángulo 15"/>
          <p:cNvSpPr/>
          <p:nvPr/>
        </p:nvSpPr>
        <p:spPr>
          <a:xfrm>
            <a:off x="10070001" y="5586705"/>
            <a:ext cx="1070688" cy="3615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cxnSp>
        <p:nvCxnSpPr>
          <p:cNvPr id="17" name="Conector recto 16"/>
          <p:cNvCxnSpPr/>
          <p:nvPr/>
        </p:nvCxnSpPr>
        <p:spPr>
          <a:xfrm>
            <a:off x="1156267" y="5572335"/>
            <a:ext cx="2519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361183" y="5280307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75KDa</a:t>
            </a:r>
            <a:endParaRPr lang="en-US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1156267" y="4665884"/>
            <a:ext cx="2519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ángulo 19"/>
          <p:cNvSpPr/>
          <p:nvPr/>
        </p:nvSpPr>
        <p:spPr>
          <a:xfrm>
            <a:off x="361183" y="4323056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75KDa</a:t>
            </a:r>
          </a:p>
        </p:txBody>
      </p:sp>
      <p:cxnSp>
        <p:nvCxnSpPr>
          <p:cNvPr id="21" name="Conector recto 20"/>
          <p:cNvCxnSpPr/>
          <p:nvPr/>
        </p:nvCxnSpPr>
        <p:spPr>
          <a:xfrm>
            <a:off x="7253748" y="4664780"/>
            <a:ext cx="2519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>
            <a:off x="6458269" y="4321952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75KDa</a:t>
            </a:r>
          </a:p>
        </p:txBody>
      </p:sp>
      <p:cxnSp>
        <p:nvCxnSpPr>
          <p:cNvPr id="23" name="Conector recto 22"/>
          <p:cNvCxnSpPr/>
          <p:nvPr/>
        </p:nvCxnSpPr>
        <p:spPr>
          <a:xfrm>
            <a:off x="7253748" y="5567670"/>
            <a:ext cx="2519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23"/>
          <p:cNvSpPr/>
          <p:nvPr/>
        </p:nvSpPr>
        <p:spPr>
          <a:xfrm>
            <a:off x="6458269" y="5224842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75KDa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547088" y="7674307"/>
            <a:ext cx="1109782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Arial" charset="0"/>
                <a:ea typeface="Arial" charset="0"/>
                <a:cs typeface="Arial" charset="0"/>
              </a:rPr>
              <a:t>Un-cropped Western blots of urinary KIM-1 during the follow-up.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B = basal, 1, 2, 3, and 4 months post-ischemia, a representative image of these WB analysis is shown in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Figure 2H.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In black rectangles are sham group, n=5 , in green rectangles are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UNx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group, n=5, and in red rectangle are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IR+UNx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group, n=4 for each experimental period.</a:t>
            </a:r>
          </a:p>
          <a:p>
            <a:pPr algn="just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b="1" dirty="0">
                <a:latin typeface="Arial" charset="0"/>
                <a:cs typeface="Arial" charset="0"/>
              </a:rPr>
              <a:t>Protein</a:t>
            </a:r>
            <a:r>
              <a:rPr lang="en-US" dirty="0">
                <a:latin typeface="Arial" charset="0"/>
                <a:cs typeface="Arial" charset="0"/>
              </a:rPr>
              <a:t>: KIM-1</a:t>
            </a:r>
          </a:p>
          <a:p>
            <a:pPr algn="just"/>
            <a:r>
              <a:rPr lang="en-US" b="1" dirty="0">
                <a:latin typeface="Arial" charset="0"/>
                <a:cs typeface="Arial" charset="0"/>
              </a:rPr>
              <a:t>Molecular weight</a:t>
            </a:r>
            <a:r>
              <a:rPr lang="en-US" dirty="0">
                <a:latin typeface="Arial" charset="0"/>
                <a:cs typeface="Arial" charset="0"/>
              </a:rPr>
              <a:t>: 55 </a:t>
            </a:r>
            <a:r>
              <a:rPr lang="en-US" dirty="0" err="1">
                <a:latin typeface="Arial" charset="0"/>
                <a:cs typeface="Arial" charset="0"/>
              </a:rPr>
              <a:t>Kda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Antibody</a:t>
            </a:r>
            <a:r>
              <a:rPr lang="en-US" dirty="0">
                <a:latin typeface="Arial" charset="0"/>
                <a:cs typeface="Arial" charset="0"/>
              </a:rPr>
              <a:t>: </a:t>
            </a:r>
            <a:r>
              <a:rPr lang="en-US" dirty="0" err="1">
                <a:latin typeface="Arial" charset="0"/>
                <a:cs typeface="Arial" charset="0"/>
              </a:rPr>
              <a:t>Boster</a:t>
            </a:r>
            <a:r>
              <a:rPr lang="en-US" dirty="0">
                <a:latin typeface="Arial" charset="0"/>
                <a:cs typeface="Arial" charset="0"/>
              </a:rPr>
              <a:t>, PA1632</a:t>
            </a:r>
            <a:endParaRPr lang="es-MX" dirty="0">
              <a:latin typeface="Arial" charset="0"/>
              <a:cs typeface="Arial" charset="0"/>
            </a:endParaRPr>
          </a:p>
          <a:p>
            <a:pPr algn="just"/>
            <a:r>
              <a:rPr lang="en-US" b="1" dirty="0">
                <a:latin typeface="Arial" charset="0"/>
                <a:cs typeface="Arial" charset="0"/>
              </a:rPr>
              <a:t>Time exposure</a:t>
            </a:r>
            <a:r>
              <a:rPr lang="en-US" dirty="0">
                <a:latin typeface="Arial" charset="0"/>
                <a:cs typeface="Arial" charset="0"/>
              </a:rPr>
              <a:t>: 3 min for left WB and 1 min for right WB</a:t>
            </a:r>
          </a:p>
          <a:p>
            <a:pPr algn="just"/>
            <a:r>
              <a:rPr lang="en-US" dirty="0">
                <a:latin typeface="Arial" charset="0"/>
                <a:cs typeface="Arial" charset="0"/>
              </a:rPr>
              <a:t>Kaleidoscope Standards </a:t>
            </a:r>
            <a:r>
              <a:rPr lang="en-US" dirty="0" err="1">
                <a:latin typeface="Arial" charset="0"/>
                <a:cs typeface="Arial" charset="0"/>
              </a:rPr>
              <a:t>Biorad</a:t>
            </a:r>
            <a:endParaRPr lang="en-US" dirty="0">
              <a:latin typeface="Arial" charset="0"/>
              <a:cs typeface="Arial" charset="0"/>
            </a:endParaRPr>
          </a:p>
          <a:p>
            <a:pPr algn="just"/>
            <a:endParaRPr lang="en-US" dirty="0">
              <a:latin typeface="Arial" charset="0"/>
              <a:cs typeface="Arial" charset="0"/>
            </a:endParaRPr>
          </a:p>
          <a:p>
            <a:pPr algn="just"/>
            <a:r>
              <a:rPr lang="en-US" b="1" dirty="0">
                <a:latin typeface="Arial" charset="0"/>
                <a:cs typeface="Arial" charset="0"/>
              </a:rPr>
              <a:t>Reference</a:t>
            </a:r>
            <a:r>
              <a:rPr lang="en-US" dirty="0">
                <a:latin typeface="Arial" charset="0"/>
                <a:cs typeface="Arial" charset="0"/>
              </a:rPr>
              <a:t>: Wang, Y., Feng, F., Liu, M., </a:t>
            </a:r>
            <a:r>
              <a:rPr lang="en-US" dirty="0" err="1">
                <a:latin typeface="Arial" charset="0"/>
                <a:cs typeface="Arial" charset="0"/>
              </a:rPr>
              <a:t>Xue</a:t>
            </a:r>
            <a:r>
              <a:rPr lang="en-US" dirty="0">
                <a:latin typeface="Arial" charset="0"/>
                <a:cs typeface="Arial" charset="0"/>
              </a:rPr>
              <a:t>, J., &amp; Huang, H. (2018). Resveratrol ameliorates sepsis-induced acute kidney injury in a pediatric rat model via Nrf2 signaling pathway. </a:t>
            </a:r>
            <a:r>
              <a:rPr lang="es-MX" dirty="0">
                <a:latin typeface="Arial" charset="0"/>
                <a:cs typeface="Arial" charset="0"/>
              </a:rPr>
              <a:t>Experimental and Therapeutic Medicine, 16(4), 3233–3240.</a:t>
            </a:r>
            <a:endParaRPr lang="en-US" dirty="0">
              <a:latin typeface="Arial" charset="0"/>
              <a:cs typeface="Arial" charset="0"/>
            </a:endParaRPr>
          </a:p>
          <a:p>
            <a:pPr algn="just"/>
            <a:endParaRPr lang="en-US" sz="2000" dirty="0">
              <a:latin typeface="Arial" charset="0"/>
              <a:cs typeface="Arial" charset="0"/>
            </a:endParaRPr>
          </a:p>
        </p:txBody>
      </p:sp>
      <p:cxnSp>
        <p:nvCxnSpPr>
          <p:cNvPr id="27" name="Conector recto 26"/>
          <p:cNvCxnSpPr/>
          <p:nvPr/>
        </p:nvCxnSpPr>
        <p:spPr>
          <a:xfrm>
            <a:off x="1156267" y="4983384"/>
            <a:ext cx="2519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ángulo 27"/>
          <p:cNvSpPr/>
          <p:nvPr/>
        </p:nvSpPr>
        <p:spPr>
          <a:xfrm>
            <a:off x="361183" y="4640556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50KDa</a:t>
            </a:r>
          </a:p>
        </p:txBody>
      </p:sp>
      <p:sp>
        <p:nvSpPr>
          <p:cNvPr id="29" name="Rectángulo 28"/>
          <p:cNvSpPr/>
          <p:nvPr/>
        </p:nvSpPr>
        <p:spPr>
          <a:xfrm>
            <a:off x="361183" y="5826436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50KDa</a:t>
            </a:r>
            <a:endParaRPr lang="en-US" dirty="0"/>
          </a:p>
        </p:txBody>
      </p:sp>
      <p:cxnSp>
        <p:nvCxnSpPr>
          <p:cNvPr id="30" name="Conector recto 29"/>
          <p:cNvCxnSpPr/>
          <p:nvPr/>
        </p:nvCxnSpPr>
        <p:spPr>
          <a:xfrm>
            <a:off x="1156267" y="5948280"/>
            <a:ext cx="2519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ángulo 30"/>
          <p:cNvSpPr/>
          <p:nvPr/>
        </p:nvSpPr>
        <p:spPr>
          <a:xfrm>
            <a:off x="6458269" y="4835581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50KDa</a:t>
            </a:r>
          </a:p>
        </p:txBody>
      </p:sp>
      <p:cxnSp>
        <p:nvCxnSpPr>
          <p:cNvPr id="32" name="Conector recto 31"/>
          <p:cNvCxnSpPr/>
          <p:nvPr/>
        </p:nvCxnSpPr>
        <p:spPr>
          <a:xfrm>
            <a:off x="7253748" y="4957425"/>
            <a:ext cx="2519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ángulo 32"/>
          <p:cNvSpPr/>
          <p:nvPr/>
        </p:nvSpPr>
        <p:spPr>
          <a:xfrm>
            <a:off x="6458269" y="5746210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50KDa</a:t>
            </a:r>
            <a:endParaRPr lang="en-US" dirty="0"/>
          </a:p>
        </p:txBody>
      </p:sp>
      <p:cxnSp>
        <p:nvCxnSpPr>
          <p:cNvPr id="34" name="Conector recto 33"/>
          <p:cNvCxnSpPr/>
          <p:nvPr/>
        </p:nvCxnSpPr>
        <p:spPr>
          <a:xfrm>
            <a:off x="7253748" y="5868054"/>
            <a:ext cx="2519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uadroTexto 34"/>
          <p:cNvSpPr txBox="1"/>
          <p:nvPr/>
        </p:nvSpPr>
        <p:spPr>
          <a:xfrm>
            <a:off x="2244579" y="4056828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cxnSp>
        <p:nvCxnSpPr>
          <p:cNvPr id="36" name="Conector recto 35"/>
          <p:cNvCxnSpPr/>
          <p:nvPr/>
        </p:nvCxnSpPr>
        <p:spPr>
          <a:xfrm flipV="1">
            <a:off x="2268928" y="4329471"/>
            <a:ext cx="813904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 flipV="1">
            <a:off x="3319622" y="4357211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ángulo 37"/>
          <p:cNvSpPr/>
          <p:nvPr/>
        </p:nvSpPr>
        <p:spPr>
          <a:xfrm>
            <a:off x="2752428" y="3753737"/>
            <a:ext cx="1975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charset="0"/>
                <a:ea typeface="Arial" charset="0"/>
                <a:cs typeface="Arial" charset="0"/>
              </a:rPr>
              <a:t>months post-ischemia </a:t>
            </a:r>
            <a:endParaRPr lang="es-ES_tradnl" sz="1400" dirty="0"/>
          </a:p>
        </p:txBody>
      </p:sp>
      <p:sp>
        <p:nvSpPr>
          <p:cNvPr id="39" name="CuadroTexto 38"/>
          <p:cNvSpPr txBox="1"/>
          <p:nvPr/>
        </p:nvSpPr>
        <p:spPr>
          <a:xfrm>
            <a:off x="3251512" y="4059971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cxnSp>
        <p:nvCxnSpPr>
          <p:cNvPr id="40" name="Conector recto 39"/>
          <p:cNvCxnSpPr/>
          <p:nvPr/>
        </p:nvCxnSpPr>
        <p:spPr>
          <a:xfrm>
            <a:off x="4365326" y="4353514"/>
            <a:ext cx="7902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/>
          <p:cNvSpPr txBox="1"/>
          <p:nvPr/>
        </p:nvSpPr>
        <p:spPr>
          <a:xfrm>
            <a:off x="4243100" y="4049435"/>
            <a:ext cx="1034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B  1  </a:t>
            </a:r>
            <a:r>
              <a:rPr lang="es-ES_tradnl" sz="1400" dirty="0"/>
              <a:t>2  3  4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8104539" y="4381601"/>
            <a:ext cx="10347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/>
              <a:t>B  1  </a:t>
            </a:r>
            <a:r>
              <a:rPr lang="es-ES_tradnl" sz="1500" dirty="0"/>
              <a:t>2  3  4</a:t>
            </a:r>
          </a:p>
        </p:txBody>
      </p:sp>
      <p:cxnSp>
        <p:nvCxnSpPr>
          <p:cNvPr id="44" name="Conector recto 43"/>
          <p:cNvCxnSpPr/>
          <p:nvPr/>
        </p:nvCxnSpPr>
        <p:spPr>
          <a:xfrm flipV="1">
            <a:off x="8194203" y="4654244"/>
            <a:ext cx="813904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 flipV="1">
            <a:off x="9354752" y="4656436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ángulo 45"/>
          <p:cNvSpPr/>
          <p:nvPr/>
        </p:nvSpPr>
        <p:spPr>
          <a:xfrm>
            <a:off x="8709141" y="3999052"/>
            <a:ext cx="1975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rial" charset="0"/>
                <a:ea typeface="Arial" charset="0"/>
                <a:cs typeface="Arial" charset="0"/>
              </a:rPr>
              <a:t>months post-ischemia </a:t>
            </a:r>
            <a:endParaRPr lang="es-ES_tradnl" sz="1400" dirty="0"/>
          </a:p>
        </p:txBody>
      </p:sp>
      <p:sp>
        <p:nvSpPr>
          <p:cNvPr id="47" name="CuadroTexto 46"/>
          <p:cNvSpPr txBox="1"/>
          <p:nvPr/>
        </p:nvSpPr>
        <p:spPr>
          <a:xfrm>
            <a:off x="9260516" y="4359196"/>
            <a:ext cx="10347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/>
              <a:t>B  1  </a:t>
            </a:r>
            <a:r>
              <a:rPr lang="es-ES_tradnl" sz="1500" dirty="0"/>
              <a:t>2  3  4</a:t>
            </a:r>
          </a:p>
        </p:txBody>
      </p:sp>
      <p:cxnSp>
        <p:nvCxnSpPr>
          <p:cNvPr id="48" name="Conector recto 47"/>
          <p:cNvCxnSpPr/>
          <p:nvPr/>
        </p:nvCxnSpPr>
        <p:spPr>
          <a:xfrm>
            <a:off x="10458292" y="4642345"/>
            <a:ext cx="7902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48"/>
          <p:cNvSpPr txBox="1"/>
          <p:nvPr/>
        </p:nvSpPr>
        <p:spPr>
          <a:xfrm>
            <a:off x="10336066" y="4338266"/>
            <a:ext cx="10347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/>
              <a:t>B  1  </a:t>
            </a:r>
            <a:r>
              <a:rPr lang="es-ES_tradnl" sz="1500" dirty="0"/>
              <a:t>2  3  4</a:t>
            </a:r>
          </a:p>
        </p:txBody>
      </p:sp>
      <p:sp>
        <p:nvSpPr>
          <p:cNvPr id="50" name="Rectángulo 49"/>
          <p:cNvSpPr/>
          <p:nvPr/>
        </p:nvSpPr>
        <p:spPr>
          <a:xfrm>
            <a:off x="8943447" y="1593442"/>
            <a:ext cx="3105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lang="en-US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 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Figure 5</a:t>
            </a:r>
            <a:endParaRPr lang="es-ES_tradnl" sz="2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" name="Rectángulo 50"/>
          <p:cNvSpPr/>
          <p:nvPr/>
        </p:nvSpPr>
        <p:spPr>
          <a:xfrm>
            <a:off x="2606983" y="3129003"/>
            <a:ext cx="18419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Urinary</a:t>
            </a:r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KIM1</a:t>
            </a:r>
          </a:p>
        </p:txBody>
      </p:sp>
      <p:sp>
        <p:nvSpPr>
          <p:cNvPr id="52" name="Rectángulo 51"/>
          <p:cNvSpPr/>
          <p:nvPr/>
        </p:nvSpPr>
        <p:spPr>
          <a:xfrm>
            <a:off x="8616322" y="3359835"/>
            <a:ext cx="18419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Urinary</a:t>
            </a:r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KIM1</a:t>
            </a:r>
          </a:p>
        </p:txBody>
      </p:sp>
    </p:spTree>
    <p:extLst>
      <p:ext uri="{BB962C8B-B14F-4D97-AF65-F5344CB8AC3E}">
        <p14:creationId xmlns:p14="http://schemas.microsoft.com/office/powerpoint/2010/main" val="3338552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05" y="4028002"/>
            <a:ext cx="5305366" cy="379468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t="1538" r="-2189"/>
          <a:stretch/>
        </p:blipFill>
        <p:spPr>
          <a:xfrm>
            <a:off x="6403009" y="4465514"/>
            <a:ext cx="5788991" cy="258532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447294" y="3497563"/>
            <a:ext cx="13169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TGF-beta</a:t>
            </a:r>
          </a:p>
        </p:txBody>
      </p:sp>
      <p:sp>
        <p:nvSpPr>
          <p:cNvPr id="8" name="Rectángulo 7"/>
          <p:cNvSpPr/>
          <p:nvPr/>
        </p:nvSpPr>
        <p:spPr>
          <a:xfrm>
            <a:off x="8474760" y="3728395"/>
            <a:ext cx="10550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β-</a:t>
            </a:r>
            <a:r>
              <a:rPr lang="es-ES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actin</a:t>
            </a:r>
            <a:endParaRPr lang="es-E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14038" y="8567194"/>
            <a:ext cx="11097823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Arial" charset="0"/>
                <a:ea typeface="Arial" charset="0"/>
                <a:cs typeface="Arial" charset="0"/>
              </a:rPr>
              <a:t>U</a:t>
            </a:r>
            <a:r>
              <a:rPr lang="en-US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n-cropped Western blots of TGF-β and β-Actin at 4</a:t>
            </a:r>
            <a:r>
              <a:rPr lang="en-US" b="1" baseline="300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th</a:t>
            </a:r>
            <a:r>
              <a:rPr lang="en-US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month post-ischemia. </a:t>
            </a:r>
            <a:r>
              <a:rPr lang="en-US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Upper WB with 30 </a:t>
            </a:r>
            <a:r>
              <a:rPr lang="en-US" dirty="0">
                <a:latin typeface="Symbol" panose="05050102010706020507" pitchFamily="18" charset="2"/>
                <a:ea typeface="Arial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g of total proteins, whereas lower WB with 40 </a:t>
            </a:r>
            <a:r>
              <a:rPr lang="en-US" dirty="0">
                <a:latin typeface="Symbol" panose="05050102010706020507" pitchFamily="18" charset="2"/>
                <a:ea typeface="Arial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g. A representative image of these WB analysis is shown in </a:t>
            </a:r>
            <a:r>
              <a:rPr lang="en-US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Figure 3C. </a:t>
            </a:r>
            <a:r>
              <a:rPr lang="en-US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In black rectangles are sham group, n=4 , in green rectangles are </a:t>
            </a:r>
            <a:r>
              <a:rPr lang="en-US" dirty="0" err="1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UNx</a:t>
            </a:r>
            <a:r>
              <a:rPr lang="en-US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group, n=4, and in red rectangle are </a:t>
            </a:r>
            <a:r>
              <a:rPr lang="en-US" dirty="0" err="1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IR+UNx</a:t>
            </a:r>
            <a:r>
              <a:rPr lang="es-ES_tradnl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group, n=5. Stripping was used to detect both proteins in the same gel. </a:t>
            </a:r>
          </a:p>
          <a:p>
            <a:endParaRPr lang="en-US" b="1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TGF-β Molecular weight: 44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Antibody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Thermo Fisher, MA5-15065</a:t>
            </a: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β-Actin Molecular weight: 42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Antibody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Abcam,</a:t>
            </a:r>
            <a:r>
              <a:rPr lang="es-MX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ab49900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Time exposure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3 min for TGF-β WB and 1 min for β-Actin WB</a:t>
            </a:r>
          </a:p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PageRuler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Prestained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Protein Ladder,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Fermentas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McLane, J. S., Rivet, C. J., Gilbert, R. J., &amp;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Ligon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L. A. (2014). A biomaterial model of tumor stromal microenvironment promotes mesenchymal morphology but not epithelial to mesenchymal transition in epithelial cells. 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Acta Biomaterialia, 10(11), 4811–4821.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charset="0"/>
              <a:cs typeface="Arial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960441" y="5532160"/>
            <a:ext cx="857225" cy="2769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 dirty="0"/>
          </a:p>
        </p:txBody>
      </p:sp>
      <p:sp>
        <p:nvSpPr>
          <p:cNvPr id="10" name="Rectángulo 9"/>
          <p:cNvSpPr/>
          <p:nvPr/>
        </p:nvSpPr>
        <p:spPr>
          <a:xfrm>
            <a:off x="2854988" y="5534019"/>
            <a:ext cx="909271" cy="34988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1" name="Rectángulo 10"/>
          <p:cNvSpPr/>
          <p:nvPr/>
        </p:nvSpPr>
        <p:spPr>
          <a:xfrm>
            <a:off x="3801581" y="5534017"/>
            <a:ext cx="1201947" cy="34989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2" name="Rectángulo 11"/>
          <p:cNvSpPr/>
          <p:nvPr/>
        </p:nvSpPr>
        <p:spPr>
          <a:xfrm rot="21378991">
            <a:off x="1925767" y="6904116"/>
            <a:ext cx="976541" cy="161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 dirty="0"/>
          </a:p>
        </p:txBody>
      </p:sp>
      <p:sp>
        <p:nvSpPr>
          <p:cNvPr id="13" name="Rectángulo 12"/>
          <p:cNvSpPr/>
          <p:nvPr/>
        </p:nvSpPr>
        <p:spPr>
          <a:xfrm>
            <a:off x="2902308" y="6870708"/>
            <a:ext cx="916645" cy="18012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4" name="Rectángulo 13"/>
          <p:cNvSpPr/>
          <p:nvPr/>
        </p:nvSpPr>
        <p:spPr>
          <a:xfrm>
            <a:off x="3818953" y="6889370"/>
            <a:ext cx="1312731" cy="2268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8" name="Rectángulo 17"/>
          <p:cNvSpPr/>
          <p:nvPr/>
        </p:nvSpPr>
        <p:spPr>
          <a:xfrm>
            <a:off x="7640812" y="4864056"/>
            <a:ext cx="1003500" cy="3275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 dirty="0"/>
          </a:p>
        </p:txBody>
      </p:sp>
      <p:sp>
        <p:nvSpPr>
          <p:cNvPr id="19" name="Rectángulo 18"/>
          <p:cNvSpPr/>
          <p:nvPr/>
        </p:nvSpPr>
        <p:spPr>
          <a:xfrm>
            <a:off x="8649663" y="4864054"/>
            <a:ext cx="1003806" cy="34697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0" name="Rectángulo 19"/>
          <p:cNvSpPr/>
          <p:nvPr/>
        </p:nvSpPr>
        <p:spPr>
          <a:xfrm>
            <a:off x="9653471" y="4864054"/>
            <a:ext cx="1349831" cy="34697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1" name="Rectángulo 20"/>
          <p:cNvSpPr/>
          <p:nvPr/>
        </p:nvSpPr>
        <p:spPr>
          <a:xfrm>
            <a:off x="7794188" y="6052776"/>
            <a:ext cx="1010144" cy="351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 dirty="0"/>
          </a:p>
        </p:txBody>
      </p:sp>
      <p:sp>
        <p:nvSpPr>
          <p:cNvPr id="22" name="Rectángulo 21"/>
          <p:cNvSpPr/>
          <p:nvPr/>
        </p:nvSpPr>
        <p:spPr>
          <a:xfrm>
            <a:off x="8803037" y="6052775"/>
            <a:ext cx="1010452" cy="3721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3" name="Rectángulo 22"/>
          <p:cNvSpPr/>
          <p:nvPr/>
        </p:nvSpPr>
        <p:spPr>
          <a:xfrm>
            <a:off x="9804553" y="6052772"/>
            <a:ext cx="1358768" cy="3721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4" name="Rectángulo 23"/>
          <p:cNvSpPr/>
          <p:nvPr/>
        </p:nvSpPr>
        <p:spPr>
          <a:xfrm>
            <a:off x="166206" y="5480922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55KDa</a:t>
            </a:r>
          </a:p>
        </p:txBody>
      </p:sp>
      <p:cxnSp>
        <p:nvCxnSpPr>
          <p:cNvPr id="25" name="Conector recto 24"/>
          <p:cNvCxnSpPr/>
          <p:nvPr/>
        </p:nvCxnSpPr>
        <p:spPr>
          <a:xfrm>
            <a:off x="961290" y="5602766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 25"/>
          <p:cNvSpPr/>
          <p:nvPr/>
        </p:nvSpPr>
        <p:spPr>
          <a:xfrm>
            <a:off x="214038" y="6817540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55KDa</a:t>
            </a:r>
            <a:endParaRPr lang="en-US" dirty="0"/>
          </a:p>
        </p:txBody>
      </p:sp>
      <p:cxnSp>
        <p:nvCxnSpPr>
          <p:cNvPr id="27" name="Conector recto 26"/>
          <p:cNvCxnSpPr/>
          <p:nvPr/>
        </p:nvCxnSpPr>
        <p:spPr>
          <a:xfrm>
            <a:off x="1009122" y="6939384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ángulo 27"/>
          <p:cNvSpPr/>
          <p:nvPr/>
        </p:nvSpPr>
        <p:spPr>
          <a:xfrm>
            <a:off x="5710060" y="4636172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55KDa</a:t>
            </a:r>
            <a:endParaRPr lang="en-US" dirty="0"/>
          </a:p>
        </p:txBody>
      </p:sp>
      <p:cxnSp>
        <p:nvCxnSpPr>
          <p:cNvPr id="29" name="Conector recto 28"/>
          <p:cNvCxnSpPr/>
          <p:nvPr/>
        </p:nvCxnSpPr>
        <p:spPr>
          <a:xfrm>
            <a:off x="6505144" y="4758016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5679374" y="5871264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55KDa</a:t>
            </a:r>
            <a:endParaRPr lang="en-US" dirty="0"/>
          </a:p>
        </p:txBody>
      </p:sp>
      <p:cxnSp>
        <p:nvCxnSpPr>
          <p:cNvPr id="31" name="Conector recto 30"/>
          <p:cNvCxnSpPr/>
          <p:nvPr/>
        </p:nvCxnSpPr>
        <p:spPr>
          <a:xfrm>
            <a:off x="6474458" y="5993108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/>
          <p:cNvSpPr/>
          <p:nvPr/>
        </p:nvSpPr>
        <p:spPr>
          <a:xfrm>
            <a:off x="8635660" y="2073329"/>
            <a:ext cx="3175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lang="en-US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 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Figure  6</a:t>
            </a:r>
            <a:endParaRPr lang="es-ES_tradnl" sz="2000" b="1" dirty="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84666B1-7518-4F49-8485-435EECF87D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038332"/>
              </p:ext>
            </p:extLst>
          </p:nvPr>
        </p:nvGraphicFramePr>
        <p:xfrm>
          <a:off x="5486400" y="10383044"/>
          <a:ext cx="1219200" cy="238125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690963455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4978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70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15F9F7AF-CD59-8E4C-AFF1-3A46D5AE4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2571" y="3664751"/>
            <a:ext cx="5276589" cy="3715613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-112084" y="8229387"/>
            <a:ext cx="52770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IL-6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-52669" b="-37691"/>
          <a:stretch/>
        </p:blipFill>
        <p:spPr>
          <a:xfrm>
            <a:off x="704663" y="3089442"/>
            <a:ext cx="5587106" cy="5136935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904268" y="5080473"/>
            <a:ext cx="83869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β-</a:t>
            </a:r>
            <a:r>
              <a:rPr lang="es-ES" dirty="0" err="1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actin</a:t>
            </a:r>
            <a:endParaRPr lang="es-ES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87863" y="8180593"/>
            <a:ext cx="110978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Un-cropped Western blots of IL6 and β-Actin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at 4</a:t>
            </a:r>
            <a:r>
              <a:rPr lang="en-US" b="1" baseline="30000" dirty="0"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month post-ischemia.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A representative image of these WB analysis is shown in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Figure 5B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In black rectangles are sham group, n=4  and in red rectangles are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IR+UNx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group, n=4. 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Protein</a:t>
            </a:r>
            <a:r>
              <a:rPr lang="en-US" dirty="0">
                <a:latin typeface="Arial" charset="0"/>
                <a:cs typeface="Arial" charset="0"/>
              </a:rPr>
              <a:t>: IL-6 Molecular weight:  36 </a:t>
            </a:r>
            <a:r>
              <a:rPr lang="en-US" dirty="0" err="1">
                <a:latin typeface="Arial" charset="0"/>
                <a:cs typeface="Arial" charset="0"/>
              </a:rPr>
              <a:t>Kda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Antibody</a:t>
            </a:r>
            <a:r>
              <a:rPr lang="en-US" dirty="0">
                <a:latin typeface="Arial" charset="0"/>
                <a:cs typeface="Arial" charset="0"/>
              </a:rPr>
              <a:t>: Abcam, ab9324</a:t>
            </a:r>
          </a:p>
          <a:p>
            <a:r>
              <a:rPr lang="en-US" b="1" dirty="0">
                <a:latin typeface="Arial" charset="0"/>
                <a:cs typeface="Arial" charset="0"/>
              </a:rPr>
              <a:t>Protein</a:t>
            </a:r>
            <a:r>
              <a:rPr lang="en-US" dirty="0">
                <a:latin typeface="Arial" charset="0"/>
                <a:cs typeface="Arial" charset="0"/>
              </a:rPr>
              <a:t>: β-Actin Molecular weight:  42 </a:t>
            </a:r>
            <a:r>
              <a:rPr lang="en-US" dirty="0" err="1">
                <a:latin typeface="Arial" charset="0"/>
                <a:cs typeface="Arial" charset="0"/>
              </a:rPr>
              <a:t>Kda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Antibody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Abcam,</a:t>
            </a:r>
            <a:r>
              <a:rPr lang="es-MX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ab49900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Time exposure</a:t>
            </a:r>
            <a:r>
              <a:rPr lang="en-US" dirty="0">
                <a:latin typeface="Arial" charset="0"/>
                <a:cs typeface="Arial" charset="0"/>
              </a:rPr>
              <a:t>: 30 seg for left WB and 1 min for right WB</a:t>
            </a:r>
          </a:p>
          <a:p>
            <a:r>
              <a:rPr lang="en-US" dirty="0" err="1">
                <a:latin typeface="Arial" charset="0"/>
                <a:cs typeface="Arial" charset="0"/>
              </a:rPr>
              <a:t>PageRuler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Prestained</a:t>
            </a:r>
            <a:r>
              <a:rPr lang="en-US" dirty="0">
                <a:latin typeface="Arial" charset="0"/>
                <a:cs typeface="Arial" charset="0"/>
              </a:rPr>
              <a:t> Protein Ladder, </a:t>
            </a:r>
            <a:r>
              <a:rPr lang="en-US" dirty="0" err="1">
                <a:latin typeface="Arial" charset="0"/>
                <a:cs typeface="Arial" charset="0"/>
              </a:rPr>
              <a:t>Fermentas</a:t>
            </a:r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Reference</a:t>
            </a:r>
            <a:r>
              <a:rPr lang="en-US" dirty="0">
                <a:latin typeface="Arial" charset="0"/>
                <a:cs typeface="Arial" charset="0"/>
              </a:rPr>
              <a:t>: Wang, J., Deng, M., Wu, H., Wang, M., Gong, J., Bai, H., Wu, Y., Pan, J., Chen, Y., &amp; Li, S. (2020). </a:t>
            </a:r>
            <a:r>
              <a:rPr lang="en-US" dirty="0" err="1">
                <a:latin typeface="Arial" charset="0"/>
                <a:cs typeface="Arial" charset="0"/>
              </a:rPr>
              <a:t>Suberoylanilide</a:t>
            </a:r>
            <a:r>
              <a:rPr lang="en-US" dirty="0">
                <a:latin typeface="Arial" charset="0"/>
                <a:cs typeface="Arial" charset="0"/>
              </a:rPr>
              <a:t> hydroxamic acid alleviates orthotopic liver transplantation‑induced hepatic ischemia‑reperfusion injury by regulating the AKT/GSK3</a:t>
            </a:r>
            <a:r>
              <a:rPr lang="es-MX" dirty="0">
                <a:latin typeface="Arial" charset="0"/>
                <a:cs typeface="Arial" charset="0"/>
              </a:rPr>
              <a:t>β</a:t>
            </a:r>
            <a:r>
              <a:rPr lang="en-US" dirty="0">
                <a:latin typeface="Arial" charset="0"/>
                <a:cs typeface="Arial" charset="0"/>
              </a:rPr>
              <a:t>/NF‑</a:t>
            </a:r>
            <a:r>
              <a:rPr lang="es-MX" dirty="0">
                <a:latin typeface="Arial" charset="0"/>
                <a:cs typeface="Arial" charset="0"/>
              </a:rPr>
              <a:t>κ</a:t>
            </a:r>
            <a:r>
              <a:rPr lang="en-US" dirty="0">
                <a:latin typeface="Arial" charset="0"/>
                <a:cs typeface="Arial" charset="0"/>
              </a:rPr>
              <a:t>B and AKT/mTOR pathways in rat Kupffer cells. </a:t>
            </a:r>
            <a:r>
              <a:rPr lang="es-MX" dirty="0">
                <a:latin typeface="Arial" charset="0"/>
                <a:cs typeface="Arial" charset="0"/>
              </a:rPr>
              <a:t>International Journal of Molecular Medicine, 45(6), 1875–1887.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511553" y="5255913"/>
            <a:ext cx="52770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IL-6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7144184" y="6688359"/>
            <a:ext cx="83869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β-</a:t>
            </a:r>
            <a:r>
              <a:rPr lang="es-ES" dirty="0" err="1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actin</a:t>
            </a:r>
            <a:endParaRPr lang="es-ES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0" y="5856248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55KDa</a:t>
            </a:r>
            <a:endParaRPr lang="en-US" dirty="0"/>
          </a:p>
        </p:txBody>
      </p:sp>
      <p:cxnSp>
        <p:nvCxnSpPr>
          <p:cNvPr id="13" name="Conector recto 12"/>
          <p:cNvCxnSpPr/>
          <p:nvPr/>
        </p:nvCxnSpPr>
        <p:spPr>
          <a:xfrm>
            <a:off x="904268" y="5978092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>
            <a:off x="13648" y="6415412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36KDa</a:t>
            </a:r>
          </a:p>
        </p:txBody>
      </p:sp>
      <p:cxnSp>
        <p:nvCxnSpPr>
          <p:cNvPr id="15" name="Conector recto 14"/>
          <p:cNvCxnSpPr/>
          <p:nvPr/>
        </p:nvCxnSpPr>
        <p:spPr>
          <a:xfrm>
            <a:off x="904268" y="6537256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6287140" y="6352590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55KDa</a:t>
            </a:r>
          </a:p>
        </p:txBody>
      </p:sp>
      <p:cxnSp>
        <p:nvCxnSpPr>
          <p:cNvPr id="17" name="Conector recto 16"/>
          <p:cNvCxnSpPr/>
          <p:nvPr/>
        </p:nvCxnSpPr>
        <p:spPr>
          <a:xfrm>
            <a:off x="7091601" y="5744840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6244282" y="5520156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36KDa</a:t>
            </a:r>
          </a:p>
        </p:txBody>
      </p:sp>
      <p:cxnSp>
        <p:nvCxnSpPr>
          <p:cNvPr id="19" name="Conector recto 18"/>
          <p:cNvCxnSpPr/>
          <p:nvPr/>
        </p:nvCxnSpPr>
        <p:spPr>
          <a:xfrm>
            <a:off x="6988544" y="6640861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ángulo 19"/>
          <p:cNvSpPr/>
          <p:nvPr/>
        </p:nvSpPr>
        <p:spPr>
          <a:xfrm rot="21352671">
            <a:off x="2044276" y="5899866"/>
            <a:ext cx="1485119" cy="351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 dirty="0"/>
          </a:p>
        </p:txBody>
      </p:sp>
      <p:sp>
        <p:nvSpPr>
          <p:cNvPr id="22" name="Rectángulo 21"/>
          <p:cNvSpPr/>
          <p:nvPr/>
        </p:nvSpPr>
        <p:spPr>
          <a:xfrm>
            <a:off x="3557388" y="5837182"/>
            <a:ext cx="1486908" cy="3721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3" name="Rectángulo 22"/>
          <p:cNvSpPr/>
          <p:nvPr/>
        </p:nvSpPr>
        <p:spPr>
          <a:xfrm rot="21352671">
            <a:off x="2057924" y="6329401"/>
            <a:ext cx="1485119" cy="351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 dirty="0"/>
          </a:p>
        </p:txBody>
      </p:sp>
      <p:sp>
        <p:nvSpPr>
          <p:cNvPr id="24" name="Rectángulo 23"/>
          <p:cNvSpPr/>
          <p:nvPr/>
        </p:nvSpPr>
        <p:spPr>
          <a:xfrm>
            <a:off x="3559660" y="6207948"/>
            <a:ext cx="1486908" cy="3721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5" name="Rectángulo 24"/>
          <p:cNvSpPr/>
          <p:nvPr/>
        </p:nvSpPr>
        <p:spPr>
          <a:xfrm rot="21352671">
            <a:off x="8422597" y="5622970"/>
            <a:ext cx="1291393" cy="351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 dirty="0"/>
          </a:p>
        </p:txBody>
      </p:sp>
      <p:sp>
        <p:nvSpPr>
          <p:cNvPr id="26" name="Rectángulo 25"/>
          <p:cNvSpPr/>
          <p:nvPr/>
        </p:nvSpPr>
        <p:spPr>
          <a:xfrm>
            <a:off x="9746361" y="5564955"/>
            <a:ext cx="1291292" cy="3721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7" name="Rectángulo 26"/>
          <p:cNvSpPr/>
          <p:nvPr/>
        </p:nvSpPr>
        <p:spPr>
          <a:xfrm rot="21352671">
            <a:off x="8373511" y="6795269"/>
            <a:ext cx="1291393" cy="2365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 dirty="0"/>
          </a:p>
        </p:txBody>
      </p:sp>
      <p:sp>
        <p:nvSpPr>
          <p:cNvPr id="28" name="Rectángulo 27"/>
          <p:cNvSpPr/>
          <p:nvPr/>
        </p:nvSpPr>
        <p:spPr>
          <a:xfrm>
            <a:off x="9638441" y="6810673"/>
            <a:ext cx="1399212" cy="26222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81BD98C1-662D-8445-9DC0-77C739CE2F69}"/>
              </a:ext>
            </a:extLst>
          </p:cNvPr>
          <p:cNvSpPr/>
          <p:nvPr/>
        </p:nvSpPr>
        <p:spPr>
          <a:xfrm>
            <a:off x="8635660" y="2073329"/>
            <a:ext cx="3175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lang="en-US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 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Figure  7</a:t>
            </a:r>
            <a:endParaRPr lang="es-ES_tradnl" sz="2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8B8AB735-50CB-EA42-B467-491E8AF6E024}"/>
              </a:ext>
            </a:extLst>
          </p:cNvPr>
          <p:cNvSpPr/>
          <p:nvPr/>
        </p:nvSpPr>
        <p:spPr>
          <a:xfrm>
            <a:off x="949677" y="6626007"/>
            <a:ext cx="52770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IL-6</a:t>
            </a:r>
          </a:p>
        </p:txBody>
      </p:sp>
    </p:spTree>
    <p:extLst>
      <p:ext uri="{BB962C8B-B14F-4D97-AF65-F5344CB8AC3E}">
        <p14:creationId xmlns:p14="http://schemas.microsoft.com/office/powerpoint/2010/main" val="2357076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texto&#10;&#10;Descripción generada automáticamente">
            <a:extLst>
              <a:ext uri="{FF2B5EF4-FFF2-40B4-BE49-F238E27FC236}">
                <a16:creationId xmlns:a16="http://schemas.microsoft.com/office/drawing/2014/main" id="{99D3CDFE-18D2-423C-B807-FE50377A9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898" y="3078224"/>
            <a:ext cx="7141221" cy="551414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596296" y="2589732"/>
            <a:ext cx="15343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HIF-1alpha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7007055" y="2620640"/>
            <a:ext cx="105509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β-</a:t>
            </a:r>
            <a:r>
              <a:rPr lang="es-ES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actin</a:t>
            </a:r>
            <a:endParaRPr lang="es-E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714865" y="9073052"/>
            <a:ext cx="1109782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Arial" charset="0"/>
                <a:ea typeface="Arial" charset="0"/>
                <a:cs typeface="Arial" charset="0"/>
              </a:rPr>
              <a:t>Un-cropped Western blots of HIF-1⍺ and β-Actin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for 1, 2, 3 and 4 months post-ischemia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. A representative image of these WB analysis is shown in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Figure 6C.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In black rectangles are sham group, n=4, in green rectangles are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UNx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group, n=4 and in red rectangles are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IR+UNx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group, n=4 for each experimental period.</a:t>
            </a:r>
          </a:p>
          <a:p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Protein</a:t>
            </a:r>
            <a:r>
              <a:rPr lang="en-US" dirty="0">
                <a:latin typeface="Arial" charset="0"/>
                <a:cs typeface="Arial" charset="0"/>
              </a:rPr>
              <a:t>: </a:t>
            </a:r>
            <a:r>
              <a:rPr lang="fi-FI" dirty="0">
                <a:latin typeface="Arial" charset="0"/>
                <a:cs typeface="Arial" charset="0"/>
              </a:rPr>
              <a:t>HIF-1⍺</a:t>
            </a:r>
            <a:r>
              <a:rPr lang="en-US" dirty="0">
                <a:latin typeface="Arial" charset="0"/>
                <a:cs typeface="Arial" charset="0"/>
              </a:rPr>
              <a:t> Expected Molecular weight:  93 </a:t>
            </a:r>
            <a:r>
              <a:rPr lang="en-US" dirty="0" err="1">
                <a:latin typeface="Arial" charset="0"/>
                <a:cs typeface="Arial" charset="0"/>
              </a:rPr>
              <a:t>Kda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Antibody</a:t>
            </a:r>
            <a:r>
              <a:rPr lang="en-US" dirty="0">
                <a:latin typeface="Arial" charset="0"/>
                <a:cs typeface="Arial" charset="0"/>
              </a:rPr>
              <a:t>: Abcam, ab2185</a:t>
            </a:r>
            <a:endParaRPr lang="es-MX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Protein</a:t>
            </a:r>
            <a:r>
              <a:rPr lang="en-US" dirty="0">
                <a:latin typeface="Arial" charset="0"/>
                <a:cs typeface="Arial" charset="0"/>
              </a:rPr>
              <a:t>: β-Actin Expected Molecular weight:  42 </a:t>
            </a:r>
            <a:r>
              <a:rPr lang="en-US" dirty="0" err="1">
                <a:latin typeface="Arial" charset="0"/>
                <a:cs typeface="Arial" charset="0"/>
              </a:rPr>
              <a:t>Kda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Antibody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Abcam,</a:t>
            </a:r>
            <a:r>
              <a:rPr lang="es-MX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ab49900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Time exposure:</a:t>
            </a:r>
            <a:r>
              <a:rPr lang="en-US" dirty="0">
                <a:latin typeface="Arial" charset="0"/>
                <a:cs typeface="Arial" charset="0"/>
              </a:rPr>
              <a:t> 1 min</a:t>
            </a:r>
          </a:p>
          <a:p>
            <a:r>
              <a:rPr lang="en-US" dirty="0" err="1">
                <a:latin typeface="Arial" charset="0"/>
                <a:cs typeface="Arial" charset="0"/>
              </a:rPr>
              <a:t>PageRuler</a:t>
            </a:r>
            <a:r>
              <a:rPr lang="en-US" dirty="0">
                <a:latin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cs typeface="Arial" charset="0"/>
              </a:rPr>
              <a:t>Prestained</a:t>
            </a:r>
            <a:r>
              <a:rPr lang="en-US" dirty="0">
                <a:latin typeface="Arial" charset="0"/>
                <a:cs typeface="Arial" charset="0"/>
              </a:rPr>
              <a:t> Protein Ladder, </a:t>
            </a:r>
            <a:r>
              <a:rPr lang="en-US" dirty="0" err="1">
                <a:latin typeface="Arial" charset="0"/>
                <a:cs typeface="Arial" charset="0"/>
              </a:rPr>
              <a:t>Fermentas</a:t>
            </a:r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  <a:p>
            <a:r>
              <a:rPr lang="en-US" b="1" dirty="0">
                <a:latin typeface="Arial" charset="0"/>
                <a:cs typeface="Arial" charset="0"/>
              </a:rPr>
              <a:t>Reference</a:t>
            </a:r>
            <a:r>
              <a:rPr lang="en-US" dirty="0">
                <a:latin typeface="Arial" charset="0"/>
                <a:cs typeface="Arial" charset="0"/>
              </a:rPr>
              <a:t>: Chen, X., Hu, J. G., Huang, Y. Z., Li, S., Li, S. F., Wang, M., Xia, H. W., Li-Ling, J., &amp; </a:t>
            </a:r>
            <a:r>
              <a:rPr lang="en-US" dirty="0" err="1">
                <a:latin typeface="Arial" charset="0"/>
                <a:cs typeface="Arial" charset="0"/>
              </a:rPr>
              <a:t>Xie</a:t>
            </a:r>
            <a:r>
              <a:rPr lang="en-US" dirty="0">
                <a:latin typeface="Arial" charset="0"/>
                <a:cs typeface="Arial" charset="0"/>
              </a:rPr>
              <a:t>, H. Q. (2020). Copper promotes the migration of bone marrow mesenchymal stem cells via Rnd3-dependent cytoskeleton remodeling. </a:t>
            </a:r>
            <a:r>
              <a:rPr lang="es-MX" dirty="0">
                <a:latin typeface="Arial" charset="0"/>
                <a:cs typeface="Arial" charset="0"/>
              </a:rPr>
              <a:t>Journal of Cellular Physiology, 235(1), 221–231</a:t>
            </a:r>
            <a:r>
              <a:rPr lang="es-MX" sz="2000" dirty="0">
                <a:latin typeface="Arial" charset="0"/>
                <a:cs typeface="Arial" charset="0"/>
              </a:rPr>
              <a:t>. </a:t>
            </a:r>
            <a:endParaRPr lang="en-US" sz="2000" dirty="0">
              <a:latin typeface="Arial" charset="0"/>
              <a:cs typeface="Arial" charset="0"/>
            </a:endParaRPr>
          </a:p>
          <a:p>
            <a:endParaRPr lang="en-US" sz="2000" dirty="0">
              <a:latin typeface="Arial" charset="0"/>
              <a:cs typeface="Arial" charset="0"/>
            </a:endParaRPr>
          </a:p>
        </p:txBody>
      </p:sp>
      <p:cxnSp>
        <p:nvCxnSpPr>
          <p:cNvPr id="10" name="Conector recto 9"/>
          <p:cNvCxnSpPr/>
          <p:nvPr/>
        </p:nvCxnSpPr>
        <p:spPr>
          <a:xfrm>
            <a:off x="2259293" y="3909062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1467088" y="3713860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95KDa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3159699" y="3970024"/>
            <a:ext cx="849332" cy="3019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3" name="Rectángulo 12"/>
          <p:cNvSpPr/>
          <p:nvPr/>
        </p:nvSpPr>
        <p:spPr>
          <a:xfrm>
            <a:off x="4009031" y="3970024"/>
            <a:ext cx="678446" cy="3019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5" name="Rectángulo 14"/>
          <p:cNvSpPr/>
          <p:nvPr/>
        </p:nvSpPr>
        <p:spPr>
          <a:xfrm>
            <a:off x="4687478" y="3970022"/>
            <a:ext cx="716280" cy="3019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6" name="Rectángulo 15"/>
          <p:cNvSpPr/>
          <p:nvPr/>
        </p:nvSpPr>
        <p:spPr>
          <a:xfrm>
            <a:off x="3235899" y="4861824"/>
            <a:ext cx="849332" cy="3019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7" name="Rectángulo 16"/>
          <p:cNvSpPr/>
          <p:nvPr/>
        </p:nvSpPr>
        <p:spPr>
          <a:xfrm>
            <a:off x="4085231" y="4861824"/>
            <a:ext cx="678446" cy="3019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8" name="Rectángulo 17"/>
          <p:cNvSpPr/>
          <p:nvPr/>
        </p:nvSpPr>
        <p:spPr>
          <a:xfrm>
            <a:off x="4763678" y="4861822"/>
            <a:ext cx="716280" cy="3019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19" name="Rectángulo 18"/>
          <p:cNvSpPr/>
          <p:nvPr/>
        </p:nvSpPr>
        <p:spPr>
          <a:xfrm>
            <a:off x="3235899" y="5931910"/>
            <a:ext cx="849332" cy="3019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0" name="Rectángulo 19"/>
          <p:cNvSpPr/>
          <p:nvPr/>
        </p:nvSpPr>
        <p:spPr>
          <a:xfrm>
            <a:off x="4085231" y="5931910"/>
            <a:ext cx="678446" cy="3019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1" name="Rectángulo 20"/>
          <p:cNvSpPr/>
          <p:nvPr/>
        </p:nvSpPr>
        <p:spPr>
          <a:xfrm>
            <a:off x="4763678" y="5931908"/>
            <a:ext cx="716280" cy="3019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2" name="Rectángulo 21"/>
          <p:cNvSpPr/>
          <p:nvPr/>
        </p:nvSpPr>
        <p:spPr>
          <a:xfrm>
            <a:off x="3174938" y="7111168"/>
            <a:ext cx="849332" cy="3019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3" name="Rectángulo 22"/>
          <p:cNvSpPr/>
          <p:nvPr/>
        </p:nvSpPr>
        <p:spPr>
          <a:xfrm>
            <a:off x="4024270" y="7111168"/>
            <a:ext cx="678446" cy="3019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4" name="Rectángulo 23"/>
          <p:cNvSpPr/>
          <p:nvPr/>
        </p:nvSpPr>
        <p:spPr>
          <a:xfrm>
            <a:off x="4702717" y="7111166"/>
            <a:ext cx="716280" cy="3019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5" name="Rectángulo 24"/>
          <p:cNvSpPr/>
          <p:nvPr/>
        </p:nvSpPr>
        <p:spPr>
          <a:xfrm>
            <a:off x="6268658" y="3758094"/>
            <a:ext cx="849332" cy="3019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6" name="Rectángulo 25"/>
          <p:cNvSpPr/>
          <p:nvPr/>
        </p:nvSpPr>
        <p:spPr>
          <a:xfrm>
            <a:off x="7117990" y="3758094"/>
            <a:ext cx="678446" cy="3019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7" name="Rectángulo 26"/>
          <p:cNvSpPr/>
          <p:nvPr/>
        </p:nvSpPr>
        <p:spPr>
          <a:xfrm>
            <a:off x="7796437" y="3758092"/>
            <a:ext cx="716280" cy="3019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8" name="Rectángulo 27"/>
          <p:cNvSpPr/>
          <p:nvPr/>
        </p:nvSpPr>
        <p:spPr>
          <a:xfrm>
            <a:off x="6421058" y="4443894"/>
            <a:ext cx="849332" cy="3019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29" name="Rectángulo 28"/>
          <p:cNvSpPr/>
          <p:nvPr/>
        </p:nvSpPr>
        <p:spPr>
          <a:xfrm>
            <a:off x="7270390" y="4443894"/>
            <a:ext cx="678446" cy="3019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0" name="Rectángulo 29"/>
          <p:cNvSpPr/>
          <p:nvPr/>
        </p:nvSpPr>
        <p:spPr>
          <a:xfrm>
            <a:off x="7948837" y="4443892"/>
            <a:ext cx="716280" cy="3019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1" name="Rectángulo 30"/>
          <p:cNvSpPr/>
          <p:nvPr/>
        </p:nvSpPr>
        <p:spPr>
          <a:xfrm>
            <a:off x="6283898" y="5236374"/>
            <a:ext cx="849332" cy="3019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2" name="Rectángulo 31"/>
          <p:cNvSpPr/>
          <p:nvPr/>
        </p:nvSpPr>
        <p:spPr>
          <a:xfrm>
            <a:off x="7133230" y="5236374"/>
            <a:ext cx="678446" cy="3019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3" name="Rectángulo 32"/>
          <p:cNvSpPr/>
          <p:nvPr/>
        </p:nvSpPr>
        <p:spPr>
          <a:xfrm>
            <a:off x="7811677" y="5236372"/>
            <a:ext cx="716280" cy="3019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4" name="Rectángulo 33"/>
          <p:cNvSpPr/>
          <p:nvPr/>
        </p:nvSpPr>
        <p:spPr>
          <a:xfrm>
            <a:off x="6390578" y="5952654"/>
            <a:ext cx="849332" cy="3019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5" name="Rectángulo 34"/>
          <p:cNvSpPr/>
          <p:nvPr/>
        </p:nvSpPr>
        <p:spPr>
          <a:xfrm>
            <a:off x="7239910" y="5952654"/>
            <a:ext cx="678446" cy="3019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sp>
        <p:nvSpPr>
          <p:cNvPr id="36" name="Rectángulo 35"/>
          <p:cNvSpPr/>
          <p:nvPr/>
        </p:nvSpPr>
        <p:spPr>
          <a:xfrm>
            <a:off x="7918357" y="5952652"/>
            <a:ext cx="716280" cy="3019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_tradnl"/>
          </a:p>
        </p:txBody>
      </p:sp>
      <p:cxnSp>
        <p:nvCxnSpPr>
          <p:cNvPr id="37" name="Conector recto 36"/>
          <p:cNvCxnSpPr/>
          <p:nvPr/>
        </p:nvCxnSpPr>
        <p:spPr>
          <a:xfrm>
            <a:off x="2405392" y="5027974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ángulo 37"/>
          <p:cNvSpPr/>
          <p:nvPr/>
        </p:nvSpPr>
        <p:spPr>
          <a:xfrm>
            <a:off x="1613187" y="4832772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95KDa</a:t>
            </a:r>
          </a:p>
        </p:txBody>
      </p:sp>
      <p:cxnSp>
        <p:nvCxnSpPr>
          <p:cNvPr id="39" name="Conector recto 38"/>
          <p:cNvCxnSpPr/>
          <p:nvPr/>
        </p:nvCxnSpPr>
        <p:spPr>
          <a:xfrm>
            <a:off x="2409453" y="5971381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ángulo 39"/>
          <p:cNvSpPr/>
          <p:nvPr/>
        </p:nvSpPr>
        <p:spPr>
          <a:xfrm>
            <a:off x="1617248" y="5776179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95KDa</a:t>
            </a:r>
          </a:p>
        </p:txBody>
      </p:sp>
      <p:cxnSp>
        <p:nvCxnSpPr>
          <p:cNvPr id="41" name="Conector recto 40"/>
          <p:cNvCxnSpPr/>
          <p:nvPr/>
        </p:nvCxnSpPr>
        <p:spPr>
          <a:xfrm>
            <a:off x="2409491" y="7224640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ángulo 41"/>
          <p:cNvSpPr/>
          <p:nvPr/>
        </p:nvSpPr>
        <p:spPr>
          <a:xfrm>
            <a:off x="1617286" y="7029438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95KDa</a:t>
            </a:r>
          </a:p>
        </p:txBody>
      </p:sp>
      <p:cxnSp>
        <p:nvCxnSpPr>
          <p:cNvPr id="43" name="Conector recto 42"/>
          <p:cNvCxnSpPr/>
          <p:nvPr/>
        </p:nvCxnSpPr>
        <p:spPr>
          <a:xfrm>
            <a:off x="5668756" y="3739136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ángulo 43"/>
          <p:cNvSpPr/>
          <p:nvPr/>
        </p:nvSpPr>
        <p:spPr>
          <a:xfrm>
            <a:off x="5593254" y="3346083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/>
              <a:t>5KDa</a:t>
            </a:r>
            <a:endParaRPr lang="en-US" dirty="0"/>
          </a:p>
        </p:txBody>
      </p:sp>
      <p:cxnSp>
        <p:nvCxnSpPr>
          <p:cNvPr id="45" name="Conector recto 44"/>
          <p:cNvCxnSpPr/>
          <p:nvPr/>
        </p:nvCxnSpPr>
        <p:spPr>
          <a:xfrm>
            <a:off x="5740768" y="4438615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ángulo 45"/>
          <p:cNvSpPr/>
          <p:nvPr/>
        </p:nvSpPr>
        <p:spPr>
          <a:xfrm>
            <a:off x="5665266" y="4045562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/>
              <a:t>5KDa</a:t>
            </a:r>
            <a:endParaRPr lang="en-US" dirty="0"/>
          </a:p>
        </p:txBody>
      </p:sp>
      <p:cxnSp>
        <p:nvCxnSpPr>
          <p:cNvPr id="47" name="Conector recto 46"/>
          <p:cNvCxnSpPr/>
          <p:nvPr/>
        </p:nvCxnSpPr>
        <p:spPr>
          <a:xfrm>
            <a:off x="5740768" y="5167885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ángulo 47"/>
          <p:cNvSpPr/>
          <p:nvPr/>
        </p:nvSpPr>
        <p:spPr>
          <a:xfrm>
            <a:off x="5665266" y="4774832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/>
              <a:t>5KDa</a:t>
            </a:r>
            <a:endParaRPr lang="en-US" dirty="0"/>
          </a:p>
        </p:txBody>
      </p:sp>
      <p:cxnSp>
        <p:nvCxnSpPr>
          <p:cNvPr id="49" name="Conector recto 48"/>
          <p:cNvCxnSpPr/>
          <p:nvPr/>
        </p:nvCxnSpPr>
        <p:spPr>
          <a:xfrm>
            <a:off x="5775400" y="5960199"/>
            <a:ext cx="52300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ángulo 49"/>
          <p:cNvSpPr/>
          <p:nvPr/>
        </p:nvSpPr>
        <p:spPr>
          <a:xfrm>
            <a:off x="5699898" y="5567146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5</a:t>
            </a:r>
            <a:r>
              <a:rPr lang="en-US"/>
              <a:t>5KDa</a:t>
            </a:r>
            <a:endParaRPr lang="en-US" dirty="0"/>
          </a:p>
        </p:txBody>
      </p:sp>
      <p:sp>
        <p:nvSpPr>
          <p:cNvPr id="3" name="CuadroTexto 2"/>
          <p:cNvSpPr txBox="1"/>
          <p:nvPr/>
        </p:nvSpPr>
        <p:spPr>
          <a:xfrm>
            <a:off x="3141869" y="3593173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/>
              <a:t>1  2  3  4</a:t>
            </a:r>
          </a:p>
        </p:txBody>
      </p:sp>
      <p:sp>
        <p:nvSpPr>
          <p:cNvPr id="51" name="CuadroTexto 50"/>
          <p:cNvSpPr txBox="1"/>
          <p:nvPr/>
        </p:nvSpPr>
        <p:spPr>
          <a:xfrm>
            <a:off x="3904477" y="3590110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/>
              <a:t>1  2  3  4</a:t>
            </a:r>
          </a:p>
        </p:txBody>
      </p:sp>
      <p:sp>
        <p:nvSpPr>
          <p:cNvPr id="53" name="CuadroTexto 52"/>
          <p:cNvSpPr txBox="1"/>
          <p:nvPr/>
        </p:nvSpPr>
        <p:spPr>
          <a:xfrm>
            <a:off x="4651487" y="3590110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/>
              <a:t>1  2  3  4</a:t>
            </a:r>
          </a:p>
        </p:txBody>
      </p:sp>
      <p:cxnSp>
        <p:nvCxnSpPr>
          <p:cNvPr id="54" name="Conector recto 53"/>
          <p:cNvCxnSpPr/>
          <p:nvPr/>
        </p:nvCxnSpPr>
        <p:spPr>
          <a:xfrm flipV="1">
            <a:off x="3235899" y="3907579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/>
          <p:cNvCxnSpPr/>
          <p:nvPr/>
        </p:nvCxnSpPr>
        <p:spPr>
          <a:xfrm flipV="1">
            <a:off x="4002359" y="3897043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/>
          <p:cNvCxnSpPr/>
          <p:nvPr/>
        </p:nvCxnSpPr>
        <p:spPr>
          <a:xfrm flipV="1">
            <a:off x="4768217" y="3881369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uadroTexto 56"/>
          <p:cNvSpPr txBox="1"/>
          <p:nvPr/>
        </p:nvSpPr>
        <p:spPr>
          <a:xfrm>
            <a:off x="6229023" y="3345076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/>
              <a:t>1  2  3  4</a:t>
            </a:r>
          </a:p>
        </p:txBody>
      </p:sp>
      <p:sp>
        <p:nvSpPr>
          <p:cNvPr id="58" name="CuadroTexto 57"/>
          <p:cNvSpPr txBox="1"/>
          <p:nvPr/>
        </p:nvSpPr>
        <p:spPr>
          <a:xfrm>
            <a:off x="6991631" y="3342013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/>
              <a:t>1  2  3  4</a:t>
            </a:r>
          </a:p>
        </p:txBody>
      </p:sp>
      <p:sp>
        <p:nvSpPr>
          <p:cNvPr id="59" name="CuadroTexto 58"/>
          <p:cNvSpPr txBox="1"/>
          <p:nvPr/>
        </p:nvSpPr>
        <p:spPr>
          <a:xfrm>
            <a:off x="7738641" y="3342013"/>
            <a:ext cx="10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/>
              <a:t>1  2  3  4</a:t>
            </a:r>
          </a:p>
        </p:txBody>
      </p:sp>
      <p:cxnSp>
        <p:nvCxnSpPr>
          <p:cNvPr id="60" name="Conector recto 59"/>
          <p:cNvCxnSpPr/>
          <p:nvPr/>
        </p:nvCxnSpPr>
        <p:spPr>
          <a:xfrm flipV="1">
            <a:off x="6323053" y="3659482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60"/>
          <p:cNvCxnSpPr/>
          <p:nvPr/>
        </p:nvCxnSpPr>
        <p:spPr>
          <a:xfrm flipV="1">
            <a:off x="7089513" y="3648946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61"/>
          <p:cNvCxnSpPr/>
          <p:nvPr/>
        </p:nvCxnSpPr>
        <p:spPr>
          <a:xfrm flipV="1">
            <a:off x="7855371" y="3633272"/>
            <a:ext cx="684000" cy="10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ángulo 62"/>
          <p:cNvSpPr/>
          <p:nvPr/>
        </p:nvSpPr>
        <p:spPr>
          <a:xfrm>
            <a:off x="3335658" y="3312477"/>
            <a:ext cx="1975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latin typeface="Arial" charset="0"/>
                <a:ea typeface="Arial" charset="0"/>
                <a:cs typeface="Arial" charset="0"/>
              </a:rPr>
              <a:t>months post-ischemia </a:t>
            </a:r>
            <a:endParaRPr lang="es-ES_tradnl" sz="1400" dirty="0"/>
          </a:p>
        </p:txBody>
      </p:sp>
      <p:sp>
        <p:nvSpPr>
          <p:cNvPr id="64" name="Rectángulo 63"/>
          <p:cNvSpPr/>
          <p:nvPr/>
        </p:nvSpPr>
        <p:spPr>
          <a:xfrm>
            <a:off x="6422917" y="3166787"/>
            <a:ext cx="1975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>
                <a:latin typeface="Arial" charset="0"/>
                <a:ea typeface="Arial" charset="0"/>
                <a:cs typeface="Arial" charset="0"/>
              </a:rPr>
              <a:t>months post-ischemia </a:t>
            </a:r>
            <a:endParaRPr lang="es-ES_tradnl" sz="1400" dirty="0"/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D1478E2D-252C-374F-95FC-90EE7C50A6FD}"/>
              </a:ext>
            </a:extLst>
          </p:cNvPr>
          <p:cNvSpPr/>
          <p:nvPr/>
        </p:nvSpPr>
        <p:spPr>
          <a:xfrm>
            <a:off x="8539371" y="1401144"/>
            <a:ext cx="3175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lang="en-US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Hebrew" charset="-79"/>
                <a:ea typeface="Arial Hebrew" charset="-79"/>
                <a:cs typeface="Arial Hebrew" charset="-79"/>
              </a:rPr>
              <a:t> 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Figure  8</a:t>
            </a:r>
            <a:endParaRPr lang="es-ES_tradnl" sz="20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4596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</TotalTime>
  <Words>1836</Words>
  <Application>Microsoft Macintosh PowerPoint</Application>
  <PresentationFormat>Personalizado</PresentationFormat>
  <Paragraphs>226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Arial Hebrew</vt:lpstr>
      <vt:lpstr>Calibri</vt:lpstr>
      <vt:lpstr>Calibri Light</vt:lpstr>
      <vt:lpstr>Courier</vt:lpstr>
      <vt:lpstr>Symbol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NORMA ARACELI BOBADILLA SANDOVAL</cp:lastModifiedBy>
  <cp:revision>32</cp:revision>
  <dcterms:created xsi:type="dcterms:W3CDTF">2020-03-31T16:26:01Z</dcterms:created>
  <dcterms:modified xsi:type="dcterms:W3CDTF">2021-03-17T17:13:53Z</dcterms:modified>
</cp:coreProperties>
</file>