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87" r:id="rId2"/>
    <p:sldId id="291" r:id="rId3"/>
  </p:sldIdLst>
  <p:sldSz cx="6858000" cy="9144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rman, Sarah (NIH/NHLBI) [E]" initials="HS([" lastIdx="3" clrIdx="0"/>
  <p:cmAuthor id="2" name="Saba, Nakhle S" initials="SN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354" autoAdjust="0"/>
    <p:restoredTop sz="92721" autoAdjust="0"/>
  </p:normalViewPr>
  <p:slideViewPr>
    <p:cSldViewPr>
      <p:cViewPr varScale="1">
        <p:scale>
          <a:sx n="89" d="100"/>
          <a:sy n="89" d="100"/>
        </p:scale>
        <p:origin x="3608" y="160"/>
      </p:cViewPr>
      <p:guideLst>
        <p:guide orient="horz" pos="2880"/>
        <p:guide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notesMaster" Target="notesMasters/notesMaster1.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4820"/>
          </a:xfrm>
          <a:prstGeom prst="rect">
            <a:avLst/>
          </a:prstGeom>
        </p:spPr>
        <p:txBody>
          <a:bodyPr vert="horz" lIns="93172" tIns="46586" rIns="93172" bIns="46586" rtlCol="0"/>
          <a:lstStyle>
            <a:lvl1pPr algn="l">
              <a:defRPr sz="1200"/>
            </a:lvl1pPr>
          </a:lstStyle>
          <a:p>
            <a:endParaRPr lang="en-US"/>
          </a:p>
        </p:txBody>
      </p:sp>
      <p:sp>
        <p:nvSpPr>
          <p:cNvPr id="3" name="Date Placeholder 2"/>
          <p:cNvSpPr>
            <a:spLocks noGrp="1"/>
          </p:cNvSpPr>
          <p:nvPr>
            <p:ph type="dt" idx="1"/>
          </p:nvPr>
        </p:nvSpPr>
        <p:spPr>
          <a:xfrm>
            <a:off x="3970938" y="1"/>
            <a:ext cx="3037840" cy="464820"/>
          </a:xfrm>
          <a:prstGeom prst="rect">
            <a:avLst/>
          </a:prstGeom>
        </p:spPr>
        <p:txBody>
          <a:bodyPr vert="horz" lIns="93172" tIns="46586" rIns="93172" bIns="46586" rtlCol="0"/>
          <a:lstStyle>
            <a:lvl1pPr algn="r">
              <a:defRPr sz="1200"/>
            </a:lvl1pPr>
          </a:lstStyle>
          <a:p>
            <a:fld id="{410AB389-03B4-4676-9222-B6BB21AD4538}" type="datetimeFigureOut">
              <a:rPr lang="en-US" smtClean="0"/>
              <a:t>3/27/21</a:t>
            </a:fld>
            <a:endParaRPr lang="en-US"/>
          </a:p>
        </p:txBody>
      </p:sp>
      <p:sp>
        <p:nvSpPr>
          <p:cNvPr id="4" name="Slide Image Placeholder 3"/>
          <p:cNvSpPr>
            <a:spLocks noGrp="1" noRot="1" noChangeAspect="1"/>
          </p:cNvSpPr>
          <p:nvPr>
            <p:ph type="sldImg" idx="2"/>
          </p:nvPr>
        </p:nvSpPr>
        <p:spPr>
          <a:xfrm>
            <a:off x="2197100" y="698500"/>
            <a:ext cx="2616200" cy="3486150"/>
          </a:xfrm>
          <a:prstGeom prst="rect">
            <a:avLst/>
          </a:prstGeom>
          <a:noFill/>
          <a:ln w="12700">
            <a:solidFill>
              <a:prstClr val="black"/>
            </a:solidFill>
          </a:ln>
        </p:spPr>
        <p:txBody>
          <a:bodyPr vert="horz" lIns="93172" tIns="46586" rIns="93172" bIns="46586" rtlCol="0" anchor="ctr"/>
          <a:lstStyle/>
          <a:p>
            <a:endParaRPr lang="en-US"/>
          </a:p>
        </p:txBody>
      </p:sp>
      <p:sp>
        <p:nvSpPr>
          <p:cNvPr id="5" name="Notes Placeholder 4"/>
          <p:cNvSpPr>
            <a:spLocks noGrp="1"/>
          </p:cNvSpPr>
          <p:nvPr>
            <p:ph type="body" sz="quarter" idx="3"/>
          </p:nvPr>
        </p:nvSpPr>
        <p:spPr>
          <a:xfrm>
            <a:off x="701040" y="4415791"/>
            <a:ext cx="5608320" cy="4183380"/>
          </a:xfrm>
          <a:prstGeom prst="rect">
            <a:avLst/>
          </a:prstGeom>
        </p:spPr>
        <p:txBody>
          <a:bodyPr vert="horz" lIns="93172" tIns="46586" rIns="93172" bIns="46586"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2" tIns="46586" rIns="93172" bIns="46586"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2" tIns="46586" rIns="93172" bIns="46586" rtlCol="0" anchor="b"/>
          <a:lstStyle>
            <a:lvl1pPr algn="r">
              <a:defRPr sz="1200"/>
            </a:lvl1pPr>
          </a:lstStyle>
          <a:p>
            <a:fld id="{A1996B0B-2A2A-4A98-91BC-4E4EF41B54E7}" type="slidenum">
              <a:rPr lang="en-US" smtClean="0"/>
              <a:t>‹#›</a:t>
            </a:fld>
            <a:endParaRPr lang="en-US"/>
          </a:p>
        </p:txBody>
      </p:sp>
    </p:spTree>
    <p:extLst>
      <p:ext uri="{BB962C8B-B14F-4D97-AF65-F5344CB8AC3E}">
        <p14:creationId xmlns:p14="http://schemas.microsoft.com/office/powerpoint/2010/main" val="9140537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1996B0B-2A2A-4A98-91BC-4E4EF41B54E7}" type="slidenum">
              <a:rPr lang="en-US" smtClean="0"/>
              <a:t>1</a:t>
            </a:fld>
            <a:endParaRPr lang="en-US"/>
          </a:p>
        </p:txBody>
      </p:sp>
    </p:spTree>
    <p:extLst>
      <p:ext uri="{BB962C8B-B14F-4D97-AF65-F5344CB8AC3E}">
        <p14:creationId xmlns:p14="http://schemas.microsoft.com/office/powerpoint/2010/main" val="1115986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1996B0B-2A2A-4A98-91BC-4E4EF41B54E7}" type="slidenum">
              <a:rPr lang="en-US" smtClean="0"/>
              <a:t>2</a:t>
            </a:fld>
            <a:endParaRPr lang="en-US"/>
          </a:p>
        </p:txBody>
      </p:sp>
    </p:spTree>
    <p:extLst>
      <p:ext uri="{BB962C8B-B14F-4D97-AF65-F5344CB8AC3E}">
        <p14:creationId xmlns:p14="http://schemas.microsoft.com/office/powerpoint/2010/main" val="41491294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a:t>Click to edit Master title style</a:t>
            </a:r>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BFD24C17-8595-437D-AA4A-1A51F155607F}" type="datetimeFigureOut">
              <a:rPr lang="en-US" smtClean="0"/>
              <a:t>3/27/21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9C84B8-9D23-4858-9821-714BBB45EA2E}" type="slidenum">
              <a:rPr lang="en-US" smtClean="0"/>
              <a:t>‹#›</a:t>
            </a:fld>
            <a:endParaRPr lang="en-US"/>
          </a:p>
        </p:txBody>
      </p:sp>
    </p:spTree>
    <p:extLst>
      <p:ext uri="{BB962C8B-B14F-4D97-AF65-F5344CB8AC3E}">
        <p14:creationId xmlns:p14="http://schemas.microsoft.com/office/powerpoint/2010/main" val="3020587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FD24C17-8595-437D-AA4A-1A51F155607F}" type="datetimeFigureOut">
              <a:rPr lang="en-US" smtClean="0"/>
              <a:t>3/27/21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9C84B8-9D23-4858-9821-714BBB45EA2E}" type="slidenum">
              <a:rPr lang="en-US" smtClean="0"/>
              <a:t>‹#›</a:t>
            </a:fld>
            <a:endParaRPr lang="en-US"/>
          </a:p>
        </p:txBody>
      </p:sp>
    </p:spTree>
    <p:extLst>
      <p:ext uri="{BB962C8B-B14F-4D97-AF65-F5344CB8AC3E}">
        <p14:creationId xmlns:p14="http://schemas.microsoft.com/office/powerpoint/2010/main" val="29028777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FD24C17-8595-437D-AA4A-1A51F155607F}" type="datetimeFigureOut">
              <a:rPr lang="en-US" smtClean="0"/>
              <a:t>3/27/21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9C84B8-9D23-4858-9821-714BBB45EA2E}" type="slidenum">
              <a:rPr lang="en-US" smtClean="0"/>
              <a:t>‹#›</a:t>
            </a:fld>
            <a:endParaRPr lang="en-US"/>
          </a:p>
        </p:txBody>
      </p:sp>
    </p:spTree>
    <p:extLst>
      <p:ext uri="{BB962C8B-B14F-4D97-AF65-F5344CB8AC3E}">
        <p14:creationId xmlns:p14="http://schemas.microsoft.com/office/powerpoint/2010/main" val="7446220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FD24C17-8595-437D-AA4A-1A51F155607F}" type="datetimeFigureOut">
              <a:rPr lang="en-US" smtClean="0"/>
              <a:t>3/27/21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9C84B8-9D23-4858-9821-714BBB45EA2E}" type="slidenum">
              <a:rPr lang="en-US" smtClean="0"/>
              <a:t>‹#›</a:t>
            </a:fld>
            <a:endParaRPr lang="en-US"/>
          </a:p>
        </p:txBody>
      </p:sp>
    </p:spTree>
    <p:extLst>
      <p:ext uri="{BB962C8B-B14F-4D97-AF65-F5344CB8AC3E}">
        <p14:creationId xmlns:p14="http://schemas.microsoft.com/office/powerpoint/2010/main" val="41953180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FD24C17-8595-437D-AA4A-1A51F155607F}" type="datetimeFigureOut">
              <a:rPr lang="en-US" smtClean="0"/>
              <a:t>3/27/21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9C84B8-9D23-4858-9821-714BBB45EA2E}" type="slidenum">
              <a:rPr lang="en-US" smtClean="0"/>
              <a:t>‹#›</a:t>
            </a:fld>
            <a:endParaRPr lang="en-US"/>
          </a:p>
        </p:txBody>
      </p:sp>
    </p:spTree>
    <p:extLst>
      <p:ext uri="{BB962C8B-B14F-4D97-AF65-F5344CB8AC3E}">
        <p14:creationId xmlns:p14="http://schemas.microsoft.com/office/powerpoint/2010/main" val="5995784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FD24C17-8595-437D-AA4A-1A51F155607F}" type="datetimeFigureOut">
              <a:rPr lang="en-US" smtClean="0"/>
              <a:t>3/27/21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9C84B8-9D23-4858-9821-714BBB45EA2E}" type="slidenum">
              <a:rPr lang="en-US" smtClean="0"/>
              <a:t>‹#›</a:t>
            </a:fld>
            <a:endParaRPr lang="en-US"/>
          </a:p>
        </p:txBody>
      </p:sp>
    </p:spTree>
    <p:extLst>
      <p:ext uri="{BB962C8B-B14F-4D97-AF65-F5344CB8AC3E}">
        <p14:creationId xmlns:p14="http://schemas.microsoft.com/office/powerpoint/2010/main" val="28657473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FD24C17-8595-437D-AA4A-1A51F155607F}" type="datetimeFigureOut">
              <a:rPr lang="en-US" smtClean="0"/>
              <a:t>3/27/21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19C84B8-9D23-4858-9821-714BBB45EA2E}" type="slidenum">
              <a:rPr lang="en-US" smtClean="0"/>
              <a:t>‹#›</a:t>
            </a:fld>
            <a:endParaRPr lang="en-US"/>
          </a:p>
        </p:txBody>
      </p:sp>
    </p:spTree>
    <p:extLst>
      <p:ext uri="{BB962C8B-B14F-4D97-AF65-F5344CB8AC3E}">
        <p14:creationId xmlns:p14="http://schemas.microsoft.com/office/powerpoint/2010/main" val="41699075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FD24C17-8595-437D-AA4A-1A51F155607F}" type="datetimeFigureOut">
              <a:rPr lang="en-US" smtClean="0"/>
              <a:t>3/27/21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19C84B8-9D23-4858-9821-714BBB45EA2E}" type="slidenum">
              <a:rPr lang="en-US" smtClean="0"/>
              <a:t>‹#›</a:t>
            </a:fld>
            <a:endParaRPr lang="en-US"/>
          </a:p>
        </p:txBody>
      </p:sp>
    </p:spTree>
    <p:extLst>
      <p:ext uri="{BB962C8B-B14F-4D97-AF65-F5344CB8AC3E}">
        <p14:creationId xmlns:p14="http://schemas.microsoft.com/office/powerpoint/2010/main" val="41494378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FD24C17-8595-437D-AA4A-1A51F155607F}" type="datetimeFigureOut">
              <a:rPr lang="en-US" smtClean="0"/>
              <a:t>3/27/21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19C84B8-9D23-4858-9821-714BBB45EA2E}" type="slidenum">
              <a:rPr lang="en-US" smtClean="0"/>
              <a:t>‹#›</a:t>
            </a:fld>
            <a:endParaRPr lang="en-US"/>
          </a:p>
        </p:txBody>
      </p:sp>
    </p:spTree>
    <p:extLst>
      <p:ext uri="{BB962C8B-B14F-4D97-AF65-F5344CB8AC3E}">
        <p14:creationId xmlns:p14="http://schemas.microsoft.com/office/powerpoint/2010/main" val="26126963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FD24C17-8595-437D-AA4A-1A51F155607F}" type="datetimeFigureOut">
              <a:rPr lang="en-US" smtClean="0"/>
              <a:t>3/27/21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9C84B8-9D23-4858-9821-714BBB45EA2E}" type="slidenum">
              <a:rPr lang="en-US" smtClean="0"/>
              <a:t>‹#›</a:t>
            </a:fld>
            <a:endParaRPr lang="en-US"/>
          </a:p>
        </p:txBody>
      </p:sp>
    </p:spTree>
    <p:extLst>
      <p:ext uri="{BB962C8B-B14F-4D97-AF65-F5344CB8AC3E}">
        <p14:creationId xmlns:p14="http://schemas.microsoft.com/office/powerpoint/2010/main" val="30529317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FD24C17-8595-437D-AA4A-1A51F155607F}" type="datetimeFigureOut">
              <a:rPr lang="en-US" smtClean="0"/>
              <a:t>3/27/21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9C84B8-9D23-4858-9821-714BBB45EA2E}" type="slidenum">
              <a:rPr lang="en-US" smtClean="0"/>
              <a:t>‹#›</a:t>
            </a:fld>
            <a:endParaRPr lang="en-US"/>
          </a:p>
        </p:txBody>
      </p:sp>
    </p:spTree>
    <p:extLst>
      <p:ext uri="{BB962C8B-B14F-4D97-AF65-F5344CB8AC3E}">
        <p14:creationId xmlns:p14="http://schemas.microsoft.com/office/powerpoint/2010/main" val="34853026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BFD24C17-8595-437D-AA4A-1A51F155607F}" type="datetimeFigureOut">
              <a:rPr lang="en-US" smtClean="0"/>
              <a:t>3/27/21</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419C84B8-9D23-4858-9821-714BBB45EA2E}" type="slidenum">
              <a:rPr lang="en-US" smtClean="0"/>
              <a:t>‹#›</a:t>
            </a:fld>
            <a:endParaRPr lang="en-US"/>
          </a:p>
        </p:txBody>
      </p:sp>
    </p:spTree>
    <p:extLst>
      <p:ext uri="{BB962C8B-B14F-4D97-AF65-F5344CB8AC3E}">
        <p14:creationId xmlns:p14="http://schemas.microsoft.com/office/powerpoint/2010/main" val="8258361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0"/>
            <a:ext cx="2172390"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Supplemental Fig 1</a:t>
            </a:r>
          </a:p>
        </p:txBody>
      </p:sp>
      <p:grpSp>
        <p:nvGrpSpPr>
          <p:cNvPr id="55" name="Group 127">
            <a:extLst>
              <a:ext uri="{FF2B5EF4-FFF2-40B4-BE49-F238E27FC236}">
                <a16:creationId xmlns:a16="http://schemas.microsoft.com/office/drawing/2014/main" id="{98E16724-C4BA-F145-9056-FD4F16FC1E96}"/>
              </a:ext>
            </a:extLst>
          </p:cNvPr>
          <p:cNvGrpSpPr>
            <a:grpSpLocks noChangeAspect="1"/>
          </p:cNvGrpSpPr>
          <p:nvPr/>
        </p:nvGrpSpPr>
        <p:grpSpPr bwMode="auto">
          <a:xfrm>
            <a:off x="253183" y="990600"/>
            <a:ext cx="6351635" cy="4987052"/>
            <a:chOff x="2306360" y="151298"/>
            <a:chExt cx="9342722" cy="5391828"/>
          </a:xfrm>
        </p:grpSpPr>
        <p:grpSp>
          <p:nvGrpSpPr>
            <p:cNvPr id="56" name="Group 92">
              <a:extLst>
                <a:ext uri="{FF2B5EF4-FFF2-40B4-BE49-F238E27FC236}">
                  <a16:creationId xmlns:a16="http://schemas.microsoft.com/office/drawing/2014/main" id="{7D56B334-E4A1-C54D-897C-EDBEEB436865}"/>
                </a:ext>
              </a:extLst>
            </p:cNvPr>
            <p:cNvGrpSpPr>
              <a:grpSpLocks/>
            </p:cNvGrpSpPr>
            <p:nvPr/>
          </p:nvGrpSpPr>
          <p:grpSpPr bwMode="auto">
            <a:xfrm>
              <a:off x="2306360" y="1306685"/>
              <a:ext cx="2210416" cy="775448"/>
              <a:chOff x="3656919" y="1819911"/>
              <a:chExt cx="2210416" cy="775448"/>
            </a:xfrm>
          </p:grpSpPr>
          <p:sp>
            <p:nvSpPr>
              <p:cNvPr id="90" name="Process 89">
                <a:extLst>
                  <a:ext uri="{FF2B5EF4-FFF2-40B4-BE49-F238E27FC236}">
                    <a16:creationId xmlns:a16="http://schemas.microsoft.com/office/drawing/2014/main" id="{FDA08683-261C-8C45-94EA-7993142B0DB3}"/>
                  </a:ext>
                </a:extLst>
              </p:cNvPr>
              <p:cNvSpPr/>
              <p:nvPr/>
            </p:nvSpPr>
            <p:spPr>
              <a:xfrm>
                <a:off x="3656919" y="1820369"/>
                <a:ext cx="2209867" cy="774798"/>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900">
                  <a:latin typeface="Arial" panose="020B0604020202020204" pitchFamily="34" charset="0"/>
                  <a:cs typeface="Arial" panose="020B0604020202020204" pitchFamily="34" charset="0"/>
                </a:endParaRPr>
              </a:p>
            </p:txBody>
          </p:sp>
          <p:sp>
            <p:nvSpPr>
              <p:cNvPr id="91" name="Text Box 25">
                <a:extLst>
                  <a:ext uri="{FF2B5EF4-FFF2-40B4-BE49-F238E27FC236}">
                    <a16:creationId xmlns:a16="http://schemas.microsoft.com/office/drawing/2014/main" id="{291B9E05-6AB9-894A-8796-58C3654DE918}"/>
                  </a:ext>
                </a:extLst>
              </p:cNvPr>
              <p:cNvSpPr txBox="1"/>
              <p:nvPr/>
            </p:nvSpPr>
            <p:spPr>
              <a:xfrm>
                <a:off x="3756934" y="1936271"/>
                <a:ext cx="2009836" cy="542994"/>
              </a:xfrm>
              <a:prstGeom prst="rect">
                <a:avLst/>
              </a:prstGeom>
              <a:solidFill>
                <a:schemeClr val="lt1"/>
              </a:solidFill>
              <a:ln w="6350">
                <a:solidFill>
                  <a:prstClr val="black"/>
                </a:solidFill>
              </a:ln>
            </p:spPr>
            <p:txBody>
              <a:bodyPr anchor="ctr"/>
              <a:lstStyle/>
              <a:p>
                <a:pPr algn="ctr">
                  <a:spcBef>
                    <a:spcPts val="0"/>
                  </a:spcBef>
                  <a:spcAft>
                    <a:spcPts val="0"/>
                  </a:spcAft>
                  <a:defRPr/>
                </a:pPr>
                <a:r>
                  <a:rPr lang="en-US" sz="900" dirty="0">
                    <a:latin typeface="Arial" panose="020B0604020202020204" pitchFamily="34" charset="0"/>
                    <a:ea typeface="Calibri" panose="020F0502020204030204" pitchFamily="34" charset="0"/>
                    <a:cs typeface="Arial" panose="020B0604020202020204" pitchFamily="34" charset="0"/>
                  </a:rPr>
                  <a:t>40 patients positive for COVID-19</a:t>
                </a:r>
              </a:p>
            </p:txBody>
          </p:sp>
        </p:grpSp>
        <p:grpSp>
          <p:nvGrpSpPr>
            <p:cNvPr id="57" name="Group 93">
              <a:extLst>
                <a:ext uri="{FF2B5EF4-FFF2-40B4-BE49-F238E27FC236}">
                  <a16:creationId xmlns:a16="http://schemas.microsoft.com/office/drawing/2014/main" id="{80993800-19C0-8943-8F44-9A3ABB18C570}"/>
                </a:ext>
              </a:extLst>
            </p:cNvPr>
            <p:cNvGrpSpPr>
              <a:grpSpLocks/>
            </p:cNvGrpSpPr>
            <p:nvPr/>
          </p:nvGrpSpPr>
          <p:grpSpPr bwMode="auto">
            <a:xfrm>
              <a:off x="7675224" y="1306685"/>
              <a:ext cx="2210416" cy="774156"/>
              <a:chOff x="6397579" y="1814195"/>
              <a:chExt cx="2210416" cy="774156"/>
            </a:xfrm>
          </p:grpSpPr>
          <p:sp>
            <p:nvSpPr>
              <p:cNvPr id="88" name="Process 87">
                <a:extLst>
                  <a:ext uri="{FF2B5EF4-FFF2-40B4-BE49-F238E27FC236}">
                    <a16:creationId xmlns:a16="http://schemas.microsoft.com/office/drawing/2014/main" id="{65CC3D85-9872-564D-B60C-1D13EEA136B9}"/>
                  </a:ext>
                </a:extLst>
              </p:cNvPr>
              <p:cNvSpPr/>
              <p:nvPr/>
            </p:nvSpPr>
            <p:spPr>
              <a:xfrm>
                <a:off x="6397804" y="1814653"/>
                <a:ext cx="2209867" cy="773209"/>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900">
                  <a:latin typeface="Arial" panose="020B0604020202020204" pitchFamily="34" charset="0"/>
                  <a:cs typeface="Arial" panose="020B0604020202020204" pitchFamily="34" charset="0"/>
                </a:endParaRPr>
              </a:p>
            </p:txBody>
          </p:sp>
          <p:sp>
            <p:nvSpPr>
              <p:cNvPr id="89" name="Text Box 27">
                <a:extLst>
                  <a:ext uri="{FF2B5EF4-FFF2-40B4-BE49-F238E27FC236}">
                    <a16:creationId xmlns:a16="http://schemas.microsoft.com/office/drawing/2014/main" id="{E6113EA7-4CCC-BD4E-B94F-CD036C52916C}"/>
                  </a:ext>
                </a:extLst>
              </p:cNvPr>
              <p:cNvSpPr txBox="1"/>
              <p:nvPr/>
            </p:nvSpPr>
            <p:spPr>
              <a:xfrm>
                <a:off x="6497819" y="1928967"/>
                <a:ext cx="2009836" cy="544580"/>
              </a:xfrm>
              <a:prstGeom prst="rect">
                <a:avLst/>
              </a:prstGeom>
              <a:solidFill>
                <a:schemeClr val="lt1"/>
              </a:solidFill>
              <a:ln w="6350">
                <a:solidFill>
                  <a:prstClr val="black"/>
                </a:solidFill>
              </a:ln>
            </p:spPr>
            <p:txBody>
              <a:bodyPr anchor="ctr"/>
              <a:lstStyle/>
              <a:p>
                <a:pPr algn="ctr">
                  <a:spcBef>
                    <a:spcPts val="0"/>
                  </a:spcBef>
                  <a:spcAft>
                    <a:spcPts val="0"/>
                  </a:spcAft>
                  <a:defRPr/>
                </a:pPr>
                <a:r>
                  <a:rPr lang="en-US" sz="900" dirty="0">
                    <a:latin typeface="Arial" panose="020B0604020202020204" pitchFamily="34" charset="0"/>
                    <a:ea typeface="Calibri" panose="020F0502020204030204" pitchFamily="34" charset="0"/>
                    <a:cs typeface="Arial" panose="020B0604020202020204" pitchFamily="34" charset="0"/>
                  </a:rPr>
                  <a:t>13 patients negative with RT-PCR</a:t>
                </a:r>
              </a:p>
            </p:txBody>
          </p:sp>
        </p:grpSp>
        <p:cxnSp>
          <p:nvCxnSpPr>
            <p:cNvPr id="58" name="Straight Arrow Connector 57">
              <a:extLst>
                <a:ext uri="{FF2B5EF4-FFF2-40B4-BE49-F238E27FC236}">
                  <a16:creationId xmlns:a16="http://schemas.microsoft.com/office/drawing/2014/main" id="{9F5ABD80-05D9-D544-9A6A-0492B1C756D4}"/>
                </a:ext>
              </a:extLst>
            </p:cNvPr>
            <p:cNvCxnSpPr>
              <a:cxnSpLocks/>
              <a:endCxn id="90" idx="0"/>
            </p:cNvCxnSpPr>
            <p:nvPr/>
          </p:nvCxnSpPr>
          <p:spPr>
            <a:xfrm flipH="1">
              <a:off x="3411294" y="926095"/>
              <a:ext cx="1578023" cy="3810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a:extLst>
                <a:ext uri="{FF2B5EF4-FFF2-40B4-BE49-F238E27FC236}">
                  <a16:creationId xmlns:a16="http://schemas.microsoft.com/office/drawing/2014/main" id="{509075EE-2FC5-1F4E-BFE3-0742C2FEC29E}"/>
                </a:ext>
              </a:extLst>
            </p:cNvPr>
            <p:cNvCxnSpPr>
              <a:cxnSpLocks/>
              <a:endCxn id="88" idx="0"/>
            </p:cNvCxnSpPr>
            <p:nvPr/>
          </p:nvCxnSpPr>
          <p:spPr>
            <a:xfrm>
              <a:off x="7221410" y="926095"/>
              <a:ext cx="1558973" cy="3810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a:extLst>
                <a:ext uri="{FF2B5EF4-FFF2-40B4-BE49-F238E27FC236}">
                  <a16:creationId xmlns:a16="http://schemas.microsoft.com/office/drawing/2014/main" id="{AE529C57-1C68-BD42-BD2D-E449BEBC1408}"/>
                </a:ext>
              </a:extLst>
            </p:cNvPr>
            <p:cNvCxnSpPr>
              <a:cxnSpLocks/>
              <a:endCxn id="84" idx="0"/>
            </p:cNvCxnSpPr>
            <p:nvPr/>
          </p:nvCxnSpPr>
          <p:spPr>
            <a:xfrm flipH="1">
              <a:off x="7016616" y="2070826"/>
              <a:ext cx="647720" cy="39057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a:extLst>
                <a:ext uri="{FF2B5EF4-FFF2-40B4-BE49-F238E27FC236}">
                  <a16:creationId xmlns:a16="http://schemas.microsoft.com/office/drawing/2014/main" id="{3F7C86CA-28E7-E446-A34B-876B7C5EC08B}"/>
                </a:ext>
              </a:extLst>
            </p:cNvPr>
            <p:cNvCxnSpPr>
              <a:cxnSpLocks/>
            </p:cNvCxnSpPr>
            <p:nvPr/>
          </p:nvCxnSpPr>
          <p:spPr>
            <a:xfrm>
              <a:off x="9885316" y="2080353"/>
              <a:ext cx="658832" cy="3810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62" name="Group 89">
              <a:extLst>
                <a:ext uri="{FF2B5EF4-FFF2-40B4-BE49-F238E27FC236}">
                  <a16:creationId xmlns:a16="http://schemas.microsoft.com/office/drawing/2014/main" id="{6898D13B-4A4E-1043-AB3E-8FCE9EE9B4E7}"/>
                </a:ext>
              </a:extLst>
            </p:cNvPr>
            <p:cNvGrpSpPr>
              <a:grpSpLocks/>
            </p:cNvGrpSpPr>
            <p:nvPr/>
          </p:nvGrpSpPr>
          <p:grpSpPr bwMode="auto">
            <a:xfrm>
              <a:off x="2328586" y="4109433"/>
              <a:ext cx="2209867" cy="774798"/>
              <a:chOff x="3667993" y="4225380"/>
              <a:chExt cx="2209867" cy="774798"/>
            </a:xfrm>
          </p:grpSpPr>
          <p:sp>
            <p:nvSpPr>
              <p:cNvPr id="86" name="Process 85">
                <a:extLst>
                  <a:ext uri="{FF2B5EF4-FFF2-40B4-BE49-F238E27FC236}">
                    <a16:creationId xmlns:a16="http://schemas.microsoft.com/office/drawing/2014/main" id="{26D21329-333E-DE42-B67E-5116465EB043}"/>
                  </a:ext>
                </a:extLst>
              </p:cNvPr>
              <p:cNvSpPr/>
              <p:nvPr/>
            </p:nvSpPr>
            <p:spPr>
              <a:xfrm>
                <a:off x="3667993" y="4225380"/>
                <a:ext cx="2209867" cy="77479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900">
                  <a:latin typeface="Arial" panose="020B0604020202020204" pitchFamily="34" charset="0"/>
                  <a:cs typeface="Arial" panose="020B0604020202020204" pitchFamily="34" charset="0"/>
                </a:endParaRPr>
              </a:p>
            </p:txBody>
          </p:sp>
          <p:sp>
            <p:nvSpPr>
              <p:cNvPr id="87" name="Text Box 29">
                <a:extLst>
                  <a:ext uri="{FF2B5EF4-FFF2-40B4-BE49-F238E27FC236}">
                    <a16:creationId xmlns:a16="http://schemas.microsoft.com/office/drawing/2014/main" id="{3E988752-530C-674D-80B4-0E1F378C59E5}"/>
                  </a:ext>
                </a:extLst>
              </p:cNvPr>
              <p:cNvSpPr txBox="1"/>
              <p:nvPr/>
            </p:nvSpPr>
            <p:spPr>
              <a:xfrm>
                <a:off x="3768008" y="4341283"/>
                <a:ext cx="2009836" cy="542993"/>
              </a:xfrm>
              <a:prstGeom prst="rect">
                <a:avLst/>
              </a:prstGeom>
              <a:solidFill>
                <a:schemeClr val="lt1"/>
              </a:solidFill>
              <a:ln w="6350">
                <a:solidFill>
                  <a:prstClr val="black"/>
                </a:solidFill>
              </a:ln>
            </p:spPr>
            <p:txBody>
              <a:bodyPr anchor="ctr"/>
              <a:lstStyle/>
              <a:p>
                <a:pPr algn="ctr">
                  <a:spcBef>
                    <a:spcPts val="0"/>
                  </a:spcBef>
                  <a:spcAft>
                    <a:spcPts val="0"/>
                  </a:spcAft>
                  <a:defRPr/>
                </a:pPr>
                <a:r>
                  <a:rPr lang="en-US" sz="900" dirty="0">
                    <a:latin typeface="Arial" panose="020B0604020202020204" pitchFamily="34" charset="0"/>
                    <a:ea typeface="Calibri" panose="020F0502020204030204" pitchFamily="34" charset="0"/>
                    <a:cs typeface="Arial" panose="020B0604020202020204" pitchFamily="34" charset="0"/>
                  </a:rPr>
                  <a:t>8 patients received COVID-19 specific treatment</a:t>
                </a:r>
              </a:p>
            </p:txBody>
          </p:sp>
        </p:grpSp>
        <p:grpSp>
          <p:nvGrpSpPr>
            <p:cNvPr id="63" name="Group 104">
              <a:extLst>
                <a:ext uri="{FF2B5EF4-FFF2-40B4-BE49-F238E27FC236}">
                  <a16:creationId xmlns:a16="http://schemas.microsoft.com/office/drawing/2014/main" id="{032D077A-0EFD-274F-9F7F-19B807A5C1AB}"/>
                </a:ext>
              </a:extLst>
            </p:cNvPr>
            <p:cNvGrpSpPr>
              <a:grpSpLocks/>
            </p:cNvGrpSpPr>
            <p:nvPr/>
          </p:nvGrpSpPr>
          <p:grpSpPr bwMode="auto">
            <a:xfrm>
              <a:off x="5911781" y="2460780"/>
              <a:ext cx="5737301" cy="774156"/>
              <a:chOff x="5194056" y="2482216"/>
              <a:chExt cx="5737301" cy="774156"/>
            </a:xfrm>
          </p:grpSpPr>
          <p:grpSp>
            <p:nvGrpSpPr>
              <p:cNvPr id="80" name="Group 94">
                <a:extLst>
                  <a:ext uri="{FF2B5EF4-FFF2-40B4-BE49-F238E27FC236}">
                    <a16:creationId xmlns:a16="http://schemas.microsoft.com/office/drawing/2014/main" id="{0CF60083-EC97-E14F-BF95-24505DB1BACC}"/>
                  </a:ext>
                </a:extLst>
              </p:cNvPr>
              <p:cNvGrpSpPr>
                <a:grpSpLocks/>
              </p:cNvGrpSpPr>
              <p:nvPr/>
            </p:nvGrpSpPr>
            <p:grpSpPr bwMode="auto">
              <a:xfrm>
                <a:off x="5194056" y="2482216"/>
                <a:ext cx="2210416" cy="774156"/>
                <a:chOff x="5424759" y="3310255"/>
                <a:chExt cx="2210416" cy="774156"/>
              </a:xfrm>
            </p:grpSpPr>
            <p:sp>
              <p:nvSpPr>
                <p:cNvPr id="84" name="Process 83">
                  <a:extLst>
                    <a:ext uri="{FF2B5EF4-FFF2-40B4-BE49-F238E27FC236}">
                      <a16:creationId xmlns:a16="http://schemas.microsoft.com/office/drawing/2014/main" id="{0A41D3FA-ABEF-0F4D-94EB-D0DA2E286C29}"/>
                    </a:ext>
                  </a:extLst>
                </p:cNvPr>
                <p:cNvSpPr/>
                <p:nvPr/>
              </p:nvSpPr>
              <p:spPr>
                <a:xfrm>
                  <a:off x="5424660" y="3310875"/>
                  <a:ext cx="2209867" cy="77321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900">
                    <a:latin typeface="Arial" panose="020B0604020202020204" pitchFamily="34" charset="0"/>
                    <a:cs typeface="Arial" panose="020B0604020202020204" pitchFamily="34" charset="0"/>
                  </a:endParaRPr>
                </a:p>
              </p:txBody>
            </p:sp>
            <p:sp>
              <p:nvSpPr>
                <p:cNvPr id="85" name="Text Box 35">
                  <a:extLst>
                    <a:ext uri="{FF2B5EF4-FFF2-40B4-BE49-F238E27FC236}">
                      <a16:creationId xmlns:a16="http://schemas.microsoft.com/office/drawing/2014/main" id="{FC0C247A-38A5-F747-95FF-7EA5BEC9C107}"/>
                    </a:ext>
                  </a:extLst>
                </p:cNvPr>
                <p:cNvSpPr txBox="1"/>
                <p:nvPr/>
              </p:nvSpPr>
              <p:spPr>
                <a:xfrm>
                  <a:off x="5524676" y="3426778"/>
                  <a:ext cx="2009836" cy="541405"/>
                </a:xfrm>
                <a:prstGeom prst="rect">
                  <a:avLst/>
                </a:prstGeom>
                <a:solidFill>
                  <a:schemeClr val="lt1"/>
                </a:solidFill>
                <a:ln w="6350">
                  <a:solidFill>
                    <a:prstClr val="black"/>
                  </a:solidFill>
                </a:ln>
              </p:spPr>
              <p:txBody>
                <a:bodyPr anchor="ctr"/>
                <a:lstStyle/>
                <a:p>
                  <a:pPr algn="ctr">
                    <a:spcBef>
                      <a:spcPts val="0"/>
                    </a:spcBef>
                    <a:spcAft>
                      <a:spcPts val="0"/>
                    </a:spcAft>
                    <a:defRPr/>
                  </a:pPr>
                  <a:r>
                    <a:rPr lang="en-US" sz="900" dirty="0">
                      <a:latin typeface="Arial" panose="020B0604020202020204" pitchFamily="34" charset="0"/>
                      <a:ea typeface="Calibri" panose="020F0502020204030204" pitchFamily="34" charset="0"/>
                      <a:cs typeface="Arial" panose="020B0604020202020204" pitchFamily="34" charset="0"/>
                    </a:rPr>
                    <a:t>7 patients positive with CRISPR* for COVID-19</a:t>
                  </a:r>
                </a:p>
              </p:txBody>
            </p:sp>
          </p:grpSp>
          <p:grpSp>
            <p:nvGrpSpPr>
              <p:cNvPr id="81" name="Group 95">
                <a:extLst>
                  <a:ext uri="{FF2B5EF4-FFF2-40B4-BE49-F238E27FC236}">
                    <a16:creationId xmlns:a16="http://schemas.microsoft.com/office/drawing/2014/main" id="{D4064DF4-2E0D-B344-888D-43D1F3C9A270}"/>
                  </a:ext>
                </a:extLst>
              </p:cNvPr>
              <p:cNvGrpSpPr>
                <a:grpSpLocks/>
              </p:cNvGrpSpPr>
              <p:nvPr/>
            </p:nvGrpSpPr>
            <p:grpSpPr bwMode="auto">
              <a:xfrm>
                <a:off x="8720941" y="2482647"/>
                <a:ext cx="2210416" cy="773295"/>
                <a:chOff x="7421834" y="3308985"/>
                <a:chExt cx="2210416" cy="773295"/>
              </a:xfrm>
            </p:grpSpPr>
            <p:sp>
              <p:nvSpPr>
                <p:cNvPr id="82" name="Process 81">
                  <a:extLst>
                    <a:ext uri="{FF2B5EF4-FFF2-40B4-BE49-F238E27FC236}">
                      <a16:creationId xmlns:a16="http://schemas.microsoft.com/office/drawing/2014/main" id="{27F0418F-0394-3C4B-AAE1-BF26FB54FA27}"/>
                    </a:ext>
                  </a:extLst>
                </p:cNvPr>
                <p:cNvSpPr/>
                <p:nvPr/>
              </p:nvSpPr>
              <p:spPr>
                <a:xfrm>
                  <a:off x="7422383" y="3309174"/>
                  <a:ext cx="2209867" cy="77321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900">
                    <a:latin typeface="Arial" panose="020B0604020202020204" pitchFamily="34" charset="0"/>
                    <a:cs typeface="Arial" panose="020B0604020202020204" pitchFamily="34" charset="0"/>
                  </a:endParaRPr>
                </a:p>
              </p:txBody>
            </p:sp>
            <p:sp>
              <p:nvSpPr>
                <p:cNvPr id="83" name="Text Box 36">
                  <a:extLst>
                    <a:ext uri="{FF2B5EF4-FFF2-40B4-BE49-F238E27FC236}">
                      <a16:creationId xmlns:a16="http://schemas.microsoft.com/office/drawing/2014/main" id="{0F255A6E-7092-4F48-8C30-B66C1B67E0B0}"/>
                    </a:ext>
                  </a:extLst>
                </p:cNvPr>
                <p:cNvSpPr txBox="1"/>
                <p:nvPr/>
              </p:nvSpPr>
              <p:spPr>
                <a:xfrm>
                  <a:off x="7522399" y="3425077"/>
                  <a:ext cx="2009836" cy="541405"/>
                </a:xfrm>
                <a:prstGeom prst="rect">
                  <a:avLst/>
                </a:prstGeom>
                <a:solidFill>
                  <a:schemeClr val="lt1"/>
                </a:solidFill>
                <a:ln w="6350">
                  <a:solidFill>
                    <a:prstClr val="black"/>
                  </a:solidFill>
                </a:ln>
              </p:spPr>
              <p:txBody>
                <a:bodyPr anchor="ctr"/>
                <a:lstStyle/>
                <a:p>
                  <a:pPr algn="ctr">
                    <a:spcBef>
                      <a:spcPts val="0"/>
                    </a:spcBef>
                    <a:spcAft>
                      <a:spcPts val="0"/>
                    </a:spcAft>
                    <a:defRPr/>
                  </a:pPr>
                  <a:r>
                    <a:rPr lang="en-US" sz="900" dirty="0">
                      <a:latin typeface="Arial" panose="020B0604020202020204" pitchFamily="34" charset="0"/>
                      <a:ea typeface="Calibri" panose="020F0502020204030204" pitchFamily="34" charset="0"/>
                      <a:cs typeface="Arial" panose="020B0604020202020204" pitchFamily="34" charset="0"/>
                    </a:rPr>
                    <a:t>5 patients with no further testing</a:t>
                  </a:r>
                </a:p>
              </p:txBody>
            </p:sp>
          </p:grpSp>
        </p:grpSp>
        <p:cxnSp>
          <p:nvCxnSpPr>
            <p:cNvPr id="64" name="Straight Arrow Connector 63">
              <a:extLst>
                <a:ext uri="{FF2B5EF4-FFF2-40B4-BE49-F238E27FC236}">
                  <a16:creationId xmlns:a16="http://schemas.microsoft.com/office/drawing/2014/main" id="{023627B4-6CDA-164F-B86D-6803A6B019AE}"/>
                </a:ext>
              </a:extLst>
            </p:cNvPr>
            <p:cNvCxnSpPr>
              <a:cxnSpLocks/>
              <a:stCxn id="90" idx="2"/>
              <a:endCxn id="86" idx="0"/>
            </p:cNvCxnSpPr>
            <p:nvPr/>
          </p:nvCxnSpPr>
          <p:spPr>
            <a:xfrm>
              <a:off x="3411294" y="2081941"/>
              <a:ext cx="22226" cy="20274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5" name="Straight Arrow Connector 64">
              <a:extLst>
                <a:ext uri="{FF2B5EF4-FFF2-40B4-BE49-F238E27FC236}">
                  <a16:creationId xmlns:a16="http://schemas.microsoft.com/office/drawing/2014/main" id="{D7122AF2-556C-4040-9B98-DCB9F88D26A5}"/>
                </a:ext>
              </a:extLst>
            </p:cNvPr>
            <p:cNvCxnSpPr>
              <a:cxnSpLocks/>
              <a:stCxn id="82" idx="2"/>
              <a:endCxn id="76" idx="0"/>
            </p:cNvCxnSpPr>
            <p:nvPr/>
          </p:nvCxnSpPr>
          <p:spPr>
            <a:xfrm>
              <a:off x="10544148" y="3234611"/>
              <a:ext cx="0" cy="15337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66" name="Group 97">
              <a:extLst>
                <a:ext uri="{FF2B5EF4-FFF2-40B4-BE49-F238E27FC236}">
                  <a16:creationId xmlns:a16="http://schemas.microsoft.com/office/drawing/2014/main" id="{096E3DD6-FE6E-8F40-955F-499197BF2A79}"/>
                </a:ext>
              </a:extLst>
            </p:cNvPr>
            <p:cNvGrpSpPr>
              <a:grpSpLocks/>
            </p:cNvGrpSpPr>
            <p:nvPr/>
          </p:nvGrpSpPr>
          <p:grpSpPr bwMode="auto">
            <a:xfrm>
              <a:off x="5911781" y="4768970"/>
              <a:ext cx="2210416" cy="774156"/>
              <a:chOff x="4565290" y="5298143"/>
              <a:chExt cx="2210416" cy="774156"/>
            </a:xfrm>
          </p:grpSpPr>
          <p:sp>
            <p:nvSpPr>
              <p:cNvPr id="78" name="Process 77">
                <a:extLst>
                  <a:ext uri="{FF2B5EF4-FFF2-40B4-BE49-F238E27FC236}">
                    <a16:creationId xmlns:a16="http://schemas.microsoft.com/office/drawing/2014/main" id="{E98990A3-6201-FE46-B7EB-881347F15837}"/>
                  </a:ext>
                </a:extLst>
              </p:cNvPr>
              <p:cNvSpPr/>
              <p:nvPr/>
            </p:nvSpPr>
            <p:spPr>
              <a:xfrm>
                <a:off x="4565191" y="5297502"/>
                <a:ext cx="2209867" cy="77479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900">
                  <a:latin typeface="Arial" panose="020B0604020202020204" pitchFamily="34" charset="0"/>
                  <a:cs typeface="Arial" panose="020B0604020202020204" pitchFamily="34" charset="0"/>
                </a:endParaRPr>
              </a:p>
            </p:txBody>
          </p:sp>
          <p:sp>
            <p:nvSpPr>
              <p:cNvPr id="79" name="Text Box 40">
                <a:extLst>
                  <a:ext uri="{FF2B5EF4-FFF2-40B4-BE49-F238E27FC236}">
                    <a16:creationId xmlns:a16="http://schemas.microsoft.com/office/drawing/2014/main" id="{94B73198-C004-0848-913D-70EEEACC9B83}"/>
                  </a:ext>
                </a:extLst>
              </p:cNvPr>
              <p:cNvSpPr txBox="1"/>
              <p:nvPr/>
            </p:nvSpPr>
            <p:spPr>
              <a:xfrm>
                <a:off x="4665207" y="5372123"/>
                <a:ext cx="2009836" cy="625553"/>
              </a:xfrm>
              <a:prstGeom prst="rect">
                <a:avLst/>
              </a:prstGeom>
              <a:solidFill>
                <a:schemeClr val="lt1"/>
              </a:solidFill>
              <a:ln w="6350">
                <a:solidFill>
                  <a:prstClr val="black"/>
                </a:solidFill>
              </a:ln>
            </p:spPr>
            <p:txBody>
              <a:bodyPr anchor="ctr"/>
              <a:lstStyle/>
              <a:p>
                <a:pPr algn="ctr">
                  <a:spcBef>
                    <a:spcPts val="0"/>
                  </a:spcBef>
                  <a:spcAft>
                    <a:spcPts val="0"/>
                  </a:spcAft>
                  <a:defRPr/>
                </a:pPr>
                <a:r>
                  <a:rPr lang="en-US" sz="900" dirty="0">
                    <a:latin typeface="Arial" panose="020B0604020202020204" pitchFamily="34" charset="0"/>
                    <a:ea typeface="Calibri" panose="020F0502020204030204" pitchFamily="34" charset="0"/>
                    <a:cs typeface="Arial" panose="020B0604020202020204" pitchFamily="34" charset="0"/>
                  </a:rPr>
                  <a:t>4 patients received COVID-19 specific treatment</a:t>
                </a:r>
              </a:p>
            </p:txBody>
          </p:sp>
        </p:grpSp>
        <p:grpSp>
          <p:nvGrpSpPr>
            <p:cNvPr id="67" name="Group 98">
              <a:extLst>
                <a:ext uri="{FF2B5EF4-FFF2-40B4-BE49-F238E27FC236}">
                  <a16:creationId xmlns:a16="http://schemas.microsoft.com/office/drawing/2014/main" id="{27C45153-19E8-5246-B7E3-94D86EDE5C95}"/>
                </a:ext>
              </a:extLst>
            </p:cNvPr>
            <p:cNvGrpSpPr>
              <a:grpSpLocks/>
            </p:cNvGrpSpPr>
            <p:nvPr/>
          </p:nvGrpSpPr>
          <p:grpSpPr bwMode="auto">
            <a:xfrm>
              <a:off x="9438666" y="4768970"/>
              <a:ext cx="2210416" cy="774156"/>
              <a:chOff x="7004404" y="5239371"/>
              <a:chExt cx="2210416" cy="774156"/>
            </a:xfrm>
          </p:grpSpPr>
          <p:sp>
            <p:nvSpPr>
              <p:cNvPr id="76" name="Process 75">
                <a:extLst>
                  <a:ext uri="{FF2B5EF4-FFF2-40B4-BE49-F238E27FC236}">
                    <a16:creationId xmlns:a16="http://schemas.microsoft.com/office/drawing/2014/main" id="{EAEB5E3A-2D97-184D-AFA9-3D8D42E6862A}"/>
                  </a:ext>
                </a:extLst>
              </p:cNvPr>
              <p:cNvSpPr/>
              <p:nvPr/>
            </p:nvSpPr>
            <p:spPr>
              <a:xfrm>
                <a:off x="7004953" y="5238730"/>
                <a:ext cx="2209867" cy="77479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900">
                  <a:latin typeface="Arial" panose="020B0604020202020204" pitchFamily="34" charset="0"/>
                  <a:cs typeface="Arial" panose="020B0604020202020204" pitchFamily="34" charset="0"/>
                </a:endParaRPr>
              </a:p>
            </p:txBody>
          </p:sp>
          <p:sp>
            <p:nvSpPr>
              <p:cNvPr id="77" name="Text Box 3">
                <a:extLst>
                  <a:ext uri="{FF2B5EF4-FFF2-40B4-BE49-F238E27FC236}">
                    <a16:creationId xmlns:a16="http://schemas.microsoft.com/office/drawing/2014/main" id="{D7D9B26F-DA94-2348-B02F-C96D62108B2B}"/>
                  </a:ext>
                </a:extLst>
              </p:cNvPr>
              <p:cNvSpPr txBox="1"/>
              <p:nvPr/>
            </p:nvSpPr>
            <p:spPr>
              <a:xfrm>
                <a:off x="7104969" y="5297474"/>
                <a:ext cx="2009836" cy="657307"/>
              </a:xfrm>
              <a:prstGeom prst="rect">
                <a:avLst/>
              </a:prstGeom>
              <a:solidFill>
                <a:schemeClr val="lt1"/>
              </a:solidFill>
              <a:ln w="6350">
                <a:solidFill>
                  <a:prstClr val="black"/>
                </a:solidFill>
              </a:ln>
            </p:spPr>
            <p:txBody>
              <a:bodyPr anchor="ctr"/>
              <a:lstStyle/>
              <a:p>
                <a:pPr algn="ctr">
                  <a:spcBef>
                    <a:spcPts val="0"/>
                  </a:spcBef>
                  <a:spcAft>
                    <a:spcPts val="0"/>
                  </a:spcAft>
                  <a:defRPr/>
                </a:pPr>
                <a:r>
                  <a:rPr lang="en-US" sz="900" dirty="0">
                    <a:latin typeface="Arial" panose="020B0604020202020204" pitchFamily="34" charset="0"/>
                    <a:ea typeface="Calibri" panose="020F0502020204030204" pitchFamily="34" charset="0"/>
                    <a:cs typeface="Arial" panose="020B0604020202020204" pitchFamily="34" charset="0"/>
                  </a:rPr>
                  <a:t>1 patient received COVID-19 specific treatment due to high concern</a:t>
                </a:r>
              </a:p>
            </p:txBody>
          </p:sp>
        </p:grpSp>
        <p:grpSp>
          <p:nvGrpSpPr>
            <p:cNvPr id="68" name="Group 88">
              <a:extLst>
                <a:ext uri="{FF2B5EF4-FFF2-40B4-BE49-F238E27FC236}">
                  <a16:creationId xmlns:a16="http://schemas.microsoft.com/office/drawing/2014/main" id="{9DA94897-C0F4-8D4C-84D8-5E9610DAE15C}"/>
                </a:ext>
              </a:extLst>
            </p:cNvPr>
            <p:cNvGrpSpPr>
              <a:grpSpLocks/>
            </p:cNvGrpSpPr>
            <p:nvPr/>
          </p:nvGrpSpPr>
          <p:grpSpPr bwMode="auto">
            <a:xfrm>
              <a:off x="7675224" y="3614875"/>
              <a:ext cx="2210416" cy="774156"/>
              <a:chOff x="6744767" y="4503420"/>
              <a:chExt cx="2210416" cy="774156"/>
            </a:xfrm>
          </p:grpSpPr>
          <p:sp>
            <p:nvSpPr>
              <p:cNvPr id="74" name="Process 73">
                <a:extLst>
                  <a:ext uri="{FF2B5EF4-FFF2-40B4-BE49-F238E27FC236}">
                    <a16:creationId xmlns:a16="http://schemas.microsoft.com/office/drawing/2014/main" id="{5EC917E1-8F43-E54D-941B-E2584DF4CACF}"/>
                  </a:ext>
                </a:extLst>
              </p:cNvPr>
              <p:cNvSpPr/>
              <p:nvPr/>
            </p:nvSpPr>
            <p:spPr>
              <a:xfrm>
                <a:off x="6744992" y="4504204"/>
                <a:ext cx="2209867" cy="773209"/>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900">
                  <a:latin typeface="Arial" panose="020B0604020202020204" pitchFamily="34" charset="0"/>
                  <a:cs typeface="Arial" panose="020B0604020202020204" pitchFamily="34" charset="0"/>
                </a:endParaRPr>
              </a:p>
            </p:txBody>
          </p:sp>
          <p:sp>
            <p:nvSpPr>
              <p:cNvPr id="75" name="Text Box 8">
                <a:extLst>
                  <a:ext uri="{FF2B5EF4-FFF2-40B4-BE49-F238E27FC236}">
                    <a16:creationId xmlns:a16="http://schemas.microsoft.com/office/drawing/2014/main" id="{CB8F9DEA-272C-3B4D-BF22-E74DCAFCE0E7}"/>
                  </a:ext>
                </a:extLst>
              </p:cNvPr>
              <p:cNvSpPr txBox="1"/>
              <p:nvPr/>
            </p:nvSpPr>
            <p:spPr>
              <a:xfrm>
                <a:off x="6845007" y="4632807"/>
                <a:ext cx="2009836" cy="541406"/>
              </a:xfrm>
              <a:prstGeom prst="rect">
                <a:avLst/>
              </a:prstGeom>
              <a:solidFill>
                <a:schemeClr val="lt1"/>
              </a:solidFill>
              <a:ln w="6350">
                <a:solidFill>
                  <a:prstClr val="black"/>
                </a:solidFill>
              </a:ln>
            </p:spPr>
            <p:txBody>
              <a:bodyPr anchor="ctr"/>
              <a:lstStyle/>
              <a:p>
                <a:pPr algn="ctr">
                  <a:spcBef>
                    <a:spcPts val="0"/>
                  </a:spcBef>
                  <a:spcAft>
                    <a:spcPts val="0"/>
                  </a:spcAft>
                  <a:defRPr/>
                </a:pPr>
                <a:r>
                  <a:rPr lang="en-US" sz="900" dirty="0">
                    <a:latin typeface="Arial" panose="020B0604020202020204" pitchFamily="34" charset="0"/>
                    <a:ea typeface="Calibri" panose="020F0502020204030204" pitchFamily="34" charset="0"/>
                    <a:cs typeface="Arial" panose="020B0604020202020204" pitchFamily="34" charset="0"/>
                  </a:rPr>
                  <a:t>1 patient negative with RT-PCR and CRISPR* for COVID-19</a:t>
                </a:r>
              </a:p>
            </p:txBody>
          </p:sp>
        </p:grpSp>
        <p:cxnSp>
          <p:nvCxnSpPr>
            <p:cNvPr id="69" name="Straight Arrow Connector 68">
              <a:extLst>
                <a:ext uri="{FF2B5EF4-FFF2-40B4-BE49-F238E27FC236}">
                  <a16:creationId xmlns:a16="http://schemas.microsoft.com/office/drawing/2014/main" id="{81184E0D-1A3A-B745-8C46-E517E6E84B80}"/>
                </a:ext>
              </a:extLst>
            </p:cNvPr>
            <p:cNvCxnSpPr>
              <a:cxnSpLocks/>
              <a:endCxn id="74" idx="0"/>
            </p:cNvCxnSpPr>
            <p:nvPr/>
          </p:nvCxnSpPr>
          <p:spPr>
            <a:xfrm>
              <a:off x="8780382" y="1966038"/>
              <a:ext cx="0" cy="16496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70" name="Group 91">
              <a:extLst>
                <a:ext uri="{FF2B5EF4-FFF2-40B4-BE49-F238E27FC236}">
                  <a16:creationId xmlns:a16="http://schemas.microsoft.com/office/drawing/2014/main" id="{6AAA90E4-22E6-F84E-A1D8-10EEDEE434AE}"/>
                </a:ext>
              </a:extLst>
            </p:cNvPr>
            <p:cNvGrpSpPr>
              <a:grpSpLocks/>
            </p:cNvGrpSpPr>
            <p:nvPr/>
          </p:nvGrpSpPr>
          <p:grpSpPr bwMode="auto">
            <a:xfrm>
              <a:off x="4989317" y="151298"/>
              <a:ext cx="2213043" cy="774798"/>
              <a:chOff x="4293728" y="256234"/>
              <a:chExt cx="2213043" cy="774798"/>
            </a:xfrm>
          </p:grpSpPr>
          <p:sp>
            <p:nvSpPr>
              <p:cNvPr id="72" name="Process 71">
                <a:extLst>
                  <a:ext uri="{FF2B5EF4-FFF2-40B4-BE49-F238E27FC236}">
                    <a16:creationId xmlns:a16="http://schemas.microsoft.com/office/drawing/2014/main" id="{94CD0FE0-3FEA-E840-8391-092464338A24}"/>
                  </a:ext>
                </a:extLst>
              </p:cNvPr>
              <p:cNvSpPr/>
              <p:nvPr/>
            </p:nvSpPr>
            <p:spPr>
              <a:xfrm>
                <a:off x="4293728" y="256234"/>
                <a:ext cx="2213043" cy="77479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900">
                  <a:latin typeface="Arial" panose="020B0604020202020204" pitchFamily="34" charset="0"/>
                  <a:cs typeface="Arial" panose="020B0604020202020204" pitchFamily="34" charset="0"/>
                </a:endParaRPr>
              </a:p>
            </p:txBody>
          </p:sp>
          <p:sp>
            <p:nvSpPr>
              <p:cNvPr id="73" name="Text Box 5">
                <a:extLst>
                  <a:ext uri="{FF2B5EF4-FFF2-40B4-BE49-F238E27FC236}">
                    <a16:creationId xmlns:a16="http://schemas.microsoft.com/office/drawing/2014/main" id="{6FF0AE0C-03BF-8047-B2A2-84BD917CD0DC}"/>
                  </a:ext>
                </a:extLst>
              </p:cNvPr>
              <p:cNvSpPr txBox="1"/>
              <p:nvPr/>
            </p:nvSpPr>
            <p:spPr>
              <a:xfrm>
                <a:off x="4393743" y="373724"/>
                <a:ext cx="2013012" cy="539818"/>
              </a:xfrm>
              <a:prstGeom prst="rect">
                <a:avLst/>
              </a:prstGeom>
              <a:solidFill>
                <a:schemeClr val="lt1"/>
              </a:solidFill>
              <a:ln w="6350">
                <a:solidFill>
                  <a:prstClr val="black"/>
                </a:solidFill>
              </a:ln>
            </p:spPr>
            <p:txBody>
              <a:bodyPr anchor="ctr"/>
              <a:lstStyle/>
              <a:p>
                <a:pPr algn="ctr">
                  <a:spcBef>
                    <a:spcPts val="0"/>
                  </a:spcBef>
                  <a:spcAft>
                    <a:spcPts val="0"/>
                  </a:spcAft>
                  <a:defRPr/>
                </a:pPr>
                <a:r>
                  <a:rPr lang="en-US" sz="900" dirty="0">
                    <a:latin typeface="Arial" panose="020B0604020202020204" pitchFamily="34" charset="0"/>
                    <a:ea typeface="Calibri" panose="020F0502020204030204" pitchFamily="34" charset="0"/>
                    <a:cs typeface="Arial" panose="020B0604020202020204" pitchFamily="34" charset="0"/>
                  </a:rPr>
                  <a:t>53 patients evaluated with Nasopharyngeal RT-PCR</a:t>
                </a:r>
              </a:p>
            </p:txBody>
          </p:sp>
        </p:grpSp>
        <p:cxnSp>
          <p:nvCxnSpPr>
            <p:cNvPr id="71" name="Straight Arrow Connector 70">
              <a:extLst>
                <a:ext uri="{FF2B5EF4-FFF2-40B4-BE49-F238E27FC236}">
                  <a16:creationId xmlns:a16="http://schemas.microsoft.com/office/drawing/2014/main" id="{370B8062-D8C6-F344-B082-06B9926577EB}"/>
                </a:ext>
              </a:extLst>
            </p:cNvPr>
            <p:cNvCxnSpPr>
              <a:cxnSpLocks/>
              <a:stCxn id="84" idx="2"/>
              <a:endCxn id="78" idx="0"/>
            </p:cNvCxnSpPr>
            <p:nvPr/>
          </p:nvCxnSpPr>
          <p:spPr>
            <a:xfrm>
              <a:off x="7016616" y="3234611"/>
              <a:ext cx="0" cy="15337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aphicFrame>
        <p:nvGraphicFramePr>
          <p:cNvPr id="2" name="Table 2">
            <a:extLst>
              <a:ext uri="{FF2B5EF4-FFF2-40B4-BE49-F238E27FC236}">
                <a16:creationId xmlns:a16="http://schemas.microsoft.com/office/drawing/2014/main" id="{6FDE72DC-87D8-7C4D-843C-5655228A10B6}"/>
              </a:ext>
            </a:extLst>
          </p:cNvPr>
          <p:cNvGraphicFramePr>
            <a:graphicFrameLocks noGrp="1"/>
          </p:cNvGraphicFramePr>
          <p:nvPr>
            <p:extLst>
              <p:ext uri="{D42A27DB-BD31-4B8C-83A1-F6EECF244321}">
                <p14:modId xmlns:p14="http://schemas.microsoft.com/office/powerpoint/2010/main" val="3326691492"/>
              </p:ext>
            </p:extLst>
          </p:nvPr>
        </p:nvGraphicFramePr>
        <p:xfrm>
          <a:off x="253182" y="6277963"/>
          <a:ext cx="6351635" cy="2194560"/>
        </p:xfrm>
        <a:graphic>
          <a:graphicData uri="http://schemas.openxmlformats.org/drawingml/2006/table">
            <a:tbl>
              <a:tblPr firstRow="1" bandRow="1">
                <a:tableStyleId>{5C22544A-7EE6-4342-B048-85BDC9FD1C3A}</a:tableStyleId>
              </a:tblPr>
              <a:tblGrid>
                <a:gridCol w="6351635">
                  <a:extLst>
                    <a:ext uri="{9D8B030D-6E8A-4147-A177-3AD203B41FA5}">
                      <a16:colId xmlns:a16="http://schemas.microsoft.com/office/drawing/2014/main" val="3949075593"/>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Arial" panose="020B0604020202020204" pitchFamily="34" charset="0"/>
                          <a:ea typeface="+mn-ea"/>
                          <a:cs typeface="Arial" panose="020B0604020202020204" pitchFamily="34" charset="0"/>
                        </a:rPr>
                        <a:t>Supplemental Fig 1. Testing and treatment algorithm of all 53 patients. </a:t>
                      </a:r>
                      <a:r>
                        <a:rPr lang="en-US" sz="1200" b="0" kern="1200" dirty="0">
                          <a:solidFill>
                            <a:schemeClr val="tx1"/>
                          </a:solidFill>
                          <a:effectLst/>
                          <a:latin typeface="Arial" panose="020B0604020202020204" pitchFamily="34" charset="0"/>
                          <a:ea typeface="+mn-ea"/>
                          <a:cs typeface="Arial" panose="020B0604020202020204" pitchFamily="34" charset="0"/>
                        </a:rPr>
                        <a:t>Plot depicting the evaluation and treatment of all 53 patients. All patients were initially evaluated nasopharyngeal RT-PCR with 40 patients testing positive and eight patients receiving COVID-19 specific therapy. Thirteen patients tested negative with five of those patients without further testing and one patient proactively receiving treatment. Eight patients were retested with CRISPR, with one patient testing negative and seven patients testing positive; four of those received treatment after the subsequent positive test.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kern="1200" dirty="0">
                          <a:solidFill>
                            <a:schemeClr val="tx1"/>
                          </a:solidFill>
                          <a:effectLst/>
                          <a:latin typeface="Arial" panose="020B0604020202020204" pitchFamily="34" charset="0"/>
                          <a:ea typeface="+mn-ea"/>
                          <a:cs typeface="Arial" panose="020B0604020202020204" pitchFamily="34" charset="0"/>
                        </a:rPr>
                        <a:t>*Nasopharyngeal samples used for CRISPR analysis were obtained separately and later, than nasopharyngeal samples used for original nasopharyngeal RT-PCR. Other tissue samples analyzed by CRISPR were obtained later than original nasopharyngeal RT-PCR.</a:t>
                      </a:r>
                    </a:p>
                    <a:p>
                      <a:endParaRPr lang="en-US" dirty="0">
                        <a:solidFill>
                          <a:schemeClr val="tx1"/>
                        </a:solidFill>
                      </a:endParaRPr>
                    </a:p>
                  </a:txBody>
                  <a:tcPr>
                    <a:noFill/>
                  </a:tcPr>
                </a:tc>
                <a:extLst>
                  <a:ext uri="{0D108BD9-81ED-4DB2-BD59-A6C34878D82A}">
                    <a16:rowId xmlns:a16="http://schemas.microsoft.com/office/drawing/2014/main" val="3741815923"/>
                  </a:ext>
                </a:extLst>
              </a:tr>
            </a:tbl>
          </a:graphicData>
        </a:graphic>
      </p:graphicFrame>
    </p:spTree>
    <p:extLst>
      <p:ext uri="{BB962C8B-B14F-4D97-AF65-F5344CB8AC3E}">
        <p14:creationId xmlns:p14="http://schemas.microsoft.com/office/powerpoint/2010/main" val="9087447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TextBox 66"/>
          <p:cNvSpPr txBox="1"/>
          <p:nvPr/>
        </p:nvSpPr>
        <p:spPr>
          <a:xfrm>
            <a:off x="0" y="381000"/>
            <a:ext cx="6553200" cy="369332"/>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				  </a:t>
            </a:r>
          </a:p>
        </p:txBody>
      </p:sp>
      <p:pic>
        <p:nvPicPr>
          <p:cNvPr id="4" name="Picture 3"/>
          <p:cNvPicPr>
            <a:picLocks noChangeAspect="1"/>
          </p:cNvPicPr>
          <p:nvPr/>
        </p:nvPicPr>
        <p:blipFill>
          <a:blip r:embed="rId3"/>
          <a:stretch>
            <a:fillRect/>
          </a:stretch>
        </p:blipFill>
        <p:spPr>
          <a:xfrm flipV="1">
            <a:off x="3032165" y="3400409"/>
            <a:ext cx="45719" cy="91440"/>
          </a:xfrm>
          <a:prstGeom prst="rect">
            <a:avLst/>
          </a:prstGeom>
        </p:spPr>
      </p:pic>
      <p:sp>
        <p:nvSpPr>
          <p:cNvPr id="2" name="Rectangle 1">
            <a:extLst>
              <a:ext uri="{FF2B5EF4-FFF2-40B4-BE49-F238E27FC236}">
                <a16:creationId xmlns:a16="http://schemas.microsoft.com/office/drawing/2014/main" id="{8584A611-B170-4AE7-BAA0-BD48360FBBB3}"/>
              </a:ext>
            </a:extLst>
          </p:cNvPr>
          <p:cNvSpPr/>
          <p:nvPr/>
        </p:nvSpPr>
        <p:spPr>
          <a:xfrm>
            <a:off x="0" y="118221"/>
            <a:ext cx="2399118" cy="369332"/>
          </a:xfrm>
          <a:prstGeom prst="rect">
            <a:avLst/>
          </a:prstGeom>
        </p:spPr>
        <p:txBody>
          <a:bodyPr wrap="none">
            <a:spAutoFit/>
          </a:bodyPr>
          <a:lstStyle/>
          <a:p>
            <a:pPr algn="ctr"/>
            <a:r>
              <a:rPr lang="en-US" dirty="0">
                <a:latin typeface="Arial" panose="020B0604020202020204" pitchFamily="34" charset="0"/>
                <a:cs typeface="Arial" panose="020B0604020202020204" pitchFamily="34" charset="0"/>
              </a:rPr>
              <a:t>Supplemental </a:t>
            </a:r>
            <a:r>
              <a:rPr lang="en-US">
                <a:latin typeface="Arial" panose="020B0604020202020204" pitchFamily="34" charset="0"/>
                <a:cs typeface="Arial" panose="020B0604020202020204" pitchFamily="34" charset="0"/>
              </a:rPr>
              <a:t>Table 1</a:t>
            </a:r>
            <a:endParaRPr lang="en-US" dirty="0"/>
          </a:p>
        </p:txBody>
      </p:sp>
      <p:sp>
        <p:nvSpPr>
          <p:cNvPr id="7" name="Rectangle 1">
            <a:extLst>
              <a:ext uri="{FF2B5EF4-FFF2-40B4-BE49-F238E27FC236}">
                <a16:creationId xmlns:a16="http://schemas.microsoft.com/office/drawing/2014/main" id="{940C1A0F-904C-47E0-8A41-7C2E96FC1F6C}"/>
              </a:ext>
            </a:extLst>
          </p:cNvPr>
          <p:cNvSpPr>
            <a:spLocks noChangeArrowheads="1"/>
          </p:cNvSpPr>
          <p:nvPr/>
        </p:nvSpPr>
        <p:spPr bwMode="auto">
          <a:xfrm>
            <a:off x="515526" y="4234024"/>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Rectangle 2">
            <a:extLst>
              <a:ext uri="{FF2B5EF4-FFF2-40B4-BE49-F238E27FC236}">
                <a16:creationId xmlns:a16="http://schemas.microsoft.com/office/drawing/2014/main" id="{6E855415-AC43-492F-BDA9-322B542A68B1}"/>
              </a:ext>
            </a:extLst>
          </p:cNvPr>
          <p:cNvSpPr>
            <a:spLocks noChangeArrowheads="1"/>
          </p:cNvSpPr>
          <p:nvPr/>
        </p:nvSpPr>
        <p:spPr bwMode="auto">
          <a:xfrm>
            <a:off x="1030288" y="4460875"/>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0" name="Content Placeholder 3">
            <a:extLst>
              <a:ext uri="{FF2B5EF4-FFF2-40B4-BE49-F238E27FC236}">
                <a16:creationId xmlns:a16="http://schemas.microsoft.com/office/drawing/2014/main" id="{C7B4B7D9-F067-0649-B589-3C2CF6C70410}"/>
              </a:ext>
            </a:extLst>
          </p:cNvPr>
          <p:cNvGraphicFramePr>
            <a:graphicFrameLocks noGrp="1"/>
          </p:cNvGraphicFramePr>
          <p:nvPr>
            <p:ph idx="1"/>
            <p:extLst>
              <p:ext uri="{D42A27DB-BD31-4B8C-83A1-F6EECF244321}">
                <p14:modId xmlns:p14="http://schemas.microsoft.com/office/powerpoint/2010/main" val="2824711583"/>
              </p:ext>
            </p:extLst>
          </p:nvPr>
        </p:nvGraphicFramePr>
        <p:xfrm>
          <a:off x="643464" y="1013111"/>
          <a:ext cx="5571071" cy="3950401"/>
        </p:xfrm>
        <a:graphic>
          <a:graphicData uri="http://schemas.openxmlformats.org/drawingml/2006/table">
            <a:tbl>
              <a:tblPr/>
              <a:tblGrid>
                <a:gridCol w="1034724">
                  <a:extLst>
                    <a:ext uri="{9D8B030D-6E8A-4147-A177-3AD203B41FA5}">
                      <a16:colId xmlns:a16="http://schemas.microsoft.com/office/drawing/2014/main" val="3421470729"/>
                    </a:ext>
                  </a:extLst>
                </a:gridCol>
                <a:gridCol w="1026338">
                  <a:extLst>
                    <a:ext uri="{9D8B030D-6E8A-4147-A177-3AD203B41FA5}">
                      <a16:colId xmlns:a16="http://schemas.microsoft.com/office/drawing/2014/main" val="1706975824"/>
                    </a:ext>
                  </a:extLst>
                </a:gridCol>
                <a:gridCol w="833481">
                  <a:extLst>
                    <a:ext uri="{9D8B030D-6E8A-4147-A177-3AD203B41FA5}">
                      <a16:colId xmlns:a16="http://schemas.microsoft.com/office/drawing/2014/main" val="693455177"/>
                    </a:ext>
                  </a:extLst>
                </a:gridCol>
                <a:gridCol w="950871">
                  <a:extLst>
                    <a:ext uri="{9D8B030D-6E8A-4147-A177-3AD203B41FA5}">
                      <a16:colId xmlns:a16="http://schemas.microsoft.com/office/drawing/2014/main" val="2261296940"/>
                    </a:ext>
                  </a:extLst>
                </a:gridCol>
                <a:gridCol w="847455">
                  <a:extLst>
                    <a:ext uri="{9D8B030D-6E8A-4147-A177-3AD203B41FA5}">
                      <a16:colId xmlns:a16="http://schemas.microsoft.com/office/drawing/2014/main" val="2932270900"/>
                    </a:ext>
                  </a:extLst>
                </a:gridCol>
                <a:gridCol w="878202">
                  <a:extLst>
                    <a:ext uri="{9D8B030D-6E8A-4147-A177-3AD203B41FA5}">
                      <a16:colId xmlns:a16="http://schemas.microsoft.com/office/drawing/2014/main" val="1491871559"/>
                    </a:ext>
                  </a:extLst>
                </a:gridCol>
              </a:tblGrid>
              <a:tr h="725145">
                <a:tc>
                  <a:txBody>
                    <a:bodyPr/>
                    <a:lstStyle/>
                    <a:p>
                      <a:pPr algn="ctr" fontAlgn="ctr">
                        <a:spcBef>
                          <a:spcPts val="0"/>
                        </a:spcBef>
                        <a:spcAft>
                          <a:spcPts val="0"/>
                        </a:spcAft>
                      </a:pPr>
                      <a:r>
                        <a:rPr lang="en-US" sz="2100" b="1" i="0" u="none" strike="noStrike" dirty="0">
                          <a:solidFill>
                            <a:srgbClr val="FFFFFF"/>
                          </a:solidFill>
                          <a:effectLst/>
                          <a:latin typeface="Arial" panose="020B0604020202020204" pitchFamily="34" charset="0"/>
                          <a:cs typeface="Arial" panose="020B0604020202020204" pitchFamily="34" charset="0"/>
                        </a:rPr>
                        <a:t>Patient</a:t>
                      </a:r>
                      <a:endParaRPr lang="en-US" sz="3200" b="0" i="0" u="none" strike="noStrike" dirty="0">
                        <a:effectLst/>
                        <a:latin typeface="Arial" panose="020B0604020202020204" pitchFamily="34" charset="0"/>
                        <a:cs typeface="Arial" panose="020B0604020202020204" pitchFamily="34" charset="0"/>
                      </a:endParaRPr>
                    </a:p>
                  </a:txBody>
                  <a:tcPr marL="16770" marR="16770" marT="16770" marB="0" anchor="ctr">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0000"/>
                    </a:solidFill>
                  </a:tcPr>
                </a:tc>
                <a:tc>
                  <a:txBody>
                    <a:bodyPr/>
                    <a:lstStyle/>
                    <a:p>
                      <a:pPr algn="ctr" fontAlgn="ctr">
                        <a:spcBef>
                          <a:spcPts val="0"/>
                        </a:spcBef>
                        <a:spcAft>
                          <a:spcPts val="0"/>
                        </a:spcAft>
                      </a:pPr>
                      <a:r>
                        <a:rPr lang="en-US" sz="2100" b="1" i="0" u="none" strike="noStrike" dirty="0">
                          <a:solidFill>
                            <a:srgbClr val="FFFFFF"/>
                          </a:solidFill>
                          <a:effectLst/>
                          <a:latin typeface="Arial" panose="020B0604020202020204" pitchFamily="34" charset="0"/>
                          <a:cs typeface="Arial" panose="020B0604020202020204" pitchFamily="34" charset="0"/>
                        </a:rPr>
                        <a:t>Plasma</a:t>
                      </a:r>
                      <a:endParaRPr lang="en-US" sz="3200" b="0" i="0" u="none" strike="noStrike" dirty="0">
                        <a:effectLst/>
                        <a:latin typeface="Arial" panose="020B0604020202020204" pitchFamily="34" charset="0"/>
                        <a:cs typeface="Arial" panose="020B0604020202020204" pitchFamily="34" charset="0"/>
                      </a:endParaRPr>
                    </a:p>
                  </a:txBody>
                  <a:tcPr marL="16770" marR="16770" marT="1677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0000"/>
                    </a:solidFill>
                  </a:tcPr>
                </a:tc>
                <a:tc>
                  <a:txBody>
                    <a:bodyPr/>
                    <a:lstStyle/>
                    <a:p>
                      <a:pPr algn="ctr" fontAlgn="ctr">
                        <a:spcBef>
                          <a:spcPts val="0"/>
                        </a:spcBef>
                        <a:spcAft>
                          <a:spcPts val="0"/>
                        </a:spcAft>
                      </a:pPr>
                      <a:r>
                        <a:rPr lang="en-US" sz="2100" b="1" i="0" u="none" strike="noStrike" dirty="0">
                          <a:solidFill>
                            <a:srgbClr val="FFFFFF"/>
                          </a:solidFill>
                          <a:effectLst/>
                          <a:latin typeface="Arial" panose="020B0604020202020204" pitchFamily="34" charset="0"/>
                          <a:cs typeface="Arial" panose="020B0604020202020204" pitchFamily="34" charset="0"/>
                        </a:rPr>
                        <a:t>NP Swab</a:t>
                      </a:r>
                      <a:endParaRPr lang="en-US" sz="3200" b="0" i="0" u="none" strike="noStrike" dirty="0">
                        <a:effectLst/>
                        <a:latin typeface="Arial" panose="020B0604020202020204" pitchFamily="34" charset="0"/>
                        <a:cs typeface="Arial" panose="020B0604020202020204" pitchFamily="34" charset="0"/>
                      </a:endParaRPr>
                    </a:p>
                  </a:txBody>
                  <a:tcPr marL="16770" marR="16770" marT="1677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0000"/>
                    </a:solidFill>
                  </a:tcPr>
                </a:tc>
                <a:tc>
                  <a:txBody>
                    <a:bodyPr/>
                    <a:lstStyle/>
                    <a:p>
                      <a:pPr algn="ctr" fontAlgn="ctr">
                        <a:spcBef>
                          <a:spcPts val="0"/>
                        </a:spcBef>
                        <a:spcAft>
                          <a:spcPts val="0"/>
                        </a:spcAft>
                      </a:pPr>
                      <a:r>
                        <a:rPr lang="en-US" sz="2100" b="1" i="0" u="none" strike="noStrike" dirty="0">
                          <a:solidFill>
                            <a:srgbClr val="FFFFFF"/>
                          </a:solidFill>
                          <a:effectLst/>
                          <a:latin typeface="Arial" panose="020B0604020202020204" pitchFamily="34" charset="0"/>
                          <a:cs typeface="Arial" panose="020B0604020202020204" pitchFamily="34" charset="0"/>
                        </a:rPr>
                        <a:t>Whole blood</a:t>
                      </a:r>
                      <a:endParaRPr lang="en-US" sz="3200" b="0" i="0" u="none" strike="noStrike" dirty="0">
                        <a:effectLst/>
                        <a:latin typeface="Arial" panose="020B0604020202020204" pitchFamily="34" charset="0"/>
                        <a:cs typeface="Arial" panose="020B0604020202020204" pitchFamily="34" charset="0"/>
                      </a:endParaRPr>
                    </a:p>
                  </a:txBody>
                  <a:tcPr marL="16770" marR="16770" marT="1677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0000"/>
                    </a:solidFill>
                  </a:tcPr>
                </a:tc>
                <a:tc>
                  <a:txBody>
                    <a:bodyPr/>
                    <a:lstStyle/>
                    <a:p>
                      <a:pPr algn="ctr" fontAlgn="ctr">
                        <a:spcBef>
                          <a:spcPts val="0"/>
                        </a:spcBef>
                        <a:spcAft>
                          <a:spcPts val="0"/>
                        </a:spcAft>
                      </a:pPr>
                      <a:r>
                        <a:rPr lang="en-US" sz="2100" b="1" i="0" u="none" strike="noStrike" dirty="0">
                          <a:solidFill>
                            <a:srgbClr val="FFFFFF"/>
                          </a:solidFill>
                          <a:effectLst/>
                          <a:latin typeface="Arial" panose="020B0604020202020204" pitchFamily="34" charset="0"/>
                          <a:cs typeface="Arial" panose="020B0604020202020204" pitchFamily="34" charset="0"/>
                        </a:rPr>
                        <a:t>Urine</a:t>
                      </a:r>
                      <a:endParaRPr lang="en-US" sz="3200" b="0" i="0" u="none" strike="noStrike" dirty="0">
                        <a:effectLst/>
                        <a:latin typeface="Arial" panose="020B0604020202020204" pitchFamily="34" charset="0"/>
                        <a:cs typeface="Arial" panose="020B0604020202020204" pitchFamily="34" charset="0"/>
                      </a:endParaRPr>
                    </a:p>
                  </a:txBody>
                  <a:tcPr marL="16770" marR="16770" marT="1677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0000"/>
                    </a:solidFill>
                  </a:tcPr>
                </a:tc>
                <a:tc>
                  <a:txBody>
                    <a:bodyPr/>
                    <a:lstStyle/>
                    <a:p>
                      <a:pPr algn="ctr" fontAlgn="ctr">
                        <a:spcBef>
                          <a:spcPts val="0"/>
                        </a:spcBef>
                        <a:spcAft>
                          <a:spcPts val="0"/>
                        </a:spcAft>
                      </a:pPr>
                      <a:r>
                        <a:rPr lang="en-US" sz="2100" b="1" i="0" u="none" strike="noStrike">
                          <a:solidFill>
                            <a:srgbClr val="FFFFFF"/>
                          </a:solidFill>
                          <a:effectLst/>
                          <a:latin typeface="Arial" panose="020B0604020202020204" pitchFamily="34" charset="0"/>
                          <a:cs typeface="Arial" panose="020B0604020202020204" pitchFamily="34" charset="0"/>
                        </a:rPr>
                        <a:t>Saliva</a:t>
                      </a:r>
                      <a:endParaRPr lang="en-US" sz="3200" b="0" i="0" u="none" strike="noStrike">
                        <a:effectLst/>
                        <a:latin typeface="Arial" panose="020B0604020202020204" pitchFamily="34" charset="0"/>
                        <a:cs typeface="Arial" panose="020B0604020202020204" pitchFamily="34" charset="0"/>
                      </a:endParaRPr>
                    </a:p>
                  </a:txBody>
                  <a:tcPr marL="16770" marR="16770" marT="16770" marB="0" anchor="ctr">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0000"/>
                    </a:solidFill>
                  </a:tcPr>
                </a:tc>
                <a:extLst>
                  <a:ext uri="{0D108BD9-81ED-4DB2-BD59-A6C34878D82A}">
                    <a16:rowId xmlns:a16="http://schemas.microsoft.com/office/drawing/2014/main" val="4029797194"/>
                  </a:ext>
                </a:extLst>
              </a:tr>
              <a:tr h="403157">
                <a:tc>
                  <a:txBody>
                    <a:bodyPr/>
                    <a:lstStyle/>
                    <a:p>
                      <a:pPr algn="ctr" fontAlgn="ctr">
                        <a:spcBef>
                          <a:spcPts val="0"/>
                        </a:spcBef>
                        <a:spcAft>
                          <a:spcPts val="0"/>
                        </a:spcAft>
                      </a:pPr>
                      <a:r>
                        <a:rPr lang="en-US" sz="2100" b="1" i="0" u="none" strike="noStrike">
                          <a:solidFill>
                            <a:srgbClr val="000000"/>
                          </a:solidFill>
                          <a:effectLst/>
                          <a:latin typeface="Arial" panose="020B0604020202020204" pitchFamily="34" charset="0"/>
                          <a:cs typeface="Arial" panose="020B0604020202020204" pitchFamily="34" charset="0"/>
                        </a:rPr>
                        <a:t>1</a:t>
                      </a:r>
                      <a:endParaRPr lang="en-US" sz="3200" b="0" i="0" u="none" strike="noStrike">
                        <a:effectLst/>
                        <a:latin typeface="Arial" panose="020B0604020202020204" pitchFamily="34" charset="0"/>
                        <a:cs typeface="Arial" panose="020B0604020202020204" pitchFamily="34" charset="0"/>
                      </a:endParaRPr>
                    </a:p>
                  </a:txBody>
                  <a:tcPr marL="16770" marR="16770" marT="167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pPr algn="ctr" fontAlgn="ctr">
                        <a:spcBef>
                          <a:spcPts val="0"/>
                        </a:spcBef>
                        <a:spcAft>
                          <a:spcPts val="0"/>
                        </a:spcAft>
                      </a:pPr>
                      <a:r>
                        <a:rPr lang="en-US" sz="2100" b="1" i="0" u="none" strike="noStrike">
                          <a:solidFill>
                            <a:srgbClr val="000000"/>
                          </a:solidFill>
                          <a:effectLst/>
                          <a:latin typeface="Arial" panose="020B0604020202020204" pitchFamily="34" charset="0"/>
                          <a:cs typeface="Arial" panose="020B0604020202020204" pitchFamily="34" charset="0"/>
                        </a:rPr>
                        <a:t>+</a:t>
                      </a:r>
                      <a:endParaRPr lang="en-US" sz="3200" b="0" i="0" u="none" strike="noStrike">
                        <a:effectLst/>
                        <a:latin typeface="Arial" panose="020B0604020202020204" pitchFamily="34" charset="0"/>
                        <a:cs typeface="Arial" panose="020B0604020202020204" pitchFamily="34" charset="0"/>
                      </a:endParaRPr>
                    </a:p>
                  </a:txBody>
                  <a:tcPr marL="16770" marR="16770" marT="167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pPr algn="ctr" fontAlgn="ctr">
                        <a:spcBef>
                          <a:spcPts val="0"/>
                        </a:spcBef>
                        <a:spcAft>
                          <a:spcPts val="0"/>
                        </a:spcAft>
                      </a:pPr>
                      <a:r>
                        <a:rPr lang="en-US" sz="2100" b="1" i="0" u="none" strike="noStrike">
                          <a:solidFill>
                            <a:srgbClr val="000000"/>
                          </a:solidFill>
                          <a:effectLst/>
                          <a:latin typeface="Arial" panose="020B0604020202020204" pitchFamily="34" charset="0"/>
                          <a:cs typeface="Arial" panose="020B0604020202020204" pitchFamily="34" charset="0"/>
                        </a:rPr>
                        <a:t>n/a</a:t>
                      </a:r>
                      <a:endParaRPr lang="en-US" sz="3200" b="0" i="0" u="none" strike="noStrike">
                        <a:effectLst/>
                        <a:latin typeface="Arial" panose="020B0604020202020204" pitchFamily="34" charset="0"/>
                        <a:cs typeface="Arial" panose="020B0604020202020204" pitchFamily="34" charset="0"/>
                      </a:endParaRPr>
                    </a:p>
                  </a:txBody>
                  <a:tcPr marL="16770" marR="16770" marT="167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pPr algn="ctr" fontAlgn="ctr">
                        <a:spcBef>
                          <a:spcPts val="0"/>
                        </a:spcBef>
                        <a:spcAft>
                          <a:spcPts val="0"/>
                        </a:spcAft>
                      </a:pPr>
                      <a:r>
                        <a:rPr lang="en-US" sz="2100" b="1" i="0" u="none" strike="noStrike">
                          <a:solidFill>
                            <a:srgbClr val="000000"/>
                          </a:solidFill>
                          <a:effectLst/>
                          <a:latin typeface="Arial" panose="020B0604020202020204" pitchFamily="34" charset="0"/>
                          <a:cs typeface="Arial" panose="020B0604020202020204" pitchFamily="34" charset="0"/>
                        </a:rPr>
                        <a:t>+</a:t>
                      </a:r>
                      <a:endParaRPr lang="en-US" sz="3200" b="0" i="0" u="none" strike="noStrike">
                        <a:effectLst/>
                        <a:latin typeface="Arial" panose="020B0604020202020204" pitchFamily="34" charset="0"/>
                        <a:cs typeface="Arial" panose="020B0604020202020204" pitchFamily="34" charset="0"/>
                      </a:endParaRPr>
                    </a:p>
                  </a:txBody>
                  <a:tcPr marL="16770" marR="16770" marT="167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pPr algn="ctr" fontAlgn="ctr">
                        <a:spcBef>
                          <a:spcPts val="0"/>
                        </a:spcBef>
                        <a:spcAft>
                          <a:spcPts val="0"/>
                        </a:spcAft>
                      </a:pPr>
                      <a:r>
                        <a:rPr lang="en-US" sz="2100" b="1" i="0" u="none" strike="noStrike">
                          <a:solidFill>
                            <a:srgbClr val="000000"/>
                          </a:solidFill>
                          <a:effectLst/>
                          <a:latin typeface="Arial" panose="020B0604020202020204" pitchFamily="34" charset="0"/>
                          <a:cs typeface="Arial" panose="020B0604020202020204" pitchFamily="34" charset="0"/>
                        </a:rPr>
                        <a:t>+</a:t>
                      </a:r>
                      <a:endParaRPr lang="en-US" sz="3200" b="0" i="0" u="none" strike="noStrike">
                        <a:effectLst/>
                        <a:latin typeface="Arial" panose="020B0604020202020204" pitchFamily="34" charset="0"/>
                        <a:cs typeface="Arial" panose="020B0604020202020204" pitchFamily="34" charset="0"/>
                      </a:endParaRPr>
                    </a:p>
                  </a:txBody>
                  <a:tcPr marL="16770" marR="16770" marT="167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pPr algn="ctr" fontAlgn="ctr">
                        <a:spcBef>
                          <a:spcPts val="0"/>
                        </a:spcBef>
                        <a:spcAft>
                          <a:spcPts val="0"/>
                        </a:spcAft>
                      </a:pPr>
                      <a:r>
                        <a:rPr lang="en-US" sz="2100" b="1" i="0" u="none" strike="noStrike">
                          <a:solidFill>
                            <a:srgbClr val="000000"/>
                          </a:solidFill>
                          <a:effectLst/>
                          <a:latin typeface="Arial" panose="020B0604020202020204" pitchFamily="34" charset="0"/>
                          <a:cs typeface="Arial" panose="020B0604020202020204" pitchFamily="34" charset="0"/>
                        </a:rPr>
                        <a:t>n/a</a:t>
                      </a:r>
                      <a:endParaRPr lang="en-US" sz="3200" b="0" i="0" u="none" strike="noStrike">
                        <a:effectLst/>
                        <a:latin typeface="Arial" panose="020B0604020202020204" pitchFamily="34" charset="0"/>
                        <a:cs typeface="Arial" panose="020B0604020202020204" pitchFamily="34" charset="0"/>
                      </a:endParaRPr>
                    </a:p>
                  </a:txBody>
                  <a:tcPr marL="16770" marR="16770" marT="167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extLst>
                  <a:ext uri="{0D108BD9-81ED-4DB2-BD59-A6C34878D82A}">
                    <a16:rowId xmlns:a16="http://schemas.microsoft.com/office/drawing/2014/main" val="25605576"/>
                  </a:ext>
                </a:extLst>
              </a:tr>
              <a:tr h="403157">
                <a:tc>
                  <a:txBody>
                    <a:bodyPr/>
                    <a:lstStyle/>
                    <a:p>
                      <a:pPr algn="ctr" fontAlgn="ctr">
                        <a:spcBef>
                          <a:spcPts val="0"/>
                        </a:spcBef>
                        <a:spcAft>
                          <a:spcPts val="0"/>
                        </a:spcAft>
                      </a:pPr>
                      <a:r>
                        <a:rPr lang="en-US" sz="2100" b="1" i="0" u="none" strike="noStrike">
                          <a:solidFill>
                            <a:srgbClr val="000000"/>
                          </a:solidFill>
                          <a:effectLst/>
                          <a:latin typeface="Arial" panose="020B0604020202020204" pitchFamily="34" charset="0"/>
                          <a:cs typeface="Arial" panose="020B0604020202020204" pitchFamily="34" charset="0"/>
                        </a:rPr>
                        <a:t>2</a:t>
                      </a:r>
                      <a:endParaRPr lang="en-US" sz="3200" b="0" i="0" u="none" strike="noStrike">
                        <a:effectLst/>
                        <a:latin typeface="Arial" panose="020B0604020202020204" pitchFamily="34" charset="0"/>
                        <a:cs typeface="Arial" panose="020B0604020202020204" pitchFamily="34" charset="0"/>
                      </a:endParaRPr>
                    </a:p>
                  </a:txBody>
                  <a:tcPr marL="16770" marR="16770" marT="167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spcBef>
                          <a:spcPts val="0"/>
                        </a:spcBef>
                        <a:spcAft>
                          <a:spcPts val="0"/>
                        </a:spcAft>
                      </a:pPr>
                      <a:r>
                        <a:rPr lang="en-US" sz="2100" b="1" i="0" u="none" strike="noStrike">
                          <a:solidFill>
                            <a:srgbClr val="000000"/>
                          </a:solidFill>
                          <a:effectLst/>
                          <a:latin typeface="Arial" panose="020B0604020202020204" pitchFamily="34" charset="0"/>
                          <a:cs typeface="Arial" panose="020B0604020202020204" pitchFamily="34" charset="0"/>
                        </a:rPr>
                        <a:t>+</a:t>
                      </a:r>
                      <a:endParaRPr lang="en-US" sz="3200" b="0" i="0" u="none" strike="noStrike">
                        <a:effectLst/>
                        <a:latin typeface="Arial" panose="020B0604020202020204" pitchFamily="34" charset="0"/>
                        <a:cs typeface="Arial" panose="020B0604020202020204" pitchFamily="34" charset="0"/>
                      </a:endParaRPr>
                    </a:p>
                  </a:txBody>
                  <a:tcPr marL="16770" marR="16770" marT="167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spcBef>
                          <a:spcPts val="0"/>
                        </a:spcBef>
                        <a:spcAft>
                          <a:spcPts val="0"/>
                        </a:spcAft>
                      </a:pPr>
                      <a:r>
                        <a:rPr lang="en-US" sz="2100" b="1" i="0" u="none" strike="noStrike">
                          <a:solidFill>
                            <a:srgbClr val="000000"/>
                          </a:solidFill>
                          <a:effectLst/>
                          <a:latin typeface="Arial" panose="020B0604020202020204" pitchFamily="34" charset="0"/>
                          <a:cs typeface="Arial" panose="020B0604020202020204" pitchFamily="34" charset="0"/>
                        </a:rPr>
                        <a:t>+</a:t>
                      </a:r>
                      <a:endParaRPr lang="en-US" sz="3200" b="0" i="0" u="none" strike="noStrike">
                        <a:effectLst/>
                        <a:latin typeface="Arial" panose="020B0604020202020204" pitchFamily="34" charset="0"/>
                        <a:cs typeface="Arial" panose="020B0604020202020204" pitchFamily="34" charset="0"/>
                      </a:endParaRPr>
                    </a:p>
                  </a:txBody>
                  <a:tcPr marL="16770" marR="16770" marT="167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spcBef>
                          <a:spcPts val="0"/>
                        </a:spcBef>
                        <a:spcAft>
                          <a:spcPts val="0"/>
                        </a:spcAft>
                      </a:pPr>
                      <a:r>
                        <a:rPr lang="en-US" sz="2100" b="1" i="0" u="none" strike="noStrike">
                          <a:solidFill>
                            <a:srgbClr val="000000"/>
                          </a:solidFill>
                          <a:effectLst/>
                          <a:latin typeface="Arial" panose="020B0604020202020204" pitchFamily="34" charset="0"/>
                          <a:cs typeface="Arial" panose="020B0604020202020204" pitchFamily="34" charset="0"/>
                        </a:rPr>
                        <a:t>+</a:t>
                      </a:r>
                      <a:endParaRPr lang="en-US" sz="3200" b="0" i="0" u="none" strike="noStrike">
                        <a:effectLst/>
                        <a:latin typeface="Arial" panose="020B0604020202020204" pitchFamily="34" charset="0"/>
                        <a:cs typeface="Arial" panose="020B0604020202020204" pitchFamily="34" charset="0"/>
                      </a:endParaRPr>
                    </a:p>
                  </a:txBody>
                  <a:tcPr marL="16770" marR="16770" marT="167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spcBef>
                          <a:spcPts val="0"/>
                        </a:spcBef>
                        <a:spcAft>
                          <a:spcPts val="0"/>
                        </a:spcAft>
                      </a:pPr>
                      <a:r>
                        <a:rPr lang="en-US" sz="2100" b="1" i="0" u="none" strike="noStrike">
                          <a:solidFill>
                            <a:srgbClr val="000000"/>
                          </a:solidFill>
                          <a:effectLst/>
                          <a:latin typeface="Arial" panose="020B0604020202020204" pitchFamily="34" charset="0"/>
                          <a:cs typeface="Arial" panose="020B0604020202020204" pitchFamily="34" charset="0"/>
                        </a:rPr>
                        <a:t>+</a:t>
                      </a:r>
                      <a:endParaRPr lang="en-US" sz="3200" b="0" i="0" u="none" strike="noStrike">
                        <a:effectLst/>
                        <a:latin typeface="Arial" panose="020B0604020202020204" pitchFamily="34" charset="0"/>
                        <a:cs typeface="Arial" panose="020B0604020202020204" pitchFamily="34" charset="0"/>
                      </a:endParaRPr>
                    </a:p>
                  </a:txBody>
                  <a:tcPr marL="16770" marR="16770" marT="167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spcBef>
                          <a:spcPts val="0"/>
                        </a:spcBef>
                        <a:spcAft>
                          <a:spcPts val="0"/>
                        </a:spcAft>
                      </a:pPr>
                      <a:r>
                        <a:rPr lang="en-US" sz="2100" b="1" i="0" u="none" strike="noStrike">
                          <a:solidFill>
                            <a:srgbClr val="000000"/>
                          </a:solidFill>
                          <a:effectLst/>
                          <a:latin typeface="Arial" panose="020B0604020202020204" pitchFamily="34" charset="0"/>
                          <a:cs typeface="Arial" panose="020B0604020202020204" pitchFamily="34" charset="0"/>
                        </a:rPr>
                        <a:t>+</a:t>
                      </a:r>
                      <a:endParaRPr lang="en-US" sz="3200" b="0" i="0" u="none" strike="noStrike">
                        <a:effectLst/>
                        <a:latin typeface="Arial" panose="020B0604020202020204" pitchFamily="34" charset="0"/>
                        <a:cs typeface="Arial" panose="020B0604020202020204" pitchFamily="34" charset="0"/>
                      </a:endParaRPr>
                    </a:p>
                  </a:txBody>
                  <a:tcPr marL="16770" marR="16770" marT="167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79713383"/>
                  </a:ext>
                </a:extLst>
              </a:tr>
              <a:tr h="403157">
                <a:tc>
                  <a:txBody>
                    <a:bodyPr/>
                    <a:lstStyle/>
                    <a:p>
                      <a:pPr algn="ctr" fontAlgn="ctr">
                        <a:spcBef>
                          <a:spcPts val="0"/>
                        </a:spcBef>
                        <a:spcAft>
                          <a:spcPts val="0"/>
                        </a:spcAft>
                      </a:pPr>
                      <a:r>
                        <a:rPr lang="en-US" sz="2100" b="1" i="0" u="none" strike="noStrike">
                          <a:solidFill>
                            <a:srgbClr val="000000"/>
                          </a:solidFill>
                          <a:effectLst/>
                          <a:latin typeface="Arial" panose="020B0604020202020204" pitchFamily="34" charset="0"/>
                          <a:cs typeface="Arial" panose="020B0604020202020204" pitchFamily="34" charset="0"/>
                        </a:rPr>
                        <a:t>3</a:t>
                      </a:r>
                      <a:endParaRPr lang="en-US" sz="3200" b="0" i="0" u="none" strike="noStrike">
                        <a:effectLst/>
                        <a:latin typeface="Arial" panose="020B0604020202020204" pitchFamily="34" charset="0"/>
                        <a:cs typeface="Arial" panose="020B0604020202020204" pitchFamily="34" charset="0"/>
                      </a:endParaRPr>
                    </a:p>
                  </a:txBody>
                  <a:tcPr marL="16770" marR="16770" marT="167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pPr algn="ctr" fontAlgn="ctr">
                        <a:spcBef>
                          <a:spcPts val="0"/>
                        </a:spcBef>
                        <a:spcAft>
                          <a:spcPts val="0"/>
                        </a:spcAft>
                      </a:pPr>
                      <a:r>
                        <a:rPr lang="en-US" sz="2100" b="1" i="0" u="none" strike="noStrike">
                          <a:solidFill>
                            <a:srgbClr val="000000"/>
                          </a:solidFill>
                          <a:effectLst/>
                          <a:latin typeface="Arial" panose="020B0604020202020204" pitchFamily="34" charset="0"/>
                          <a:cs typeface="Arial" panose="020B0604020202020204" pitchFamily="34" charset="0"/>
                        </a:rPr>
                        <a:t>-</a:t>
                      </a:r>
                      <a:endParaRPr lang="en-US" sz="3200" b="0" i="0" u="none" strike="noStrike">
                        <a:effectLst/>
                        <a:latin typeface="Arial" panose="020B0604020202020204" pitchFamily="34" charset="0"/>
                        <a:cs typeface="Arial" panose="020B0604020202020204" pitchFamily="34" charset="0"/>
                      </a:endParaRPr>
                    </a:p>
                  </a:txBody>
                  <a:tcPr marL="16770" marR="16770" marT="167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pPr algn="ctr" fontAlgn="ctr">
                        <a:spcBef>
                          <a:spcPts val="0"/>
                        </a:spcBef>
                        <a:spcAft>
                          <a:spcPts val="0"/>
                        </a:spcAft>
                      </a:pPr>
                      <a:r>
                        <a:rPr lang="en-US" sz="2100" b="1" i="0" u="none" strike="noStrike">
                          <a:solidFill>
                            <a:srgbClr val="000000"/>
                          </a:solidFill>
                          <a:effectLst/>
                          <a:latin typeface="Arial" panose="020B0604020202020204" pitchFamily="34" charset="0"/>
                          <a:cs typeface="Arial" panose="020B0604020202020204" pitchFamily="34" charset="0"/>
                        </a:rPr>
                        <a:t>+</a:t>
                      </a:r>
                      <a:endParaRPr lang="en-US" sz="3200" b="0" i="0" u="none" strike="noStrike">
                        <a:effectLst/>
                        <a:latin typeface="Arial" panose="020B0604020202020204" pitchFamily="34" charset="0"/>
                        <a:cs typeface="Arial" panose="020B0604020202020204" pitchFamily="34" charset="0"/>
                      </a:endParaRPr>
                    </a:p>
                  </a:txBody>
                  <a:tcPr marL="16770" marR="16770" marT="167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pPr algn="ctr" fontAlgn="ctr">
                        <a:spcBef>
                          <a:spcPts val="0"/>
                        </a:spcBef>
                        <a:spcAft>
                          <a:spcPts val="0"/>
                        </a:spcAft>
                      </a:pPr>
                      <a:r>
                        <a:rPr lang="en-US" sz="2100" b="1" i="0" u="none" strike="noStrike">
                          <a:solidFill>
                            <a:srgbClr val="000000"/>
                          </a:solidFill>
                          <a:effectLst/>
                          <a:latin typeface="Arial" panose="020B0604020202020204" pitchFamily="34" charset="0"/>
                          <a:cs typeface="Arial" panose="020B0604020202020204" pitchFamily="34" charset="0"/>
                        </a:rPr>
                        <a:t>+</a:t>
                      </a:r>
                      <a:endParaRPr lang="en-US" sz="3200" b="0" i="0" u="none" strike="noStrike">
                        <a:effectLst/>
                        <a:latin typeface="Arial" panose="020B0604020202020204" pitchFamily="34" charset="0"/>
                        <a:cs typeface="Arial" panose="020B0604020202020204" pitchFamily="34" charset="0"/>
                      </a:endParaRPr>
                    </a:p>
                  </a:txBody>
                  <a:tcPr marL="16770" marR="16770" marT="167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pPr algn="ctr" fontAlgn="ctr">
                        <a:spcBef>
                          <a:spcPts val="0"/>
                        </a:spcBef>
                        <a:spcAft>
                          <a:spcPts val="0"/>
                        </a:spcAft>
                      </a:pPr>
                      <a:r>
                        <a:rPr lang="en-US" sz="2100" b="1" i="0" u="none" strike="noStrike">
                          <a:solidFill>
                            <a:srgbClr val="000000"/>
                          </a:solidFill>
                          <a:effectLst/>
                          <a:latin typeface="Arial" panose="020B0604020202020204" pitchFamily="34" charset="0"/>
                          <a:cs typeface="Arial" panose="020B0604020202020204" pitchFamily="34" charset="0"/>
                        </a:rPr>
                        <a:t>n/a  </a:t>
                      </a:r>
                      <a:endParaRPr lang="en-US" sz="3200" b="0" i="0" u="none" strike="noStrike">
                        <a:effectLst/>
                        <a:latin typeface="Arial" panose="020B0604020202020204" pitchFamily="34" charset="0"/>
                        <a:cs typeface="Arial" panose="020B0604020202020204" pitchFamily="34" charset="0"/>
                      </a:endParaRPr>
                    </a:p>
                  </a:txBody>
                  <a:tcPr marL="16770" marR="16770" marT="167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pPr algn="ctr" fontAlgn="ctr">
                        <a:spcBef>
                          <a:spcPts val="0"/>
                        </a:spcBef>
                        <a:spcAft>
                          <a:spcPts val="0"/>
                        </a:spcAft>
                      </a:pPr>
                      <a:r>
                        <a:rPr lang="en-US" sz="2100" b="1" i="0" u="none" strike="noStrike">
                          <a:solidFill>
                            <a:srgbClr val="000000"/>
                          </a:solidFill>
                          <a:effectLst/>
                          <a:latin typeface="Arial" panose="020B0604020202020204" pitchFamily="34" charset="0"/>
                          <a:cs typeface="Arial" panose="020B0604020202020204" pitchFamily="34" charset="0"/>
                        </a:rPr>
                        <a:t>n/a </a:t>
                      </a:r>
                      <a:endParaRPr lang="en-US" sz="3200" b="0" i="0" u="none" strike="noStrike">
                        <a:effectLst/>
                        <a:latin typeface="Arial" panose="020B0604020202020204" pitchFamily="34" charset="0"/>
                        <a:cs typeface="Arial" panose="020B0604020202020204" pitchFamily="34" charset="0"/>
                      </a:endParaRPr>
                    </a:p>
                  </a:txBody>
                  <a:tcPr marL="16770" marR="16770" marT="167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extLst>
                  <a:ext uri="{0D108BD9-81ED-4DB2-BD59-A6C34878D82A}">
                    <a16:rowId xmlns:a16="http://schemas.microsoft.com/office/drawing/2014/main" val="296056547"/>
                  </a:ext>
                </a:extLst>
              </a:tr>
              <a:tr h="403157">
                <a:tc>
                  <a:txBody>
                    <a:bodyPr/>
                    <a:lstStyle/>
                    <a:p>
                      <a:pPr algn="ctr" fontAlgn="ctr">
                        <a:spcBef>
                          <a:spcPts val="0"/>
                        </a:spcBef>
                        <a:spcAft>
                          <a:spcPts val="0"/>
                        </a:spcAft>
                      </a:pPr>
                      <a:r>
                        <a:rPr lang="en-US" sz="2100" b="1" i="0" u="none" strike="noStrike">
                          <a:solidFill>
                            <a:srgbClr val="000000"/>
                          </a:solidFill>
                          <a:effectLst/>
                          <a:latin typeface="Arial" panose="020B0604020202020204" pitchFamily="34" charset="0"/>
                          <a:cs typeface="Arial" panose="020B0604020202020204" pitchFamily="34" charset="0"/>
                        </a:rPr>
                        <a:t>4</a:t>
                      </a:r>
                      <a:endParaRPr lang="en-US" sz="3200" b="0" i="0" u="none" strike="noStrike">
                        <a:effectLst/>
                        <a:latin typeface="Arial" panose="020B0604020202020204" pitchFamily="34" charset="0"/>
                        <a:cs typeface="Arial" panose="020B0604020202020204" pitchFamily="34" charset="0"/>
                      </a:endParaRPr>
                    </a:p>
                  </a:txBody>
                  <a:tcPr marL="16770" marR="16770" marT="167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spcBef>
                          <a:spcPts val="0"/>
                        </a:spcBef>
                        <a:spcAft>
                          <a:spcPts val="0"/>
                        </a:spcAft>
                      </a:pPr>
                      <a:r>
                        <a:rPr lang="en-US" sz="2100" b="1" i="0" u="none" strike="noStrike">
                          <a:solidFill>
                            <a:srgbClr val="000000"/>
                          </a:solidFill>
                          <a:effectLst/>
                          <a:latin typeface="Arial" panose="020B0604020202020204" pitchFamily="34" charset="0"/>
                          <a:cs typeface="Arial" panose="020B0604020202020204" pitchFamily="34" charset="0"/>
                        </a:rPr>
                        <a:t>+</a:t>
                      </a:r>
                      <a:endParaRPr lang="en-US" sz="3200" b="0" i="0" u="none" strike="noStrike">
                        <a:effectLst/>
                        <a:latin typeface="Arial" panose="020B0604020202020204" pitchFamily="34" charset="0"/>
                        <a:cs typeface="Arial" panose="020B0604020202020204" pitchFamily="34" charset="0"/>
                      </a:endParaRPr>
                    </a:p>
                  </a:txBody>
                  <a:tcPr marL="16770" marR="16770" marT="167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spcBef>
                          <a:spcPts val="0"/>
                        </a:spcBef>
                        <a:spcAft>
                          <a:spcPts val="0"/>
                        </a:spcAft>
                      </a:pPr>
                      <a:r>
                        <a:rPr lang="en-US" sz="2100" b="1" i="0" u="none" strike="noStrike">
                          <a:solidFill>
                            <a:srgbClr val="000000"/>
                          </a:solidFill>
                          <a:effectLst/>
                          <a:latin typeface="Arial" panose="020B0604020202020204" pitchFamily="34" charset="0"/>
                          <a:cs typeface="Arial" panose="020B0604020202020204" pitchFamily="34" charset="0"/>
                        </a:rPr>
                        <a:t>n/a</a:t>
                      </a:r>
                      <a:endParaRPr lang="en-US" sz="3200" b="0" i="0" u="none" strike="noStrike">
                        <a:effectLst/>
                        <a:latin typeface="Arial" panose="020B0604020202020204" pitchFamily="34" charset="0"/>
                        <a:cs typeface="Arial" panose="020B0604020202020204" pitchFamily="34" charset="0"/>
                      </a:endParaRPr>
                    </a:p>
                  </a:txBody>
                  <a:tcPr marL="16770" marR="16770" marT="167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spcBef>
                          <a:spcPts val="0"/>
                        </a:spcBef>
                        <a:spcAft>
                          <a:spcPts val="0"/>
                        </a:spcAft>
                      </a:pPr>
                      <a:r>
                        <a:rPr lang="en-US" sz="2100" b="1" i="0" u="none" strike="noStrike">
                          <a:solidFill>
                            <a:srgbClr val="000000"/>
                          </a:solidFill>
                          <a:effectLst/>
                          <a:latin typeface="Arial" panose="020B0604020202020204" pitchFamily="34" charset="0"/>
                          <a:cs typeface="Arial" panose="020B0604020202020204" pitchFamily="34" charset="0"/>
                        </a:rPr>
                        <a:t>+</a:t>
                      </a:r>
                      <a:endParaRPr lang="en-US" sz="3200" b="0" i="0" u="none" strike="noStrike">
                        <a:effectLst/>
                        <a:latin typeface="Arial" panose="020B0604020202020204" pitchFamily="34" charset="0"/>
                        <a:cs typeface="Arial" panose="020B0604020202020204" pitchFamily="34" charset="0"/>
                      </a:endParaRPr>
                    </a:p>
                  </a:txBody>
                  <a:tcPr marL="16770" marR="16770" marT="167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spcBef>
                          <a:spcPts val="0"/>
                        </a:spcBef>
                        <a:spcAft>
                          <a:spcPts val="0"/>
                        </a:spcAft>
                      </a:pPr>
                      <a:r>
                        <a:rPr lang="en-US" sz="2100" b="1" i="0" u="none" strike="noStrike">
                          <a:solidFill>
                            <a:srgbClr val="000000"/>
                          </a:solidFill>
                          <a:effectLst/>
                          <a:latin typeface="Arial" panose="020B0604020202020204" pitchFamily="34" charset="0"/>
                          <a:cs typeface="Arial" panose="020B0604020202020204" pitchFamily="34" charset="0"/>
                        </a:rPr>
                        <a:t>n/a  </a:t>
                      </a:r>
                      <a:endParaRPr lang="en-US" sz="3200" b="0" i="0" u="none" strike="noStrike">
                        <a:effectLst/>
                        <a:latin typeface="Arial" panose="020B0604020202020204" pitchFamily="34" charset="0"/>
                        <a:cs typeface="Arial" panose="020B0604020202020204" pitchFamily="34" charset="0"/>
                      </a:endParaRPr>
                    </a:p>
                  </a:txBody>
                  <a:tcPr marL="16770" marR="16770" marT="167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spcBef>
                          <a:spcPts val="0"/>
                        </a:spcBef>
                        <a:spcAft>
                          <a:spcPts val="0"/>
                        </a:spcAft>
                      </a:pPr>
                      <a:r>
                        <a:rPr lang="en-US" sz="2100" b="1" i="0" u="none" strike="noStrike">
                          <a:solidFill>
                            <a:srgbClr val="000000"/>
                          </a:solidFill>
                          <a:effectLst/>
                          <a:latin typeface="Arial" panose="020B0604020202020204" pitchFamily="34" charset="0"/>
                          <a:cs typeface="Arial" panose="020B0604020202020204" pitchFamily="34" charset="0"/>
                        </a:rPr>
                        <a:t>n/a </a:t>
                      </a:r>
                      <a:endParaRPr lang="en-US" sz="3200" b="0" i="0" u="none" strike="noStrike">
                        <a:effectLst/>
                        <a:latin typeface="Arial" panose="020B0604020202020204" pitchFamily="34" charset="0"/>
                        <a:cs typeface="Arial" panose="020B0604020202020204" pitchFamily="34" charset="0"/>
                      </a:endParaRPr>
                    </a:p>
                  </a:txBody>
                  <a:tcPr marL="16770" marR="16770" marT="167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28650966"/>
                  </a:ext>
                </a:extLst>
              </a:tr>
              <a:tr h="403157">
                <a:tc>
                  <a:txBody>
                    <a:bodyPr/>
                    <a:lstStyle/>
                    <a:p>
                      <a:pPr algn="ctr" fontAlgn="ctr">
                        <a:spcBef>
                          <a:spcPts val="0"/>
                        </a:spcBef>
                        <a:spcAft>
                          <a:spcPts val="0"/>
                        </a:spcAft>
                      </a:pPr>
                      <a:r>
                        <a:rPr lang="en-US" sz="2100" b="1" i="0" u="none" strike="noStrike">
                          <a:solidFill>
                            <a:srgbClr val="000000"/>
                          </a:solidFill>
                          <a:effectLst/>
                          <a:latin typeface="Arial" panose="020B0604020202020204" pitchFamily="34" charset="0"/>
                          <a:cs typeface="Arial" panose="020B0604020202020204" pitchFamily="34" charset="0"/>
                        </a:rPr>
                        <a:t>5</a:t>
                      </a:r>
                      <a:endParaRPr lang="en-US" sz="3200" b="0" i="0" u="none" strike="noStrike">
                        <a:effectLst/>
                        <a:latin typeface="Arial" panose="020B0604020202020204" pitchFamily="34" charset="0"/>
                        <a:cs typeface="Arial" panose="020B0604020202020204" pitchFamily="34" charset="0"/>
                      </a:endParaRPr>
                    </a:p>
                  </a:txBody>
                  <a:tcPr marL="16770" marR="16770" marT="167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pPr algn="ctr" fontAlgn="ctr">
                        <a:spcBef>
                          <a:spcPts val="0"/>
                        </a:spcBef>
                        <a:spcAft>
                          <a:spcPts val="0"/>
                        </a:spcAft>
                      </a:pPr>
                      <a:r>
                        <a:rPr lang="en-US" sz="2100" b="1" i="0" u="none" strike="noStrike">
                          <a:solidFill>
                            <a:srgbClr val="000000"/>
                          </a:solidFill>
                          <a:effectLst/>
                          <a:latin typeface="Arial" panose="020B0604020202020204" pitchFamily="34" charset="0"/>
                          <a:cs typeface="Arial" panose="020B0604020202020204" pitchFamily="34" charset="0"/>
                        </a:rPr>
                        <a:t>-</a:t>
                      </a:r>
                      <a:endParaRPr lang="en-US" sz="3200" b="0" i="0" u="none" strike="noStrike">
                        <a:effectLst/>
                        <a:latin typeface="Arial" panose="020B0604020202020204" pitchFamily="34" charset="0"/>
                        <a:cs typeface="Arial" panose="020B0604020202020204" pitchFamily="34" charset="0"/>
                      </a:endParaRPr>
                    </a:p>
                  </a:txBody>
                  <a:tcPr marL="16770" marR="16770" marT="167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pPr algn="ctr" fontAlgn="ctr">
                        <a:spcBef>
                          <a:spcPts val="0"/>
                        </a:spcBef>
                        <a:spcAft>
                          <a:spcPts val="0"/>
                        </a:spcAft>
                      </a:pPr>
                      <a:r>
                        <a:rPr lang="en-US" sz="2100" b="1" i="0" u="none" strike="noStrike">
                          <a:solidFill>
                            <a:srgbClr val="000000"/>
                          </a:solidFill>
                          <a:effectLst/>
                          <a:latin typeface="Arial" panose="020B0604020202020204" pitchFamily="34" charset="0"/>
                          <a:cs typeface="Arial" panose="020B0604020202020204" pitchFamily="34" charset="0"/>
                        </a:rPr>
                        <a:t>-</a:t>
                      </a:r>
                      <a:endParaRPr lang="en-US" sz="3200" b="0" i="0" u="none" strike="noStrike">
                        <a:effectLst/>
                        <a:latin typeface="Arial" panose="020B0604020202020204" pitchFamily="34" charset="0"/>
                        <a:cs typeface="Arial" panose="020B0604020202020204" pitchFamily="34" charset="0"/>
                      </a:endParaRPr>
                    </a:p>
                  </a:txBody>
                  <a:tcPr marL="16770" marR="16770" marT="167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pPr algn="ctr" fontAlgn="ctr">
                        <a:spcBef>
                          <a:spcPts val="0"/>
                        </a:spcBef>
                        <a:spcAft>
                          <a:spcPts val="0"/>
                        </a:spcAft>
                      </a:pPr>
                      <a:r>
                        <a:rPr lang="en-US" sz="2100" b="1" i="0" u="none" strike="noStrike">
                          <a:solidFill>
                            <a:srgbClr val="000000"/>
                          </a:solidFill>
                          <a:effectLst/>
                          <a:latin typeface="Arial" panose="020B0604020202020204" pitchFamily="34" charset="0"/>
                          <a:cs typeface="Arial" panose="020B0604020202020204" pitchFamily="34" charset="0"/>
                        </a:rPr>
                        <a:t>-</a:t>
                      </a:r>
                      <a:endParaRPr lang="en-US" sz="3200" b="0" i="0" u="none" strike="noStrike">
                        <a:effectLst/>
                        <a:latin typeface="Arial" panose="020B0604020202020204" pitchFamily="34" charset="0"/>
                        <a:cs typeface="Arial" panose="020B0604020202020204" pitchFamily="34" charset="0"/>
                      </a:endParaRPr>
                    </a:p>
                  </a:txBody>
                  <a:tcPr marL="16770" marR="16770" marT="167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pPr algn="ctr" fontAlgn="ctr">
                        <a:spcBef>
                          <a:spcPts val="0"/>
                        </a:spcBef>
                        <a:spcAft>
                          <a:spcPts val="0"/>
                        </a:spcAft>
                      </a:pPr>
                      <a:r>
                        <a:rPr lang="en-US" sz="2100" b="1" i="0" u="none" strike="noStrike">
                          <a:solidFill>
                            <a:srgbClr val="000000"/>
                          </a:solidFill>
                          <a:effectLst/>
                          <a:latin typeface="Arial" panose="020B0604020202020204" pitchFamily="34" charset="0"/>
                          <a:cs typeface="Arial" panose="020B0604020202020204" pitchFamily="34" charset="0"/>
                        </a:rPr>
                        <a:t>n/a  </a:t>
                      </a:r>
                      <a:endParaRPr lang="en-US" sz="3200" b="0" i="0" u="none" strike="noStrike">
                        <a:effectLst/>
                        <a:latin typeface="Arial" panose="020B0604020202020204" pitchFamily="34" charset="0"/>
                        <a:cs typeface="Arial" panose="020B0604020202020204" pitchFamily="34" charset="0"/>
                      </a:endParaRPr>
                    </a:p>
                  </a:txBody>
                  <a:tcPr marL="16770" marR="16770" marT="167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pPr algn="ctr" fontAlgn="ctr">
                        <a:spcBef>
                          <a:spcPts val="0"/>
                        </a:spcBef>
                        <a:spcAft>
                          <a:spcPts val="0"/>
                        </a:spcAft>
                      </a:pPr>
                      <a:r>
                        <a:rPr lang="en-US" sz="2100" b="1" i="0" u="none" strike="noStrike">
                          <a:solidFill>
                            <a:srgbClr val="000000"/>
                          </a:solidFill>
                          <a:effectLst/>
                          <a:latin typeface="Arial" panose="020B0604020202020204" pitchFamily="34" charset="0"/>
                          <a:cs typeface="Arial" panose="020B0604020202020204" pitchFamily="34" charset="0"/>
                        </a:rPr>
                        <a:t>n/a </a:t>
                      </a:r>
                      <a:endParaRPr lang="en-US" sz="3200" b="0" i="0" u="none" strike="noStrike">
                        <a:effectLst/>
                        <a:latin typeface="Arial" panose="020B0604020202020204" pitchFamily="34" charset="0"/>
                        <a:cs typeface="Arial" panose="020B0604020202020204" pitchFamily="34" charset="0"/>
                      </a:endParaRPr>
                    </a:p>
                  </a:txBody>
                  <a:tcPr marL="16770" marR="16770" marT="167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extLst>
                  <a:ext uri="{0D108BD9-81ED-4DB2-BD59-A6C34878D82A}">
                    <a16:rowId xmlns:a16="http://schemas.microsoft.com/office/drawing/2014/main" val="2846769657"/>
                  </a:ext>
                </a:extLst>
              </a:tr>
              <a:tr h="403157">
                <a:tc>
                  <a:txBody>
                    <a:bodyPr/>
                    <a:lstStyle/>
                    <a:p>
                      <a:pPr algn="ctr" fontAlgn="ctr">
                        <a:spcBef>
                          <a:spcPts val="0"/>
                        </a:spcBef>
                        <a:spcAft>
                          <a:spcPts val="0"/>
                        </a:spcAft>
                      </a:pPr>
                      <a:r>
                        <a:rPr lang="en-US" sz="2100" b="1" i="0" u="none" strike="noStrike">
                          <a:solidFill>
                            <a:srgbClr val="000000"/>
                          </a:solidFill>
                          <a:effectLst/>
                          <a:latin typeface="Arial" panose="020B0604020202020204" pitchFamily="34" charset="0"/>
                          <a:cs typeface="Arial" panose="020B0604020202020204" pitchFamily="34" charset="0"/>
                        </a:rPr>
                        <a:t>6</a:t>
                      </a:r>
                      <a:endParaRPr lang="en-US" sz="3200" b="0" i="0" u="none" strike="noStrike">
                        <a:effectLst/>
                        <a:latin typeface="Arial" panose="020B0604020202020204" pitchFamily="34" charset="0"/>
                        <a:cs typeface="Arial" panose="020B0604020202020204" pitchFamily="34" charset="0"/>
                      </a:endParaRPr>
                    </a:p>
                  </a:txBody>
                  <a:tcPr marL="16770" marR="16770" marT="167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spcBef>
                          <a:spcPts val="0"/>
                        </a:spcBef>
                        <a:spcAft>
                          <a:spcPts val="0"/>
                        </a:spcAft>
                      </a:pPr>
                      <a:r>
                        <a:rPr lang="en-US" sz="2100" b="1" i="0" u="none" strike="noStrike">
                          <a:solidFill>
                            <a:srgbClr val="000000"/>
                          </a:solidFill>
                          <a:effectLst/>
                          <a:latin typeface="Arial" panose="020B0604020202020204" pitchFamily="34" charset="0"/>
                          <a:cs typeface="Arial" panose="020B0604020202020204" pitchFamily="34" charset="0"/>
                        </a:rPr>
                        <a:t>+</a:t>
                      </a:r>
                      <a:endParaRPr lang="en-US" sz="3200" b="0" i="0" u="none" strike="noStrike">
                        <a:effectLst/>
                        <a:latin typeface="Arial" panose="020B0604020202020204" pitchFamily="34" charset="0"/>
                        <a:cs typeface="Arial" panose="020B0604020202020204" pitchFamily="34" charset="0"/>
                      </a:endParaRPr>
                    </a:p>
                  </a:txBody>
                  <a:tcPr marL="16770" marR="16770" marT="167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spcBef>
                          <a:spcPts val="0"/>
                        </a:spcBef>
                        <a:spcAft>
                          <a:spcPts val="0"/>
                        </a:spcAft>
                      </a:pPr>
                      <a:r>
                        <a:rPr lang="en-US" sz="2100" b="1" i="0" u="none" strike="noStrike">
                          <a:solidFill>
                            <a:srgbClr val="000000"/>
                          </a:solidFill>
                          <a:effectLst/>
                          <a:latin typeface="Arial" panose="020B0604020202020204" pitchFamily="34" charset="0"/>
                          <a:cs typeface="Arial" panose="020B0604020202020204" pitchFamily="34" charset="0"/>
                        </a:rPr>
                        <a:t>+</a:t>
                      </a:r>
                      <a:endParaRPr lang="en-US" sz="3200" b="0" i="0" u="none" strike="noStrike">
                        <a:effectLst/>
                        <a:latin typeface="Arial" panose="020B0604020202020204" pitchFamily="34" charset="0"/>
                        <a:cs typeface="Arial" panose="020B0604020202020204" pitchFamily="34" charset="0"/>
                      </a:endParaRPr>
                    </a:p>
                  </a:txBody>
                  <a:tcPr marL="16770" marR="16770" marT="167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spcBef>
                          <a:spcPts val="0"/>
                        </a:spcBef>
                        <a:spcAft>
                          <a:spcPts val="0"/>
                        </a:spcAft>
                      </a:pPr>
                      <a:r>
                        <a:rPr lang="en-US" sz="2100" b="1" i="0" u="none" strike="noStrike">
                          <a:solidFill>
                            <a:srgbClr val="000000"/>
                          </a:solidFill>
                          <a:effectLst/>
                          <a:latin typeface="Arial" panose="020B0604020202020204" pitchFamily="34" charset="0"/>
                          <a:cs typeface="Arial" panose="020B0604020202020204" pitchFamily="34" charset="0"/>
                        </a:rPr>
                        <a:t>+</a:t>
                      </a:r>
                      <a:endParaRPr lang="en-US" sz="3200" b="0" i="0" u="none" strike="noStrike">
                        <a:effectLst/>
                        <a:latin typeface="Arial" panose="020B0604020202020204" pitchFamily="34" charset="0"/>
                        <a:cs typeface="Arial" panose="020B0604020202020204" pitchFamily="34" charset="0"/>
                      </a:endParaRPr>
                    </a:p>
                  </a:txBody>
                  <a:tcPr marL="16770" marR="16770" marT="167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spcBef>
                          <a:spcPts val="0"/>
                        </a:spcBef>
                        <a:spcAft>
                          <a:spcPts val="0"/>
                        </a:spcAft>
                      </a:pPr>
                      <a:r>
                        <a:rPr lang="en-US" sz="2100" b="1" i="0" u="none" strike="noStrike">
                          <a:solidFill>
                            <a:srgbClr val="000000"/>
                          </a:solidFill>
                          <a:effectLst/>
                          <a:latin typeface="Arial" panose="020B0604020202020204" pitchFamily="34" charset="0"/>
                          <a:cs typeface="Arial" panose="020B0604020202020204" pitchFamily="34" charset="0"/>
                        </a:rPr>
                        <a:t>n/a </a:t>
                      </a:r>
                      <a:endParaRPr lang="en-US" sz="3200" b="0" i="0" u="none" strike="noStrike">
                        <a:effectLst/>
                        <a:latin typeface="Arial" panose="020B0604020202020204" pitchFamily="34" charset="0"/>
                        <a:cs typeface="Arial" panose="020B0604020202020204" pitchFamily="34" charset="0"/>
                      </a:endParaRPr>
                    </a:p>
                  </a:txBody>
                  <a:tcPr marL="16770" marR="16770" marT="167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spcBef>
                          <a:spcPts val="0"/>
                        </a:spcBef>
                        <a:spcAft>
                          <a:spcPts val="0"/>
                        </a:spcAft>
                      </a:pPr>
                      <a:r>
                        <a:rPr lang="en-US" sz="2100" b="1" i="0" u="none" strike="noStrike">
                          <a:solidFill>
                            <a:srgbClr val="000000"/>
                          </a:solidFill>
                          <a:effectLst/>
                          <a:latin typeface="Arial" panose="020B0604020202020204" pitchFamily="34" charset="0"/>
                          <a:cs typeface="Arial" panose="020B0604020202020204" pitchFamily="34" charset="0"/>
                        </a:rPr>
                        <a:t>n/a </a:t>
                      </a:r>
                      <a:endParaRPr lang="en-US" sz="3200" b="0" i="0" u="none" strike="noStrike">
                        <a:effectLst/>
                        <a:latin typeface="Arial" panose="020B0604020202020204" pitchFamily="34" charset="0"/>
                        <a:cs typeface="Arial" panose="020B0604020202020204" pitchFamily="34" charset="0"/>
                      </a:endParaRPr>
                    </a:p>
                  </a:txBody>
                  <a:tcPr marL="16770" marR="16770" marT="167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53806401"/>
                  </a:ext>
                </a:extLst>
              </a:tr>
              <a:tr h="403157">
                <a:tc>
                  <a:txBody>
                    <a:bodyPr/>
                    <a:lstStyle/>
                    <a:p>
                      <a:pPr algn="ctr" fontAlgn="ctr">
                        <a:spcBef>
                          <a:spcPts val="0"/>
                        </a:spcBef>
                        <a:spcAft>
                          <a:spcPts val="0"/>
                        </a:spcAft>
                      </a:pPr>
                      <a:r>
                        <a:rPr lang="en-US" sz="2100" b="1" i="0" u="none" strike="noStrike">
                          <a:solidFill>
                            <a:srgbClr val="000000"/>
                          </a:solidFill>
                          <a:effectLst/>
                          <a:latin typeface="Arial" panose="020B0604020202020204" pitchFamily="34" charset="0"/>
                          <a:cs typeface="Arial" panose="020B0604020202020204" pitchFamily="34" charset="0"/>
                        </a:rPr>
                        <a:t>7</a:t>
                      </a:r>
                      <a:endParaRPr lang="en-US" sz="3200" b="0" i="0" u="none" strike="noStrike">
                        <a:effectLst/>
                        <a:latin typeface="Arial" panose="020B0604020202020204" pitchFamily="34" charset="0"/>
                        <a:cs typeface="Arial" panose="020B0604020202020204" pitchFamily="34" charset="0"/>
                      </a:endParaRPr>
                    </a:p>
                  </a:txBody>
                  <a:tcPr marL="16770" marR="16770" marT="167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pPr algn="ctr" fontAlgn="ctr">
                        <a:spcBef>
                          <a:spcPts val="0"/>
                        </a:spcBef>
                        <a:spcAft>
                          <a:spcPts val="0"/>
                        </a:spcAft>
                      </a:pPr>
                      <a:r>
                        <a:rPr lang="en-US" sz="2100" b="1" i="0" u="none" strike="noStrike">
                          <a:solidFill>
                            <a:srgbClr val="000000"/>
                          </a:solidFill>
                          <a:effectLst/>
                          <a:latin typeface="Arial" panose="020B0604020202020204" pitchFamily="34" charset="0"/>
                          <a:cs typeface="Arial" panose="020B0604020202020204" pitchFamily="34" charset="0"/>
                        </a:rPr>
                        <a:t>-</a:t>
                      </a:r>
                      <a:endParaRPr lang="en-US" sz="3200" b="0" i="0" u="none" strike="noStrike">
                        <a:effectLst/>
                        <a:latin typeface="Arial" panose="020B0604020202020204" pitchFamily="34" charset="0"/>
                        <a:cs typeface="Arial" panose="020B0604020202020204" pitchFamily="34" charset="0"/>
                      </a:endParaRPr>
                    </a:p>
                  </a:txBody>
                  <a:tcPr marL="16770" marR="16770" marT="167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pPr algn="ctr" fontAlgn="ctr">
                        <a:spcBef>
                          <a:spcPts val="0"/>
                        </a:spcBef>
                        <a:spcAft>
                          <a:spcPts val="0"/>
                        </a:spcAft>
                      </a:pPr>
                      <a:r>
                        <a:rPr lang="en-US" sz="2100" b="1" i="0" u="none" strike="noStrike">
                          <a:solidFill>
                            <a:srgbClr val="000000"/>
                          </a:solidFill>
                          <a:effectLst/>
                          <a:latin typeface="Arial" panose="020B0604020202020204" pitchFamily="34" charset="0"/>
                          <a:cs typeface="Arial" panose="020B0604020202020204" pitchFamily="34" charset="0"/>
                        </a:rPr>
                        <a:t>n/a</a:t>
                      </a:r>
                      <a:endParaRPr lang="en-US" sz="3200" b="0" i="0" u="none" strike="noStrike">
                        <a:effectLst/>
                        <a:latin typeface="Arial" panose="020B0604020202020204" pitchFamily="34" charset="0"/>
                        <a:cs typeface="Arial" panose="020B0604020202020204" pitchFamily="34" charset="0"/>
                      </a:endParaRPr>
                    </a:p>
                  </a:txBody>
                  <a:tcPr marL="16770" marR="16770" marT="167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pPr algn="ctr" fontAlgn="ctr">
                        <a:spcBef>
                          <a:spcPts val="0"/>
                        </a:spcBef>
                        <a:spcAft>
                          <a:spcPts val="0"/>
                        </a:spcAft>
                      </a:pPr>
                      <a:r>
                        <a:rPr lang="en-US" sz="2100" b="1" i="0" u="none" strike="noStrike">
                          <a:solidFill>
                            <a:srgbClr val="000000"/>
                          </a:solidFill>
                          <a:effectLst/>
                          <a:latin typeface="Arial" panose="020B0604020202020204" pitchFamily="34" charset="0"/>
                          <a:cs typeface="Arial" panose="020B0604020202020204" pitchFamily="34" charset="0"/>
                        </a:rPr>
                        <a:t>+</a:t>
                      </a:r>
                      <a:endParaRPr lang="en-US" sz="3200" b="0" i="0" u="none" strike="noStrike">
                        <a:effectLst/>
                        <a:latin typeface="Arial" panose="020B0604020202020204" pitchFamily="34" charset="0"/>
                        <a:cs typeface="Arial" panose="020B0604020202020204" pitchFamily="34" charset="0"/>
                      </a:endParaRPr>
                    </a:p>
                  </a:txBody>
                  <a:tcPr marL="16770" marR="16770" marT="167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pPr algn="ctr" fontAlgn="ctr">
                        <a:spcBef>
                          <a:spcPts val="0"/>
                        </a:spcBef>
                        <a:spcAft>
                          <a:spcPts val="0"/>
                        </a:spcAft>
                      </a:pPr>
                      <a:r>
                        <a:rPr lang="en-US" sz="2100" b="1" i="0" u="none" strike="noStrike">
                          <a:solidFill>
                            <a:srgbClr val="000000"/>
                          </a:solidFill>
                          <a:effectLst/>
                          <a:latin typeface="Arial" panose="020B0604020202020204" pitchFamily="34" charset="0"/>
                          <a:cs typeface="Arial" panose="020B0604020202020204" pitchFamily="34" charset="0"/>
                        </a:rPr>
                        <a:t>n/a  </a:t>
                      </a:r>
                      <a:endParaRPr lang="en-US" sz="3200" b="0" i="0" u="none" strike="noStrike">
                        <a:effectLst/>
                        <a:latin typeface="Arial" panose="020B0604020202020204" pitchFamily="34" charset="0"/>
                        <a:cs typeface="Arial" panose="020B0604020202020204" pitchFamily="34" charset="0"/>
                      </a:endParaRPr>
                    </a:p>
                  </a:txBody>
                  <a:tcPr marL="16770" marR="16770" marT="167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pPr algn="ctr" fontAlgn="ctr">
                        <a:spcBef>
                          <a:spcPts val="0"/>
                        </a:spcBef>
                        <a:spcAft>
                          <a:spcPts val="0"/>
                        </a:spcAft>
                      </a:pPr>
                      <a:r>
                        <a:rPr lang="en-US" sz="2100" b="1" i="0" u="none" strike="noStrike">
                          <a:solidFill>
                            <a:srgbClr val="000000"/>
                          </a:solidFill>
                          <a:effectLst/>
                          <a:latin typeface="Arial" panose="020B0604020202020204" pitchFamily="34" charset="0"/>
                          <a:cs typeface="Arial" panose="020B0604020202020204" pitchFamily="34" charset="0"/>
                        </a:rPr>
                        <a:t>n/a</a:t>
                      </a:r>
                      <a:endParaRPr lang="en-US" sz="3200" b="0" i="0" u="none" strike="noStrike">
                        <a:effectLst/>
                        <a:latin typeface="Arial" panose="020B0604020202020204" pitchFamily="34" charset="0"/>
                        <a:cs typeface="Arial" panose="020B0604020202020204" pitchFamily="34" charset="0"/>
                      </a:endParaRPr>
                    </a:p>
                  </a:txBody>
                  <a:tcPr marL="16770" marR="16770" marT="167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extLst>
                  <a:ext uri="{0D108BD9-81ED-4DB2-BD59-A6C34878D82A}">
                    <a16:rowId xmlns:a16="http://schemas.microsoft.com/office/drawing/2014/main" val="4026308778"/>
                  </a:ext>
                </a:extLst>
              </a:tr>
              <a:tr h="403157">
                <a:tc>
                  <a:txBody>
                    <a:bodyPr/>
                    <a:lstStyle/>
                    <a:p>
                      <a:pPr algn="ctr" fontAlgn="ctr">
                        <a:spcBef>
                          <a:spcPts val="0"/>
                        </a:spcBef>
                        <a:spcAft>
                          <a:spcPts val="0"/>
                        </a:spcAft>
                      </a:pPr>
                      <a:r>
                        <a:rPr lang="en-US" sz="2100" b="1" i="0" u="none" strike="noStrike">
                          <a:solidFill>
                            <a:srgbClr val="000000"/>
                          </a:solidFill>
                          <a:effectLst/>
                          <a:latin typeface="Arial" panose="020B0604020202020204" pitchFamily="34" charset="0"/>
                          <a:cs typeface="Arial" panose="020B0604020202020204" pitchFamily="34" charset="0"/>
                        </a:rPr>
                        <a:t>8</a:t>
                      </a:r>
                      <a:endParaRPr lang="en-US" sz="3200" b="0" i="0" u="none" strike="noStrike">
                        <a:effectLst/>
                        <a:latin typeface="Arial" panose="020B0604020202020204" pitchFamily="34" charset="0"/>
                        <a:cs typeface="Arial" panose="020B0604020202020204" pitchFamily="34" charset="0"/>
                      </a:endParaRPr>
                    </a:p>
                  </a:txBody>
                  <a:tcPr marL="16770" marR="16770" marT="167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spcBef>
                          <a:spcPts val="0"/>
                        </a:spcBef>
                        <a:spcAft>
                          <a:spcPts val="0"/>
                        </a:spcAft>
                      </a:pPr>
                      <a:r>
                        <a:rPr lang="en-US" sz="2100" b="1" i="0" u="none" strike="noStrike">
                          <a:solidFill>
                            <a:srgbClr val="000000"/>
                          </a:solidFill>
                          <a:effectLst/>
                          <a:latin typeface="Arial" panose="020B0604020202020204" pitchFamily="34" charset="0"/>
                          <a:cs typeface="Arial" panose="020B0604020202020204" pitchFamily="34" charset="0"/>
                        </a:rPr>
                        <a:t>n/a</a:t>
                      </a:r>
                      <a:endParaRPr lang="en-US" sz="3200" b="0" i="0" u="none" strike="noStrike">
                        <a:effectLst/>
                        <a:latin typeface="Arial" panose="020B0604020202020204" pitchFamily="34" charset="0"/>
                        <a:cs typeface="Arial" panose="020B0604020202020204" pitchFamily="34" charset="0"/>
                      </a:endParaRPr>
                    </a:p>
                  </a:txBody>
                  <a:tcPr marL="16770" marR="16770" marT="167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spcBef>
                          <a:spcPts val="0"/>
                        </a:spcBef>
                        <a:spcAft>
                          <a:spcPts val="0"/>
                        </a:spcAft>
                      </a:pPr>
                      <a:r>
                        <a:rPr lang="en-US" sz="2100" b="1" i="0" u="none" strike="noStrike" dirty="0">
                          <a:solidFill>
                            <a:srgbClr val="000000"/>
                          </a:solidFill>
                          <a:effectLst/>
                          <a:latin typeface="Arial" panose="020B0604020202020204" pitchFamily="34" charset="0"/>
                          <a:cs typeface="Arial" panose="020B0604020202020204" pitchFamily="34" charset="0"/>
                        </a:rPr>
                        <a:t>+</a:t>
                      </a:r>
                      <a:endParaRPr lang="en-US" sz="3200" b="0" i="0" u="none" strike="noStrike" dirty="0">
                        <a:effectLst/>
                        <a:latin typeface="Arial" panose="020B0604020202020204" pitchFamily="34" charset="0"/>
                        <a:cs typeface="Arial" panose="020B0604020202020204" pitchFamily="34" charset="0"/>
                      </a:endParaRPr>
                    </a:p>
                  </a:txBody>
                  <a:tcPr marL="16770" marR="16770" marT="167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spcBef>
                          <a:spcPts val="0"/>
                        </a:spcBef>
                        <a:spcAft>
                          <a:spcPts val="0"/>
                        </a:spcAft>
                      </a:pPr>
                      <a:r>
                        <a:rPr lang="en-US" sz="2100" b="1" i="0" u="none" strike="noStrike" dirty="0">
                          <a:solidFill>
                            <a:srgbClr val="000000"/>
                          </a:solidFill>
                          <a:effectLst/>
                          <a:latin typeface="Arial" panose="020B0604020202020204" pitchFamily="34" charset="0"/>
                          <a:cs typeface="Arial" panose="020B0604020202020204" pitchFamily="34" charset="0"/>
                        </a:rPr>
                        <a:t>+</a:t>
                      </a:r>
                      <a:endParaRPr lang="en-US" sz="3200" b="0" i="0" u="none" strike="noStrike" dirty="0">
                        <a:effectLst/>
                        <a:latin typeface="Arial" panose="020B0604020202020204" pitchFamily="34" charset="0"/>
                        <a:cs typeface="Arial" panose="020B0604020202020204" pitchFamily="34" charset="0"/>
                      </a:endParaRPr>
                    </a:p>
                  </a:txBody>
                  <a:tcPr marL="16770" marR="16770" marT="167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spcBef>
                          <a:spcPts val="0"/>
                        </a:spcBef>
                        <a:spcAft>
                          <a:spcPts val="0"/>
                        </a:spcAft>
                      </a:pPr>
                      <a:r>
                        <a:rPr lang="en-US" sz="2100" b="1" i="0" u="none" strike="noStrike">
                          <a:solidFill>
                            <a:srgbClr val="000000"/>
                          </a:solidFill>
                          <a:effectLst/>
                          <a:latin typeface="Arial" panose="020B0604020202020204" pitchFamily="34" charset="0"/>
                          <a:cs typeface="Arial" panose="020B0604020202020204" pitchFamily="34" charset="0"/>
                        </a:rPr>
                        <a:t>n/a </a:t>
                      </a:r>
                      <a:endParaRPr lang="en-US" sz="3200" b="0" i="0" u="none" strike="noStrike">
                        <a:effectLst/>
                        <a:latin typeface="Arial" panose="020B0604020202020204" pitchFamily="34" charset="0"/>
                        <a:cs typeface="Arial" panose="020B0604020202020204" pitchFamily="34" charset="0"/>
                      </a:endParaRPr>
                    </a:p>
                  </a:txBody>
                  <a:tcPr marL="16770" marR="16770" marT="167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spcBef>
                          <a:spcPts val="0"/>
                        </a:spcBef>
                        <a:spcAft>
                          <a:spcPts val="0"/>
                        </a:spcAft>
                      </a:pPr>
                      <a:r>
                        <a:rPr lang="en-US" sz="2100" b="1" i="0" u="none" strike="noStrike" dirty="0">
                          <a:solidFill>
                            <a:srgbClr val="000000"/>
                          </a:solidFill>
                          <a:effectLst/>
                          <a:latin typeface="Arial" panose="020B0604020202020204" pitchFamily="34" charset="0"/>
                          <a:cs typeface="Arial" panose="020B0604020202020204" pitchFamily="34" charset="0"/>
                        </a:rPr>
                        <a:t>n/a </a:t>
                      </a:r>
                      <a:endParaRPr lang="en-US" sz="3200" b="0" i="0" u="none" strike="noStrike" dirty="0">
                        <a:effectLst/>
                        <a:latin typeface="Arial" panose="020B0604020202020204" pitchFamily="34" charset="0"/>
                        <a:cs typeface="Arial" panose="020B0604020202020204" pitchFamily="34" charset="0"/>
                      </a:endParaRPr>
                    </a:p>
                  </a:txBody>
                  <a:tcPr marL="16770" marR="16770" marT="167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32220531"/>
                  </a:ext>
                </a:extLst>
              </a:tr>
            </a:tbl>
          </a:graphicData>
        </a:graphic>
      </p:graphicFrame>
      <p:graphicFrame>
        <p:nvGraphicFramePr>
          <p:cNvPr id="5" name="Table 5">
            <a:extLst>
              <a:ext uri="{FF2B5EF4-FFF2-40B4-BE49-F238E27FC236}">
                <a16:creationId xmlns:a16="http://schemas.microsoft.com/office/drawing/2014/main" id="{7F55C7BA-E92F-C048-BB76-DCFB6D1B6217}"/>
              </a:ext>
            </a:extLst>
          </p:cNvPr>
          <p:cNvGraphicFramePr>
            <a:graphicFrameLocks noGrp="1"/>
          </p:cNvGraphicFramePr>
          <p:nvPr>
            <p:extLst>
              <p:ext uri="{D42A27DB-BD31-4B8C-83A1-F6EECF244321}">
                <p14:modId xmlns:p14="http://schemas.microsoft.com/office/powerpoint/2010/main" val="730404488"/>
              </p:ext>
            </p:extLst>
          </p:nvPr>
        </p:nvGraphicFramePr>
        <p:xfrm>
          <a:off x="529813" y="5226291"/>
          <a:ext cx="5909735" cy="1174509"/>
        </p:xfrm>
        <a:graphic>
          <a:graphicData uri="http://schemas.openxmlformats.org/drawingml/2006/table">
            <a:tbl>
              <a:tblPr firstRow="1" bandRow="1">
                <a:tableStyleId>{5C22544A-7EE6-4342-B048-85BDC9FD1C3A}</a:tableStyleId>
              </a:tblPr>
              <a:tblGrid>
                <a:gridCol w="5909735">
                  <a:extLst>
                    <a:ext uri="{9D8B030D-6E8A-4147-A177-3AD203B41FA5}">
                      <a16:colId xmlns:a16="http://schemas.microsoft.com/office/drawing/2014/main" val="498408957"/>
                    </a:ext>
                  </a:extLst>
                </a:gridCol>
              </a:tblGrid>
              <a:tr h="117450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Arial" panose="020B0604020202020204" pitchFamily="34" charset="0"/>
                          <a:ea typeface="+mn-ea"/>
                          <a:cs typeface="Arial" panose="020B0604020202020204" pitchFamily="34" charset="0"/>
                        </a:rPr>
                        <a:t>Supplemental Table I. Specimens used for CRISPR testing. </a:t>
                      </a:r>
                      <a:r>
                        <a:rPr lang="en-US" sz="1200" b="0" kern="1200" dirty="0">
                          <a:solidFill>
                            <a:schemeClr val="tx1"/>
                          </a:solidFill>
                          <a:effectLst/>
                          <a:latin typeface="Arial" panose="020B0604020202020204" pitchFamily="34" charset="0"/>
                          <a:ea typeface="+mn-ea"/>
                          <a:cs typeface="Arial" panose="020B0604020202020204" pitchFamily="34" charset="0"/>
                        </a:rPr>
                        <a:t>Different samples that were collected from each patient and tested for COVID-19 with CRISPR. </a:t>
                      </a:r>
                    </a:p>
                    <a:p>
                      <a:endParaRPr lang="en-US" dirty="0">
                        <a:solidFill>
                          <a:schemeClr val="tx1"/>
                        </a:solidFill>
                      </a:endParaRPr>
                    </a:p>
                  </a:txBody>
                  <a:tcPr>
                    <a:noFill/>
                  </a:tcPr>
                </a:tc>
                <a:extLst>
                  <a:ext uri="{0D108BD9-81ED-4DB2-BD59-A6C34878D82A}">
                    <a16:rowId xmlns:a16="http://schemas.microsoft.com/office/drawing/2014/main" val="1214609391"/>
                  </a:ext>
                </a:extLst>
              </a:tr>
            </a:tbl>
          </a:graphicData>
        </a:graphic>
      </p:graphicFrame>
    </p:spTree>
    <p:extLst>
      <p:ext uri="{BB962C8B-B14F-4D97-AF65-F5344CB8AC3E}">
        <p14:creationId xmlns:p14="http://schemas.microsoft.com/office/powerpoint/2010/main" val="400949261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38966</TotalTime>
  <Words>318</Words>
  <Application>Microsoft Macintosh PowerPoint</Application>
  <PresentationFormat>On-screen Show (4:3)</PresentationFormat>
  <Paragraphs>71</Paragraphs>
  <Slides>2</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vt:i4>
      </vt:variant>
    </vt:vector>
  </HeadingPairs>
  <TitlesOfParts>
    <vt:vector size="5" baseType="lpstr">
      <vt:lpstr>Arial</vt:lpstr>
      <vt:lpstr>Calibri</vt:lpstr>
      <vt:lpstr>Office Theme</vt:lpstr>
      <vt:lpstr>PowerPoint Presentation</vt:lpstr>
      <vt:lpstr>PowerPoint Presentation</vt:lpstr>
    </vt:vector>
  </TitlesOfParts>
  <Company>NIH/NHLBI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MALT inhibition in CLL</dc:title>
  <dc:creator>Windows User</dc:creator>
  <cp:lastModifiedBy>Niu, Alex (niuax)</cp:lastModifiedBy>
  <cp:revision>599</cp:revision>
  <cp:lastPrinted>2017-04-06T13:49:16Z</cp:lastPrinted>
  <dcterms:created xsi:type="dcterms:W3CDTF">2016-05-13T17:21:38Z</dcterms:created>
  <dcterms:modified xsi:type="dcterms:W3CDTF">2021-03-28T00:58:30Z</dcterms:modified>
</cp:coreProperties>
</file>