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90" r:id="rId12"/>
    <p:sldId id="291" r:id="rId13"/>
    <p:sldId id="289" r:id="rId14"/>
    <p:sldId id="278" r:id="rId15"/>
    <p:sldId id="293" r:id="rId16"/>
    <p:sldId id="279" r:id="rId17"/>
    <p:sldId id="292" r:id="rId18"/>
    <p:sldId id="281" r:id="rId19"/>
    <p:sldId id="282" r:id="rId20"/>
    <p:sldId id="283" r:id="rId21"/>
    <p:sldId id="284" r:id="rId22"/>
    <p:sldId id="285" r:id="rId23"/>
    <p:sldId id="286" r:id="rId24"/>
    <p:sldId id="287" r:id="rId2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86" d="100"/>
          <a:sy n="86" d="100"/>
        </p:scale>
        <p:origin x="2776" y="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8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21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29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6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43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4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0FA09-3DAC-4C05-AC90-0F95A2FF1DBC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D11E5-E6E0-435B-AA28-6C7C89330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5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e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6566" y="3886200"/>
            <a:ext cx="3264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Figures</a:t>
            </a:r>
          </a:p>
        </p:txBody>
      </p:sp>
    </p:spTree>
    <p:extLst>
      <p:ext uri="{BB962C8B-B14F-4D97-AF65-F5344CB8AC3E}">
        <p14:creationId xmlns:p14="http://schemas.microsoft.com/office/powerpoint/2010/main" val="648882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5334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9.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(Vt/Vo), body weight and survival data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Lu-1 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Lu-PSMA-617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(Dose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(Experiment 1)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594004"/>
              </p:ext>
            </p:extLst>
          </p:nvPr>
        </p:nvGraphicFramePr>
        <p:xfrm>
          <a:off x="1522413" y="1376363"/>
          <a:ext cx="3814762" cy="568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1" name="Prism 5" r:id="rId3" imgW="6480000" imgH="9684000" progId="Prism5.Document">
                  <p:embed/>
                </p:oleObj>
              </mc:Choice>
              <mc:Fallback>
                <p:oleObj name="Prism 5" r:id="rId3" imgW="6480000" imgH="96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2413" y="1376363"/>
                        <a:ext cx="3814762" cy="568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DA7CFF6-3410-4A35-8C7B-E1D4A86BBDA9}"/>
              </a:ext>
            </a:extLst>
          </p:cNvPr>
          <p:cNvSpPr txBox="1"/>
          <p:nvPr/>
        </p:nvSpPr>
        <p:spPr>
          <a:xfrm>
            <a:off x="4339362" y="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9</a:t>
            </a:r>
          </a:p>
        </p:txBody>
      </p:sp>
    </p:spTree>
    <p:extLst>
      <p:ext uri="{BB962C8B-B14F-4D97-AF65-F5344CB8AC3E}">
        <p14:creationId xmlns:p14="http://schemas.microsoft.com/office/powerpoint/2010/main" val="1134123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9FD19E-E7E3-4EF4-90CA-096F1E9295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85"/>
          <a:stretch/>
        </p:blipFill>
        <p:spPr>
          <a:xfrm>
            <a:off x="416758" y="1219200"/>
            <a:ext cx="6024483" cy="3128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01CB699-9D51-43AD-9718-B79E23E29C96}"/>
              </a:ext>
            </a:extLst>
          </p:cNvPr>
          <p:cNvSpPr txBox="1">
            <a:spLocks/>
          </p:cNvSpPr>
          <p:nvPr/>
        </p:nvSpPr>
        <p:spPr>
          <a:xfrm>
            <a:off x="350082" y="337296"/>
            <a:ext cx="6324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10.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(V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(top) and body weight (bottom) of  individual mouse of the experiments with 37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dose (Experiment 2)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781F7A-4215-4D80-9455-981B62555DDA}"/>
              </a:ext>
            </a:extLst>
          </p:cNvPr>
          <p:cNvSpPr txBox="1"/>
          <p:nvPr/>
        </p:nvSpPr>
        <p:spPr>
          <a:xfrm>
            <a:off x="4267200" y="-32036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BD9E49-1827-488B-AD45-2C4E48E026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5" t="7667" r="1248"/>
          <a:stretch/>
        </p:blipFill>
        <p:spPr>
          <a:xfrm>
            <a:off x="196430" y="4696060"/>
            <a:ext cx="6244811" cy="358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911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DFC55F2-D569-44F6-8607-4551F1C5D6C5}"/>
              </a:ext>
            </a:extLst>
          </p:cNvPr>
          <p:cNvSpPr txBox="1">
            <a:spLocks/>
          </p:cNvSpPr>
          <p:nvPr/>
        </p:nvSpPr>
        <p:spPr>
          <a:xfrm>
            <a:off x="228600" y="269979"/>
            <a:ext cx="5715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11.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(V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(top) and body weight (bottom) of  individual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experiments with 111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dose (Experiment 2)</a:t>
            </a: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A6DCA6-9360-499D-8A22-AE8C3089A8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55" r="1057"/>
          <a:stretch/>
        </p:blipFill>
        <p:spPr>
          <a:xfrm>
            <a:off x="725184" y="4495800"/>
            <a:ext cx="5466067" cy="36182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17AE74-C32A-4E2E-95A0-2238B4D7809C}"/>
              </a:ext>
            </a:extLst>
          </p:cNvPr>
          <p:cNvSpPr txBox="1"/>
          <p:nvPr/>
        </p:nvSpPr>
        <p:spPr>
          <a:xfrm>
            <a:off x="4239592" y="-32910"/>
            <a:ext cx="2634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DDA8CC-FEB8-45F9-A6AD-4395B253A7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02"/>
          <a:stretch/>
        </p:blipFill>
        <p:spPr>
          <a:xfrm>
            <a:off x="725184" y="862490"/>
            <a:ext cx="5466067" cy="351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820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5FE88A-8F78-40CC-9217-3DAF48B623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45"/>
          <a:stretch/>
        </p:blipFill>
        <p:spPr>
          <a:xfrm>
            <a:off x="618404" y="1247775"/>
            <a:ext cx="5621191" cy="312835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077323F-37E5-4147-9AFA-B4710EF42A76}"/>
              </a:ext>
            </a:extLst>
          </p:cNvPr>
          <p:cNvSpPr/>
          <p:nvPr/>
        </p:nvSpPr>
        <p:spPr>
          <a:xfrm>
            <a:off x="228600" y="369332"/>
            <a:ext cx="6212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12.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(V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(left) and body weight (right) of  individual mouse of the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saline treatment (n = 4)  for the experiments with 37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doses vs control group (Treatment Experiment 2).</a:t>
            </a:r>
            <a:endParaRPr lang="en-US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72F54D-FDB4-48C6-8D78-179A601830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83"/>
          <a:stretch/>
        </p:blipFill>
        <p:spPr>
          <a:xfrm>
            <a:off x="354045" y="4953000"/>
            <a:ext cx="6087195" cy="33936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678298-1053-4E0D-AA99-8B9C381B1583}"/>
              </a:ext>
            </a:extLst>
          </p:cNvPr>
          <p:cNvSpPr txBox="1"/>
          <p:nvPr/>
        </p:nvSpPr>
        <p:spPr>
          <a:xfrm>
            <a:off x="4211122" y="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12</a:t>
            </a:r>
          </a:p>
        </p:txBody>
      </p:sp>
    </p:spTree>
    <p:extLst>
      <p:ext uri="{BB962C8B-B14F-4D97-AF65-F5344CB8AC3E}">
        <p14:creationId xmlns:p14="http://schemas.microsoft.com/office/powerpoint/2010/main" val="3182523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899" y="6477000"/>
            <a:ext cx="5791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Supplementary Figure 13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H&amp;E of selected tissues of a mouse treated with </a:t>
            </a:r>
            <a:r>
              <a:rPr 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177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Lu-PSMA-617 after 8 weeks.</a:t>
            </a:r>
            <a:endParaRPr lang="en-US" sz="120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lphaUcPeriod"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Body wall Primary tumor (4.8 x </a:t>
            </a:r>
            <a:r>
              <a:rPr lang="en-US" sz="12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orig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magnification)</a:t>
            </a:r>
            <a:endParaRPr lang="en-US" sz="12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lphaUcPeriod"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Higher magnification A, with intravascular tumor cells (24 x </a:t>
            </a:r>
            <a:r>
              <a:rPr lang="en-US" sz="12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orig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magnification).</a:t>
            </a:r>
            <a:endParaRPr lang="en-US" sz="12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lphaUcPeriod"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(12x </a:t>
            </a:r>
            <a:r>
              <a:rPr lang="en-US" sz="12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orig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magnification)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AutoNum type="alphaUcPeriod"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(24x original magnification) lung, metastatic lesions, and intravascular tumor cells. </a:t>
            </a:r>
            <a:endParaRPr lang="en-US" sz="12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5799" y="420464"/>
            <a:ext cx="5608323" cy="5636337"/>
            <a:chOff x="990600" y="304800"/>
            <a:chExt cx="5608323" cy="5636337"/>
          </a:xfrm>
        </p:grpSpPr>
        <p:grpSp>
          <p:nvGrpSpPr>
            <p:cNvPr id="4" name="Group 3"/>
            <p:cNvGrpSpPr/>
            <p:nvPr/>
          </p:nvGrpSpPr>
          <p:grpSpPr>
            <a:xfrm>
              <a:off x="3855720" y="304800"/>
              <a:ext cx="2743203" cy="2743201"/>
              <a:chOff x="4019550" y="359953"/>
              <a:chExt cx="2743203" cy="2743201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19550" y="359953"/>
                <a:ext cx="2743203" cy="2743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4021958" y="359953"/>
                <a:ext cx="327660" cy="275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B</a:t>
                </a:r>
                <a:endParaRPr lang="en-US" sz="800" dirty="0"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990600" y="304800"/>
              <a:ext cx="2743203" cy="2743201"/>
              <a:chOff x="1013235" y="304800"/>
              <a:chExt cx="2743203" cy="274320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3235" y="304800"/>
                <a:ext cx="2743203" cy="2743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1013235" y="304800"/>
                <a:ext cx="327660" cy="275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A</a:t>
                </a:r>
                <a:endParaRPr lang="en-US" sz="800" dirty="0"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990600" y="3197936"/>
              <a:ext cx="2743203" cy="2743201"/>
              <a:chOff x="990600" y="3197936"/>
              <a:chExt cx="2743203" cy="274320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3197936"/>
                <a:ext cx="2743203" cy="2743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990600" y="3197936"/>
                <a:ext cx="327660" cy="275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C</a:t>
                </a:r>
                <a:endParaRPr lang="en-US" sz="800" dirty="0"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855720" y="3197936"/>
              <a:ext cx="2743203" cy="2743201"/>
              <a:chOff x="3855720" y="3238498"/>
              <a:chExt cx="2743203" cy="2743201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5720" y="3238498"/>
                <a:ext cx="2743203" cy="2743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855720" y="3238498"/>
                <a:ext cx="327660" cy="275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D</a:t>
                </a:r>
                <a:endParaRPr lang="en-US" sz="800" dirty="0">
                  <a:effectLst/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79F0716-1CC8-46D7-BF9E-A696CF2548C9}"/>
              </a:ext>
            </a:extLst>
          </p:cNvPr>
          <p:cNvSpPr/>
          <p:nvPr/>
        </p:nvSpPr>
        <p:spPr>
          <a:xfrm>
            <a:off x="4229051" y="0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97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808E59-5F17-4FAB-88A9-67CE4210E8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71" r="1299"/>
          <a:stretch/>
        </p:blipFill>
        <p:spPr>
          <a:xfrm>
            <a:off x="228600" y="2209800"/>
            <a:ext cx="6400800" cy="3721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F442C4-71B6-4901-A269-66D09648CAA7}"/>
              </a:ext>
            </a:extLst>
          </p:cNvPr>
          <p:cNvSpPr txBox="1"/>
          <p:nvPr/>
        </p:nvSpPr>
        <p:spPr>
          <a:xfrm>
            <a:off x="381000" y="609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Body-weight changes of tumor-free healthy CD-1 mice after single-administration of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Lu-L1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3) and control group with saline injection (n =2).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B4A96C-7686-4FA4-BDD4-345695FDF627}"/>
              </a:ext>
            </a:extLst>
          </p:cNvPr>
          <p:cNvSpPr/>
          <p:nvPr/>
        </p:nvSpPr>
        <p:spPr>
          <a:xfrm>
            <a:off x="4435542" y="0"/>
            <a:ext cx="2422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93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024964-E517-4EC8-9D13-F91F200DE597}"/>
              </a:ext>
            </a:extLst>
          </p:cNvPr>
          <p:cNvSpPr/>
          <p:nvPr/>
        </p:nvSpPr>
        <p:spPr>
          <a:xfrm>
            <a:off x="4469321" y="-9427"/>
            <a:ext cx="2422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15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DC0AAC-35CD-4821-83AA-3AF97E5D80A5}"/>
              </a:ext>
            </a:extLst>
          </p:cNvPr>
          <p:cNvSpPr txBox="1"/>
          <p:nvPr/>
        </p:nvSpPr>
        <p:spPr>
          <a:xfrm>
            <a:off x="354263" y="368303"/>
            <a:ext cx="6050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15. </a:t>
            </a:r>
            <a:r>
              <a:rPr lang="en-US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Representative H&amp;E staining of selected  normal organs  </a:t>
            </a:r>
            <a:r>
              <a:rPr lang="en-US" alt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[low (scale 50 </a:t>
            </a:r>
            <a:r>
              <a:rPr lang="el-GR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m) and </a:t>
            </a:r>
            <a:r>
              <a:rPr lang="en-US" alt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high resolution] of the tumor-free healthy  CD-1 mice after one year administration of a single dose of  111 </a:t>
            </a:r>
            <a:r>
              <a:rPr lang="en-US" alt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altLang="en-US" sz="12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alt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Lu-L1 </a:t>
            </a:r>
            <a:r>
              <a:rPr lang="en-US" alt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control group with saline treatment.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8B24-DF44-4256-A0A2-7AC95A1908BB}"/>
              </a:ext>
            </a:extLst>
          </p:cNvPr>
          <p:cNvSpPr txBox="1"/>
          <p:nvPr/>
        </p:nvSpPr>
        <p:spPr>
          <a:xfrm>
            <a:off x="3962400" y="5105400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1000 </a:t>
            </a:r>
            <a:r>
              <a:rPr lang="el-GR" sz="900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5CFAE5-02B5-4ECE-8492-C62AA39B457E}"/>
              </a:ext>
            </a:extLst>
          </p:cNvPr>
          <p:cNvSpPr txBox="1"/>
          <p:nvPr/>
        </p:nvSpPr>
        <p:spPr>
          <a:xfrm>
            <a:off x="1752600" y="517001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1500 </a:t>
            </a:r>
            <a:r>
              <a:rPr lang="el-GR" sz="900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94B318-4E7C-4F89-89F6-28617F0FE2FD}"/>
              </a:ext>
            </a:extLst>
          </p:cNvPr>
          <p:cNvSpPr txBox="1"/>
          <p:nvPr/>
        </p:nvSpPr>
        <p:spPr>
          <a:xfrm>
            <a:off x="5850407" y="5119216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l-GR" sz="900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B7FDE8-FED5-430B-A47B-03F422029062}"/>
              </a:ext>
            </a:extLst>
          </p:cNvPr>
          <p:cNvGrpSpPr/>
          <p:nvPr/>
        </p:nvGrpSpPr>
        <p:grpSpPr>
          <a:xfrm>
            <a:off x="241677" y="1184809"/>
            <a:ext cx="6227216" cy="7035539"/>
            <a:chOff x="241677" y="1184809"/>
            <a:chExt cx="6227216" cy="7035539"/>
          </a:xfrm>
        </p:grpSpPr>
        <p:grpSp>
          <p:nvGrpSpPr>
            <p:cNvPr id="4" name="Group 3"/>
            <p:cNvGrpSpPr/>
            <p:nvPr/>
          </p:nvGrpSpPr>
          <p:grpSpPr>
            <a:xfrm>
              <a:off x="481330" y="1184809"/>
              <a:ext cx="205316" cy="2977124"/>
              <a:chOff x="-1197791" y="-305786"/>
              <a:chExt cx="274850" cy="3584711"/>
            </a:xfrm>
          </p:grpSpPr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-1197790" y="-305786"/>
                <a:ext cx="274849" cy="3335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rPr>
                  <a:t>A</a:t>
                </a:r>
                <a:endParaRPr lang="en-US" sz="1200" dirty="0">
                  <a:effectLst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 Box 2"/>
              <p:cNvSpPr txBox="1">
                <a:spLocks noChangeArrowheads="1"/>
              </p:cNvSpPr>
              <p:nvPr/>
            </p:nvSpPr>
            <p:spPr bwMode="auto">
              <a:xfrm>
                <a:off x="-1197791" y="2945395"/>
                <a:ext cx="274850" cy="3335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rPr>
                  <a:t>B</a:t>
                </a:r>
                <a:endParaRPr lang="en-US" sz="1200" dirty="0">
                  <a:effectLst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61BF4C6-F03F-49EC-A42D-19B284220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380" y="1209675"/>
              <a:ext cx="5968513" cy="2225297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E7311ED-26E9-423A-AD9F-616F2795E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542"/>
            <a:stretch/>
          </p:blipFill>
          <p:spPr>
            <a:xfrm>
              <a:off x="990600" y="3884934"/>
              <a:ext cx="5326252" cy="433541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1787402-B96E-4E9D-AF35-67A29F098B30}"/>
                </a:ext>
              </a:extLst>
            </p:cNvPr>
            <p:cNvSpPr txBox="1"/>
            <p:nvPr/>
          </p:nvSpPr>
          <p:spPr>
            <a:xfrm>
              <a:off x="241677" y="4572000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177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Lu-L1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715765-2887-4A40-9AE1-8A157DBA1B42}"/>
                </a:ext>
              </a:extLst>
            </p:cNvPr>
            <p:cNvSpPr txBox="1"/>
            <p:nvPr/>
          </p:nvSpPr>
          <p:spPr>
            <a:xfrm>
              <a:off x="241677" y="5997495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177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Lu-L1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8B3D56-1F62-4BD1-9380-C5D1BF3F104B}"/>
                </a:ext>
              </a:extLst>
            </p:cNvPr>
            <p:cNvSpPr txBox="1"/>
            <p:nvPr/>
          </p:nvSpPr>
          <p:spPr>
            <a:xfrm>
              <a:off x="415751" y="7543800"/>
              <a:ext cx="61266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3817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F41597E-0198-421F-B01E-3BE2BEA880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516137"/>
              </p:ext>
            </p:extLst>
          </p:nvPr>
        </p:nvGraphicFramePr>
        <p:xfrm>
          <a:off x="1349375" y="1612900"/>
          <a:ext cx="3824288" cy="271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1" name="Prism 5" r:id="rId3" imgW="3823561" imgH="2715561" progId="Prism5.Document">
                  <p:embed/>
                </p:oleObj>
              </mc:Choice>
              <mc:Fallback>
                <p:oleObj name="Prism 5" r:id="rId3" imgW="3823561" imgH="2715561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9375" y="1612900"/>
                        <a:ext cx="3824288" cy="2716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D16BB56-31D7-43C6-8E23-4E078C9785C7}"/>
              </a:ext>
            </a:extLst>
          </p:cNvPr>
          <p:cNvSpPr txBox="1"/>
          <p:nvPr/>
        </p:nvSpPr>
        <p:spPr>
          <a:xfrm>
            <a:off x="163461" y="4341167"/>
            <a:ext cx="6237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16.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Lu-radioactivity associated with plasma proteins or in soluble fraction 2 h after administration in mice (n = 2) of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Lu-L1 or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Lu-L9.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44969B-332B-4237-9A50-E55879F3108C}"/>
              </a:ext>
            </a:extLst>
          </p:cNvPr>
          <p:cNvSpPr/>
          <p:nvPr/>
        </p:nvSpPr>
        <p:spPr>
          <a:xfrm>
            <a:off x="4211122" y="0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001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A50865-46B6-4F17-9AAB-F1F5EFF8E467}"/>
              </a:ext>
            </a:extLst>
          </p:cNvPr>
          <p:cNvSpPr txBox="1"/>
          <p:nvPr/>
        </p:nvSpPr>
        <p:spPr>
          <a:xfrm>
            <a:off x="228600" y="22860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857250" algn="l"/>
              </a:tabLst>
            </a:pPr>
            <a:r>
              <a:rPr lang="en-US" b="1" dirty="0"/>
              <a:t>Scheme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C5A51E-376C-44B9-971C-A48E64CABEB2}"/>
              </a:ext>
            </a:extLst>
          </p:cNvPr>
          <p:cNvGrpSpPr/>
          <p:nvPr/>
        </p:nvGrpSpPr>
        <p:grpSpPr>
          <a:xfrm>
            <a:off x="166547" y="739775"/>
            <a:ext cx="6709458" cy="5871865"/>
            <a:chOff x="1322248" y="985838"/>
            <a:chExt cx="6709458" cy="5871865"/>
          </a:xfrm>
        </p:grpSpPr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5359628F-F8CA-4CBF-BD7C-23C12BF23D5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3931852"/>
                </p:ext>
              </p:extLst>
            </p:nvPr>
          </p:nvGraphicFramePr>
          <p:xfrm>
            <a:off x="1322248" y="985838"/>
            <a:ext cx="6392863" cy="4899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17" name="CS ChemDraw Drawing" r:id="rId3" imgW="7744465" imgH="5932749" progId="ChemDraw.Document.6.0">
                    <p:embed/>
                  </p:oleObj>
                </mc:Choice>
                <mc:Fallback>
                  <p:oleObj name="CS ChemDraw Drawing" r:id="rId3" imgW="7744465" imgH="5932749" progId="ChemDraw.Document.6.0">
                    <p:embed/>
                    <p:pic>
                      <p:nvPicPr>
                        <p:cNvPr id="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2248" y="985838"/>
                          <a:ext cx="6392863" cy="48990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91FE653-28F9-4BC4-8292-09DA098FCBE3}"/>
                </a:ext>
              </a:extLst>
            </p:cNvPr>
            <p:cNvSpPr/>
            <p:nvPr/>
          </p:nvSpPr>
          <p:spPr>
            <a:xfrm>
              <a:off x="1326106" y="6026706"/>
              <a:ext cx="67056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Reagents and conditions: (a) NaBH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CN, MeOH; (b) Boc-5-amino valeric acid, TSTU, DIPEA, DMF or Boc-6-aminohexanoic acid 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hydroxysuccinimide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ester, Et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N, DMF, overnight, rt; (c) TFA/CH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(1:1); (d)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3a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3c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DOTA-monoamide-NHS, DIPEA, DMSO, rt, 3h; (e)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177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+3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/Lu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+3,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pH ~4-5, </a:t>
              </a:r>
              <a:r>
                <a:rPr 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 NH</a:t>
              </a:r>
              <a:r>
                <a:rPr lang="en-US" sz="1200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OAc,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min microwave at 40 watts at 95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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C.</a:t>
              </a:r>
              <a:endPara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37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318016"/>
            <a:ext cx="108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Scheme 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30A7E4-C980-4380-8C10-C9791A509BF2}"/>
              </a:ext>
            </a:extLst>
          </p:cNvPr>
          <p:cNvGrpSpPr/>
          <p:nvPr/>
        </p:nvGrpSpPr>
        <p:grpSpPr>
          <a:xfrm>
            <a:off x="104775" y="1143000"/>
            <a:ext cx="6448425" cy="6299884"/>
            <a:chOff x="104775" y="1143000"/>
            <a:chExt cx="6448425" cy="6299884"/>
          </a:xfrm>
        </p:grpSpPr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9F59281E-05D9-487E-A1F7-691ECA19A40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8604978"/>
                </p:ext>
              </p:extLst>
            </p:nvPr>
          </p:nvGraphicFramePr>
          <p:xfrm>
            <a:off x="304800" y="1143000"/>
            <a:ext cx="6248400" cy="561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42" name="CS ChemDraw Drawing" r:id="rId3" imgW="6652043" imgH="5978276" progId="ChemDraw.Document.6.0">
                    <p:embed/>
                  </p:oleObj>
                </mc:Choice>
                <mc:Fallback>
                  <p:oleObj name="CS ChemDraw Drawing" r:id="rId3" imgW="6652043" imgH="5978276" progId="ChemDraw.Document.6.0">
                    <p:embed/>
                    <p:pic>
                      <p:nvPicPr>
                        <p:cNvPr id="5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" y="1143000"/>
                          <a:ext cx="6248400" cy="56134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07E0F5-F7BE-4B1A-B70F-1BE8CEA63369}"/>
                </a:ext>
              </a:extLst>
            </p:cNvPr>
            <p:cNvSpPr/>
            <p:nvPr/>
          </p:nvSpPr>
          <p:spPr>
            <a:xfrm>
              <a:off x="104775" y="6981219"/>
              <a:ext cx="64484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Reagents and conditions: (a) DIPEA, DMF, rt, 16h; (b) TSTU, DMAP, TEA, DMSO, 4h; </a:t>
              </a:r>
            </a:p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(c) TFA/CH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(1:1);  (d)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3b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3d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DIPEA, DMSO.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25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50934" y="866002"/>
            <a:ext cx="6541212" cy="7898870"/>
            <a:chOff x="150934" y="76201"/>
            <a:chExt cx="6541212" cy="7898870"/>
          </a:xfrm>
        </p:grpSpPr>
        <p:sp>
          <p:nvSpPr>
            <p:cNvPr id="3" name="Text Box 7181"/>
            <p:cNvSpPr txBox="1"/>
            <p:nvPr/>
          </p:nvSpPr>
          <p:spPr>
            <a:xfrm>
              <a:off x="3176286" y="3881556"/>
              <a:ext cx="3515860" cy="1846659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Figure 1. A. 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Type I (with 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high 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tumor and 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high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 kidney uptake)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Type II (with 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high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 tumor and 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low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 kidney uptake) imaging agents, at 2 h post-injection. </a:t>
              </a:r>
              <a:r>
                <a:rPr lang="en-US" sz="1200" dirty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F</a:t>
              </a:r>
              <a:r>
                <a:rPr lang="en-US" sz="12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igure</a:t>
              </a:r>
              <a:r>
                <a:rPr lang="en-US" sz="1200" dirty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s were adapted from references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[20]</a:t>
              </a:r>
              <a:r>
                <a:rPr lang="en-US" sz="1200" dirty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[21] (main text).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B.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same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ligand can be modified as Type I (left, 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125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I-L1, no Lu) vs. Type II (right, after complexation with Lu, Lu-</a:t>
              </a:r>
              <a:r>
                <a: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125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I-L1), SNM Annual Meeting, Abstract no. 2490, 2018. (SPECT-CT was acquired at 2 h post-injection. Mice were administered with the radiotracers via tail vein ~5 min apart.)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05658" y="76201"/>
              <a:ext cx="6383913" cy="6421992"/>
              <a:chOff x="205658" y="76201"/>
              <a:chExt cx="6383913" cy="642199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09600" y="76201"/>
                <a:ext cx="5979971" cy="3200399"/>
                <a:chOff x="457200" y="76201"/>
                <a:chExt cx="5979971" cy="3200399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1303" r="58372" b="20618"/>
                <a:stretch/>
              </p:blipFill>
              <p:spPr bwMode="auto">
                <a:xfrm>
                  <a:off x="457200" y="76201"/>
                  <a:ext cx="5979971" cy="28955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8" name="TextBox 17"/>
                <p:cNvSpPr txBox="1"/>
                <p:nvPr/>
              </p:nvSpPr>
              <p:spPr>
                <a:xfrm>
                  <a:off x="1371600" y="2907268"/>
                  <a:ext cx="8343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Type I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491310" y="2907268"/>
                  <a:ext cx="8985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Type II</a:t>
                  </a: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205658" y="194191"/>
                <a:ext cx="324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A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05658" y="3821668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539218" y="3831193"/>
                <a:ext cx="2616869" cy="2667000"/>
                <a:chOff x="539218" y="3907393"/>
                <a:chExt cx="2616869" cy="2667000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12"/>
                <a:stretch/>
              </p:blipFill>
              <p:spPr>
                <a:xfrm flipH="1">
                  <a:off x="540367" y="3907393"/>
                  <a:ext cx="2533344" cy="2667000"/>
                </a:xfrm>
                <a:prstGeom prst="rect">
                  <a:avLst/>
                </a:prstGeom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2418898" y="3914716"/>
                  <a:ext cx="73718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FF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Type II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39218" y="3914717"/>
                  <a:ext cx="68749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FF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Type I</a:t>
                  </a:r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>
              <a:off x="150934" y="6498193"/>
              <a:ext cx="6356181" cy="1476878"/>
              <a:chOff x="303334" y="6498193"/>
              <a:chExt cx="6356181" cy="1476878"/>
            </a:xfrm>
          </p:grpSpPr>
          <p:graphicFrame>
            <p:nvGraphicFramePr>
              <p:cNvPr id="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8917294"/>
                  </p:ext>
                </p:extLst>
              </p:nvPr>
            </p:nvGraphicFramePr>
            <p:xfrm>
              <a:off x="303334" y="6603386"/>
              <a:ext cx="2916237" cy="1128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96" r:id="rId5" imgW="3664887" imgH="1416895" progId="">
                      <p:embed/>
                    </p:oleObj>
                  </mc:Choice>
                  <mc:Fallback>
                    <p:oleObj r:id="rId5" imgW="3664887" imgH="14168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3334" y="6603386"/>
                            <a:ext cx="2916237" cy="1128713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94943107"/>
                  </p:ext>
                </p:extLst>
              </p:nvPr>
            </p:nvGraphicFramePr>
            <p:xfrm>
              <a:off x="3749628" y="6498193"/>
              <a:ext cx="2909887" cy="1142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97" r:id="rId7" imgW="3610058" imgH="1416895" progId="">
                      <p:embed/>
                    </p:oleObj>
                  </mc:Choice>
                  <mc:Fallback>
                    <p:oleObj r:id="rId7" imgW="3610058" imgH="14168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49628" y="6498193"/>
                            <a:ext cx="2909887" cy="1142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>
                <a:off x="4873486" y="7692394"/>
                <a:ext cx="6621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Type II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25626" y="7698072"/>
                <a:ext cx="6188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Type I</a:t>
                </a: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4339362" y="9504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D6AFB9-A2D6-43B2-813B-9E54708B7195}"/>
              </a:ext>
            </a:extLst>
          </p:cNvPr>
          <p:cNvSpPr txBox="1"/>
          <p:nvPr/>
        </p:nvSpPr>
        <p:spPr>
          <a:xfrm>
            <a:off x="480642" y="5605645"/>
            <a:ext cx="598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PSMA-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0CBC81-DA54-44D9-8B68-33BF18789B9C}"/>
              </a:ext>
            </a:extLst>
          </p:cNvPr>
          <p:cNvSpPr txBox="1"/>
          <p:nvPr/>
        </p:nvSpPr>
        <p:spPr>
          <a:xfrm>
            <a:off x="1546031" y="5741995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PSMA+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12F1FD9-99C2-495B-881C-F4D7A47DD0BF}"/>
              </a:ext>
            </a:extLst>
          </p:cNvPr>
          <p:cNvCxnSpPr/>
          <p:nvPr/>
        </p:nvCxnSpPr>
        <p:spPr>
          <a:xfrm flipV="1">
            <a:off x="685800" y="5486400"/>
            <a:ext cx="197166" cy="108286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00A5DBB-FE5B-483F-A423-B9C5B304F2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1693530" y="5582659"/>
            <a:ext cx="197166" cy="10828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328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1186321" cy="398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Scheme 3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B443AF-373B-4B63-80D9-EF9A225169F1}"/>
              </a:ext>
            </a:extLst>
          </p:cNvPr>
          <p:cNvGrpSpPr/>
          <p:nvPr/>
        </p:nvGrpSpPr>
        <p:grpSpPr>
          <a:xfrm>
            <a:off x="228600" y="762000"/>
            <a:ext cx="6384360" cy="6252865"/>
            <a:chOff x="-1503293" y="762000"/>
            <a:chExt cx="6384360" cy="6252865"/>
          </a:xfrm>
        </p:grpSpPr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778CD57E-A956-47A0-A588-33A8304232A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7740103"/>
                </p:ext>
              </p:extLst>
            </p:nvPr>
          </p:nvGraphicFramePr>
          <p:xfrm>
            <a:off x="-1503293" y="762000"/>
            <a:ext cx="6175375" cy="552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65" name="CS ChemDraw Drawing" r:id="rId3" imgW="6662559" imgH="5952247" progId="ChemDraw.Document.6.0">
                    <p:embed/>
                  </p:oleObj>
                </mc:Choice>
                <mc:Fallback>
                  <p:oleObj name="CS ChemDraw Drawing" r:id="rId3" imgW="6662559" imgH="5952247" progId="ChemDraw.Document.6.0">
                    <p:embed/>
                    <p:pic>
                      <p:nvPicPr>
                        <p:cNvPr id="3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503293" y="762000"/>
                          <a:ext cx="6175375" cy="5527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002EF6-9EF2-43E2-B021-49FC43A46CAC}"/>
                </a:ext>
              </a:extLst>
            </p:cNvPr>
            <p:cNvSpPr/>
            <p:nvPr/>
          </p:nvSpPr>
          <p:spPr>
            <a:xfrm>
              <a:off x="-986333" y="6553200"/>
              <a:ext cx="58674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i="1" baseline="30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Reagents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conditions: (a) TEA, DMF; (b) (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N‐Boc‐1,4 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diaminobutane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DIEA,CH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; (ii) TFA/CH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(1:1); (c) DIPEA, DMSO, 3h.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00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Scheme 4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8E89E7C-1511-4ECB-B8AE-C18E556102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361737"/>
              </p:ext>
            </p:extLst>
          </p:nvPr>
        </p:nvGraphicFramePr>
        <p:xfrm>
          <a:off x="609600" y="685800"/>
          <a:ext cx="5575300" cy="359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9" name="CS ChemDraw Drawing" r:id="rId3" imgW="5835142" imgH="3768387" progId="ChemDraw.Document.6.0">
                  <p:embed/>
                </p:oleObj>
              </mc:Choice>
              <mc:Fallback>
                <p:oleObj name="CS ChemDraw Drawing" r:id="rId3" imgW="5835142" imgH="3768387" progId="ChemDraw.Document.6.0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685800"/>
                        <a:ext cx="5575300" cy="3598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C7DAC19-8205-41B5-9598-E6CBC458250F}"/>
              </a:ext>
            </a:extLst>
          </p:cNvPr>
          <p:cNvSpPr/>
          <p:nvPr/>
        </p:nvSpPr>
        <p:spPr>
          <a:xfrm>
            <a:off x="287338" y="4711621"/>
            <a:ext cx="6019800" cy="71882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Reagents and conditions: (a) (</a:t>
            </a:r>
            <a:r>
              <a:rPr lang="en-US" sz="1200" kern="1200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</a:t>
            </a:r>
            <a:r>
              <a:rPr lang="en-US" sz="1200" i="1" dirty="0">
                <a:effectLst/>
                <a:latin typeface="Times New Roman"/>
                <a:ea typeface="Times New Roman"/>
              </a:rPr>
              <a:t> </a:t>
            </a:r>
            <a:r>
              <a:rPr lang="en-US" sz="1200" dirty="0">
                <a:effectLst/>
                <a:latin typeface="Times New Roman"/>
                <a:ea typeface="Times New Roman"/>
              </a:rPr>
              <a:t>TSTU, DIPEA, DMF, RT for 1 h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 (ii) </a:t>
            </a:r>
            <a:r>
              <a:rPr lang="en-US" sz="1200" dirty="0">
                <a:effectLst/>
                <a:latin typeface="Times New Roman"/>
                <a:ea typeface="Times New Roman"/>
                <a:cs typeface="Calibri"/>
              </a:rPr>
              <a:t>20% piperidine/DMF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; (b) </a:t>
            </a:r>
            <a:r>
              <a:rPr lang="en-US" sz="1200" dirty="0">
                <a:effectLst/>
                <a:latin typeface="Times New Roman"/>
                <a:ea typeface="Times New Roman"/>
                <a:cs typeface="Calibri"/>
              </a:rPr>
              <a:t>DOTA-GA anhydride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DIPEA, DMSO, 3h (c) TFA/CH</a:t>
            </a:r>
            <a:r>
              <a:rPr lang="en-US" sz="1200" kern="1200" baseline="-250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Cl</a:t>
            </a:r>
            <a:r>
              <a:rPr lang="en-US" sz="1200" kern="1200" baseline="-250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(1:1).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3784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91E0785-BB19-4F23-B33E-4612C9969622}"/>
              </a:ext>
            </a:extLst>
          </p:cNvPr>
          <p:cNvGrpSpPr/>
          <p:nvPr/>
        </p:nvGrpSpPr>
        <p:grpSpPr>
          <a:xfrm>
            <a:off x="457200" y="337560"/>
            <a:ext cx="4800600" cy="6624062"/>
            <a:chOff x="1963808" y="-1141650"/>
            <a:chExt cx="4800600" cy="662406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31E674-19A0-40FB-97A1-814305540DD1}"/>
                </a:ext>
              </a:extLst>
            </p:cNvPr>
            <p:cNvSpPr txBox="1"/>
            <p:nvPr/>
          </p:nvSpPr>
          <p:spPr>
            <a:xfrm>
              <a:off x="1963808" y="-1141650"/>
              <a:ext cx="1101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Scheme 5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EDCEF34-70C7-45EA-B50B-460B1937B09D}"/>
                </a:ext>
              </a:extLst>
            </p:cNvPr>
            <p:cNvGrpSpPr/>
            <p:nvPr/>
          </p:nvGrpSpPr>
          <p:grpSpPr>
            <a:xfrm>
              <a:off x="2192408" y="-509587"/>
              <a:ext cx="4572000" cy="5991999"/>
              <a:chOff x="2192408" y="-509587"/>
              <a:chExt cx="4572000" cy="5991999"/>
            </a:xfrm>
          </p:grpSpPr>
          <p:graphicFrame>
            <p:nvGraphicFramePr>
              <p:cNvPr id="10" name="Object 9">
                <a:extLst>
                  <a:ext uri="{FF2B5EF4-FFF2-40B4-BE49-F238E27FC236}">
                    <a16:creationId xmlns:a16="http://schemas.microsoft.com/office/drawing/2014/main" id="{36201286-B343-4E5A-843E-C0BF6BCD0C3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4680689"/>
                  </p:ext>
                </p:extLst>
              </p:nvPr>
            </p:nvGraphicFramePr>
            <p:xfrm>
              <a:off x="2419351" y="-509587"/>
              <a:ext cx="4062412" cy="51895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614" name="CS ChemDraw Drawing" r:id="rId3" imgW="4957210" imgH="6344055" progId="ChemDraw.Document.6.0">
                      <p:embed/>
                    </p:oleObj>
                  </mc:Choice>
                  <mc:Fallback>
                    <p:oleObj name="CS ChemDraw Drawing" r:id="rId3" imgW="4957210" imgH="6344055" progId="ChemDraw.Document.6.0">
                      <p:embed/>
                      <p:pic>
                        <p:nvPicPr>
                          <p:cNvPr id="3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19351" y="-509587"/>
                            <a:ext cx="4062412" cy="5189537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9FCFB80-75C1-4555-B4B9-199BA8175265}"/>
                  </a:ext>
                </a:extLst>
              </p:cNvPr>
              <p:cNvSpPr/>
              <p:nvPr/>
            </p:nvSpPr>
            <p:spPr>
              <a:xfrm>
                <a:off x="2192408" y="5205413"/>
                <a:ext cx="45720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(a)  DIPEA, DMSO; (b) TFA/CH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(1:1).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9918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2738" y="381000"/>
            <a:ext cx="5900250" cy="3900488"/>
            <a:chOff x="76198" y="381000"/>
            <a:chExt cx="7058807" cy="4579593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3354119"/>
                </p:ext>
              </p:extLst>
            </p:nvPr>
          </p:nvGraphicFramePr>
          <p:xfrm>
            <a:off x="261737" y="1234664"/>
            <a:ext cx="6873268" cy="37259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" name="CS ChemDraw Drawing" r:id="rId3" imgW="8479108" imgH="4603780" progId="ChemDraw.Document.6.0">
                    <p:embed/>
                  </p:oleObj>
                </mc:Choice>
                <mc:Fallback>
                  <p:oleObj name="CS ChemDraw Drawing" r:id="rId3" imgW="8479108" imgH="4603780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61737" y="1234664"/>
                          <a:ext cx="6873268" cy="37259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76198" y="381000"/>
              <a:ext cx="1676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Scheme 6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3D6266DD-07B6-48FF-B4F0-6E6B00509D92}"/>
              </a:ext>
            </a:extLst>
          </p:cNvPr>
          <p:cNvSpPr/>
          <p:nvPr/>
        </p:nvSpPr>
        <p:spPr>
          <a:xfrm>
            <a:off x="222738" y="4561952"/>
            <a:ext cx="6553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(a)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NaBH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CN, MeOH; (b) Boc-5-amino valeric acid, TSTU, DIEA, DMF; (c)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Times New Roman"/>
              </a:rPr>
              <a:t>TFA/CH</a:t>
            </a:r>
            <a:r>
              <a:rPr lang="en-US" sz="1200" baseline="-25000" dirty="0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Times New Roman"/>
              </a:rPr>
              <a:t>Cl</a:t>
            </a:r>
            <a:r>
              <a:rPr lang="en-US" sz="1200" baseline="-25000" dirty="0">
                <a:solidFill>
                  <a:srgbClr val="000000"/>
                </a:solidFill>
                <a:latin typeface="Times New Roman"/>
                <a:ea typeface="Times New Roman"/>
              </a:rPr>
              <a:t>2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Times New Roman"/>
              </a:rPr>
              <a:t>(1:1);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DOTA-monoamide-NHS, DIPEA, DMSO, rt, 3h.</a:t>
            </a:r>
          </a:p>
        </p:txBody>
      </p:sp>
    </p:spTree>
    <p:extLst>
      <p:ext uri="{BB962C8B-B14F-4D97-AF65-F5344CB8AC3E}">
        <p14:creationId xmlns:p14="http://schemas.microsoft.com/office/powerpoint/2010/main" val="1316648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F30CDB2-20D4-4AF5-980C-AD294B141B25}"/>
              </a:ext>
            </a:extLst>
          </p:cNvPr>
          <p:cNvGrpSpPr/>
          <p:nvPr/>
        </p:nvGrpSpPr>
        <p:grpSpPr>
          <a:xfrm>
            <a:off x="152400" y="609600"/>
            <a:ext cx="6424604" cy="3782199"/>
            <a:chOff x="228600" y="152400"/>
            <a:chExt cx="6424604" cy="3782199"/>
          </a:xfrm>
        </p:grpSpPr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CB8BD788-BCD9-4F9C-9529-02121B215B5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1453685"/>
                </p:ext>
              </p:extLst>
            </p:nvPr>
          </p:nvGraphicFramePr>
          <p:xfrm>
            <a:off x="676275" y="800101"/>
            <a:ext cx="4810125" cy="23039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60" name="CS ChemDraw Drawing" r:id="rId3" imgW="6055861" imgH="2901560" progId="ChemDraw.Document.6.0">
                    <p:embed/>
                  </p:oleObj>
                </mc:Choice>
                <mc:Fallback>
                  <p:oleObj name="CS ChemDraw Drawing" r:id="rId3" imgW="6055861" imgH="2901560" progId="ChemDraw.Document.6.0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76275" y="800101"/>
                          <a:ext cx="4810125" cy="23039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D39D9C-DE67-4994-A18A-D5665B3DB4A2}"/>
                </a:ext>
              </a:extLst>
            </p:cNvPr>
            <p:cNvSpPr txBox="1"/>
            <p:nvPr/>
          </p:nvSpPr>
          <p:spPr>
            <a:xfrm>
              <a:off x="228600" y="152400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j-lt"/>
                  <a:cs typeface="Times New Roman" panose="02020603050405020304" pitchFamily="18" charset="0"/>
                </a:rPr>
                <a:t>Scheme 7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775152D-893C-44FE-8A71-7EF7F21F7C02}"/>
                </a:ext>
              </a:extLst>
            </p:cNvPr>
            <p:cNvSpPr/>
            <p:nvPr/>
          </p:nvSpPr>
          <p:spPr>
            <a:xfrm>
              <a:off x="785804" y="3657600"/>
              <a:ext cx="5867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aseline="30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Reagents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conditions: (a) TSTU, DIEA, DMF; (b)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triethyl amine, DMSO, 2 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364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4863" y="1295400"/>
            <a:ext cx="6524537" cy="2819400"/>
            <a:chOff x="4459215" y="3960812"/>
            <a:chExt cx="7402575" cy="2895600"/>
          </a:xfrm>
        </p:grpSpPr>
        <p:pic>
          <p:nvPicPr>
            <p:cNvPr id="3" name="Picture 4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865"/>
            <a:stretch/>
          </p:blipFill>
          <p:spPr bwMode="auto">
            <a:xfrm>
              <a:off x="4459215" y="3960812"/>
              <a:ext cx="7402575" cy="289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Straight Arrow Connector 3"/>
            <p:cNvCxnSpPr/>
            <p:nvPr/>
          </p:nvCxnSpPr>
          <p:spPr>
            <a:xfrm>
              <a:off x="4825148" y="5133444"/>
              <a:ext cx="85969" cy="275168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678775" y="4645727"/>
              <a:ext cx="1094663" cy="39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PSMA+ PC3 PIP</a:t>
              </a:r>
            </a:p>
            <a:p>
              <a:r>
                <a:rPr lang="en-US" sz="1400" b="1" dirty="0">
                  <a:solidFill>
                    <a:srgbClr val="FFFF00"/>
                  </a:solidFill>
                </a:rPr>
                <a:t>Tumor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98380" y="929993"/>
            <a:ext cx="6026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SPECT/CT imaging after administration of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Lu-L8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9362" y="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2</a:t>
            </a:r>
          </a:p>
        </p:txBody>
      </p:sp>
    </p:spTree>
    <p:extLst>
      <p:ext uri="{BB962C8B-B14F-4D97-AF65-F5344CB8AC3E}">
        <p14:creationId xmlns:p14="http://schemas.microsoft.com/office/powerpoint/2010/main" val="1449782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898179"/>
              </p:ext>
            </p:extLst>
          </p:nvPr>
        </p:nvGraphicFramePr>
        <p:xfrm>
          <a:off x="236538" y="1600200"/>
          <a:ext cx="6608762" cy="472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3" name="Prism 5" r:id="rId3" imgW="6604529" imgH="4720179" progId="Prism5.Document">
                  <p:embed/>
                </p:oleObj>
              </mc:Choice>
              <mc:Fallback>
                <p:oleObj name="Prism 5" r:id="rId3" imgW="6604529" imgH="4720179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38" y="1600200"/>
                        <a:ext cx="6608762" cy="472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281464"/>
            <a:ext cx="6477000" cy="151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Kaplan–Meier survival plot of the treatment groups and control group (saline injection, 9 mice) after administration of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dose of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Lu-PSMA-617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 mice),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mice)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mice),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Lu-L5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mice) at 8 weeks post-treatment (Experiment 1)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39362" y="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3</a:t>
            </a:r>
          </a:p>
        </p:txBody>
      </p:sp>
    </p:spTree>
    <p:extLst>
      <p:ext uri="{BB962C8B-B14F-4D97-AF65-F5344CB8AC3E}">
        <p14:creationId xmlns:p14="http://schemas.microsoft.com/office/powerpoint/2010/main" val="263104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674042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(V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(top) and body weight (bottom) of  individual mouse of the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saline treatment (n = 9) (Experiment 1)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39362" y="14784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8321A5-5AB0-47F0-B8DB-DF98F1CF06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2" t="7545" r="259"/>
          <a:stretch/>
        </p:blipFill>
        <p:spPr>
          <a:xfrm>
            <a:off x="718007" y="1715560"/>
            <a:ext cx="5421986" cy="3086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919CD7-36CA-43BA-8AB0-9560E04847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07"/>
          <a:stretch/>
        </p:blipFill>
        <p:spPr>
          <a:xfrm>
            <a:off x="457200" y="5327650"/>
            <a:ext cx="5772150" cy="320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484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1146" y="78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5275" y="462242"/>
            <a:ext cx="598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 Figure 5.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Relative tumor volume  (V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of  individual mouse of the group treated with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Lu-PSMA-617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9, dose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(Experiment 1)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4B3D8E-C217-4DB6-80FF-06FD05913D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2" t="6554" r="2222"/>
          <a:stretch/>
        </p:blipFill>
        <p:spPr>
          <a:xfrm>
            <a:off x="609600" y="951131"/>
            <a:ext cx="5410199" cy="3518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21E07F-0EBD-4B38-95A7-E687991460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11"/>
          <a:stretch/>
        </p:blipFill>
        <p:spPr>
          <a:xfrm>
            <a:off x="364487" y="4800600"/>
            <a:ext cx="6022870" cy="371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106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480626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 (V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(top) and body weight (bottom) of individual mouse of group treated with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Lu-L1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10, dose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(Experiment 1)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10C241-B4AA-4C08-9E19-1370F23D9AF7}"/>
              </a:ext>
            </a:extLst>
          </p:cNvPr>
          <p:cNvSpPr txBox="1"/>
          <p:nvPr/>
        </p:nvSpPr>
        <p:spPr>
          <a:xfrm>
            <a:off x="4361358" y="21239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294811-E6B5-46E2-92F4-53C653E0D0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27"/>
          <a:stretch/>
        </p:blipFill>
        <p:spPr>
          <a:xfrm>
            <a:off x="541030" y="1126957"/>
            <a:ext cx="5760429" cy="320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1CD0E5-0666-4C72-9F04-A4105F6D68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58" r="699"/>
          <a:stretch/>
        </p:blipFill>
        <p:spPr>
          <a:xfrm>
            <a:off x="541030" y="4876800"/>
            <a:ext cx="567879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5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607" y="468957"/>
            <a:ext cx="6412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7.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 (V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(top) and body weight (bottom) of individual mouse of group treated with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10,  dose=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(Experiment 1)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B5FE38-5A5F-493E-B444-AFCA8EC9CC20}"/>
              </a:ext>
            </a:extLst>
          </p:cNvPr>
          <p:cNvSpPr txBox="1"/>
          <p:nvPr/>
        </p:nvSpPr>
        <p:spPr>
          <a:xfrm>
            <a:off x="4380801" y="-4287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A7CA8F-E440-4C70-9EBF-E48B0F8F8E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27"/>
          <a:stretch/>
        </p:blipFill>
        <p:spPr>
          <a:xfrm>
            <a:off x="415761" y="1219200"/>
            <a:ext cx="6026478" cy="2926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47CDD2-F409-4583-820C-6B00694C74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29"/>
          <a:stretch/>
        </p:blipFill>
        <p:spPr>
          <a:xfrm>
            <a:off x="328947" y="4718184"/>
            <a:ext cx="6113292" cy="294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062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032" y="552172"/>
            <a:ext cx="6677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8.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tumor volume  (V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of individual mouse of group treated with 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Lu-L5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10, dose 111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MBq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(Experiment 1)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1AFF1E-A5DA-424B-8C6F-2C4F64B3D407}"/>
              </a:ext>
            </a:extLst>
          </p:cNvPr>
          <p:cNvSpPr txBox="1"/>
          <p:nvPr/>
        </p:nvSpPr>
        <p:spPr>
          <a:xfrm>
            <a:off x="4303128" y="-41285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F44563-F19B-4315-9B86-DC1E96C411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14" r="1453"/>
          <a:stretch/>
        </p:blipFill>
        <p:spPr>
          <a:xfrm>
            <a:off x="408852" y="4562475"/>
            <a:ext cx="5763348" cy="31163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208AA3A-747A-49C9-B088-FF9B41F5AD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96"/>
          <a:stretch/>
        </p:blipFill>
        <p:spPr>
          <a:xfrm>
            <a:off x="408852" y="1343710"/>
            <a:ext cx="5848350" cy="302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09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4695</TotalTime>
  <Words>1112</Words>
  <Application>Microsoft Office PowerPoint</Application>
  <PresentationFormat>On-screen Show (4:3)</PresentationFormat>
  <Paragraphs>77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Symbol</vt:lpstr>
      <vt:lpstr>Times New Roman</vt:lpstr>
      <vt:lpstr>Wingdings</vt:lpstr>
      <vt:lpstr>Office Theme</vt:lpstr>
      <vt:lpstr>Prism 5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Sangeeta</dc:creator>
  <cp:lastModifiedBy>Stephanie Papadopoulos</cp:lastModifiedBy>
  <cp:revision>218</cp:revision>
  <dcterms:created xsi:type="dcterms:W3CDTF">2018-06-17T03:01:19Z</dcterms:created>
  <dcterms:modified xsi:type="dcterms:W3CDTF">2021-02-16T10:59:44Z</dcterms:modified>
</cp:coreProperties>
</file>