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4" r:id="rId2"/>
    <p:sldId id="264" r:id="rId3"/>
    <p:sldId id="363" r:id="rId4"/>
    <p:sldId id="365" r:id="rId5"/>
    <p:sldId id="279" r:id="rId6"/>
    <p:sldId id="268" r:id="rId7"/>
    <p:sldId id="362" r:id="rId8"/>
    <p:sldId id="304" r:id="rId9"/>
    <p:sldId id="301" r:id="rId10"/>
    <p:sldId id="302" r:id="rId11"/>
    <p:sldId id="283" r:id="rId12"/>
    <p:sldId id="292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Relationship Id="rId9" Type="http://schemas.openxmlformats.org/officeDocument/2006/relationships/image" Target="../media/image3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82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827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0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0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79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0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65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9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7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88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9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95B01-0F34-4526-B04D-51BA15B3DB1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1E130-4CA8-4460-A3F2-50DFB2E5B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69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microsoft.com/office/2007/relationships/hdphoto" Target="../media/hdphoto8.wdp"/><Relationship Id="rId5" Type="http://schemas.microsoft.com/office/2007/relationships/hdphoto" Target="../media/hdphoto5.wdp"/><Relationship Id="rId10" Type="http://schemas.openxmlformats.org/officeDocument/2006/relationships/image" Target="../media/image54.png"/><Relationship Id="rId4" Type="http://schemas.openxmlformats.org/officeDocument/2006/relationships/image" Target="../media/image51.png"/><Relationship Id="rId9" Type="http://schemas.microsoft.com/office/2007/relationships/hdphoto" Target="../media/hdphoto7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jpeg"/><Relationship Id="rId4" Type="http://schemas.openxmlformats.org/officeDocument/2006/relationships/image" Target="../media/image3.emf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3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6.bin"/><Relationship Id="rId1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4.emf"/><Relationship Id="rId4" Type="http://schemas.openxmlformats.org/officeDocument/2006/relationships/image" Target="../media/image21.emf"/><Relationship Id="rId9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33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30.emf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emf"/><Relationship Id="rId20" Type="http://schemas.openxmlformats.org/officeDocument/2006/relationships/image" Target="../media/image34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e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29.emf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26.e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33600" y="152400"/>
            <a:ext cx="4974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Supplemental table 1. Genomic mutations in the PI3K and MAPK pathways</a:t>
            </a:r>
            <a:endParaRPr lang="en-US" sz="11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826098" y="456831"/>
            <a:ext cx="5589635" cy="6357137"/>
            <a:chOff x="1826098" y="456831"/>
            <a:chExt cx="5589635" cy="635713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826098" y="456831"/>
              <a:ext cx="5589635" cy="35194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826098" y="3976231"/>
              <a:ext cx="5589635" cy="28377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9566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230A044-360A-47E2-8E40-E50E25DF88A0}"/>
              </a:ext>
            </a:extLst>
          </p:cNvPr>
          <p:cNvSpPr txBox="1"/>
          <p:nvPr/>
        </p:nvSpPr>
        <p:spPr>
          <a:xfrm>
            <a:off x="-62970" y="-50800"/>
            <a:ext cx="1505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Supplemental  </a:t>
            </a:r>
          </a:p>
          <a:p>
            <a:r>
              <a:rPr lang="en-US" sz="1600" dirty="0"/>
              <a:t>Figure 7 (cont.)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653B188-5522-4864-BAAF-D0DB14172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580" y="7816"/>
            <a:ext cx="3992900" cy="23899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8C7DE0-0CA9-4A37-9EBA-589EFACD1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980" y="0"/>
            <a:ext cx="3992900" cy="23899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38FEC8-D7E4-4DD6-BD4C-CF2F92FB92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266" y="2275840"/>
            <a:ext cx="4070914" cy="23970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102A4F-13F6-4C29-A3A2-5DD479A548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9580" y="2311400"/>
            <a:ext cx="4248220" cy="238994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60E0B25-BBB4-4503-985E-7FA243291C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900" y="4549335"/>
            <a:ext cx="4347509" cy="238994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F605DA1-5E59-4938-B77D-7B9D849B7AD0}"/>
              </a:ext>
            </a:extLst>
          </p:cNvPr>
          <p:cNvSpPr txBox="1"/>
          <p:nvPr/>
        </p:nvSpPr>
        <p:spPr>
          <a:xfrm>
            <a:off x="5003444" y="2541654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H</a:t>
            </a:r>
            <a:endParaRPr lang="en-US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F7AF4E-B01A-454C-BC12-6F83D88A85A7}"/>
              </a:ext>
            </a:extLst>
          </p:cNvPr>
          <p:cNvSpPr txBox="1"/>
          <p:nvPr/>
        </p:nvSpPr>
        <p:spPr>
          <a:xfrm>
            <a:off x="775950" y="533975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</a:t>
            </a:r>
            <a:endParaRPr lang="en-US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2F00DB-8DA5-46B5-9835-CAA1ABDE483B}"/>
              </a:ext>
            </a:extLst>
          </p:cNvPr>
          <p:cNvSpPr txBox="1"/>
          <p:nvPr/>
        </p:nvSpPr>
        <p:spPr>
          <a:xfrm>
            <a:off x="4988069" y="149831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</a:t>
            </a:r>
            <a:endParaRPr lang="en-US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5FFB6A-2005-41BA-BA10-AF1E3505A4A5}"/>
              </a:ext>
            </a:extLst>
          </p:cNvPr>
          <p:cNvSpPr txBox="1"/>
          <p:nvPr/>
        </p:nvSpPr>
        <p:spPr>
          <a:xfrm>
            <a:off x="860340" y="2541654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G</a:t>
            </a:r>
            <a:endParaRPr lang="en-US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BA3556-F1CE-4542-8217-29BAA42CE2FE}"/>
              </a:ext>
            </a:extLst>
          </p:cNvPr>
          <p:cNvSpPr txBox="1"/>
          <p:nvPr/>
        </p:nvSpPr>
        <p:spPr>
          <a:xfrm>
            <a:off x="925190" y="4816770"/>
            <a:ext cx="232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I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451358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066800"/>
            <a:ext cx="5791200" cy="55976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49" y="42446"/>
            <a:ext cx="2046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Supplemental Figure 8</a:t>
            </a:r>
          </a:p>
        </p:txBody>
      </p:sp>
      <p:sp>
        <p:nvSpPr>
          <p:cNvPr id="7" name="Rectangle 6"/>
          <p:cNvSpPr/>
          <p:nvPr/>
        </p:nvSpPr>
        <p:spPr>
          <a:xfrm>
            <a:off x="2057400" y="609600"/>
            <a:ext cx="54910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MR10"/>
              </a:rPr>
              <a:t>Unsupervised hierarchical clustering of the PDX samples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188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54934" y="-54074"/>
            <a:ext cx="1361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 Figure 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6AB7BF-668D-401F-AC18-AA17813E0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9215" y="206192"/>
            <a:ext cx="7328824" cy="27817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6D1645-B60D-47C7-AF4B-5D027DD75293}"/>
              </a:ext>
            </a:extLst>
          </p:cNvPr>
          <p:cNvSpPr txBox="1"/>
          <p:nvPr/>
        </p:nvSpPr>
        <p:spPr>
          <a:xfrm>
            <a:off x="646539" y="360235"/>
            <a:ext cx="301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</a:t>
            </a:r>
            <a:endParaRPr lang="en-US" sz="12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06B16A-21F8-437D-8D7E-89B752387AF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r="59561"/>
          <a:stretch/>
        </p:blipFill>
        <p:spPr>
          <a:xfrm>
            <a:off x="25040" y="3657600"/>
            <a:ext cx="1956160" cy="2514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DB00B5-A7AD-48E2-B3DD-7DCFC89D35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6300" r="56666" b="19621"/>
          <a:stretch/>
        </p:blipFill>
        <p:spPr>
          <a:xfrm>
            <a:off x="4648200" y="3584377"/>
            <a:ext cx="2077720" cy="27230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F13791D-95C3-4ACE-B528-DAD24E27DF0A}"/>
              </a:ext>
            </a:extLst>
          </p:cNvPr>
          <p:cNvSpPr txBox="1"/>
          <p:nvPr/>
        </p:nvSpPr>
        <p:spPr>
          <a:xfrm>
            <a:off x="156090" y="3276600"/>
            <a:ext cx="301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</a:t>
            </a:r>
            <a:endParaRPr lang="en-US" sz="1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D11D68-B71C-406B-B10D-1C65E72D2613}"/>
              </a:ext>
            </a:extLst>
          </p:cNvPr>
          <p:cNvSpPr txBox="1"/>
          <p:nvPr/>
        </p:nvSpPr>
        <p:spPr>
          <a:xfrm>
            <a:off x="4804290" y="3276600"/>
            <a:ext cx="301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</a:t>
            </a:r>
            <a:endParaRPr lang="en-US" sz="12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33668E-D0D5-47CB-97C2-88BF2514F2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60880" y="3830320"/>
            <a:ext cx="2687320" cy="24189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9B8CE7-F6DD-4089-BCDC-5DF3798963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95440" y="3008264"/>
            <a:ext cx="2400423" cy="362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662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419600" y="762000"/>
            <a:ext cx="3275652" cy="2673278"/>
            <a:chOff x="4419600" y="533400"/>
            <a:chExt cx="3275652" cy="2673278"/>
          </a:xfrm>
        </p:grpSpPr>
        <p:graphicFrame>
          <p:nvGraphicFramePr>
            <p:cNvPr id="60" name="Object 5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69773396"/>
                </p:ext>
              </p:extLst>
            </p:nvPr>
          </p:nvGraphicFramePr>
          <p:xfrm>
            <a:off x="4419600" y="533400"/>
            <a:ext cx="3275652" cy="18491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1" name="SPW 11.0 Graph" r:id="rId3" imgW="5662080" imgH="3924000" progId="SigmaPlotGraphicObject.10">
                    <p:embed/>
                  </p:oleObj>
                </mc:Choice>
                <mc:Fallback>
                  <p:oleObj name="SPW 11.0 Graph" r:id="rId3" imgW="5662080" imgH="3924000" progId="SigmaPlotGraphicObject.1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419600" y="533400"/>
                          <a:ext cx="3275652" cy="184913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3" name="TextBox 62"/>
            <p:cNvSpPr txBox="1"/>
            <p:nvPr/>
          </p:nvSpPr>
          <p:spPr>
            <a:xfrm rot="16200000">
              <a:off x="6225146" y="2565667"/>
              <a:ext cx="9733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MDA-MB-361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 rot="16200000">
              <a:off x="6703682" y="2589202"/>
              <a:ext cx="9733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MDA-MB-453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4959761" y="2405325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BT-474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 rot="16200000">
              <a:off x="5442945" y="2398307"/>
              <a:ext cx="6351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SK-BR-3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 rot="16200000">
              <a:off x="5846470" y="2472394"/>
              <a:ext cx="7553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HCC-1954</a:t>
              </a:r>
            </a:p>
          </p:txBody>
        </p:sp>
      </p:grpSp>
      <p:sp>
        <p:nvSpPr>
          <p:cNvPr id="76" name="Rectangle 107"/>
          <p:cNvSpPr>
            <a:spLocks noChangeArrowheads="1"/>
          </p:cNvSpPr>
          <p:nvPr/>
        </p:nvSpPr>
        <p:spPr bwMode="auto">
          <a:xfrm>
            <a:off x="1600488" y="849341"/>
            <a:ext cx="204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92" y="3495719"/>
            <a:ext cx="2694490" cy="2066881"/>
          </a:xfrm>
          <a:prstGeom prst="rect">
            <a:avLst/>
          </a:prstGeom>
        </p:spPr>
      </p:pic>
      <p:sp>
        <p:nvSpPr>
          <p:cNvPr id="22" name="Rectangle 107"/>
          <p:cNvSpPr>
            <a:spLocks noChangeArrowheads="1"/>
          </p:cNvSpPr>
          <p:nvPr/>
        </p:nvSpPr>
        <p:spPr bwMode="auto">
          <a:xfrm>
            <a:off x="4800733" y="3336423"/>
            <a:ext cx="11381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107"/>
          <p:cNvSpPr>
            <a:spLocks noChangeArrowheads="1"/>
          </p:cNvSpPr>
          <p:nvPr/>
        </p:nvSpPr>
        <p:spPr bwMode="auto">
          <a:xfrm>
            <a:off x="4969311" y="741619"/>
            <a:ext cx="945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682" y="304800"/>
            <a:ext cx="2093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Supplemental  Figure 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609568" y="2787316"/>
            <a:ext cx="2909454" cy="2981668"/>
            <a:chOff x="1609568" y="2787316"/>
            <a:chExt cx="2909454" cy="2981668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2547517"/>
                </p:ext>
              </p:extLst>
            </p:nvPr>
          </p:nvGraphicFramePr>
          <p:xfrm>
            <a:off x="1609568" y="2787316"/>
            <a:ext cx="2909454" cy="2148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02" name="SPW 11.0 Graph" r:id="rId6" imgW="5684760" imgH="3924000" progId="SigmaPlotGraphicObject.10">
                    <p:embed/>
                  </p:oleObj>
                </mc:Choice>
                <mc:Fallback>
                  <p:oleObj name="SPW 11.0 Graph" r:id="rId6" imgW="5684760" imgH="3924000" progId="SigmaPlotGraphicObject.1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609568" y="2787316"/>
                          <a:ext cx="2909454" cy="214824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 rot="16200000">
              <a:off x="3164875" y="5120380"/>
              <a:ext cx="9733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MDA-MB-361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3563036" y="5151508"/>
              <a:ext cx="9733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MDA-MB-453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2077613" y="4984621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BT-474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2481779" y="4962179"/>
              <a:ext cx="6351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SK-BR-3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2835997" y="5042300"/>
              <a:ext cx="7553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HCC-1954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591620" y="840485"/>
            <a:ext cx="2523179" cy="1620743"/>
            <a:chOff x="1591620" y="840485"/>
            <a:chExt cx="2523179" cy="1620743"/>
          </a:xfrm>
        </p:grpSpPr>
        <p:grpSp>
          <p:nvGrpSpPr>
            <p:cNvPr id="4" name="Group 3"/>
            <p:cNvGrpSpPr/>
            <p:nvPr/>
          </p:nvGrpSpPr>
          <p:grpSpPr>
            <a:xfrm>
              <a:off x="1591620" y="1723222"/>
              <a:ext cx="2523179" cy="738006"/>
              <a:chOff x="6354943" y="5450704"/>
              <a:chExt cx="2255658" cy="738006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13847" y="5470115"/>
                <a:ext cx="1696754" cy="333290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10798" y="5867400"/>
                <a:ext cx="1695243" cy="321310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6459027" y="5450704"/>
                <a:ext cx="533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HER2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354943" y="5891446"/>
                <a:ext cx="637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ym typeface="Symbol" panose="05050102010706020507" pitchFamily="18" charset="2"/>
                  </a:rPr>
                  <a:t>-actin</a:t>
                </a:r>
                <a:endParaRPr lang="en-US" sz="1100" dirty="0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 rot="16200000">
              <a:off x="3097829" y="1196353"/>
              <a:ext cx="9733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MDA-MB-361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3458781" y="1196352"/>
              <a:ext cx="9733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MDA-MB-453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2108442" y="1367372"/>
              <a:ext cx="590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BT-474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2496571" y="1335862"/>
              <a:ext cx="6351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SK-BR-3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2834619" y="1293087"/>
              <a:ext cx="7553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HCC-1954</a:t>
              </a:r>
            </a:p>
          </p:txBody>
        </p:sp>
      </p:grpSp>
      <p:sp>
        <p:nvSpPr>
          <p:cNvPr id="45" name="Rectangle 107"/>
          <p:cNvSpPr>
            <a:spLocks noChangeArrowheads="1"/>
          </p:cNvSpPr>
          <p:nvPr/>
        </p:nvSpPr>
        <p:spPr bwMode="auto">
          <a:xfrm>
            <a:off x="1601892" y="2746404"/>
            <a:ext cx="1009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093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175660"/>
              </p:ext>
            </p:extLst>
          </p:nvPr>
        </p:nvGraphicFramePr>
        <p:xfrm>
          <a:off x="1501516" y="2162584"/>
          <a:ext cx="6308714" cy="1728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4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3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12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37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87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09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Cell line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Neratinib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Trametinib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Alpelisib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Everolimus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Sapanisertib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Palbociclib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5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/>
                        <a:t>BT-474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  <a:endParaRPr lang="en-US" sz="10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1,035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10,000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776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/>
                        <a:t>SKBR-3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10,000</a:t>
                      </a:r>
                      <a:endParaRPr lang="en-US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5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/>
                        <a:t>HCC-1954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10,000</a:t>
                      </a:r>
                      <a:endParaRPr lang="en-US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319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/>
                        <a:t>MDA-MB-361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1,716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  <a:endParaRPr lang="en-US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10,000</a:t>
                      </a:r>
                      <a:endParaRPr lang="en-US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5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/>
                        <a:t>MDA-MB-453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2,024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10,000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1905000"/>
            <a:ext cx="7482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Supplemental table 2. Cell line sensitivity to </a:t>
            </a:r>
            <a:r>
              <a:rPr lang="en-US" sz="1200" b="1" dirty="0" err="1"/>
              <a:t>neratinib</a:t>
            </a:r>
            <a:r>
              <a:rPr lang="en-US" sz="1200" b="1" dirty="0"/>
              <a:t> and inhibitors targeting to the MAPK and PI3k/</a:t>
            </a:r>
            <a:r>
              <a:rPr lang="en-US" sz="1200" b="1" dirty="0" err="1"/>
              <a:t>Akt</a:t>
            </a:r>
            <a:r>
              <a:rPr lang="en-US" sz="1200" b="1" dirty="0"/>
              <a:t> pathways 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899886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2551" y="454156"/>
            <a:ext cx="1573739" cy="256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Trametinib</a:t>
            </a:r>
            <a:endParaRPr lang="en-US" sz="105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97726" y="483142"/>
            <a:ext cx="1429915" cy="256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Alpelisib</a:t>
            </a:r>
            <a:endParaRPr lang="en-US" sz="105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522352" y="483142"/>
            <a:ext cx="1578936" cy="256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Everolimus</a:t>
            </a:r>
            <a:endParaRPr lang="en-US" sz="105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72017" y="2315087"/>
            <a:ext cx="1693302" cy="256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Sapanisertib</a:t>
            </a:r>
            <a:endParaRPr lang="en-US" sz="105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597726" y="2432662"/>
            <a:ext cx="1558143" cy="256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Palbociclib</a:t>
            </a:r>
            <a:endParaRPr lang="en-US" sz="1050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3113314" y="555921"/>
          <a:ext cx="2980345" cy="18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Prism 8" r:id="rId3" imgW="4307933" imgH="2652917" progId="Prism8.Document">
                  <p:embed/>
                </p:oleObj>
              </mc:Choice>
              <mc:Fallback>
                <p:oleObj name="Prism 8" r:id="rId3" imgW="4307933" imgH="2652917" progId="Prism8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13314" y="555921"/>
                        <a:ext cx="2980345" cy="1834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6030686" y="543531"/>
          <a:ext cx="3124200" cy="1860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8" name="Prism 8" r:id="rId5" imgW="4516706" imgH="2689633" progId="Prism8.Document">
                  <p:embed/>
                </p:oleObj>
              </mc:Choice>
              <mc:Fallback>
                <p:oleObj name="Prism 8" r:id="rId5" imgW="4516706" imgH="2689633" progId="Prism8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30686" y="543531"/>
                        <a:ext cx="3124200" cy="18602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21860" y="2432662"/>
          <a:ext cx="3013288" cy="1848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9" name="Prism 8" r:id="rId7" imgW="4356527" imgH="2671275" progId="Prism8.Document">
                  <p:embed/>
                </p:oleObj>
              </mc:Choice>
              <mc:Fallback>
                <p:oleObj name="Prism 8" r:id="rId7" imgW="4356527" imgH="2671275" progId="Prism8.Document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860" y="2432662"/>
                        <a:ext cx="3013288" cy="1848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3124200" y="2522433"/>
          <a:ext cx="3320766" cy="1821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0" name="Prism 8" r:id="rId9" imgW="4799990" imgH="2633119" progId="Prism8.Document">
                  <p:embed/>
                </p:oleObj>
              </mc:Choice>
              <mc:Fallback>
                <p:oleObj name="Prism 8" r:id="rId9" imgW="4799990" imgH="2633119" progId="Prism8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124200" y="2522433"/>
                        <a:ext cx="3320766" cy="1821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21773" y="532046"/>
          <a:ext cx="3147260" cy="1828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Prism 8" r:id="rId11" imgW="4550182" imgH="2643918" progId="Prism8.Document">
                  <p:embed/>
                </p:oleObj>
              </mc:Choice>
              <mc:Fallback>
                <p:oleObj name="Prism 8" r:id="rId11" imgW="4550182" imgH="2643918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1773" y="532046"/>
                        <a:ext cx="3147260" cy="18283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3158920" y="2387682"/>
            <a:ext cx="300123" cy="28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1894" y="2337119"/>
            <a:ext cx="300123" cy="28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16786" y="442476"/>
            <a:ext cx="300123" cy="28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44572" y="395371"/>
            <a:ext cx="300123" cy="28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3858" y="381000"/>
            <a:ext cx="300123" cy="28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152937-1BA3-4E38-8812-D90C7C9C1D93}"/>
              </a:ext>
            </a:extLst>
          </p:cNvPr>
          <p:cNvSpPr txBox="1"/>
          <p:nvPr/>
        </p:nvSpPr>
        <p:spPr>
          <a:xfrm>
            <a:off x="23153" y="76200"/>
            <a:ext cx="2093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Supplemental  Figure 2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CCB59E5-FEFF-41DE-A1F2-96C398365C1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4600" y="4876800"/>
            <a:ext cx="4785028" cy="191401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D8A9CAD-586B-4346-BBDC-0C856609D9D4}"/>
              </a:ext>
            </a:extLst>
          </p:cNvPr>
          <p:cNvSpPr txBox="1"/>
          <p:nvPr/>
        </p:nvSpPr>
        <p:spPr>
          <a:xfrm>
            <a:off x="2387594" y="4541198"/>
            <a:ext cx="2014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Supplemental  Table 3</a:t>
            </a:r>
          </a:p>
        </p:txBody>
      </p:sp>
    </p:spTree>
    <p:extLst>
      <p:ext uri="{BB962C8B-B14F-4D97-AF65-F5344CB8AC3E}">
        <p14:creationId xmlns:p14="http://schemas.microsoft.com/office/powerpoint/2010/main" val="3210053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00713" y="381000"/>
            <a:ext cx="2683150" cy="674006"/>
            <a:chOff x="435424" y="1219200"/>
            <a:chExt cx="2917376" cy="76200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529" t="16986" r="2479" b="69808"/>
            <a:stretch/>
          </p:blipFill>
          <p:spPr>
            <a:xfrm flipH="1">
              <a:off x="1066800" y="1219200"/>
              <a:ext cx="2286000" cy="76200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131" t="57531" r="3306" b="29916"/>
            <a:stretch/>
          </p:blipFill>
          <p:spPr>
            <a:xfrm rot="10800000">
              <a:off x="435424" y="1256859"/>
              <a:ext cx="727165" cy="724342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5633918" y="406273"/>
            <a:ext cx="2671882" cy="649121"/>
            <a:chOff x="447675" y="2085533"/>
            <a:chExt cx="2905124" cy="73386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92" t="57098" r="34892" b="30192"/>
            <a:stretch/>
          </p:blipFill>
          <p:spPr>
            <a:xfrm flipH="1">
              <a:off x="1123948" y="2085533"/>
              <a:ext cx="2228851" cy="73342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131" t="57531" r="3306" b="29916"/>
            <a:stretch/>
          </p:blipFill>
          <p:spPr>
            <a:xfrm rot="10800000">
              <a:off x="447675" y="2095058"/>
              <a:ext cx="727165" cy="72434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160395" y="381000"/>
            <a:ext cx="2645333" cy="665969"/>
            <a:chOff x="458031" y="2028385"/>
            <a:chExt cx="2876258" cy="75291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7" t="17481" r="67563" b="69471"/>
            <a:stretch/>
          </p:blipFill>
          <p:spPr>
            <a:xfrm flipH="1">
              <a:off x="1143539" y="2028385"/>
              <a:ext cx="2190750" cy="75291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131" t="57531" r="3306" b="29916"/>
            <a:stretch/>
          </p:blipFill>
          <p:spPr>
            <a:xfrm rot="10800000">
              <a:off x="458031" y="2056958"/>
              <a:ext cx="727166" cy="724342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171449" y="3792272"/>
            <a:ext cx="2662854" cy="648729"/>
            <a:chOff x="143706" y="1362075"/>
            <a:chExt cx="2895308" cy="73342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24" t="17333" r="35175" b="69957"/>
            <a:stretch/>
          </p:blipFill>
          <p:spPr>
            <a:xfrm flipH="1">
              <a:off x="848264" y="1362075"/>
              <a:ext cx="2190750" cy="733424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131" t="57531" r="3306" b="29916"/>
            <a:stretch/>
          </p:blipFill>
          <p:spPr>
            <a:xfrm rot="10800000">
              <a:off x="143706" y="1371157"/>
              <a:ext cx="727165" cy="724342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61" t="57106" r="3022" b="30340"/>
          <a:stretch/>
        </p:blipFill>
        <p:spPr>
          <a:xfrm flipH="1">
            <a:off x="2938221" y="3792272"/>
            <a:ext cx="2049905" cy="640696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5662493" y="3775420"/>
            <a:ext cx="2627022" cy="665581"/>
            <a:chOff x="6124765" y="1447800"/>
            <a:chExt cx="2856348" cy="75247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7" t="55958" r="67330" b="31001"/>
            <a:stretch/>
          </p:blipFill>
          <p:spPr>
            <a:xfrm flipH="1">
              <a:off x="6828462" y="1447800"/>
              <a:ext cx="2152651" cy="75247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131" t="57531" r="3306" b="29916"/>
            <a:stretch/>
          </p:blipFill>
          <p:spPr>
            <a:xfrm rot="10800000">
              <a:off x="6124765" y="1475934"/>
              <a:ext cx="727165" cy="724342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3671030" y="-47625"/>
            <a:ext cx="1369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Trametinib</a:t>
            </a:r>
            <a:r>
              <a:rPr lang="en-US" sz="1400" dirty="0"/>
              <a:t> (</a:t>
            </a:r>
            <a:r>
              <a:rPr lang="en-US" sz="1400" dirty="0" err="1"/>
              <a:t>nM</a:t>
            </a:r>
            <a:r>
              <a:rPr lang="en-US" sz="1400" dirty="0"/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01090" y="196364"/>
            <a:ext cx="23567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0                1                10              100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67278" y="-38100"/>
            <a:ext cx="1202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Alpelisib</a:t>
            </a:r>
            <a:r>
              <a:rPr lang="en-US" sz="1400" dirty="0"/>
              <a:t> (</a:t>
            </a:r>
            <a:r>
              <a:rPr lang="en-US" sz="1400" dirty="0" err="1"/>
              <a:t>nM</a:t>
            </a:r>
            <a:r>
              <a:rPr lang="en-US" sz="1400" dirty="0"/>
              <a:t>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97338" y="186839"/>
            <a:ext cx="2451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0               10             100            1000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45329" y="3335781"/>
            <a:ext cx="1381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Everolimus</a:t>
            </a:r>
            <a:r>
              <a:rPr lang="en-US" sz="1400" dirty="0"/>
              <a:t> (</a:t>
            </a:r>
            <a:r>
              <a:rPr lang="en-US" sz="1400" dirty="0" err="1"/>
              <a:t>nM</a:t>
            </a:r>
            <a:r>
              <a:rPr lang="en-US" sz="1400" dirty="0"/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75389" y="3579770"/>
            <a:ext cx="2257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0              0.01            0.1               1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75668" y="3350188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Sapanisertib</a:t>
            </a:r>
            <a:r>
              <a:rPr lang="en-US" sz="1400" dirty="0"/>
              <a:t> (</a:t>
            </a:r>
            <a:r>
              <a:rPr lang="en-US" sz="1400" dirty="0" err="1"/>
              <a:t>nM</a:t>
            </a:r>
            <a:r>
              <a:rPr lang="en-US" sz="1400" dirty="0"/>
              <a:t>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105161" y="3565096"/>
            <a:ext cx="1771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0                0.1               1  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12840" y="-47625"/>
            <a:ext cx="1264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Neratinib</a:t>
            </a:r>
            <a:r>
              <a:rPr lang="en-US" sz="1400" dirty="0"/>
              <a:t> (</a:t>
            </a:r>
            <a:r>
              <a:rPr lang="en-US" sz="1400" dirty="0" err="1"/>
              <a:t>nM</a:t>
            </a:r>
            <a:r>
              <a:rPr lang="en-US" sz="1400" dirty="0"/>
              <a:t>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42900" y="196364"/>
            <a:ext cx="23567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0                1                10              100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14230" y="3343640"/>
            <a:ext cx="1359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Palbociclib</a:t>
            </a:r>
            <a:r>
              <a:rPr lang="en-US" sz="1400" dirty="0"/>
              <a:t> (</a:t>
            </a:r>
            <a:r>
              <a:rPr lang="en-US" sz="1400" dirty="0" err="1"/>
              <a:t>nM</a:t>
            </a:r>
            <a:r>
              <a:rPr lang="en-US" sz="1400" dirty="0"/>
              <a:t>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44290" y="3587629"/>
            <a:ext cx="2404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0             100            1000         10000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0"/>
          <a:stretch/>
        </p:blipFill>
        <p:spPr>
          <a:xfrm>
            <a:off x="76200" y="1106772"/>
            <a:ext cx="2757311" cy="220559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9"/>
          <a:stretch/>
        </p:blipFill>
        <p:spPr>
          <a:xfrm>
            <a:off x="2772035" y="1075547"/>
            <a:ext cx="2839302" cy="227849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3"/>
          <a:stretch/>
        </p:blipFill>
        <p:spPr>
          <a:xfrm>
            <a:off x="5583862" y="1111451"/>
            <a:ext cx="2798138" cy="222598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2"/>
          <a:stretch/>
        </p:blipFill>
        <p:spPr>
          <a:xfrm>
            <a:off x="76200" y="4472230"/>
            <a:ext cx="2758103" cy="236886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4"/>
          <a:stretch/>
        </p:blipFill>
        <p:spPr>
          <a:xfrm>
            <a:off x="2762249" y="4492771"/>
            <a:ext cx="2953973" cy="234832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0"/>
          <a:stretch/>
        </p:blipFill>
        <p:spPr>
          <a:xfrm>
            <a:off x="5520353" y="4481754"/>
            <a:ext cx="2861647" cy="2452446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520353" y="3420720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</a:t>
            </a:r>
            <a:endParaRPr lang="en-US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0019" y="85859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</a:t>
            </a:r>
            <a:endParaRPr lang="en-US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2850499" y="33306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</a:t>
            </a:r>
            <a:endParaRPr lang="en-US" sz="1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516534" y="3895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6163" y="3370533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</a:t>
            </a:r>
            <a:endParaRPr lang="en-US" sz="1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831447" y="3338805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</a:t>
            </a:r>
            <a:endParaRPr lang="en-US" sz="12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-84058" y="-105791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 Fig 3</a:t>
            </a:r>
          </a:p>
        </p:txBody>
      </p:sp>
    </p:spTree>
    <p:extLst>
      <p:ext uri="{BB962C8B-B14F-4D97-AF65-F5344CB8AC3E}">
        <p14:creationId xmlns:p14="http://schemas.microsoft.com/office/powerpoint/2010/main" val="4008216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04995"/>
              </p:ext>
            </p:extLst>
          </p:nvPr>
        </p:nvGraphicFramePr>
        <p:xfrm>
          <a:off x="413657" y="1243975"/>
          <a:ext cx="2634158" cy="1912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9" name="SPW 11.0 Graph" r:id="rId3" imgW="5478120" imgH="3977280" progId="SigmaPlotGraphicObject.10">
                  <p:embed/>
                </p:oleObj>
              </mc:Choice>
              <mc:Fallback>
                <p:oleObj name="SPW 11.0 Graph" r:id="rId3" imgW="5478120" imgH="3977280" progId="SigmaPlotGraphicObject.10">
                  <p:embed/>
                  <p:pic>
                    <p:nvPicPr>
                      <p:cNvPr id="55" name="Object 5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3657" y="1243975"/>
                        <a:ext cx="2634158" cy="19120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014911"/>
              </p:ext>
            </p:extLst>
          </p:nvPr>
        </p:nvGraphicFramePr>
        <p:xfrm>
          <a:off x="3233149" y="1265443"/>
          <a:ext cx="2634158" cy="1912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0" name="SPW 11.0 Graph" r:id="rId5" imgW="5478120" imgH="3977280" progId="SigmaPlotGraphicObject.10">
                  <p:embed/>
                </p:oleObj>
              </mc:Choice>
              <mc:Fallback>
                <p:oleObj name="SPW 11.0 Graph" r:id="rId5" imgW="5478120" imgH="3977280" progId="SigmaPlotGraphicObject.10">
                  <p:embed/>
                  <p:pic>
                    <p:nvPicPr>
                      <p:cNvPr id="59" name="Object 5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3149" y="1265443"/>
                        <a:ext cx="2634158" cy="19120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304555"/>
              </p:ext>
            </p:extLst>
          </p:nvPr>
        </p:nvGraphicFramePr>
        <p:xfrm>
          <a:off x="6052642" y="1298012"/>
          <a:ext cx="2634158" cy="1919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1" name="SPW 11.0 Graph" r:id="rId7" imgW="5478120" imgH="3992400" progId="SigmaPlotGraphicObject.10">
                  <p:embed/>
                </p:oleObj>
              </mc:Choice>
              <mc:Fallback>
                <p:oleObj name="SPW 11.0 Graph" r:id="rId7" imgW="5478120" imgH="3992400" progId="SigmaPlotGraphicObject.10">
                  <p:embed/>
                  <p:pic>
                    <p:nvPicPr>
                      <p:cNvPr id="60" name="Object 5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52642" y="1298012"/>
                        <a:ext cx="2634158" cy="1919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582130"/>
              </p:ext>
            </p:extLst>
          </p:nvPr>
        </p:nvGraphicFramePr>
        <p:xfrm>
          <a:off x="449176" y="3427145"/>
          <a:ext cx="2634158" cy="1908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2" name="SPW 11.0 Graph" r:id="rId9" imgW="5478120" imgH="3969360" progId="SigmaPlotGraphicObject.10">
                  <p:embed/>
                </p:oleObj>
              </mc:Choice>
              <mc:Fallback>
                <p:oleObj name="SPW 11.0 Graph" r:id="rId9" imgW="5478120" imgH="3969360" progId="SigmaPlotGraphicObject.10">
                  <p:embed/>
                  <p:pic>
                    <p:nvPicPr>
                      <p:cNvPr id="61" name="Object 6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49176" y="3427145"/>
                        <a:ext cx="2634158" cy="1908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595762"/>
              </p:ext>
            </p:extLst>
          </p:nvPr>
        </p:nvGraphicFramePr>
        <p:xfrm>
          <a:off x="3233149" y="3424651"/>
          <a:ext cx="2644844" cy="1907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3" name="SPW 11.0 Graph" r:id="rId11" imgW="5500800" imgH="3967920" progId="SigmaPlotGraphicObject.10">
                  <p:embed/>
                </p:oleObj>
              </mc:Choice>
              <mc:Fallback>
                <p:oleObj name="SPW 11.0 Graph" r:id="rId11" imgW="5500800" imgH="3967920" progId="SigmaPlotGraphicObject.10">
                  <p:embed/>
                  <p:pic>
                    <p:nvPicPr>
                      <p:cNvPr id="62" name="Object 6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33149" y="3424651"/>
                        <a:ext cx="2644844" cy="1907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3551004" y="3386486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</a:t>
            </a:r>
            <a:endParaRPr lang="en-US" sz="12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786150" y="3390787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</a:t>
            </a:r>
            <a:endParaRPr lang="en-US" sz="1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379134" y="1217345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  <a:endParaRPr lang="en-US" sz="12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3571842" y="1198062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</a:t>
            </a:r>
            <a:endParaRPr lang="en-US" sz="1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686674" y="1143000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</a:t>
            </a:r>
            <a:endParaRPr lang="en-US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292906" y="1285882"/>
            <a:ext cx="14558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Trametinib</a:t>
            </a:r>
            <a:endParaRPr lang="en-US" sz="105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961599" y="1285882"/>
            <a:ext cx="13227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Alpelisib</a:t>
            </a:r>
            <a:endParaRPr lang="en-US" sz="105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4141932" y="1293375"/>
            <a:ext cx="14606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Everolimus</a:t>
            </a:r>
            <a:endParaRPr lang="en-US" sz="105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1252831" y="3395421"/>
            <a:ext cx="15359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Sapanisertib</a:t>
            </a:r>
            <a:endParaRPr lang="en-US" sz="105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4061219" y="3424651"/>
            <a:ext cx="14414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/>
              <a:t>Neratinib</a:t>
            </a:r>
            <a:r>
              <a:rPr lang="en-US" sz="1050" b="1" dirty="0"/>
              <a:t> + </a:t>
            </a:r>
            <a:r>
              <a:rPr lang="en-US" sz="1050" b="1" dirty="0" err="1"/>
              <a:t>Palbociclib</a:t>
            </a:r>
            <a:endParaRPr lang="en-US" sz="105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F61E9C4-5370-4807-B2F8-CC60735CE663}"/>
              </a:ext>
            </a:extLst>
          </p:cNvPr>
          <p:cNvSpPr txBox="1"/>
          <p:nvPr/>
        </p:nvSpPr>
        <p:spPr>
          <a:xfrm>
            <a:off x="156682" y="274320"/>
            <a:ext cx="2093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Supplemental  Figure 4</a:t>
            </a:r>
          </a:p>
        </p:txBody>
      </p:sp>
    </p:spTree>
    <p:extLst>
      <p:ext uri="{BB962C8B-B14F-4D97-AF65-F5344CB8AC3E}">
        <p14:creationId xmlns:p14="http://schemas.microsoft.com/office/powerpoint/2010/main" val="217932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32952" y="457200"/>
          <a:ext cx="3026288" cy="1712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3" name="SPW 11.0 Graph" r:id="rId3" imgW="6207120" imgH="3512160" progId="SigmaPlotGraphicObject.10">
                  <p:embed/>
                </p:oleObj>
              </mc:Choice>
              <mc:Fallback>
                <p:oleObj name="SPW 11.0 Graph" r:id="rId3" imgW="6207120" imgH="3512160" progId="SigmaPlotGraphicObject.10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952" y="457200"/>
                        <a:ext cx="3026288" cy="17120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3079830" y="465715"/>
          <a:ext cx="2991456" cy="1703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4" name="SPW 11.0 Graph" r:id="rId5" imgW="6136200" imgH="3494160" progId="SigmaPlotGraphicObject.10">
                  <p:embed/>
                </p:oleObj>
              </mc:Choice>
              <mc:Fallback>
                <p:oleObj name="SPW 11.0 Graph" r:id="rId5" imgW="6136200" imgH="3494160" progId="SigmaPlotGraphicObject.10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79830" y="465715"/>
                        <a:ext cx="2991456" cy="17035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6065856" y="457200"/>
          <a:ext cx="3078144" cy="2201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5" name="SPW 11.0 Graph" r:id="rId7" imgW="6313680" imgH="4515120" progId="SigmaPlotGraphicObject.10">
                  <p:embed/>
                </p:oleObj>
              </mc:Choice>
              <mc:Fallback>
                <p:oleObj name="SPW 11.0 Graph" r:id="rId7" imgW="6313680" imgH="4515120" progId="SigmaPlotGraphicObject.10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65856" y="457200"/>
                        <a:ext cx="3078144" cy="22012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32953" y="2477530"/>
          <a:ext cx="3053631" cy="1713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6" name="SPW 11.0 Graph" r:id="rId9" imgW="6207120" imgH="3482640" progId="SigmaPlotGraphicObject.10">
                  <p:embed/>
                </p:oleObj>
              </mc:Choice>
              <mc:Fallback>
                <p:oleObj name="SPW 11.0 Graph" r:id="rId9" imgW="6207120" imgH="3482640" progId="SigmaPlotGraphicObject.10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2953" y="2477530"/>
                        <a:ext cx="3053631" cy="17134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6072610" y="2447207"/>
          <a:ext cx="3045351" cy="1722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7" name="SPW 11.0 Graph" r:id="rId11" imgW="6207120" imgH="3512160" progId="SigmaPlotGraphicObject.10">
                  <p:embed/>
                </p:oleObj>
              </mc:Choice>
              <mc:Fallback>
                <p:oleObj name="SPW 11.0 Graph" r:id="rId11" imgW="6207120" imgH="3512160" progId="SigmaPlotGraphicObject.10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72610" y="2447207"/>
                        <a:ext cx="3045351" cy="17228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0" y="-39463"/>
            <a:ext cx="2046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Supplemental Figure 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800" y="317723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30907" y="361711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42953" y="410741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4800" y="2346798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12917" y="2323641"/>
            <a:ext cx="26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3033869" y="2472862"/>
          <a:ext cx="3059331" cy="1730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8" name="SPW 11.0 Graph" r:id="rId13" imgW="6207120" imgH="3512160" progId="SigmaPlotGraphicObject.10">
                  <p:embed/>
                </p:oleObj>
              </mc:Choice>
              <mc:Fallback>
                <p:oleObj name="SPW 11.0 Graph" r:id="rId13" imgW="6207120" imgH="3512160" progId="SigmaPlotGraphicObject.10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033869" y="2472862"/>
                        <a:ext cx="3059331" cy="1730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348920" y="2346797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</a:t>
            </a:r>
          </a:p>
        </p:txBody>
      </p:sp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E5609A33-2249-4729-97AE-69FBC084A9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9346260"/>
              </p:ext>
            </p:extLst>
          </p:nvPr>
        </p:nvGraphicFramePr>
        <p:xfrm>
          <a:off x="45309" y="4657880"/>
          <a:ext cx="3064343" cy="1712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9" name="SPW 11.0 Graph" r:id="rId15" imgW="6219360" imgH="3475800" progId="SigmaPlotGraphicObject.10">
                  <p:embed/>
                </p:oleObj>
              </mc:Choice>
              <mc:Fallback>
                <p:oleObj name="SPW 11.0 Graph" r:id="rId15" imgW="6219360" imgH="3475800" progId="SigmaPlotGraphicObject.10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5309" y="4657880"/>
                        <a:ext cx="3064343" cy="17120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2AD3C15F-2300-48EB-A981-D6D7C34153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7118778"/>
              </p:ext>
            </p:extLst>
          </p:nvPr>
        </p:nvGraphicFramePr>
        <p:xfrm>
          <a:off x="3086584" y="4601876"/>
          <a:ext cx="2986026" cy="1754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0" name="SPW 11.0 Graph" r:id="rId17" imgW="6172920" imgH="3627360" progId="SigmaPlotGraphicObject.10">
                  <p:embed/>
                </p:oleObj>
              </mc:Choice>
              <mc:Fallback>
                <p:oleObj name="SPW 11.0 Graph" r:id="rId17" imgW="6172920" imgH="3627360" progId="SigmaPlotGraphicObject.10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086584" y="4601876"/>
                        <a:ext cx="2986026" cy="17549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71A0DD18-36E7-4973-B26A-611E62ED49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737082"/>
              </p:ext>
            </p:extLst>
          </p:nvPr>
        </p:nvGraphicFramePr>
        <p:xfrm>
          <a:off x="6150927" y="4657880"/>
          <a:ext cx="2928786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1" name="SPW 11.0 Graph" r:id="rId19" imgW="6124320" imgH="3532320" progId="SigmaPlotGraphicObject.10">
                  <p:embed/>
                </p:oleObj>
              </mc:Choice>
              <mc:Fallback>
                <p:oleObj name="SPW 11.0 Graph" r:id="rId19" imgW="6124320" imgH="3532320" progId="SigmaPlotGraphicObject.10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150927" y="4657880"/>
                        <a:ext cx="2928786" cy="168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49663965-0E0E-422C-AB51-1A8A1BFBE021}"/>
              </a:ext>
            </a:extLst>
          </p:cNvPr>
          <p:cNvSpPr txBox="1"/>
          <p:nvPr/>
        </p:nvSpPr>
        <p:spPr>
          <a:xfrm>
            <a:off x="6546127" y="4422666"/>
            <a:ext cx="232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F0DF19B-69CA-4D35-9200-F05CC61E6156}"/>
              </a:ext>
            </a:extLst>
          </p:cNvPr>
          <p:cNvSpPr txBox="1"/>
          <p:nvPr/>
        </p:nvSpPr>
        <p:spPr>
          <a:xfrm>
            <a:off x="3498998" y="4434829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A8BE52C-4D53-4666-A6B3-D86C4848EDD4}"/>
              </a:ext>
            </a:extLst>
          </p:cNvPr>
          <p:cNvSpPr txBox="1"/>
          <p:nvPr/>
        </p:nvSpPr>
        <p:spPr>
          <a:xfrm>
            <a:off x="451635" y="4447987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705048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01" y="533033"/>
            <a:ext cx="4025863" cy="18689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560" y="533033"/>
            <a:ext cx="4191000" cy="19775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99" y="2367571"/>
            <a:ext cx="4419601" cy="23665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2510570"/>
            <a:ext cx="3769359" cy="20530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801" y="4695109"/>
            <a:ext cx="4282276" cy="201049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400" y="59324"/>
            <a:ext cx="20931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Supplemental  Figure 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4E73AE-AADB-40AF-B29A-E2BC529E2986}"/>
              </a:ext>
            </a:extLst>
          </p:cNvPr>
          <p:cNvSpPr txBox="1"/>
          <p:nvPr/>
        </p:nvSpPr>
        <p:spPr>
          <a:xfrm>
            <a:off x="685800" y="512713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</a:t>
            </a:r>
            <a:endParaRPr lang="en-US" sz="1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106C79-BB8A-4C04-A40C-533B44763D27}"/>
              </a:ext>
            </a:extLst>
          </p:cNvPr>
          <p:cNvSpPr txBox="1"/>
          <p:nvPr/>
        </p:nvSpPr>
        <p:spPr>
          <a:xfrm>
            <a:off x="812691" y="4764100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</a:t>
            </a:r>
            <a:endParaRPr lang="en-US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9C4A02-A1AF-40CD-B265-BE7F7D95ADC8}"/>
              </a:ext>
            </a:extLst>
          </p:cNvPr>
          <p:cNvSpPr txBox="1"/>
          <p:nvPr/>
        </p:nvSpPr>
        <p:spPr>
          <a:xfrm>
            <a:off x="5086165" y="2535377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</a:t>
            </a:r>
            <a:endParaRPr lang="en-US" sz="12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680FB4-01C6-4464-AE38-7A8A930BDBA6}"/>
              </a:ext>
            </a:extLst>
          </p:cNvPr>
          <p:cNvSpPr txBox="1"/>
          <p:nvPr/>
        </p:nvSpPr>
        <p:spPr>
          <a:xfrm>
            <a:off x="685800" y="2512763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  <a:endParaRPr lang="en-US" sz="1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C12CAB-EC92-4855-8A63-604FBEC74140}"/>
              </a:ext>
            </a:extLst>
          </p:cNvPr>
          <p:cNvSpPr txBox="1"/>
          <p:nvPr/>
        </p:nvSpPr>
        <p:spPr>
          <a:xfrm>
            <a:off x="5137801" y="508226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012407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3B81AA-C89B-4205-B4B3-586EA192B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4035254" cy="24589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AD538E-F7BB-410D-88A6-DA43EA41D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86" y="924308"/>
            <a:ext cx="4035254" cy="24589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B66CBC-E705-4090-9E89-D5899DBAD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484628"/>
            <a:ext cx="4305244" cy="24589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036024-E2F1-4C7E-BC28-7C46460911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3509276"/>
            <a:ext cx="4400106" cy="24589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30A044-360A-47E2-8E40-E50E25DF88A0}"/>
              </a:ext>
            </a:extLst>
          </p:cNvPr>
          <p:cNvSpPr txBox="1"/>
          <p:nvPr/>
        </p:nvSpPr>
        <p:spPr>
          <a:xfrm>
            <a:off x="156682" y="274320"/>
            <a:ext cx="2093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Supplemental  Figure 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490C04-C08F-459A-A114-EFA3942955AA}"/>
              </a:ext>
            </a:extLst>
          </p:cNvPr>
          <p:cNvSpPr txBox="1"/>
          <p:nvPr/>
        </p:nvSpPr>
        <p:spPr>
          <a:xfrm>
            <a:off x="542320" y="760511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</a:t>
            </a:r>
            <a:endParaRPr lang="en-US" sz="1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3A75CC-C3C3-4387-BAAC-FABC1F729935}"/>
              </a:ext>
            </a:extLst>
          </p:cNvPr>
          <p:cNvSpPr txBox="1"/>
          <p:nvPr/>
        </p:nvSpPr>
        <p:spPr>
          <a:xfrm>
            <a:off x="4762444" y="798312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</a:t>
            </a:r>
            <a:endParaRPr lang="en-US" sz="1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C3BA35-9A19-44AE-80BC-04D52DC3CB80}"/>
              </a:ext>
            </a:extLst>
          </p:cNvPr>
          <p:cNvSpPr txBox="1"/>
          <p:nvPr/>
        </p:nvSpPr>
        <p:spPr>
          <a:xfrm>
            <a:off x="542320" y="3330739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  <a:endParaRPr lang="en-US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C449F3-BC38-48BE-A369-EE93AAAD6F72}"/>
              </a:ext>
            </a:extLst>
          </p:cNvPr>
          <p:cNvSpPr txBox="1"/>
          <p:nvPr/>
        </p:nvSpPr>
        <p:spPr>
          <a:xfrm>
            <a:off x="4653618" y="3342812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79514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5662</TotalTime>
  <Words>271</Words>
  <Application>Microsoft Office PowerPoint</Application>
  <PresentationFormat>On-screen Show (4:3)</PresentationFormat>
  <Paragraphs>142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CMR10</vt:lpstr>
      <vt:lpstr>Arial</vt:lpstr>
      <vt:lpstr>Calibri</vt:lpstr>
      <vt:lpstr>Office Theme</vt:lpstr>
      <vt:lpstr>SPW 11.0 Graph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Scott,Stephen</dc:creator>
  <cp:lastModifiedBy>Zhao,Ming</cp:lastModifiedBy>
  <cp:revision>185</cp:revision>
  <cp:lastPrinted>2019-07-17T14:31:00Z</cp:lastPrinted>
  <dcterms:created xsi:type="dcterms:W3CDTF">2016-09-15T18:09:50Z</dcterms:created>
  <dcterms:modified xsi:type="dcterms:W3CDTF">2020-11-03T20:01:29Z</dcterms:modified>
</cp:coreProperties>
</file>