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7" r:id="rId3"/>
    <p:sldId id="258" r:id="rId4"/>
    <p:sldId id="260" r:id="rId5"/>
    <p:sldId id="290" r:id="rId6"/>
    <p:sldId id="270" r:id="rId7"/>
    <p:sldId id="279" r:id="rId8"/>
    <p:sldId id="272" r:id="rId9"/>
    <p:sldId id="271" r:id="rId10"/>
    <p:sldId id="273" r:id="rId11"/>
    <p:sldId id="284" r:id="rId12"/>
    <p:sldId id="281" r:id="rId13"/>
    <p:sldId id="285" r:id="rId14"/>
    <p:sldId id="286" r:id="rId15"/>
    <p:sldId id="289" r:id="rId16"/>
    <p:sldId id="292" r:id="rId17"/>
    <p:sldId id="291" r:id="rId18"/>
    <p:sldId id="293" r:id="rId1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>
      <p:cViewPr varScale="1">
        <p:scale>
          <a:sx n="104" d="100"/>
          <a:sy n="104" d="100"/>
        </p:scale>
        <p:origin x="19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FFB02E0-D5D2-4F32-8DE9-DE862EB60D5E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BFA566A7-BB74-4F7F-8814-6DE6B94AD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1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566A7-BB74-4F7F-8814-6DE6B94ADE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07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04189-B05E-456A-AFAD-903401A625A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81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8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4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8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3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4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4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9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5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8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9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CE1C1-820C-4DC4-B1D7-2E6F9AAB9FF6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A2B3F-4D42-447E-A5EB-5A5F1E11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2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矢印コネクタ 3"/>
          <p:cNvCxnSpPr/>
          <p:nvPr/>
        </p:nvCxnSpPr>
        <p:spPr>
          <a:xfrm flipH="1">
            <a:off x="2050429" y="2772503"/>
            <a:ext cx="1290" cy="5296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矢印コネクタ 4"/>
          <p:cNvCxnSpPr/>
          <p:nvPr/>
        </p:nvCxnSpPr>
        <p:spPr>
          <a:xfrm>
            <a:off x="4932039" y="2898475"/>
            <a:ext cx="8015" cy="395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3203847" y="836712"/>
            <a:ext cx="3456384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373 patients with DNA samples</a:t>
            </a:r>
          </a:p>
        </p:txBody>
      </p:sp>
      <p:cxnSp>
        <p:nvCxnSpPr>
          <p:cNvPr id="7" name="直線矢印コネクタ 6"/>
          <p:cNvCxnSpPr>
            <a:stCxn id="6" idx="2"/>
          </p:cNvCxnSpPr>
          <p:nvPr/>
        </p:nvCxnSpPr>
        <p:spPr>
          <a:xfrm>
            <a:off x="4932039" y="1190655"/>
            <a:ext cx="0" cy="366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907703" y="1556792"/>
            <a:ext cx="6048672" cy="353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341 patients with DNA samples and clinical information</a:t>
            </a:r>
          </a:p>
        </p:txBody>
      </p:sp>
      <p:cxnSp>
        <p:nvCxnSpPr>
          <p:cNvPr id="11" name="直線矢印コネクタ 10"/>
          <p:cNvCxnSpPr>
            <a:stCxn id="8" idx="2"/>
          </p:cNvCxnSpPr>
          <p:nvPr/>
        </p:nvCxnSpPr>
        <p:spPr>
          <a:xfrm>
            <a:off x="4932039" y="1910735"/>
            <a:ext cx="0" cy="5101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051719" y="2142148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endCxn id="16" idx="0"/>
          </p:cNvCxnSpPr>
          <p:nvPr/>
        </p:nvCxnSpPr>
        <p:spPr>
          <a:xfrm>
            <a:off x="7740351" y="2142148"/>
            <a:ext cx="1" cy="288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765351" y="2430180"/>
            <a:ext cx="2390825" cy="5539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Zonisamide (25 mg/day)</a:t>
            </a:r>
          </a:p>
          <a:p>
            <a:pPr algn="ctr"/>
            <a:r>
              <a:rPr lang="en-US" sz="1500" b="1" dirty="0"/>
              <a:t>(N=111)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99591" y="2438018"/>
            <a:ext cx="2398344" cy="5539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/>
              <a:t>Zonisamide (50 mg/day)</a:t>
            </a:r>
          </a:p>
          <a:p>
            <a:pPr algn="ctr"/>
            <a:r>
              <a:rPr lang="en-US" sz="1500" b="1" dirty="0"/>
              <a:t>(N=111)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32239" y="2430181"/>
            <a:ext cx="201622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Placebo </a:t>
            </a:r>
          </a:p>
          <a:p>
            <a:pPr algn="ctr"/>
            <a:r>
              <a:rPr lang="en-US" sz="1500" dirty="0"/>
              <a:t>(N=119) </a:t>
            </a: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2050429" y="2142148"/>
            <a:ext cx="0" cy="2787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83568" y="3294276"/>
            <a:ext cx="5760640" cy="3539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PD patients who received </a:t>
            </a:r>
            <a:r>
              <a:rPr lang="en-US" sz="1700" dirty="0" err="1"/>
              <a:t>zonisamide</a:t>
            </a:r>
            <a:r>
              <a:rPr lang="en-US" sz="1700" dirty="0"/>
              <a:t> treatment (N=222)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3528" y="4925192"/>
            <a:ext cx="6480720" cy="3539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PD patients who received </a:t>
            </a:r>
            <a:r>
              <a:rPr lang="en-US" sz="1700" dirty="0" err="1"/>
              <a:t>zonisamide</a:t>
            </a:r>
            <a:r>
              <a:rPr lang="en-US" sz="1700" dirty="0"/>
              <a:t> treatment after QC (N=202)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563886" y="5301208"/>
            <a:ext cx="5328594" cy="732356"/>
            <a:chOff x="3491879" y="3369773"/>
            <a:chExt cx="4896544" cy="732356"/>
          </a:xfrm>
        </p:grpSpPr>
        <p:cxnSp>
          <p:nvCxnSpPr>
            <p:cNvPr id="25" name="直線矢印コネクタ 24"/>
            <p:cNvCxnSpPr/>
            <p:nvPr/>
          </p:nvCxnSpPr>
          <p:spPr>
            <a:xfrm>
              <a:off x="3491879" y="3369773"/>
              <a:ext cx="2" cy="7323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3846781" y="3484172"/>
              <a:ext cx="454164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charset="0"/>
                <a:buChar char="•"/>
              </a:pPr>
              <a:r>
                <a:rPr lang="en-US" sz="1200" dirty="0"/>
                <a:t>Individuals with more than 1% missing genotypes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US" sz="1200" dirty="0"/>
                <a:t>Individuals with ancestry deviated from main Japanese cluster (PCA)</a:t>
              </a:r>
            </a:p>
          </p:txBody>
        </p:sp>
        <p:cxnSp>
          <p:nvCxnSpPr>
            <p:cNvPr id="28" name="曲線コネクタ 27"/>
            <p:cNvCxnSpPr/>
            <p:nvPr/>
          </p:nvCxnSpPr>
          <p:spPr>
            <a:xfrm>
              <a:off x="3491879" y="3741258"/>
              <a:ext cx="399256" cy="60563"/>
            </a:xfrm>
            <a:prstGeom prst="curved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曲線コネクタ 29"/>
            <p:cNvCxnSpPr/>
            <p:nvPr/>
          </p:nvCxnSpPr>
          <p:spPr>
            <a:xfrm>
              <a:off x="3491879" y="3525234"/>
              <a:ext cx="385945" cy="60563"/>
            </a:xfrm>
            <a:prstGeom prst="curved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テキスト ボックス 51"/>
          <p:cNvSpPr txBox="1"/>
          <p:nvPr/>
        </p:nvSpPr>
        <p:spPr>
          <a:xfrm>
            <a:off x="179512" y="6027385"/>
            <a:ext cx="6768752" cy="3539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PD patients examined in GWAS for zonisamide responsiveness (N=200)</a:t>
            </a:r>
          </a:p>
        </p:txBody>
      </p:sp>
      <p:cxnSp>
        <p:nvCxnSpPr>
          <p:cNvPr id="54" name="曲線コネクタ 53"/>
          <p:cNvCxnSpPr/>
          <p:nvPr/>
        </p:nvCxnSpPr>
        <p:spPr>
          <a:xfrm>
            <a:off x="4940054" y="1340768"/>
            <a:ext cx="496041" cy="30281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正方形/長方形 55"/>
          <p:cNvSpPr/>
          <p:nvPr/>
        </p:nvSpPr>
        <p:spPr>
          <a:xfrm>
            <a:off x="5328083" y="1252127"/>
            <a:ext cx="31323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dirty="0"/>
              <a:t>Patients who lack dose information 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3563887" y="3648219"/>
            <a:ext cx="4392487" cy="1276973"/>
            <a:chOff x="3478219" y="4037009"/>
            <a:chExt cx="3902092" cy="1276973"/>
          </a:xfrm>
        </p:grpSpPr>
        <p:cxnSp>
          <p:nvCxnSpPr>
            <p:cNvPr id="40" name="直線矢印コネクタ 39"/>
            <p:cNvCxnSpPr>
              <a:stCxn id="18" idx="2"/>
              <a:endCxn id="29" idx="0"/>
            </p:cNvCxnSpPr>
            <p:nvPr/>
          </p:nvCxnSpPr>
          <p:spPr>
            <a:xfrm>
              <a:off x="3478220" y="4037009"/>
              <a:ext cx="0" cy="127697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曲線コネクタ 61"/>
            <p:cNvCxnSpPr/>
            <p:nvPr/>
          </p:nvCxnSpPr>
          <p:spPr>
            <a:xfrm>
              <a:off x="3478219" y="4362496"/>
              <a:ext cx="399605" cy="12634"/>
            </a:xfrm>
            <a:prstGeom prst="curved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正方形/長方形 64"/>
            <p:cNvSpPr/>
            <p:nvPr/>
          </p:nvSpPr>
          <p:spPr>
            <a:xfrm>
              <a:off x="3877824" y="4218480"/>
              <a:ext cx="350248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Patients lacking UPDRS part III total score or “off” time values at week 12 or patients who did not complete the study due to either of the following reasons: adverse events, withdrawal from the study, investigator’s discretion, or worsening of PD</a:t>
              </a:r>
            </a:p>
          </p:txBody>
        </p:sp>
      </p:grpSp>
      <p:sp>
        <p:nvSpPr>
          <p:cNvPr id="95" name="正方形/長方形 94"/>
          <p:cNvSpPr/>
          <p:nvPr/>
        </p:nvSpPr>
        <p:spPr>
          <a:xfrm>
            <a:off x="387857" y="188640"/>
            <a:ext cx="245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4185349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971600" y="188640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8</a:t>
            </a:r>
            <a:endParaRPr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618" y="669704"/>
            <a:ext cx="4269016" cy="274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17090"/>
            <a:ext cx="4052992" cy="210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楕円 6"/>
          <p:cNvSpPr/>
          <p:nvPr/>
        </p:nvSpPr>
        <p:spPr>
          <a:xfrm>
            <a:off x="1950009" y="5989570"/>
            <a:ext cx="583138" cy="76452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 rot="10800000">
            <a:off x="2196897" y="901538"/>
            <a:ext cx="430887" cy="1964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none" rtlCol="0">
            <a:spAutoFit/>
          </a:bodyPr>
          <a:lstStyle/>
          <a:p>
            <a:pPr algn="ctr"/>
            <a:r>
              <a:rPr kumimoji="1" lang="en-US" altLang="ja-JP" sz="800" dirty="0"/>
              <a:t>Change</a:t>
            </a:r>
            <a:r>
              <a:rPr kumimoji="1" lang="ja-JP" altLang="en-US" sz="800" dirty="0"/>
              <a:t>　</a:t>
            </a:r>
            <a:r>
              <a:rPr kumimoji="1" lang="en-US" altLang="ja-JP" sz="800" dirty="0"/>
              <a:t>from baseline in “off” time at week </a:t>
            </a:r>
          </a:p>
          <a:p>
            <a:pPr algn="ctr"/>
            <a:r>
              <a:rPr kumimoji="1" lang="en-US" altLang="ja-JP" sz="800" dirty="0"/>
              <a:t>12 of treatment (h)</a:t>
            </a:r>
            <a:r>
              <a:rPr kumimoji="1" lang="ja-JP" altLang="en-US" sz="800" dirty="0"/>
              <a:t> 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171" y="5548094"/>
            <a:ext cx="4783045" cy="126528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 rot="10800000">
            <a:off x="2452619" y="3968001"/>
            <a:ext cx="307777" cy="1079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none" rtlCol="0">
            <a:spAutoFit/>
          </a:bodyPr>
          <a:lstStyle/>
          <a:p>
            <a:pPr algn="ctr"/>
            <a:r>
              <a:rPr kumimoji="1" lang="en-US" altLang="ja-JP" sz="800" dirty="0"/>
              <a:t>Number of patients (N)</a:t>
            </a:r>
            <a:r>
              <a:rPr kumimoji="1" lang="ja-JP" altLang="en-US" sz="800" dirty="0"/>
              <a:t> 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FE123F-AFCC-4199-AE86-41E230D842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628" y="3456798"/>
            <a:ext cx="1722774" cy="1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1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599" y="373306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altLang="ja-JP" b="1" dirty="0"/>
              <a:t>9a</a:t>
            </a:r>
            <a:r>
              <a:rPr lang="en-US" b="1" dirty="0"/>
              <a:t> </a:t>
            </a:r>
            <a:endParaRPr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248323" cy="2689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62" y="1124744"/>
            <a:ext cx="4248323" cy="271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005064"/>
            <a:ext cx="4248323" cy="269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62" y="4005064"/>
            <a:ext cx="4248472" cy="267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467544" y="4005064"/>
            <a:ext cx="432048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Onset age of “wearing-off” stratified by genotype of rs16854023</a:t>
            </a:r>
            <a:endParaRPr kumimoji="1" lang="ja-JP" altLang="en-US" sz="1100" b="1" dirty="0"/>
          </a:p>
        </p:txBody>
      </p:sp>
      <p:sp>
        <p:nvSpPr>
          <p:cNvPr id="15" name="テキスト ボックス 14"/>
          <p:cNvSpPr txBox="1"/>
          <p:nvPr/>
        </p:nvSpPr>
        <p:spPr>
          <a:xfrm rot="10800000">
            <a:off x="214209" y="1209326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ja-JP" sz="900" dirty="0"/>
              <a:t>Onset age of PD (Year)</a:t>
            </a:r>
            <a:endParaRPr kumimoji="1" lang="ja-JP" altLang="en-US" sz="9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99394" y="3862209"/>
            <a:ext cx="389308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Duration from onset of “wearing-off” stratified by </a:t>
            </a:r>
          </a:p>
          <a:p>
            <a:pPr algn="ctr"/>
            <a:r>
              <a:rPr kumimoji="1" lang="en-US" altLang="ja-JP" sz="1100" b="1" dirty="0"/>
              <a:t>genotype of rs16854023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022247" y="981889"/>
            <a:ext cx="389308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Duration from onset of PD stratified by </a:t>
            </a:r>
          </a:p>
          <a:p>
            <a:pPr algn="ctr"/>
            <a:r>
              <a:rPr kumimoji="1" lang="en-US" altLang="ja-JP" sz="1100" b="1" dirty="0"/>
              <a:t>genotype of rs16854023</a:t>
            </a:r>
            <a:endParaRPr kumimoji="1" lang="ja-JP" altLang="en-US" sz="1100" b="1" dirty="0"/>
          </a:p>
        </p:txBody>
      </p:sp>
      <p:sp>
        <p:nvSpPr>
          <p:cNvPr id="18" name="テキスト ボックス 17"/>
          <p:cNvSpPr txBox="1"/>
          <p:nvPr/>
        </p:nvSpPr>
        <p:spPr>
          <a:xfrm rot="10800000">
            <a:off x="4538905" y="1196752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ja-JP" sz="900" dirty="0"/>
              <a:t>Duration from onset of PD (Year)</a:t>
            </a:r>
            <a:endParaRPr kumimoji="1" lang="ja-JP" altLang="en-US" sz="900" dirty="0"/>
          </a:p>
        </p:txBody>
      </p:sp>
      <p:sp>
        <p:nvSpPr>
          <p:cNvPr id="19" name="テキスト ボックス 18"/>
          <p:cNvSpPr txBox="1"/>
          <p:nvPr/>
        </p:nvSpPr>
        <p:spPr>
          <a:xfrm rot="10800000">
            <a:off x="251520" y="4033177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900" dirty="0"/>
              <a:t>Onset age of “wearing-off” (Year)</a:t>
            </a:r>
            <a:endParaRPr kumimoji="1" lang="ja-JP" altLang="en-US" sz="900" dirty="0"/>
          </a:p>
        </p:txBody>
      </p:sp>
      <p:sp>
        <p:nvSpPr>
          <p:cNvPr id="20" name="テキスト ボックス 19"/>
          <p:cNvSpPr txBox="1"/>
          <p:nvPr/>
        </p:nvSpPr>
        <p:spPr>
          <a:xfrm rot="10800000">
            <a:off x="4536867" y="4090249"/>
            <a:ext cx="323165" cy="2219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900" dirty="0"/>
              <a:t>Duration from onset of “wearing-off” (Year)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4009123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188640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altLang="ja-JP" b="1" dirty="0"/>
              <a:t>9a</a:t>
            </a:r>
            <a:r>
              <a:rPr lang="en-US" b="1" dirty="0"/>
              <a:t> (continued)</a:t>
            </a:r>
            <a:endParaRPr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28" y="3861048"/>
            <a:ext cx="4959452" cy="286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948" y="894452"/>
            <a:ext cx="4801183" cy="285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 rot="10800000">
            <a:off x="1908865" y="1203745"/>
            <a:ext cx="430887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800" dirty="0"/>
              <a:t>Change</a:t>
            </a:r>
            <a:r>
              <a:rPr kumimoji="1" lang="ja-JP" altLang="en-US" sz="800" dirty="0"/>
              <a:t> </a:t>
            </a:r>
            <a:r>
              <a:rPr kumimoji="1" lang="en-US" altLang="ja-JP" sz="800" dirty="0"/>
              <a:t>from baseline in UPDRS Part III total score at week 12 of treatment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11760" y="3846240"/>
            <a:ext cx="468051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/>
              <a:t>Plasma concentration of </a:t>
            </a:r>
            <a:r>
              <a:rPr kumimoji="1" lang="en-US" altLang="ja-JP" sz="900" b="1" dirty="0" err="1"/>
              <a:t>zonisamide</a:t>
            </a:r>
            <a:r>
              <a:rPr kumimoji="1" lang="en-US" altLang="ja-JP" sz="900" b="1" dirty="0"/>
              <a:t> at week 4 stratified by genotype of rs16854023</a:t>
            </a:r>
            <a:endParaRPr kumimoji="1" lang="ja-JP" altLang="en-US" sz="900" b="1" dirty="0"/>
          </a:p>
        </p:txBody>
      </p:sp>
      <p:sp>
        <p:nvSpPr>
          <p:cNvPr id="10" name="テキスト ボックス 9"/>
          <p:cNvSpPr txBox="1"/>
          <p:nvPr/>
        </p:nvSpPr>
        <p:spPr>
          <a:xfrm rot="10800000">
            <a:off x="1907705" y="4077072"/>
            <a:ext cx="430887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800" dirty="0"/>
              <a:t>Plasma concentration of </a:t>
            </a:r>
            <a:r>
              <a:rPr kumimoji="1" lang="en-US" altLang="ja-JP" sz="800" dirty="0" err="1"/>
              <a:t>zonisamide</a:t>
            </a:r>
            <a:r>
              <a:rPr kumimoji="1" lang="en-US" altLang="ja-JP" sz="800" dirty="0"/>
              <a:t> at week 4 of treatment (</a:t>
            </a:r>
            <a:r>
              <a:rPr kumimoji="1" lang="en-US" altLang="ja-JP" sz="800" dirty="0" err="1"/>
              <a:t>ug</a:t>
            </a:r>
            <a:r>
              <a:rPr kumimoji="1" lang="en-US" altLang="ja-JP" sz="800" dirty="0"/>
              <a:t>/mL)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269844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260648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altLang="ja-JP" b="1" dirty="0"/>
              <a:t>9b</a:t>
            </a:r>
            <a:endParaRPr lang="ja-JP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998" y="1100862"/>
            <a:ext cx="4286148" cy="263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6774"/>
            <a:ext cx="4286148" cy="26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39" y="3941418"/>
            <a:ext cx="4377987" cy="265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867" y="3933366"/>
            <a:ext cx="4265279" cy="25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336198" y="3244334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12 </a:t>
            </a:r>
            <a:endParaRPr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99394" y="3789040"/>
            <a:ext cx="389308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Duration from onset of “wearing-off” stratified by </a:t>
            </a:r>
          </a:p>
          <a:p>
            <a:pPr algn="ctr"/>
            <a:r>
              <a:rPr kumimoji="1" lang="en-US" altLang="ja-JP" sz="1100" b="1" dirty="0"/>
              <a:t>genotype of rs10900597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22247" y="981889"/>
            <a:ext cx="3893086" cy="430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Duration from onset of PD stratified by </a:t>
            </a:r>
          </a:p>
          <a:p>
            <a:pPr algn="ctr"/>
            <a:r>
              <a:rPr kumimoji="1" lang="en-US" altLang="ja-JP" sz="1100" b="1" dirty="0"/>
              <a:t>genotype of rs10900597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 rot="10800000">
            <a:off x="4608875" y="1196752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ja-JP" sz="900" dirty="0"/>
              <a:t>Duration from onset of PD (Year)</a:t>
            </a:r>
            <a:endParaRPr kumimoji="1" lang="ja-JP" altLang="en-US" sz="900" dirty="0"/>
          </a:p>
        </p:txBody>
      </p:sp>
      <p:sp>
        <p:nvSpPr>
          <p:cNvPr id="18" name="テキスト ボックス 17"/>
          <p:cNvSpPr txBox="1"/>
          <p:nvPr/>
        </p:nvSpPr>
        <p:spPr>
          <a:xfrm rot="10800000">
            <a:off x="4608873" y="4033177"/>
            <a:ext cx="323165" cy="2276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900" dirty="0"/>
              <a:t>Duration from onset of “wearing-off” (Year)</a:t>
            </a:r>
            <a:endParaRPr kumimoji="1" lang="ja-JP" altLang="en-US" sz="900" dirty="0"/>
          </a:p>
        </p:txBody>
      </p:sp>
      <p:sp>
        <p:nvSpPr>
          <p:cNvPr id="19" name="テキスト ボックス 18"/>
          <p:cNvSpPr txBox="1"/>
          <p:nvPr/>
        </p:nvSpPr>
        <p:spPr>
          <a:xfrm rot="10800000">
            <a:off x="179513" y="1209326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en-US" altLang="ja-JP" sz="900" dirty="0"/>
              <a:t>Onset age of PD (Year)</a:t>
            </a:r>
            <a:endParaRPr kumimoji="1" lang="ja-JP" altLang="en-US" sz="900" dirty="0"/>
          </a:p>
        </p:txBody>
      </p:sp>
      <p:sp>
        <p:nvSpPr>
          <p:cNvPr id="20" name="テキスト ボックス 19"/>
          <p:cNvSpPr txBox="1"/>
          <p:nvPr/>
        </p:nvSpPr>
        <p:spPr>
          <a:xfrm rot="10800000">
            <a:off x="144378" y="4033177"/>
            <a:ext cx="323165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900" dirty="0"/>
              <a:t>Onset age of “wearing-off” (Year)</a:t>
            </a:r>
            <a:endParaRPr kumimoji="1" lang="ja-JP" altLang="en-US" sz="9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7544" y="3933056"/>
            <a:ext cx="4209938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/>
              <a:t>Onset age of “wearing-off” stratified by genotype of rs10900597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863825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861048"/>
            <a:ext cx="4528142" cy="289584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971600" y="188640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altLang="ja-JP" b="1" dirty="0"/>
              <a:t>9b</a:t>
            </a:r>
            <a:r>
              <a:rPr lang="en-US" b="1" dirty="0"/>
              <a:t> </a:t>
            </a:r>
            <a:r>
              <a:rPr lang="en-US" altLang="ja-JP" b="1" dirty="0"/>
              <a:t>(continued)</a:t>
            </a:r>
            <a:endParaRPr lang="ja-JP" alt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882" y="908720"/>
            <a:ext cx="4378996" cy="28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 rot="10800000">
            <a:off x="2051721" y="1203745"/>
            <a:ext cx="430887" cy="2086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algn="ctr"/>
            <a:r>
              <a:rPr kumimoji="1" lang="en-US" altLang="ja-JP" sz="800" dirty="0"/>
              <a:t>Change</a:t>
            </a:r>
            <a:r>
              <a:rPr kumimoji="1" lang="ja-JP" altLang="en-US" sz="800" dirty="0"/>
              <a:t> </a:t>
            </a:r>
            <a:r>
              <a:rPr kumimoji="1" lang="en-US" altLang="ja-JP" sz="800" dirty="0"/>
              <a:t>from baseline in UPDRS Part III total score at week 12 of treatment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15036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14591" y="467380"/>
            <a:ext cx="25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10</a:t>
            </a:r>
            <a:endParaRPr lang="en-US" dirty="0"/>
          </a:p>
        </p:txBody>
      </p:sp>
      <p:pic>
        <p:nvPicPr>
          <p:cNvPr id="5" name="図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93" y="1340768"/>
            <a:ext cx="8409487" cy="495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619672" y="1835532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MDM4  (</a:t>
            </a:r>
            <a:r>
              <a:rPr lang="en-US" b="1" i="1" dirty="0" err="1">
                <a:solidFill>
                  <a:srgbClr val="0000FF"/>
                </a:solidFill>
              </a:rPr>
              <a:t>P</a:t>
            </a:r>
            <a:r>
              <a:rPr lang="en-US" b="1" i="1" baseline="-25000" dirty="0" err="1">
                <a:solidFill>
                  <a:srgbClr val="0000FF"/>
                </a:solidFill>
              </a:rPr>
              <a:t>Gene</a:t>
            </a:r>
            <a:r>
              <a:rPr lang="en-US" b="1" i="1" dirty="0">
                <a:solidFill>
                  <a:srgbClr val="0000FF"/>
                </a:solidFill>
              </a:rPr>
              <a:t>=2.0x10</a:t>
            </a:r>
            <a:r>
              <a:rPr lang="en-US" b="1" i="1" baseline="30000" dirty="0">
                <a:solidFill>
                  <a:srgbClr val="0000FF"/>
                </a:solidFill>
              </a:rPr>
              <a:t>-6</a:t>
            </a:r>
            <a:r>
              <a:rPr lang="en-US" b="1" i="1" dirty="0">
                <a:solidFill>
                  <a:srgbClr val="0000FF"/>
                </a:solidFill>
              </a:rPr>
              <a:t>; </a:t>
            </a:r>
            <a:r>
              <a:rPr lang="en-US" b="1" i="1" dirty="0" err="1">
                <a:solidFill>
                  <a:srgbClr val="0000FF"/>
                </a:solidFill>
              </a:rPr>
              <a:t>P</a:t>
            </a:r>
            <a:r>
              <a:rPr lang="en-US" b="1" i="1" baseline="-25000" dirty="0" err="1">
                <a:solidFill>
                  <a:srgbClr val="0000FF"/>
                </a:solidFill>
              </a:rPr>
              <a:t>TopSNP</a:t>
            </a:r>
            <a:r>
              <a:rPr lang="en-US" b="1" i="1" dirty="0">
                <a:solidFill>
                  <a:srgbClr val="0000FF"/>
                </a:solidFill>
              </a:rPr>
              <a:t>=4.23x10</a:t>
            </a:r>
            <a:r>
              <a:rPr lang="en-US" b="1" i="1" baseline="30000" dirty="0">
                <a:solidFill>
                  <a:srgbClr val="0000FF"/>
                </a:solidFill>
              </a:rPr>
              <a:t>-8</a:t>
            </a:r>
            <a:r>
              <a:rPr lang="en-US" b="1" i="1" dirty="0">
                <a:solidFill>
                  <a:srgbClr val="0000FF"/>
                </a:solidFill>
              </a:rPr>
              <a:t>)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1475656" y="1876182"/>
            <a:ext cx="144016" cy="11265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61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506" y="652824"/>
            <a:ext cx="6323838" cy="584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940152" y="50131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λ</a:t>
            </a:r>
            <a:r>
              <a:rPr lang="en-US" dirty="0" err="1"/>
              <a:t>gc</a:t>
            </a:r>
            <a:r>
              <a:rPr lang="en-US" dirty="0"/>
              <a:t> =1.047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4591" y="283492"/>
            <a:ext cx="25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/>
              <a:t>Figure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11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" y="2348880"/>
            <a:ext cx="9144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14591" y="467380"/>
            <a:ext cx="25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553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06294" cy="505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414591" y="467380"/>
            <a:ext cx="25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35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82806"/>
            <a:ext cx="6282839" cy="449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6732240" y="1382805"/>
            <a:ext cx="86409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50" b="1" dirty="0">
                <a:solidFill>
                  <a:schemeClr val="tx1"/>
                </a:solidFill>
              </a:rPr>
              <a:t>CHB+JPT</a:t>
            </a:r>
          </a:p>
          <a:p>
            <a:pPr algn="r"/>
            <a:r>
              <a:rPr lang="en-US" sz="850" b="1" dirty="0">
                <a:solidFill>
                  <a:schemeClr val="tx1"/>
                </a:solidFill>
              </a:rPr>
              <a:t>CEU</a:t>
            </a:r>
          </a:p>
          <a:p>
            <a:pPr algn="r"/>
            <a:r>
              <a:rPr lang="en-US" sz="850" b="1" dirty="0">
                <a:solidFill>
                  <a:schemeClr val="tx1"/>
                </a:solidFill>
              </a:rPr>
              <a:t>YRI</a:t>
            </a:r>
          </a:p>
          <a:p>
            <a:pPr algn="r"/>
            <a:r>
              <a:rPr lang="en-US" altLang="ja-JP" sz="850" b="1" dirty="0">
                <a:solidFill>
                  <a:schemeClr val="tx1"/>
                </a:solidFill>
              </a:rPr>
              <a:t>ZNS</a:t>
            </a:r>
            <a:r>
              <a:rPr lang="ja-JP" altLang="en-US" sz="850" b="1" dirty="0">
                <a:solidFill>
                  <a:schemeClr val="tx1"/>
                </a:solidFill>
              </a:rPr>
              <a:t> </a:t>
            </a:r>
            <a:r>
              <a:rPr lang="en-US" sz="850" b="1" dirty="0">
                <a:solidFill>
                  <a:schemeClr val="tx1"/>
                </a:solidFill>
              </a:rPr>
              <a:t>50mg/day</a:t>
            </a:r>
          </a:p>
          <a:p>
            <a:pPr algn="r"/>
            <a:r>
              <a:rPr lang="en-US" altLang="ja-JP" sz="850" b="1" dirty="0">
                <a:solidFill>
                  <a:schemeClr val="tx1"/>
                </a:solidFill>
              </a:rPr>
              <a:t>ZNS</a:t>
            </a:r>
            <a:r>
              <a:rPr lang="ja-JP" altLang="en-US" sz="850" b="1" dirty="0">
                <a:solidFill>
                  <a:schemeClr val="tx1"/>
                </a:solidFill>
              </a:rPr>
              <a:t> </a:t>
            </a:r>
            <a:r>
              <a:rPr lang="en-US" sz="850" b="1" dirty="0">
                <a:solidFill>
                  <a:schemeClr val="tx1"/>
                </a:solidFill>
              </a:rPr>
              <a:t>25mg/day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188640"/>
            <a:ext cx="2568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2a</a:t>
            </a:r>
          </a:p>
        </p:txBody>
      </p:sp>
    </p:spTree>
    <p:extLst>
      <p:ext uri="{BB962C8B-B14F-4D97-AF65-F5344CB8AC3E}">
        <p14:creationId xmlns:p14="http://schemas.microsoft.com/office/powerpoint/2010/main" val="20141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12666"/>
            <a:ext cx="6984776" cy="500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6686872" y="1084674"/>
            <a:ext cx="98147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000" dirty="0"/>
              <a:t>ZNS</a:t>
            </a:r>
            <a:r>
              <a:rPr lang="ja-JP" altLang="en-US" sz="1000" dirty="0"/>
              <a:t> </a:t>
            </a:r>
            <a:r>
              <a:rPr lang="en-US" altLang="ja-JP" sz="1000" dirty="0"/>
              <a:t>50mg/day</a:t>
            </a:r>
          </a:p>
          <a:p>
            <a:r>
              <a:rPr lang="en-US" altLang="ja-JP" sz="1000" dirty="0"/>
              <a:t>ZNS</a:t>
            </a:r>
            <a:r>
              <a:rPr lang="ja-JP" altLang="en-US" sz="1000" dirty="0"/>
              <a:t> </a:t>
            </a:r>
            <a:r>
              <a:rPr lang="en-US" altLang="ja-JP" sz="1000" dirty="0"/>
              <a:t>25mg/day</a:t>
            </a:r>
          </a:p>
        </p:txBody>
      </p:sp>
      <p:sp>
        <p:nvSpPr>
          <p:cNvPr id="17" name="右矢印 16"/>
          <p:cNvSpPr/>
          <p:nvPr/>
        </p:nvSpPr>
        <p:spPr>
          <a:xfrm>
            <a:off x="5724128" y="3516977"/>
            <a:ext cx="271766" cy="153773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ln w="18000">
                <a:solidFill>
                  <a:srgbClr val="C0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右矢印 18"/>
          <p:cNvSpPr/>
          <p:nvPr/>
        </p:nvSpPr>
        <p:spPr>
          <a:xfrm rot="8700000">
            <a:off x="1883933" y="5227274"/>
            <a:ext cx="270497" cy="154756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4676" y="364594"/>
            <a:ext cx="2568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2b</a:t>
            </a:r>
          </a:p>
        </p:txBody>
      </p:sp>
    </p:spTree>
    <p:extLst>
      <p:ext uri="{BB962C8B-B14F-4D97-AF65-F5344CB8AC3E}">
        <p14:creationId xmlns:p14="http://schemas.microsoft.com/office/powerpoint/2010/main" val="85880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10062"/>
            <a:ext cx="6128692" cy="562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969957" y="5013176"/>
            <a:ext cx="124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 λ</a:t>
            </a:r>
            <a:r>
              <a:rPr lang="en-US" dirty="0" err="1"/>
              <a:t>gc</a:t>
            </a:r>
            <a:r>
              <a:rPr lang="en-US" dirty="0"/>
              <a:t> </a:t>
            </a:r>
            <a:r>
              <a:rPr lang="en-US"/>
              <a:t>=1.068</a:t>
            </a:r>
            <a:endParaRPr 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971600" y="188640"/>
            <a:ext cx="2519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4053238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04864"/>
            <a:ext cx="9117073" cy="290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95536" y="467380"/>
            <a:ext cx="2455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Figure 4</a:t>
            </a:r>
            <a:endParaRPr 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307231" y="2411596"/>
            <a:ext cx="1392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rs16854023 </a:t>
            </a:r>
          </a:p>
        </p:txBody>
      </p:sp>
      <p:cxnSp>
        <p:nvCxnSpPr>
          <p:cNvPr id="5" name="直線矢印コネクタ 4"/>
          <p:cNvCxnSpPr/>
          <p:nvPr/>
        </p:nvCxnSpPr>
        <p:spPr>
          <a:xfrm flipH="1" flipV="1">
            <a:off x="1043608" y="2420889"/>
            <a:ext cx="288032" cy="14401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18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297178"/>
            <a:ext cx="784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/>
              <a:t>Supplementary Figure 5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216496"/>
            <a:ext cx="6207376" cy="502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76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208" y="1556792"/>
            <a:ext cx="3904039" cy="408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95536" y="33265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Supplementary Figure 6</a:t>
            </a:r>
            <a:endParaRPr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6613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99592" y="270284"/>
            <a:ext cx="6976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/>
              <a:t>Supplementary Figure 7a</a:t>
            </a:r>
            <a:endParaRPr lang="en-US" b="1" i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062186"/>
            <a:ext cx="601980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33265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/>
              <a:t>Supplementary Figure 7b</a:t>
            </a:r>
            <a:endParaRPr lang="en-US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195536"/>
            <a:ext cx="539115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184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</TotalTime>
  <Words>446</Words>
  <Application>Microsoft Office PowerPoint</Application>
  <PresentationFormat>画面に合わせる (4:3)</PresentationFormat>
  <Paragraphs>72</Paragraphs>
  <Slides>18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genescha</dc:creator>
  <cp:lastModifiedBy>CHA　PEI CHIENG</cp:lastModifiedBy>
  <cp:revision>128</cp:revision>
  <cp:lastPrinted>2018-07-13T00:44:49Z</cp:lastPrinted>
  <dcterms:created xsi:type="dcterms:W3CDTF">2017-01-06T06:49:01Z</dcterms:created>
  <dcterms:modified xsi:type="dcterms:W3CDTF">2020-03-06T01:09:03Z</dcterms:modified>
</cp:coreProperties>
</file>