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985" autoAdjust="0"/>
    <p:restoredTop sz="94249" autoAdjust="0"/>
  </p:normalViewPr>
  <p:slideViewPr>
    <p:cSldViewPr snapToGrid="0">
      <p:cViewPr varScale="1">
        <p:scale>
          <a:sx n="105" d="100"/>
          <a:sy n="105" d="100"/>
        </p:scale>
        <p:origin x="112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S&#322;u&#380;bowe\WUM%20&amp;%20UofL\Projekty%20-%20Wyniki\Factor%20B\Mobilizacja%20FB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S&#322;u&#380;bowe\WUM%20&amp;%20UofL\Projekty%20-%20Wyniki\Factor%20B\Mobilizacja%20FB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S&#322;u&#380;bowe\WUM%20&amp;%20UofL\Projekty%20-%20Wyniki\Factor%20B\Mobilizacja%20FB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S&#322;u&#380;bowe\WUM%20&amp;%20UofL\Projekty%20-%20Wyniki\Factor%20B\Mobilizacja%20F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/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0C4C-49AC-89B9-F500D529FACB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0C4C-49AC-89B9-F500D529FACB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0C4C-49AC-89B9-F500D529FACB}"/>
              </c:ext>
            </c:extLst>
          </c:dPt>
          <c:errBars>
            <c:errBarType val="plus"/>
            <c:errValType val="cust"/>
            <c:noEndCap val="0"/>
            <c:plus>
              <c:numRef>
                <c:f>('FB G-CSF'!$G$24,'FB G-CSF'!$G$26,'FB G-CSF'!$G$28)</c:f>
                <c:numCache>
                  <c:formatCode>General</c:formatCode>
                  <c:ptCount val="3"/>
                  <c:pt idx="0">
                    <c:v>6.3919011256432942E-2</c:v>
                  </c:pt>
                  <c:pt idx="1">
                    <c:v>0.30981352948579516</c:v>
                  </c:pt>
                  <c:pt idx="2">
                    <c:v>8.6867825031674784E-2</c:v>
                  </c:pt>
                </c:numCache>
              </c:numRef>
            </c:plus>
            <c:minus>
              <c:numRef>
                <c:f>('FB G-CSF'!$G$24,'FB G-CSF'!$G$26,'FB G-CSF'!$G$28)</c:f>
                <c:numCache>
                  <c:formatCode>General</c:formatCode>
                  <c:ptCount val="3"/>
                  <c:pt idx="0">
                    <c:v>6.3919011256432942E-2</c:v>
                  </c:pt>
                  <c:pt idx="1">
                    <c:v>0.30981352948579516</c:v>
                  </c:pt>
                  <c:pt idx="2">
                    <c:v>8.6867825031674784E-2</c:v>
                  </c:pt>
                </c:numCache>
              </c:numRef>
            </c:minus>
            <c:spPr>
              <a:ln w="19050" cap="sq"/>
            </c:spPr>
          </c:errBars>
          <c:cat>
            <c:strRef>
              <c:f>('FB G-CSF'!$B$23,'FB G-CSF'!$B$25,'FB G-CSF'!$B$27)</c:f>
              <c:strCache>
                <c:ptCount val="3"/>
                <c:pt idx="0">
                  <c:v>SSC</c:v>
                </c:pt>
                <c:pt idx="1">
                  <c:v>WT + G-CSF</c:v>
                </c:pt>
                <c:pt idx="2">
                  <c:v>FB-KO + G-CSF</c:v>
                </c:pt>
              </c:strCache>
            </c:strRef>
          </c:cat>
          <c:val>
            <c:numRef>
              <c:f>('FB G-CSF'!$G$23,'FB G-CSF'!$G$25,'FB G-CSF'!$G$27)</c:f>
              <c:numCache>
                <c:formatCode>0.00</c:formatCode>
                <c:ptCount val="3"/>
                <c:pt idx="0" formatCode="General">
                  <c:v>0.1512</c:v>
                </c:pt>
                <c:pt idx="1">
                  <c:v>1.0709838504779925</c:v>
                </c:pt>
                <c:pt idx="2">
                  <c:v>0.33757963459186352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C4C-49AC-89B9-F500D529FA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167232"/>
        <c:axId val="115168768"/>
      </c:barChart>
      <c:catAx>
        <c:axId val="115167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 rot="-1200000"/>
          <a:lstStyle/>
          <a:p>
            <a:pPr>
              <a:defRPr sz="1200" b="1">
                <a:solidFill>
                  <a:sysClr val="windowText" lastClr="000000"/>
                </a:solidFill>
              </a:defRPr>
            </a:pPr>
            <a:endParaRPr lang="en-US"/>
          </a:p>
        </c:txPr>
        <c:crossAx val="115168768"/>
        <c:crosses val="autoZero"/>
        <c:auto val="1"/>
        <c:lblAlgn val="ctr"/>
        <c:lblOffset val="100"/>
        <c:noMultiLvlLbl val="0"/>
      </c:catAx>
      <c:valAx>
        <c:axId val="1151687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b="1" i="0" baseline="0" dirty="0">
                    <a:effectLst/>
                  </a:rPr>
                  <a:t>No. of VSEL/</a:t>
                </a:r>
                <a:r>
                  <a:rPr lang="el-GR" sz="1200" b="1" i="0" baseline="0" dirty="0">
                    <a:effectLst/>
                  </a:rPr>
                  <a:t>μ</a:t>
                </a:r>
                <a:r>
                  <a:rPr lang="pl-PL" sz="1200" b="1" i="0" baseline="0" dirty="0">
                    <a:effectLst/>
                  </a:rPr>
                  <a:t>l</a:t>
                </a:r>
                <a:r>
                  <a:rPr lang="en-US" sz="1200" b="1" i="0" baseline="0" dirty="0">
                    <a:effectLst/>
                  </a:rPr>
                  <a:t> PB</a:t>
                </a:r>
                <a:endParaRPr lang="pl-PL" sz="120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15167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/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AB88-4EC7-B250-A7E6EEA97B2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AB88-4EC7-B250-A7E6EEA97B2E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AB88-4EC7-B250-A7E6EEA97B2E}"/>
              </c:ext>
            </c:extLst>
          </c:dPt>
          <c:errBars>
            <c:errBarType val="plus"/>
            <c:errValType val="cust"/>
            <c:noEndCap val="0"/>
            <c:plus>
              <c:numRef>
                <c:f>('FB G-CSF'!$I$24,'FB G-CSF'!$I$26,'FB G-CSF'!$I$28)</c:f>
                <c:numCache>
                  <c:formatCode>General</c:formatCode>
                  <c:ptCount val="3"/>
                  <c:pt idx="0">
                    <c:v>6.235382907247961E-3</c:v>
                  </c:pt>
                  <c:pt idx="1">
                    <c:v>0.14052445842630384</c:v>
                  </c:pt>
                  <c:pt idx="2">
                    <c:v>7.7875980601793099E-2</c:v>
                  </c:pt>
                </c:numCache>
              </c:numRef>
            </c:plus>
            <c:minus>
              <c:numRef>
                <c:f>('FB G-CSF'!$I$24,'FB G-CSF'!$I$26,'FB G-CSF'!$I$28)</c:f>
                <c:numCache>
                  <c:formatCode>General</c:formatCode>
                  <c:ptCount val="3"/>
                  <c:pt idx="0">
                    <c:v>6.235382907247961E-3</c:v>
                  </c:pt>
                  <c:pt idx="1">
                    <c:v>0.14052445842630384</c:v>
                  </c:pt>
                  <c:pt idx="2">
                    <c:v>7.7875980601793099E-2</c:v>
                  </c:pt>
                </c:numCache>
              </c:numRef>
            </c:minus>
            <c:spPr>
              <a:ln w="19050" cap="sq"/>
            </c:spPr>
          </c:errBars>
          <c:cat>
            <c:strRef>
              <c:f>('FB G-CSF'!$B$23,'FB G-CSF'!$B$25,'FB G-CSF'!$B$27)</c:f>
              <c:strCache>
                <c:ptCount val="3"/>
                <c:pt idx="0">
                  <c:v>SSC</c:v>
                </c:pt>
                <c:pt idx="1">
                  <c:v>WT + G-CSF</c:v>
                </c:pt>
                <c:pt idx="2">
                  <c:v>FB-KO + G-CSF</c:v>
                </c:pt>
              </c:strCache>
            </c:strRef>
          </c:cat>
          <c:val>
            <c:numRef>
              <c:f>('FB G-CSF'!$I$23,'FB G-CSF'!$I$25,'FB G-CSF'!$I$27)</c:f>
              <c:numCache>
                <c:formatCode>0</c:formatCode>
                <c:ptCount val="3"/>
                <c:pt idx="0" formatCode="General">
                  <c:v>5.3999999999999999E-2</c:v>
                </c:pt>
                <c:pt idx="1">
                  <c:v>0.38781906627739643</c:v>
                </c:pt>
                <c:pt idx="2" formatCode="0.00">
                  <c:v>0.1546371493312084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B88-4EC7-B250-A7E6EEA97B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208960"/>
        <c:axId val="115210496"/>
      </c:barChart>
      <c:catAx>
        <c:axId val="115208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 rot="-1200000"/>
          <a:lstStyle/>
          <a:p>
            <a:pPr>
              <a:defRPr sz="1200" b="1">
                <a:solidFill>
                  <a:sysClr val="windowText" lastClr="000000"/>
                </a:solidFill>
              </a:defRPr>
            </a:pPr>
            <a:endParaRPr lang="en-US"/>
          </a:p>
        </c:txPr>
        <c:crossAx val="115210496"/>
        <c:crosses val="autoZero"/>
        <c:auto val="1"/>
        <c:lblAlgn val="ctr"/>
        <c:lblOffset val="100"/>
        <c:noMultiLvlLbl val="0"/>
      </c:catAx>
      <c:valAx>
        <c:axId val="11521049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b="1" i="0" baseline="0" dirty="0">
                    <a:effectLst/>
                  </a:rPr>
                  <a:t>No. of MSC/</a:t>
                </a:r>
                <a:r>
                  <a:rPr lang="el-GR" sz="1200" b="1" i="0" baseline="0" dirty="0">
                    <a:effectLst/>
                  </a:rPr>
                  <a:t>μ</a:t>
                </a:r>
                <a:r>
                  <a:rPr lang="pl-PL" sz="1200" b="1" i="0" baseline="0" dirty="0">
                    <a:effectLst/>
                  </a:rPr>
                  <a:t>l</a:t>
                </a:r>
                <a:r>
                  <a:rPr lang="en-US" sz="1200" b="1" i="0" baseline="0" dirty="0">
                    <a:effectLst/>
                  </a:rPr>
                  <a:t> PB</a:t>
                </a:r>
                <a:endParaRPr lang="pl-PL" sz="120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15208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/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B5A4-429E-9465-996B5367205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B5A4-429E-9465-996B53672052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B5A4-429E-9465-996B53672052}"/>
              </c:ext>
            </c:extLst>
          </c:dPt>
          <c:errBars>
            <c:errBarType val="plus"/>
            <c:errValType val="cust"/>
            <c:noEndCap val="0"/>
            <c:plus>
              <c:numRef>
                <c:f>('FB G-CSF'!$H$24,'FB G-CSF'!$H$26,'FB G-CSF'!$H$28)</c:f>
                <c:numCache>
                  <c:formatCode>General</c:formatCode>
                  <c:ptCount val="3"/>
                  <c:pt idx="0">
                    <c:v>6.9159204506703214</c:v>
                  </c:pt>
                  <c:pt idx="1">
                    <c:v>60.456935016171641</c:v>
                  </c:pt>
                  <c:pt idx="2">
                    <c:v>59.041389438942495</c:v>
                  </c:pt>
                </c:numCache>
              </c:numRef>
            </c:plus>
            <c:minus>
              <c:numRef>
                <c:f>('FB G-CSF'!$H$24,'FB G-CSF'!$H$26,'FB G-CSF'!$H$28)</c:f>
                <c:numCache>
                  <c:formatCode>General</c:formatCode>
                  <c:ptCount val="3"/>
                  <c:pt idx="0">
                    <c:v>6.9159204506703214</c:v>
                  </c:pt>
                  <c:pt idx="1">
                    <c:v>60.456935016171641</c:v>
                  </c:pt>
                  <c:pt idx="2">
                    <c:v>59.041389438942495</c:v>
                  </c:pt>
                </c:numCache>
              </c:numRef>
            </c:minus>
            <c:spPr>
              <a:ln w="19050" cap="sq"/>
            </c:spPr>
          </c:errBars>
          <c:cat>
            <c:strRef>
              <c:f>('FB G-CSF'!$B$23,'FB G-CSF'!$B$25,'FB G-CSF'!$B$27)</c:f>
              <c:strCache>
                <c:ptCount val="3"/>
                <c:pt idx="0">
                  <c:v>SSC</c:v>
                </c:pt>
                <c:pt idx="1">
                  <c:v>WT + G-CSF</c:v>
                </c:pt>
                <c:pt idx="2">
                  <c:v>FB-KO + G-CSF</c:v>
                </c:pt>
              </c:strCache>
            </c:strRef>
          </c:cat>
          <c:val>
            <c:numRef>
              <c:f>('FB G-CSF'!$H$23,'FB G-CSF'!$H$25,'FB G-CSF'!$H$27)</c:f>
              <c:numCache>
                <c:formatCode>0</c:formatCode>
                <c:ptCount val="3"/>
                <c:pt idx="0" formatCode="General">
                  <c:v>11.008799999999999</c:v>
                </c:pt>
                <c:pt idx="1">
                  <c:v>287.85296244789333</c:v>
                </c:pt>
                <c:pt idx="2">
                  <c:v>84.977736298259657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5A4-429E-9465-996B536720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184000"/>
        <c:axId val="115185536"/>
      </c:barChart>
      <c:catAx>
        <c:axId val="1151840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 rot="-1200000"/>
          <a:lstStyle/>
          <a:p>
            <a:pPr>
              <a:defRPr sz="1200" b="1">
                <a:solidFill>
                  <a:sysClr val="windowText" lastClr="000000"/>
                </a:solidFill>
              </a:defRPr>
            </a:pPr>
            <a:endParaRPr lang="en-US"/>
          </a:p>
        </c:txPr>
        <c:crossAx val="115185536"/>
        <c:crosses val="autoZero"/>
        <c:auto val="1"/>
        <c:lblAlgn val="ctr"/>
        <c:lblOffset val="100"/>
        <c:noMultiLvlLbl val="0"/>
      </c:catAx>
      <c:valAx>
        <c:axId val="1151855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b="1" i="0" baseline="0" dirty="0">
                    <a:effectLst/>
                  </a:rPr>
                  <a:t>No. of EPC/</a:t>
                </a:r>
                <a:r>
                  <a:rPr lang="el-GR" sz="1200" b="1" i="0" baseline="0" dirty="0">
                    <a:effectLst/>
                  </a:rPr>
                  <a:t>μ</a:t>
                </a:r>
                <a:r>
                  <a:rPr lang="pl-PL" sz="1200" b="1" i="0" baseline="0" dirty="0">
                    <a:effectLst/>
                  </a:rPr>
                  <a:t>l</a:t>
                </a:r>
                <a:r>
                  <a:rPr lang="en-US" sz="1200" b="1" i="0" baseline="0" dirty="0">
                    <a:effectLst/>
                  </a:rPr>
                  <a:t> PB</a:t>
                </a:r>
                <a:endParaRPr lang="pl-PL" sz="120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151840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/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6EE3-4236-B5ED-8EA337A04914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6EE3-4236-B5ED-8EA337A04914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6EE3-4236-B5ED-8EA337A04914}"/>
              </c:ext>
            </c:extLst>
          </c:dPt>
          <c:errBars>
            <c:errBarType val="plus"/>
            <c:errValType val="cust"/>
            <c:noEndCap val="0"/>
            <c:plus>
              <c:numRef>
                <c:f>('FB G-CSF'!$E$24,'FB G-CSF'!$E$26,'FB G-CSF'!$E$28)</c:f>
                <c:numCache>
                  <c:formatCode>General</c:formatCode>
                  <c:ptCount val="3"/>
                  <c:pt idx="0">
                    <c:v>15.591266786249276</c:v>
                  </c:pt>
                  <c:pt idx="1">
                    <c:v>21.847257963031943</c:v>
                  </c:pt>
                  <c:pt idx="2">
                    <c:v>22.260800412001476</c:v>
                  </c:pt>
                </c:numCache>
              </c:numRef>
            </c:plus>
            <c:minus>
              <c:numRef>
                <c:f>('FB G-CSF'!$E$24,'FB G-CSF'!$E$26,'FB G-CSF'!$E$28)</c:f>
                <c:numCache>
                  <c:formatCode>General</c:formatCode>
                  <c:ptCount val="3"/>
                  <c:pt idx="0">
                    <c:v>15.591266786249276</c:v>
                  </c:pt>
                  <c:pt idx="1">
                    <c:v>21.847257963031943</c:v>
                  </c:pt>
                  <c:pt idx="2">
                    <c:v>22.260800412001476</c:v>
                  </c:pt>
                </c:numCache>
              </c:numRef>
            </c:minus>
            <c:spPr>
              <a:ln w="19050" cap="sq"/>
            </c:spPr>
          </c:errBars>
          <c:cat>
            <c:strRef>
              <c:f>('FB G-CSF'!$B$23,'FB G-CSF'!$B$25,'FB G-CSF'!$B$27)</c:f>
              <c:strCache>
                <c:ptCount val="3"/>
                <c:pt idx="0">
                  <c:v>SSC</c:v>
                </c:pt>
                <c:pt idx="1">
                  <c:v>WT + G-CSF</c:v>
                </c:pt>
                <c:pt idx="2">
                  <c:v>FB-KO + G-CSF</c:v>
                </c:pt>
              </c:strCache>
            </c:strRef>
          </c:cat>
          <c:val>
            <c:numRef>
              <c:f>('FB G-CSF'!$E$23,'FB G-CSF'!$E$25,'FB G-CSF'!$E$27)</c:f>
              <c:numCache>
                <c:formatCode>0</c:formatCode>
                <c:ptCount val="3"/>
                <c:pt idx="0" formatCode="General">
                  <c:v>68.02</c:v>
                </c:pt>
                <c:pt idx="1">
                  <c:v>121.72832588006183</c:v>
                </c:pt>
                <c:pt idx="2">
                  <c:v>70.381833535884979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EE3-4236-B5ED-8EA337A049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955776"/>
        <c:axId val="114957312"/>
      </c:barChart>
      <c:catAx>
        <c:axId val="114955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 rot="-1200000"/>
          <a:lstStyle/>
          <a:p>
            <a:pPr>
              <a:defRPr sz="1200" b="1">
                <a:solidFill>
                  <a:sysClr val="windowText" lastClr="000000"/>
                </a:solidFill>
              </a:defRPr>
            </a:pPr>
            <a:endParaRPr lang="en-US"/>
          </a:p>
        </c:txPr>
        <c:crossAx val="114957312"/>
        <c:crosses val="autoZero"/>
        <c:auto val="1"/>
        <c:lblAlgn val="ctr"/>
        <c:lblOffset val="100"/>
        <c:noMultiLvlLbl val="0"/>
      </c:catAx>
      <c:valAx>
        <c:axId val="11495731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pl-PL" sz="1200" b="1" i="0" u="none" strike="noStrike" baseline="0" dirty="0">
                    <a:effectLst/>
                  </a:rPr>
                  <a:t>No. of HSC/</a:t>
                </a:r>
                <a:r>
                  <a:rPr lang="el-GR" sz="1200" b="1" i="0" u="none" strike="noStrike" baseline="0" dirty="0">
                    <a:effectLst/>
                  </a:rPr>
                  <a:t>μ</a:t>
                </a:r>
                <a:r>
                  <a:rPr lang="pl-PL" sz="1200" b="1" i="0" u="none" strike="noStrike" baseline="0" dirty="0">
                    <a:effectLst/>
                  </a:rPr>
                  <a:t>l PB</a:t>
                </a:r>
                <a:r>
                  <a:rPr lang="pl-PL" sz="1200" b="1" i="0" u="none" strike="noStrike" baseline="0" dirty="0"/>
                  <a:t> </a:t>
                </a:r>
                <a:endParaRPr lang="pl-PL" sz="120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149557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462B4-9928-45E5-A9A7-F27AA725CA8E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F2545-CD74-4B24-B4D1-E27F023AA46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174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8438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9859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814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300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484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17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251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990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747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966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231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666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572000" y="3465664"/>
            <a:ext cx="3452359" cy="2743200"/>
            <a:chOff x="78771" y="496189"/>
            <a:chExt cx="3452359" cy="2743200"/>
          </a:xfrm>
        </p:grpSpPr>
        <p:graphicFrame>
          <p:nvGraphicFramePr>
            <p:cNvPr id="8" name="Chart 3">
              <a:extLst>
                <a:ext uri="{FF2B5EF4-FFF2-40B4-BE49-F238E27FC236}">
                  <a16:creationId xmlns:a16="http://schemas.microsoft.com/office/drawing/2014/main" id="{3058989D-3DDE-49A7-B772-0E61BEBAA18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00324006"/>
                </p:ext>
              </p:extLst>
            </p:nvPr>
          </p:nvGraphicFramePr>
          <p:xfrm>
            <a:off x="78771" y="496189"/>
            <a:ext cx="3452359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1" name="pole tekstowe 10">
              <a:extLst>
                <a:ext uri="{FF2B5EF4-FFF2-40B4-BE49-F238E27FC236}">
                  <a16:creationId xmlns:a16="http://schemas.microsoft.com/office/drawing/2014/main" id="{5C3F2BC5-ECDC-4222-BB6C-20F4F5AD412A}"/>
                </a:ext>
              </a:extLst>
            </p:cNvPr>
            <p:cNvSpPr txBox="1"/>
            <p:nvPr/>
          </p:nvSpPr>
          <p:spPr>
            <a:xfrm>
              <a:off x="2776061" y="1397513"/>
              <a:ext cx="348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600" b="1" dirty="0"/>
                <a:t>*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576535" y="673984"/>
            <a:ext cx="3443288" cy="2743200"/>
            <a:chOff x="5276771" y="1246816"/>
            <a:chExt cx="3443288" cy="2743200"/>
          </a:xfrm>
        </p:grpSpPr>
        <p:graphicFrame>
          <p:nvGraphicFramePr>
            <p:cNvPr id="10" name="Chart 3">
              <a:extLst>
                <a:ext uri="{FF2B5EF4-FFF2-40B4-BE49-F238E27FC236}">
                  <a16:creationId xmlns:a16="http://schemas.microsoft.com/office/drawing/2014/main" id="{F5ED0B73-96F8-4997-BF92-8E73B4C8247D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45659604"/>
                </p:ext>
              </p:extLst>
            </p:nvPr>
          </p:nvGraphicFramePr>
          <p:xfrm>
            <a:off x="5276771" y="1246816"/>
            <a:ext cx="3443288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pole tekstowe 11">
              <a:extLst>
                <a:ext uri="{FF2B5EF4-FFF2-40B4-BE49-F238E27FC236}">
                  <a16:creationId xmlns:a16="http://schemas.microsoft.com/office/drawing/2014/main" id="{1C0256F6-DE28-4C43-AF57-6B6E6F699444}"/>
                </a:ext>
              </a:extLst>
            </p:cNvPr>
            <p:cNvSpPr txBox="1"/>
            <p:nvPr/>
          </p:nvSpPr>
          <p:spPr>
            <a:xfrm>
              <a:off x="7977564" y="1922381"/>
              <a:ext cx="348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600" b="1" dirty="0"/>
                <a:t>*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119641" y="3502642"/>
            <a:ext cx="3443287" cy="2743200"/>
            <a:chOff x="2616189" y="3867186"/>
            <a:chExt cx="3443287" cy="2743200"/>
          </a:xfrm>
        </p:grpSpPr>
        <p:graphicFrame>
          <p:nvGraphicFramePr>
            <p:cNvPr id="9" name="Chart 3">
              <a:extLst>
                <a:ext uri="{FF2B5EF4-FFF2-40B4-BE49-F238E27FC236}">
                  <a16:creationId xmlns:a16="http://schemas.microsoft.com/office/drawing/2014/main" id="{0629FE12-C930-4F55-8278-0B618562302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46175027"/>
                </p:ext>
              </p:extLst>
            </p:nvPr>
          </p:nvGraphicFramePr>
          <p:xfrm>
            <a:off x="2616189" y="3867186"/>
            <a:ext cx="3443287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3" name="pole tekstowe 12">
              <a:extLst>
                <a:ext uri="{FF2B5EF4-FFF2-40B4-BE49-F238E27FC236}">
                  <a16:creationId xmlns:a16="http://schemas.microsoft.com/office/drawing/2014/main" id="{EF5BAFCC-8857-4164-862C-D870E6E90D7D}"/>
                </a:ext>
              </a:extLst>
            </p:cNvPr>
            <p:cNvSpPr txBox="1"/>
            <p:nvPr/>
          </p:nvSpPr>
          <p:spPr>
            <a:xfrm>
              <a:off x="5317716" y="4647340"/>
              <a:ext cx="348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600" b="1" dirty="0"/>
                <a:t>*</a:t>
              </a:r>
            </a:p>
          </p:txBody>
        </p:sp>
      </p:grpSp>
      <p:grpSp>
        <p:nvGrpSpPr>
          <p:cNvPr id="7" name="Grupa 6">
            <a:extLst>
              <a:ext uri="{FF2B5EF4-FFF2-40B4-BE49-F238E27FC236}">
                <a16:creationId xmlns:a16="http://schemas.microsoft.com/office/drawing/2014/main" id="{DA95EDD1-0CDB-4616-B2DF-6A4F19C60B49}"/>
              </a:ext>
            </a:extLst>
          </p:cNvPr>
          <p:cNvGrpSpPr/>
          <p:nvPr/>
        </p:nvGrpSpPr>
        <p:grpSpPr>
          <a:xfrm>
            <a:off x="1205134" y="960424"/>
            <a:ext cx="3147865" cy="2456760"/>
            <a:chOff x="1205134" y="1324006"/>
            <a:chExt cx="3147865" cy="2456760"/>
          </a:xfrm>
        </p:grpSpPr>
        <p:graphicFrame>
          <p:nvGraphicFramePr>
            <p:cNvPr id="14" name="Chart 3">
              <a:extLst>
                <a:ext uri="{FF2B5EF4-FFF2-40B4-BE49-F238E27FC236}">
                  <a16:creationId xmlns:a16="http://schemas.microsoft.com/office/drawing/2014/main" id="{3945DE42-98D4-4851-A60F-F7A7A590F5D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12099684"/>
                </p:ext>
              </p:extLst>
            </p:nvPr>
          </p:nvGraphicFramePr>
          <p:xfrm>
            <a:off x="1205134" y="1324006"/>
            <a:ext cx="3147865" cy="24567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1B8846A4-88D6-4D57-B240-9BFFC07831E1}"/>
                </a:ext>
              </a:extLst>
            </p:cNvPr>
            <p:cNvSpPr txBox="1"/>
            <p:nvPr/>
          </p:nvSpPr>
          <p:spPr>
            <a:xfrm>
              <a:off x="3674930" y="1788697"/>
              <a:ext cx="318980" cy="303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600" b="1" dirty="0"/>
                <a:t>*</a:t>
              </a:r>
            </a:p>
          </p:txBody>
        </p:sp>
      </p:grpSp>
      <p:sp>
        <p:nvSpPr>
          <p:cNvPr id="17" name="TextBox 5">
            <a:extLst>
              <a:ext uri="{FF2B5EF4-FFF2-40B4-BE49-F238E27FC236}">
                <a16:creationId xmlns:a16="http://schemas.microsoft.com/office/drawing/2014/main" id="{DFBDE836-DD06-40D0-BDD0-B8CED093DEDF}"/>
              </a:ext>
            </a:extLst>
          </p:cNvPr>
          <p:cNvSpPr txBox="1"/>
          <p:nvPr/>
        </p:nvSpPr>
        <p:spPr>
          <a:xfrm>
            <a:off x="6298179" y="6488668"/>
            <a:ext cx="3151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     </a:t>
            </a:r>
            <a:r>
              <a:rPr lang="pl-PL" b="1" dirty="0" smtClean="0"/>
              <a:t>Supplementa</a:t>
            </a:r>
            <a:r>
              <a:rPr lang="en-US" b="1" dirty="0" smtClean="0"/>
              <a:t>r</a:t>
            </a:r>
            <a:r>
              <a:rPr lang="pl-PL" b="1" dirty="0" smtClean="0"/>
              <a:t>y </a:t>
            </a:r>
            <a:r>
              <a:rPr lang="en-US" b="1" dirty="0"/>
              <a:t>Figure </a:t>
            </a:r>
            <a:r>
              <a:rPr lang="pl-PL" b="1" dirty="0"/>
              <a:t>2A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5447358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1817</TotalTime>
  <Words>38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wum</dc:creator>
  <cp:lastModifiedBy>Ratajczak,Mariusz</cp:lastModifiedBy>
  <cp:revision>94</cp:revision>
  <dcterms:created xsi:type="dcterms:W3CDTF">2019-01-18T11:33:21Z</dcterms:created>
  <dcterms:modified xsi:type="dcterms:W3CDTF">2019-05-06T15:10:10Z</dcterms:modified>
</cp:coreProperties>
</file>