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7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5" autoAdjust="0"/>
    <p:restoredTop sz="94249" autoAdjust="0"/>
  </p:normalViewPr>
  <p:slideViewPr>
    <p:cSldViewPr snapToGrid="0">
      <p:cViewPr varScale="1">
        <p:scale>
          <a:sx n="105" d="100"/>
          <a:sy n="105" d="100"/>
        </p:scale>
        <p:origin x="1122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um\Desktop\S&#322;u&#380;bowe\WUM%20&amp;%20UofL\Projekty%20-%20Wyniki\Factor%20B\Mobilizacja%20FB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um\Desktop\S&#322;u&#380;bowe\WUM%20&amp;%20UofL\Projekty%20-%20Wyniki\Factor%20B\Mobilizacja%20FB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um\Desktop\S&#322;u&#380;bowe\WUM%20&amp;%20UofL\Projekty%20-%20Wyniki\Factor%20B\Mobilizacja%20FB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um\Desktop\S&#322;u&#380;bowe\WUM%20&amp;%20UofL\Projekty%20-%20Wyniki\Factor%20B\Mobilizacja%20FB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19050"/>
          </c:spPr>
          <c:invertIfNegative val="0"/>
          <c:dPt>
            <c:idx val="0"/>
            <c:invertIfNegative val="0"/>
            <c:bubble3D val="0"/>
            <c:spPr>
              <a:noFill/>
              <a:ln w="1905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591F-46F8-88BC-1FF272835C4C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c:spPr>
            <c:extLst>
              <c:ext xmlns:c16="http://schemas.microsoft.com/office/drawing/2014/chart" uri="{C3380CC4-5D6E-409C-BE32-E72D297353CC}">
                <c16:uniqueId val="{00000003-591F-46F8-88BC-1FF272835C4C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591F-46F8-88BC-1FF272835C4C}"/>
              </c:ext>
            </c:extLst>
          </c:dPt>
          <c:errBars>
            <c:errBarType val="plus"/>
            <c:errValType val="cust"/>
            <c:noEndCap val="0"/>
            <c:plus>
              <c:numRef>
                <c:f>('FB AMD3100'!$G$24,'FB AMD3100'!$G$26,'FB AMD3100'!$G$28)</c:f>
                <c:numCache>
                  <c:formatCode>General</c:formatCode>
                  <c:ptCount val="3"/>
                  <c:pt idx="0">
                    <c:v>6.3919011256432942E-2</c:v>
                  </c:pt>
                  <c:pt idx="1">
                    <c:v>0.15837726436160798</c:v>
                  </c:pt>
                  <c:pt idx="2">
                    <c:v>3.0240684295608569E-2</c:v>
                  </c:pt>
                </c:numCache>
              </c:numRef>
            </c:plus>
            <c:minus>
              <c:numRef>
                <c:f>('FB AMD3100'!$G$24,'FB AMD3100'!$G$26,'FB AMD3100'!$G$28)</c:f>
                <c:numCache>
                  <c:formatCode>General</c:formatCode>
                  <c:ptCount val="3"/>
                  <c:pt idx="0">
                    <c:v>6.3919011256432942E-2</c:v>
                  </c:pt>
                  <c:pt idx="1">
                    <c:v>0.15837726436160798</c:v>
                  </c:pt>
                  <c:pt idx="2">
                    <c:v>3.0240684295608569E-2</c:v>
                  </c:pt>
                </c:numCache>
              </c:numRef>
            </c:minus>
            <c:spPr>
              <a:ln w="19050" cap="sq"/>
            </c:spPr>
          </c:errBars>
          <c:cat>
            <c:strRef>
              <c:f>('FB AMD3100'!$B$23,'FB AMD3100'!$B$25,'FB AMD3100'!$B$27)</c:f>
              <c:strCache>
                <c:ptCount val="3"/>
                <c:pt idx="0">
                  <c:v>SSC</c:v>
                </c:pt>
                <c:pt idx="1">
                  <c:v>WT + AMD3100</c:v>
                </c:pt>
                <c:pt idx="2">
                  <c:v>FB-KO + AMD3100</c:v>
                </c:pt>
              </c:strCache>
            </c:strRef>
          </c:cat>
          <c:val>
            <c:numRef>
              <c:f>('FB AMD3100'!$G$23,'FB AMD3100'!$G$25,'FB AMD3100'!$G$27)</c:f>
              <c:numCache>
                <c:formatCode>0.00</c:formatCode>
                <c:ptCount val="3"/>
                <c:pt idx="0" formatCode="General">
                  <c:v>0.1512</c:v>
                </c:pt>
                <c:pt idx="1">
                  <c:v>1.0512266666666668</c:v>
                </c:pt>
                <c:pt idx="2">
                  <c:v>0.34694666666666668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91F-46F8-88BC-1FF272835C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7971584"/>
        <c:axId val="117973376"/>
      </c:barChart>
      <c:catAx>
        <c:axId val="1179715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15875">
            <a:solidFill>
              <a:schemeClr val="tx1"/>
            </a:solidFill>
          </a:ln>
        </c:spPr>
        <c:txPr>
          <a:bodyPr rot="-1200000"/>
          <a:lstStyle/>
          <a:p>
            <a:pPr>
              <a:defRPr sz="1200" b="1">
                <a:solidFill>
                  <a:sysClr val="windowText" lastClr="000000"/>
                </a:solidFill>
              </a:defRPr>
            </a:pPr>
            <a:endParaRPr lang="en-US"/>
          </a:p>
        </c:txPr>
        <c:crossAx val="117973376"/>
        <c:crosses val="autoZero"/>
        <c:auto val="1"/>
        <c:lblAlgn val="ctr"/>
        <c:lblOffset val="100"/>
        <c:noMultiLvlLbl val="0"/>
      </c:catAx>
      <c:valAx>
        <c:axId val="117973376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 b="1" i="0" baseline="0" dirty="0">
                    <a:effectLst/>
                  </a:rPr>
                  <a:t>No. of VSEL/</a:t>
                </a:r>
                <a:r>
                  <a:rPr lang="el-GR" sz="1200" b="1" i="0" baseline="0" dirty="0">
                    <a:effectLst/>
                  </a:rPr>
                  <a:t>μ</a:t>
                </a:r>
                <a:r>
                  <a:rPr lang="pl-PL" sz="1200" b="1" i="0" baseline="0" dirty="0">
                    <a:effectLst/>
                  </a:rPr>
                  <a:t>l</a:t>
                </a:r>
                <a:r>
                  <a:rPr lang="en-US" sz="1200" b="1" i="0" baseline="0" dirty="0">
                    <a:effectLst/>
                  </a:rPr>
                  <a:t> PB</a:t>
                </a:r>
                <a:endParaRPr lang="pl-PL" sz="1200" dirty="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b="1"/>
            </a:pPr>
            <a:endParaRPr lang="en-US"/>
          </a:p>
        </c:txPr>
        <c:crossAx val="1179715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19050"/>
          </c:spPr>
          <c:invertIfNegative val="0"/>
          <c:dPt>
            <c:idx val="0"/>
            <c:invertIfNegative val="0"/>
            <c:bubble3D val="0"/>
            <c:spPr>
              <a:noFill/>
              <a:ln w="1905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FB34-4345-86EC-52E61BABA54F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c:spPr>
            <c:extLst>
              <c:ext xmlns:c16="http://schemas.microsoft.com/office/drawing/2014/chart" uri="{C3380CC4-5D6E-409C-BE32-E72D297353CC}">
                <c16:uniqueId val="{00000003-FB34-4345-86EC-52E61BABA54F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FB34-4345-86EC-52E61BABA54F}"/>
              </c:ext>
            </c:extLst>
          </c:dPt>
          <c:errBars>
            <c:errBarType val="plus"/>
            <c:errValType val="cust"/>
            <c:noEndCap val="0"/>
            <c:plus>
              <c:numRef>
                <c:f>('FB AMD3100'!$I$24,'FB AMD3100'!$I$26,'FB AMD3100'!$I$28)</c:f>
                <c:numCache>
                  <c:formatCode>General</c:formatCode>
                  <c:ptCount val="3"/>
                  <c:pt idx="0">
                    <c:v>6.235382907247961E-3</c:v>
                  </c:pt>
                  <c:pt idx="1">
                    <c:v>0.12800045937417553</c:v>
                  </c:pt>
                  <c:pt idx="2">
                    <c:v>0.10595099244462033</c:v>
                  </c:pt>
                </c:numCache>
              </c:numRef>
            </c:plus>
            <c:minus>
              <c:numRef>
                <c:f>('FB AMD3100'!$I$24,'FB AMD3100'!$I$26,'FB AMD3100'!$I$28)</c:f>
                <c:numCache>
                  <c:formatCode>General</c:formatCode>
                  <c:ptCount val="3"/>
                  <c:pt idx="0">
                    <c:v>6.235382907247961E-3</c:v>
                  </c:pt>
                  <c:pt idx="1">
                    <c:v>0.12800045937417553</c:v>
                  </c:pt>
                  <c:pt idx="2">
                    <c:v>0.10595099244462033</c:v>
                  </c:pt>
                </c:numCache>
              </c:numRef>
            </c:minus>
            <c:spPr>
              <a:ln w="19050" cap="sq"/>
            </c:spPr>
          </c:errBars>
          <c:cat>
            <c:strRef>
              <c:f>('FB AMD3100'!$B$23,'FB AMD3100'!$B$25,'FB AMD3100'!$B$27)</c:f>
              <c:strCache>
                <c:ptCount val="3"/>
                <c:pt idx="0">
                  <c:v>SSC</c:v>
                </c:pt>
                <c:pt idx="1">
                  <c:v>WT + AMD3100</c:v>
                </c:pt>
                <c:pt idx="2">
                  <c:v>FB-KO + AMD3100</c:v>
                </c:pt>
              </c:strCache>
            </c:strRef>
          </c:cat>
          <c:val>
            <c:numRef>
              <c:f>('FB AMD3100'!$I$23,'FB AMD3100'!$I$25,'FB AMD3100'!$I$27)</c:f>
              <c:numCache>
                <c:formatCode>0</c:formatCode>
                <c:ptCount val="3"/>
                <c:pt idx="0" formatCode="General">
                  <c:v>5.3999999999999999E-2</c:v>
                </c:pt>
                <c:pt idx="1">
                  <c:v>0.44894000000000006</c:v>
                </c:pt>
                <c:pt idx="2" formatCode="0.00">
                  <c:v>0.20631999999999998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B34-4345-86EC-52E61BABA5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8017408"/>
        <c:axId val="118019200"/>
      </c:barChart>
      <c:catAx>
        <c:axId val="1180174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15875">
            <a:solidFill>
              <a:schemeClr val="tx1"/>
            </a:solidFill>
          </a:ln>
        </c:spPr>
        <c:txPr>
          <a:bodyPr rot="-1200000"/>
          <a:lstStyle/>
          <a:p>
            <a:pPr>
              <a:defRPr sz="1200" b="1">
                <a:solidFill>
                  <a:sysClr val="windowText" lastClr="000000"/>
                </a:solidFill>
              </a:defRPr>
            </a:pPr>
            <a:endParaRPr lang="en-US"/>
          </a:p>
        </c:txPr>
        <c:crossAx val="118019200"/>
        <c:crosses val="autoZero"/>
        <c:auto val="1"/>
        <c:lblAlgn val="ctr"/>
        <c:lblOffset val="100"/>
        <c:noMultiLvlLbl val="0"/>
      </c:catAx>
      <c:valAx>
        <c:axId val="118019200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 b="1" i="0" baseline="0" dirty="0">
                    <a:effectLst/>
                  </a:rPr>
                  <a:t>No. of MSC/</a:t>
                </a:r>
                <a:r>
                  <a:rPr lang="el-GR" sz="1200" b="1" i="0" baseline="0" dirty="0">
                    <a:effectLst/>
                  </a:rPr>
                  <a:t>μ</a:t>
                </a:r>
                <a:r>
                  <a:rPr lang="pl-PL" sz="1200" b="1" i="0" baseline="0" dirty="0">
                    <a:effectLst/>
                  </a:rPr>
                  <a:t>l</a:t>
                </a:r>
                <a:r>
                  <a:rPr lang="en-US" sz="1200" b="1" i="0" baseline="0" dirty="0">
                    <a:effectLst/>
                  </a:rPr>
                  <a:t> PB</a:t>
                </a:r>
                <a:endParaRPr lang="pl-PL" sz="1200" dirty="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b="1"/>
            </a:pPr>
            <a:endParaRPr lang="en-US"/>
          </a:p>
        </c:txPr>
        <c:crossAx val="1180174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19050"/>
          </c:spPr>
          <c:invertIfNegative val="0"/>
          <c:dPt>
            <c:idx val="0"/>
            <c:invertIfNegative val="0"/>
            <c:bubble3D val="0"/>
            <c:spPr>
              <a:noFill/>
              <a:ln w="1905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D775-4484-9284-0E96CC913E8A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c:spPr>
            <c:extLst>
              <c:ext xmlns:c16="http://schemas.microsoft.com/office/drawing/2014/chart" uri="{C3380CC4-5D6E-409C-BE32-E72D297353CC}">
                <c16:uniqueId val="{00000003-D775-4484-9284-0E96CC913E8A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D775-4484-9284-0E96CC913E8A}"/>
              </c:ext>
            </c:extLst>
          </c:dPt>
          <c:errBars>
            <c:errBarType val="plus"/>
            <c:errValType val="cust"/>
            <c:noEndCap val="0"/>
            <c:plus>
              <c:numRef>
                <c:f>('FB AMD3100'!$H$24,'FB AMD3100'!$H$26,'FB AMD3100'!$H$28)</c:f>
                <c:numCache>
                  <c:formatCode>General</c:formatCode>
                  <c:ptCount val="3"/>
                  <c:pt idx="0">
                    <c:v>6.9159204506703214</c:v>
                  </c:pt>
                  <c:pt idx="1">
                    <c:v>79.630449058812857</c:v>
                  </c:pt>
                  <c:pt idx="2">
                    <c:v>51.220836525734313</c:v>
                  </c:pt>
                </c:numCache>
              </c:numRef>
            </c:plus>
            <c:minus>
              <c:numRef>
                <c:f>('FB AMD3100'!$H$24,'FB AMD3100'!$H$26,'FB AMD3100'!$H$28)</c:f>
                <c:numCache>
                  <c:formatCode>General</c:formatCode>
                  <c:ptCount val="3"/>
                  <c:pt idx="0">
                    <c:v>6.9159204506703214</c:v>
                  </c:pt>
                  <c:pt idx="1">
                    <c:v>79.630449058812857</c:v>
                  </c:pt>
                  <c:pt idx="2">
                    <c:v>51.220836525734313</c:v>
                  </c:pt>
                </c:numCache>
              </c:numRef>
            </c:minus>
            <c:spPr>
              <a:ln w="19050" cap="sq"/>
            </c:spPr>
          </c:errBars>
          <c:cat>
            <c:strRef>
              <c:f>('FB AMD3100'!$B$23,'FB AMD3100'!$B$25,'FB AMD3100'!$B$27)</c:f>
              <c:strCache>
                <c:ptCount val="3"/>
                <c:pt idx="0">
                  <c:v>SSC</c:v>
                </c:pt>
                <c:pt idx="1">
                  <c:v>WT + AMD3100</c:v>
                </c:pt>
                <c:pt idx="2">
                  <c:v>FB-KO + AMD3100</c:v>
                </c:pt>
              </c:strCache>
            </c:strRef>
          </c:cat>
          <c:val>
            <c:numRef>
              <c:f>('FB AMD3100'!$H$23,'FB AMD3100'!$H$25,'FB AMD3100'!$H$27)</c:f>
              <c:numCache>
                <c:formatCode>0</c:formatCode>
                <c:ptCount val="3"/>
                <c:pt idx="0" formatCode="General">
                  <c:v>11.008799999999999</c:v>
                </c:pt>
                <c:pt idx="1">
                  <c:v>238.99607999999998</c:v>
                </c:pt>
                <c:pt idx="2">
                  <c:v>81.344499999999996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775-4484-9284-0E96CC913E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5858432"/>
        <c:axId val="115860224"/>
      </c:barChart>
      <c:catAx>
        <c:axId val="1158584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15875">
            <a:solidFill>
              <a:schemeClr val="tx1"/>
            </a:solidFill>
          </a:ln>
        </c:spPr>
        <c:txPr>
          <a:bodyPr rot="-1200000"/>
          <a:lstStyle/>
          <a:p>
            <a:pPr>
              <a:defRPr sz="1200" b="1">
                <a:solidFill>
                  <a:sysClr val="windowText" lastClr="000000"/>
                </a:solidFill>
              </a:defRPr>
            </a:pPr>
            <a:endParaRPr lang="en-US"/>
          </a:p>
        </c:txPr>
        <c:crossAx val="115860224"/>
        <c:crosses val="autoZero"/>
        <c:auto val="1"/>
        <c:lblAlgn val="ctr"/>
        <c:lblOffset val="100"/>
        <c:noMultiLvlLbl val="0"/>
      </c:catAx>
      <c:valAx>
        <c:axId val="115860224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 b="1" i="0" baseline="0" dirty="0">
                    <a:effectLst/>
                  </a:rPr>
                  <a:t>No. of EPC/</a:t>
                </a:r>
                <a:r>
                  <a:rPr lang="el-GR" sz="1200" b="1" i="0" baseline="0" dirty="0">
                    <a:effectLst/>
                  </a:rPr>
                  <a:t>μ</a:t>
                </a:r>
                <a:r>
                  <a:rPr lang="pl-PL" sz="1200" b="1" i="0" baseline="0" dirty="0">
                    <a:effectLst/>
                  </a:rPr>
                  <a:t>l</a:t>
                </a:r>
                <a:r>
                  <a:rPr lang="en-US" sz="1200" b="1" i="0" baseline="0" dirty="0">
                    <a:effectLst/>
                  </a:rPr>
                  <a:t> PB</a:t>
                </a:r>
                <a:endParaRPr lang="pl-PL" sz="1200" dirty="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b="1"/>
            </a:pPr>
            <a:endParaRPr lang="en-US"/>
          </a:p>
        </c:txPr>
        <c:crossAx val="1158584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19050"/>
          </c:spPr>
          <c:invertIfNegative val="0"/>
          <c:dPt>
            <c:idx val="0"/>
            <c:invertIfNegative val="0"/>
            <c:bubble3D val="0"/>
            <c:spPr>
              <a:noFill/>
              <a:ln w="1905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ACE2-4325-ABCF-8EF8B33EE8C8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c:spPr>
            <c:extLst>
              <c:ext xmlns:c16="http://schemas.microsoft.com/office/drawing/2014/chart" uri="{C3380CC4-5D6E-409C-BE32-E72D297353CC}">
                <c16:uniqueId val="{00000003-ACE2-4325-ABCF-8EF8B33EE8C8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ACE2-4325-ABCF-8EF8B33EE8C8}"/>
              </c:ext>
            </c:extLst>
          </c:dPt>
          <c:errBars>
            <c:errBarType val="plus"/>
            <c:errValType val="cust"/>
            <c:noEndCap val="0"/>
            <c:plus>
              <c:numRef>
                <c:f>('FB AMD3100'!$E$24,'FB AMD3100'!$E$26,'FB AMD3100'!$E$28)</c:f>
                <c:numCache>
                  <c:formatCode>General</c:formatCode>
                  <c:ptCount val="3"/>
                  <c:pt idx="0">
                    <c:v>15.591266786249276</c:v>
                  </c:pt>
                  <c:pt idx="1">
                    <c:v>34.082828256179937</c:v>
                  </c:pt>
                  <c:pt idx="2">
                    <c:v>22.392220589052815</c:v>
                  </c:pt>
                </c:numCache>
              </c:numRef>
            </c:plus>
            <c:minus>
              <c:numRef>
                <c:f>('FB AMD3100'!$E$24,'FB AMD3100'!$E$26,'FB AMD3100'!$E$28)</c:f>
                <c:numCache>
                  <c:formatCode>General</c:formatCode>
                  <c:ptCount val="3"/>
                  <c:pt idx="0">
                    <c:v>15.591266786249276</c:v>
                  </c:pt>
                  <c:pt idx="1">
                    <c:v>34.082828256179937</c:v>
                  </c:pt>
                  <c:pt idx="2">
                    <c:v>22.392220589052815</c:v>
                  </c:pt>
                </c:numCache>
              </c:numRef>
            </c:minus>
            <c:spPr>
              <a:ln w="19050" cap="sq"/>
            </c:spPr>
          </c:errBars>
          <c:cat>
            <c:strRef>
              <c:f>('FB AMD3100'!$B$23,'FB AMD3100'!$B$25,'FB AMD3100'!$B$27)</c:f>
              <c:strCache>
                <c:ptCount val="3"/>
                <c:pt idx="0">
                  <c:v>SSC</c:v>
                </c:pt>
                <c:pt idx="1">
                  <c:v>WT + AMD3100</c:v>
                </c:pt>
                <c:pt idx="2">
                  <c:v>FB-KO + AMD3100</c:v>
                </c:pt>
              </c:strCache>
            </c:strRef>
          </c:cat>
          <c:val>
            <c:numRef>
              <c:f>('FB AMD3100'!$E$23,'FB AMD3100'!$E$25,'FB AMD3100'!$E$27)</c:f>
              <c:numCache>
                <c:formatCode>0</c:formatCode>
                <c:ptCount val="3"/>
                <c:pt idx="0" formatCode="General">
                  <c:v>68.02</c:v>
                </c:pt>
                <c:pt idx="1">
                  <c:v>205.54638666666668</c:v>
                </c:pt>
                <c:pt idx="2">
                  <c:v>107.51648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CE2-4325-ABCF-8EF8B33EE8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5790208"/>
        <c:axId val="115791744"/>
      </c:barChart>
      <c:catAx>
        <c:axId val="1157902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15875">
            <a:solidFill>
              <a:schemeClr val="tx1"/>
            </a:solidFill>
          </a:ln>
        </c:spPr>
        <c:txPr>
          <a:bodyPr rot="-1200000"/>
          <a:lstStyle/>
          <a:p>
            <a:pPr>
              <a:defRPr sz="1200" b="1">
                <a:solidFill>
                  <a:sysClr val="windowText" lastClr="000000"/>
                </a:solidFill>
              </a:defRPr>
            </a:pPr>
            <a:endParaRPr lang="en-US"/>
          </a:p>
        </c:txPr>
        <c:crossAx val="115791744"/>
        <c:crosses val="autoZero"/>
        <c:auto val="1"/>
        <c:lblAlgn val="ctr"/>
        <c:lblOffset val="100"/>
        <c:noMultiLvlLbl val="0"/>
      </c:catAx>
      <c:valAx>
        <c:axId val="115791744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200"/>
                </a:pPr>
                <a:r>
                  <a:rPr lang="pl-PL" sz="1200" b="1" i="0" u="none" strike="noStrike" baseline="0" dirty="0">
                    <a:effectLst/>
                  </a:rPr>
                  <a:t>No. of HSC/</a:t>
                </a:r>
                <a:r>
                  <a:rPr lang="el-GR" sz="1200" b="1" i="0" u="none" strike="noStrike" baseline="0" dirty="0">
                    <a:effectLst/>
                  </a:rPr>
                  <a:t>μ</a:t>
                </a:r>
                <a:r>
                  <a:rPr lang="pl-PL" sz="1200" b="1" i="0" u="none" strike="noStrike" baseline="0" dirty="0">
                    <a:effectLst/>
                  </a:rPr>
                  <a:t>l PB</a:t>
                </a:r>
                <a:r>
                  <a:rPr lang="pl-PL" sz="1200" b="1" i="0" u="none" strike="noStrike" baseline="0" dirty="0"/>
                  <a:t> </a:t>
                </a:r>
                <a:endParaRPr lang="pl-PL" sz="1200" dirty="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b="1"/>
            </a:pPr>
            <a:endParaRPr lang="en-US"/>
          </a:p>
        </c:txPr>
        <c:crossAx val="1157902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3462B4-9928-45E5-A9A7-F27AA725CA8E}" type="datetimeFigureOut">
              <a:rPr lang="pl-PL" smtClean="0"/>
              <a:t>06.05.2019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1F2545-CD74-4B24-B4D1-E27F023AA46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21744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A9809-FC45-4A32-A121-E51B5FDDFB91}" type="datetimeFigureOut">
              <a:rPr lang="pl-PL" smtClean="0"/>
              <a:t>06.05.2019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4C2D2-AF39-4098-B6BE-53B53F171A8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08438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A9809-FC45-4A32-A121-E51B5FDDFB91}" type="datetimeFigureOut">
              <a:rPr lang="pl-PL" smtClean="0"/>
              <a:t>06.05.2019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4C2D2-AF39-4098-B6BE-53B53F171A8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59859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A9809-FC45-4A32-A121-E51B5FDDFB91}" type="datetimeFigureOut">
              <a:rPr lang="pl-PL" smtClean="0"/>
              <a:t>06.05.2019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4C2D2-AF39-4098-B6BE-53B53F171A8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68141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A9809-FC45-4A32-A121-E51B5FDDFB91}" type="datetimeFigureOut">
              <a:rPr lang="pl-PL" smtClean="0"/>
              <a:t>06.05.2019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4C2D2-AF39-4098-B6BE-53B53F171A8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13006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A9809-FC45-4A32-A121-E51B5FDDFB91}" type="datetimeFigureOut">
              <a:rPr lang="pl-PL" smtClean="0"/>
              <a:t>06.05.2019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4C2D2-AF39-4098-B6BE-53B53F171A8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9484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A9809-FC45-4A32-A121-E51B5FDDFB91}" type="datetimeFigureOut">
              <a:rPr lang="pl-PL" smtClean="0"/>
              <a:t>06.05.2019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4C2D2-AF39-4098-B6BE-53B53F171A8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174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A9809-FC45-4A32-A121-E51B5FDDFB91}" type="datetimeFigureOut">
              <a:rPr lang="pl-PL" smtClean="0"/>
              <a:t>06.05.2019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4C2D2-AF39-4098-B6BE-53B53F171A8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12514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A9809-FC45-4A32-A121-E51B5FDDFB91}" type="datetimeFigureOut">
              <a:rPr lang="pl-PL" smtClean="0"/>
              <a:t>06.05.2019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4C2D2-AF39-4098-B6BE-53B53F171A8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79904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A9809-FC45-4A32-A121-E51B5FDDFB91}" type="datetimeFigureOut">
              <a:rPr lang="pl-PL" smtClean="0"/>
              <a:t>06.05.2019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4C2D2-AF39-4098-B6BE-53B53F171A8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67478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A9809-FC45-4A32-A121-E51B5FDDFB91}" type="datetimeFigureOut">
              <a:rPr lang="pl-PL" smtClean="0"/>
              <a:t>06.05.2019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4C2D2-AF39-4098-B6BE-53B53F171A8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69665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A9809-FC45-4A32-A121-E51B5FDDFB91}" type="datetimeFigureOut">
              <a:rPr lang="pl-PL" smtClean="0"/>
              <a:t>06.05.2019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4C2D2-AF39-4098-B6BE-53B53F171A8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92313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5A9809-FC45-4A32-A121-E51B5FDDFB91}" type="datetimeFigureOut">
              <a:rPr lang="pl-PL" smtClean="0"/>
              <a:t>06.05.2019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B4C2D2-AF39-4098-B6BE-53B53F171A8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6663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425976" y="3519404"/>
            <a:ext cx="3452359" cy="2743200"/>
            <a:chOff x="218507" y="745261"/>
            <a:chExt cx="3452359" cy="2743200"/>
          </a:xfrm>
        </p:grpSpPr>
        <p:graphicFrame>
          <p:nvGraphicFramePr>
            <p:cNvPr id="5" name="Chart 3">
              <a:extLst>
                <a:ext uri="{FF2B5EF4-FFF2-40B4-BE49-F238E27FC236}">
                  <a16:creationId xmlns:a16="http://schemas.microsoft.com/office/drawing/2014/main" id="{99447374-AF2A-41B0-A02A-B6CE5F4E8FF1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18975849"/>
                </p:ext>
              </p:extLst>
            </p:nvPr>
          </p:nvGraphicFramePr>
          <p:xfrm>
            <a:off x="218507" y="745261"/>
            <a:ext cx="3452359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8" name="pole tekstowe 7">
              <a:extLst>
                <a:ext uri="{FF2B5EF4-FFF2-40B4-BE49-F238E27FC236}">
                  <a16:creationId xmlns:a16="http://schemas.microsoft.com/office/drawing/2014/main" id="{7C8CB122-01ED-4B1F-885F-EC51DCB9FD41}"/>
                </a:ext>
              </a:extLst>
            </p:cNvPr>
            <p:cNvSpPr txBox="1"/>
            <p:nvPr/>
          </p:nvSpPr>
          <p:spPr>
            <a:xfrm>
              <a:off x="2922084" y="1703835"/>
              <a:ext cx="3489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600" b="1" dirty="0"/>
                <a:t>*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534753" y="932934"/>
            <a:ext cx="3443288" cy="2743200"/>
            <a:chOff x="4829510" y="905622"/>
            <a:chExt cx="3443288" cy="2743200"/>
          </a:xfrm>
        </p:grpSpPr>
        <p:graphicFrame>
          <p:nvGraphicFramePr>
            <p:cNvPr id="7" name="Chart 3">
              <a:extLst>
                <a:ext uri="{FF2B5EF4-FFF2-40B4-BE49-F238E27FC236}">
                  <a16:creationId xmlns:a16="http://schemas.microsoft.com/office/drawing/2014/main" id="{CC77E39C-D2AB-4AC7-BCF5-878A7A354D08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965882305"/>
                </p:ext>
              </p:extLst>
            </p:nvPr>
          </p:nvGraphicFramePr>
          <p:xfrm>
            <a:off x="4829510" y="905622"/>
            <a:ext cx="3443288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9" name="pole tekstowe 8">
              <a:extLst>
                <a:ext uri="{FF2B5EF4-FFF2-40B4-BE49-F238E27FC236}">
                  <a16:creationId xmlns:a16="http://schemas.microsoft.com/office/drawing/2014/main" id="{97FD5CFD-4D92-4B79-8CB5-25D9FA657805}"/>
                </a:ext>
              </a:extLst>
            </p:cNvPr>
            <p:cNvSpPr txBox="1"/>
            <p:nvPr/>
          </p:nvSpPr>
          <p:spPr>
            <a:xfrm>
              <a:off x="7529908" y="1548206"/>
              <a:ext cx="3489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600" b="1" dirty="0"/>
                <a:t>*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128713" y="3519404"/>
            <a:ext cx="3443287" cy="2743200"/>
            <a:chOff x="2670483" y="4119670"/>
            <a:chExt cx="3443287" cy="2743200"/>
          </a:xfrm>
        </p:grpSpPr>
        <p:graphicFrame>
          <p:nvGraphicFramePr>
            <p:cNvPr id="6" name="Chart 3">
              <a:extLst>
                <a:ext uri="{FF2B5EF4-FFF2-40B4-BE49-F238E27FC236}">
                  <a16:creationId xmlns:a16="http://schemas.microsoft.com/office/drawing/2014/main" id="{9F8CD9BD-AA2D-4DF8-BB0C-E15972241C38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288350551"/>
                </p:ext>
              </p:extLst>
            </p:nvPr>
          </p:nvGraphicFramePr>
          <p:xfrm>
            <a:off x="2670483" y="4119670"/>
            <a:ext cx="3443287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0" name="pole tekstowe 9">
              <a:extLst>
                <a:ext uri="{FF2B5EF4-FFF2-40B4-BE49-F238E27FC236}">
                  <a16:creationId xmlns:a16="http://schemas.microsoft.com/office/drawing/2014/main" id="{9B3D6D65-496E-42E0-B3AD-0A8A42222F5D}"/>
                </a:ext>
              </a:extLst>
            </p:cNvPr>
            <p:cNvSpPr txBox="1"/>
            <p:nvPr/>
          </p:nvSpPr>
          <p:spPr>
            <a:xfrm>
              <a:off x="5371856" y="4853240"/>
              <a:ext cx="3489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600" b="1" dirty="0"/>
                <a:t>*</a:t>
              </a:r>
            </a:p>
          </p:txBody>
        </p:sp>
      </p:grpSp>
      <p:grpSp>
        <p:nvGrpSpPr>
          <p:cNvPr id="13" name="Grupa 12">
            <a:extLst>
              <a:ext uri="{FF2B5EF4-FFF2-40B4-BE49-F238E27FC236}">
                <a16:creationId xmlns:a16="http://schemas.microsoft.com/office/drawing/2014/main" id="{C22E1BE2-10A8-4EA2-A089-733878E20D59}"/>
              </a:ext>
            </a:extLst>
          </p:cNvPr>
          <p:cNvGrpSpPr/>
          <p:nvPr/>
        </p:nvGrpSpPr>
        <p:grpSpPr>
          <a:xfrm>
            <a:off x="1128713" y="932934"/>
            <a:ext cx="3452359" cy="2743200"/>
            <a:chOff x="984964" y="3592687"/>
            <a:chExt cx="2916441" cy="2410716"/>
          </a:xfrm>
        </p:grpSpPr>
        <p:graphicFrame>
          <p:nvGraphicFramePr>
            <p:cNvPr id="14" name="Chart 3">
              <a:extLst>
                <a:ext uri="{FF2B5EF4-FFF2-40B4-BE49-F238E27FC236}">
                  <a16:creationId xmlns:a16="http://schemas.microsoft.com/office/drawing/2014/main" id="{A7AD922F-3E12-4A03-982F-E758C9BD5238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095456125"/>
                </p:ext>
              </p:extLst>
            </p:nvPr>
          </p:nvGraphicFramePr>
          <p:xfrm>
            <a:off x="984964" y="3592687"/>
            <a:ext cx="2916441" cy="241071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5" name="pole tekstowe 14">
              <a:extLst>
                <a:ext uri="{FF2B5EF4-FFF2-40B4-BE49-F238E27FC236}">
                  <a16:creationId xmlns:a16="http://schemas.microsoft.com/office/drawing/2014/main" id="{61CB1702-ABE2-43D8-A63C-456AB3AD3A1B}"/>
                </a:ext>
              </a:extLst>
            </p:cNvPr>
            <p:cNvSpPr txBox="1"/>
            <p:nvPr/>
          </p:nvSpPr>
          <p:spPr>
            <a:xfrm>
              <a:off x="3271650" y="4130523"/>
              <a:ext cx="295529" cy="2975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600" b="1" dirty="0"/>
                <a:t>*</a:t>
              </a:r>
            </a:p>
          </p:txBody>
        </p:sp>
      </p:grpSp>
      <p:sp>
        <p:nvSpPr>
          <p:cNvPr id="16" name="TextBox 5">
            <a:extLst>
              <a:ext uri="{FF2B5EF4-FFF2-40B4-BE49-F238E27FC236}">
                <a16:creationId xmlns:a16="http://schemas.microsoft.com/office/drawing/2014/main" id="{7BBBB67E-3BBE-410E-B3F2-C802E475F835}"/>
              </a:ext>
            </a:extLst>
          </p:cNvPr>
          <p:cNvSpPr txBox="1"/>
          <p:nvPr/>
        </p:nvSpPr>
        <p:spPr>
          <a:xfrm>
            <a:off x="6302458" y="6488668"/>
            <a:ext cx="31517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      </a:t>
            </a:r>
            <a:r>
              <a:rPr lang="pl-PL" b="1" dirty="0" smtClean="0"/>
              <a:t>Supplementa</a:t>
            </a:r>
            <a:r>
              <a:rPr lang="en-US" b="1" smtClean="0"/>
              <a:t>r</a:t>
            </a:r>
            <a:r>
              <a:rPr lang="pl-PL" b="1" smtClean="0"/>
              <a:t>y </a:t>
            </a:r>
            <a:r>
              <a:rPr lang="en-US" b="1" dirty="0"/>
              <a:t>Figure </a:t>
            </a:r>
            <a:r>
              <a:rPr lang="pl-PL" b="1" dirty="0"/>
              <a:t>2B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42761946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1817</TotalTime>
  <Words>38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Motyw pakietu Office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wum</dc:creator>
  <cp:lastModifiedBy>Ratajczak,Mariusz</cp:lastModifiedBy>
  <cp:revision>92</cp:revision>
  <dcterms:created xsi:type="dcterms:W3CDTF">2019-01-18T11:33:21Z</dcterms:created>
  <dcterms:modified xsi:type="dcterms:W3CDTF">2019-05-06T15:10:36Z</dcterms:modified>
</cp:coreProperties>
</file>