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screen4x3"/>
  <p:notesSz cx="7102475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FFCC"/>
    <a:srgbClr val="66FF99"/>
    <a:srgbClr val="FFCDCD"/>
    <a:srgbClr val="FFB7B7"/>
    <a:srgbClr val="FF9393"/>
    <a:srgbClr val="FFFFBD"/>
    <a:srgbClr val="FCD5B5"/>
    <a:srgbClr val="CCECFF"/>
    <a:srgbClr val="FFFF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18" autoAdjust="0"/>
    <p:restoredTop sz="92843" autoAdjust="0"/>
  </p:normalViewPr>
  <p:slideViewPr>
    <p:cSldViewPr>
      <p:cViewPr>
        <p:scale>
          <a:sx n="75" d="100"/>
          <a:sy n="75" d="100"/>
        </p:scale>
        <p:origin x="3792" y="5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0" cy="511731"/>
          </a:xfrm>
          <a:prstGeom prst="rect">
            <a:avLst/>
          </a:prstGeom>
        </p:spPr>
        <p:txBody>
          <a:bodyPr vert="horz" lIns="94659" tIns="47329" rIns="94659" bIns="473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40" cy="511731"/>
          </a:xfrm>
          <a:prstGeom prst="rect">
            <a:avLst/>
          </a:prstGeom>
        </p:spPr>
        <p:txBody>
          <a:bodyPr vert="horz" lIns="94659" tIns="47329" rIns="94659" bIns="47329" rtlCol="0"/>
          <a:lstStyle>
            <a:lvl1pPr algn="r">
              <a:defRPr sz="1200"/>
            </a:lvl1pPr>
          </a:lstStyle>
          <a:p>
            <a:fld id="{BC5B81B7-33A2-4ED0-9165-8CB79DF661B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9" tIns="47329" rIns="94659" bIns="47329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0248" y="4861442"/>
            <a:ext cx="5681980" cy="4605576"/>
          </a:xfrm>
          <a:prstGeom prst="rect">
            <a:avLst/>
          </a:prstGeom>
        </p:spPr>
        <p:txBody>
          <a:bodyPr vert="horz" lIns="94659" tIns="47329" rIns="94659" bIns="47329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40" cy="511731"/>
          </a:xfrm>
          <a:prstGeom prst="rect">
            <a:avLst/>
          </a:prstGeom>
        </p:spPr>
        <p:txBody>
          <a:bodyPr vert="horz" lIns="94659" tIns="47329" rIns="94659" bIns="473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40" cy="511731"/>
          </a:xfrm>
          <a:prstGeom prst="rect">
            <a:avLst/>
          </a:prstGeom>
        </p:spPr>
        <p:txBody>
          <a:bodyPr vert="horz" lIns="94659" tIns="47329" rIns="94659" bIns="47329" rtlCol="0" anchor="b"/>
          <a:lstStyle>
            <a:lvl1pPr algn="r">
              <a:defRPr sz="1200"/>
            </a:lvl1pPr>
          </a:lstStyle>
          <a:p>
            <a:fld id="{B5FA270F-515A-4DB9-B5C7-2B7D2A5DF3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0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DB2C2-8795-435B-9995-E3F870DCA8F9}" type="datetimeFigureOut">
              <a:rPr kumimoji="1" lang="ja-JP" altLang="en-US" smtClean="0"/>
              <a:pPr/>
              <a:t>2021/1/23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B2B49-AE00-4420-A5E4-F14B09D677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B4E83C6-0C3B-44A6-B033-851BD89D34DF}"/>
              </a:ext>
            </a:extLst>
          </p:cNvPr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Supplementary Figure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F7FEB69-7685-49DC-99A8-F4150B596775}"/>
              </a:ext>
            </a:extLst>
          </p:cNvPr>
          <p:cNvSpPr txBox="1"/>
          <p:nvPr/>
        </p:nvSpPr>
        <p:spPr>
          <a:xfrm>
            <a:off x="0" y="4499992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Supplementary Figure 1. Genome</a:t>
            </a:r>
            <a:r>
              <a:rPr lang="ja-JP" altLang="en-US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editing</a:t>
            </a:r>
            <a:r>
              <a:rPr lang="ja-JP" altLang="en-US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alleles</a:t>
            </a:r>
            <a:r>
              <a:rPr lang="ja-JP" altLang="en-US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</a:t>
            </a:r>
            <a:r>
              <a:rPr lang="en-US" altLang="ja-JP" sz="1000" i="1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Mp</a:t>
            </a:r>
            <a:r>
              <a:rPr lang="en-US" altLang="ja-JP" sz="10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YUC2: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Mp</a:t>
            </a:r>
            <a:r>
              <a:rPr lang="en-US" altLang="ja-JP" sz="10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CLE2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background.</a:t>
            </a:r>
          </a:p>
          <a:p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Structure of </a:t>
            </a:r>
            <a:r>
              <a:rPr lang="en-US" altLang="ja-JP" sz="1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Mp</a:t>
            </a:r>
            <a:r>
              <a:rPr lang="en-US" altLang="ja-JP" sz="1000" i="1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CIK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and Mp</a:t>
            </a:r>
            <a:r>
              <a:rPr lang="en-US" altLang="ja-JP" sz="10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CLV1</a:t>
            </a:r>
            <a:r>
              <a:rPr lang="en-US" altLang="ja-JP" sz="1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loci with the position of a designed guide RNA (gRNA). Genomic DNA sequences for genome editing alleles in comparison with wild type (Tak-1) are indicated below. Target guide sequence is in bold, PAM sequence is in blue, and deleted/inserted bases are in magenta. Exon and intron are indicated in capital and small letters, respectively. N-terminal region of WT and mutant proteins deduced from the genomic DNA sequences are also indicated. Asterisks indicate translational termination.</a:t>
            </a:r>
            <a:endParaRPr lang="ja-JP" altLang="ja-JP" sz="1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ED28686-F9FD-4A9B-9B9E-081B6457D46D}"/>
              </a:ext>
            </a:extLst>
          </p:cNvPr>
          <p:cNvGrpSpPr/>
          <p:nvPr/>
        </p:nvGrpSpPr>
        <p:grpSpPr>
          <a:xfrm>
            <a:off x="515057" y="971600"/>
            <a:ext cx="6154303" cy="2953252"/>
            <a:chOff x="620688" y="1906780"/>
            <a:chExt cx="6154303" cy="2953252"/>
          </a:xfrm>
        </p:grpSpPr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A293A8C4-3832-40FB-9C94-50FCA23945D9}"/>
                </a:ext>
              </a:extLst>
            </p:cNvPr>
            <p:cNvCxnSpPr>
              <a:cxnSpLocks/>
            </p:cNvCxnSpPr>
            <p:nvPr/>
          </p:nvCxnSpPr>
          <p:spPr>
            <a:xfrm>
              <a:off x="980728" y="2284694"/>
              <a:ext cx="3600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694AA8F7-C008-4548-A763-706F43F5EEC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59749" y="2592392"/>
              <a:ext cx="863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Tak-1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Mp</a:t>
              </a:r>
              <a:r>
                <a:rPr lang="en-US" altLang="ja-JP" sz="800" i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cik-3</a:t>
              </a:r>
              <a:endParaRPr lang="en-US" altLang="ja-JP" sz="800" i="1" baseline="30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0037F92F-AE03-444A-9BF8-96E06535AB8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194371" y="2592392"/>
              <a:ext cx="44272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5’-TCAAATGGT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CAAGACATTCGAAATCC-CGA</a:t>
              </a:r>
              <a:r>
                <a:rPr lang="en-US" altLang="ja-JP" sz="8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AGg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tga---(intron)---gcagTGGTGGCGCT-3’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5’-TCAAATGGT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CAAGACATTCGAAATCC</a:t>
              </a:r>
              <a:r>
                <a:rPr lang="en-US" altLang="ja-JP" sz="800" b="1" dirty="0">
                  <a:solidFill>
                    <a:srgbClr val="FF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CGA</a:t>
              </a:r>
              <a:r>
                <a:rPr lang="en-US" altLang="ja-JP" sz="8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AGg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tga---(intron)---gcagTGGTGGCGCT-3’</a:t>
              </a:r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A4B08938-FE27-4EED-A6BF-A0440CD14FFC}"/>
                </a:ext>
              </a:extLst>
            </p:cNvPr>
            <p:cNvSpPr/>
            <p:nvPr/>
          </p:nvSpPr>
          <p:spPr>
            <a:xfrm>
              <a:off x="1343308" y="3000591"/>
              <a:ext cx="3780000" cy="9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00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88888822-EE0E-4A76-B6D3-9EBB01DD6A33}"/>
                </a:ext>
              </a:extLst>
            </p:cNvPr>
            <p:cNvSpPr/>
            <p:nvPr/>
          </p:nvSpPr>
          <p:spPr>
            <a:xfrm>
              <a:off x="1343308" y="3121739"/>
              <a:ext cx="1771200" cy="9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00"/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4B58D4E8-CDF9-4748-84DC-8B265D763F20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59749" y="2941658"/>
              <a:ext cx="863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Tak-1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Mp</a:t>
              </a:r>
              <a:r>
                <a:rPr lang="en-US" altLang="ja-JP" sz="800" i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cik-1</a:t>
              </a:r>
              <a:endParaRPr lang="en-US" altLang="ja-JP" sz="800" i="1" baseline="30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49E02A99-F0B3-4A6C-BA1D-F8ED96B8452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266379" y="2941658"/>
              <a:ext cx="410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MNISVLLYLFLLTFLSVYSNGQDIRNPEVVALITMKKNWVSTTPDFLKSWDQFGTDPCSFS…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MNISVLLYLFLLTFLSVYSNGQDIRNPRR*</a:t>
              </a:r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B4CB8167-6A94-4C6E-A23C-2C7DFB8DA6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0688" y="1906780"/>
              <a:ext cx="12056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>
                  <a:cs typeface="Times New Roman" panose="02020603050405020304" pitchFamily="18" charset="0"/>
                </a:rPr>
                <a:t>Mp7g14210/</a:t>
              </a:r>
              <a:r>
                <a:rPr lang="en-US" altLang="ja-JP" sz="800" dirty="0" err="1">
                  <a:cs typeface="Times New Roman" panose="02020603050405020304" pitchFamily="18" charset="0"/>
                </a:rPr>
                <a:t>MpCIK</a:t>
              </a:r>
              <a:endParaRPr lang="ja-JP" altLang="en-US" sz="800" dirty="0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17AB4D25-4FE9-4289-96DE-BE7195616AE0}"/>
                </a:ext>
              </a:extLst>
            </p:cNvPr>
            <p:cNvGrpSpPr/>
            <p:nvPr/>
          </p:nvGrpSpPr>
          <p:grpSpPr>
            <a:xfrm>
              <a:off x="1340728" y="2194694"/>
              <a:ext cx="2880000" cy="180000"/>
              <a:chOff x="3691044" y="5975688"/>
              <a:chExt cx="5760000" cy="360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3FB760A0-E672-461F-BF2A-A51264AB8A30}"/>
                  </a:ext>
                </a:extLst>
              </p:cNvPr>
              <p:cNvSpPr/>
              <p:nvPr/>
            </p:nvSpPr>
            <p:spPr>
              <a:xfrm>
                <a:off x="3691044" y="5975688"/>
                <a:ext cx="122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A03A3CDD-83FE-4C72-8ED8-11DE37FAB731}"/>
                  </a:ext>
                </a:extLst>
              </p:cNvPr>
              <p:cNvSpPr/>
              <p:nvPr/>
            </p:nvSpPr>
            <p:spPr>
              <a:xfrm>
                <a:off x="5145444" y="5975688"/>
                <a:ext cx="2088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9E5394DF-9C4E-45C8-AC44-D78180BCFFED}"/>
                  </a:ext>
                </a:extLst>
              </p:cNvPr>
              <p:cNvSpPr/>
              <p:nvPr/>
            </p:nvSpPr>
            <p:spPr>
              <a:xfrm>
                <a:off x="4238244" y="5975688"/>
                <a:ext cx="194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4506FB2-2B43-4C58-9E0F-666A84B1BE7D}"/>
                  </a:ext>
                </a:extLst>
              </p:cNvPr>
              <p:cNvSpPr/>
              <p:nvPr/>
            </p:nvSpPr>
            <p:spPr>
              <a:xfrm>
                <a:off x="5699844" y="5975688"/>
                <a:ext cx="104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BB2DC708-E5B9-4F88-8BEF-FEAF1B198CB4}"/>
                  </a:ext>
                </a:extLst>
              </p:cNvPr>
              <p:cNvSpPr/>
              <p:nvPr/>
            </p:nvSpPr>
            <p:spPr>
              <a:xfrm>
                <a:off x="4799844" y="5975688"/>
                <a:ext cx="104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489AE2BC-520E-48E1-9835-91D22EF2A0CE}"/>
                  </a:ext>
                </a:extLst>
              </p:cNvPr>
              <p:cNvSpPr/>
              <p:nvPr/>
            </p:nvSpPr>
            <p:spPr>
              <a:xfrm>
                <a:off x="6070644" y="5975688"/>
                <a:ext cx="86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53982A60-F5E7-40C5-8CC0-25CA7A83B33A}"/>
                  </a:ext>
                </a:extLst>
              </p:cNvPr>
              <p:cNvSpPr/>
              <p:nvPr/>
            </p:nvSpPr>
            <p:spPr>
              <a:xfrm>
                <a:off x="6351444" y="5975688"/>
                <a:ext cx="1368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FC0658E0-E66E-4608-A9F3-FF0874C61C72}"/>
                  </a:ext>
                </a:extLst>
              </p:cNvPr>
              <p:cNvSpPr/>
              <p:nvPr/>
            </p:nvSpPr>
            <p:spPr>
              <a:xfrm>
                <a:off x="6783444" y="5975688"/>
                <a:ext cx="2016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7972FBFE-AED7-4F74-B54F-684377C80BDF}"/>
                  </a:ext>
                </a:extLst>
              </p:cNvPr>
              <p:cNvSpPr/>
              <p:nvPr/>
            </p:nvSpPr>
            <p:spPr>
              <a:xfrm>
                <a:off x="7319844" y="5975688"/>
                <a:ext cx="4932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07CEE8DC-13D5-4192-A116-EDD578CFE6EF}"/>
                  </a:ext>
                </a:extLst>
              </p:cNvPr>
              <p:cNvSpPr/>
              <p:nvPr/>
            </p:nvSpPr>
            <p:spPr>
              <a:xfrm>
                <a:off x="8119044" y="5975688"/>
                <a:ext cx="572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A58E7B2B-EA02-4CEA-8409-40AB12705CE3}"/>
                  </a:ext>
                </a:extLst>
              </p:cNvPr>
              <p:cNvSpPr/>
              <p:nvPr/>
            </p:nvSpPr>
            <p:spPr>
              <a:xfrm>
                <a:off x="8993844" y="5975688"/>
                <a:ext cx="4572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</p:grp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F74FDC10-769B-4B2E-8265-711961CB152C}"/>
                </a:ext>
              </a:extLst>
            </p:cNvPr>
            <p:cNvCxnSpPr/>
            <p:nvPr/>
          </p:nvCxnSpPr>
          <p:spPr>
            <a:xfrm flipH="1">
              <a:off x="1377432" y="2410698"/>
              <a:ext cx="3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8930DAC6-A930-4CA0-928A-E5A017D4610E}"/>
                </a:ext>
              </a:extLst>
            </p:cNvPr>
            <p:cNvCxnSpPr>
              <a:cxnSpLocks/>
            </p:cNvCxnSpPr>
            <p:nvPr/>
          </p:nvCxnSpPr>
          <p:spPr>
            <a:xfrm>
              <a:off x="4621631" y="2446702"/>
              <a:ext cx="36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58DBE8CD-6EDD-426A-98CE-A3F96C770C1D}"/>
                </a:ext>
              </a:extLst>
            </p:cNvPr>
            <p:cNvSpPr txBox="1"/>
            <p:nvPr/>
          </p:nvSpPr>
          <p:spPr>
            <a:xfrm>
              <a:off x="4488370" y="2292813"/>
              <a:ext cx="62656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700" dirty="0"/>
                <a:t>500 bp</a:t>
              </a:r>
              <a:endParaRPr lang="ja-JP" altLang="en-US" sz="700" dirty="0"/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3E3465CD-1D5A-4839-97E6-BEAE684983F3}"/>
                </a:ext>
              </a:extLst>
            </p:cNvPr>
            <p:cNvSpPr txBox="1"/>
            <p:nvPr/>
          </p:nvSpPr>
          <p:spPr>
            <a:xfrm>
              <a:off x="1216505" y="2088734"/>
              <a:ext cx="3016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00" dirty="0"/>
                <a:t>ATG</a:t>
              </a:r>
              <a:endParaRPr lang="ja-JP" altLang="en-US" sz="400" dirty="0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249E8339-8A0A-43CD-B4F3-AAB245EF2BC8}"/>
                </a:ext>
              </a:extLst>
            </p:cNvPr>
            <p:cNvSpPr txBox="1"/>
            <p:nvPr/>
          </p:nvSpPr>
          <p:spPr>
            <a:xfrm>
              <a:off x="4048820" y="2088734"/>
              <a:ext cx="3016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00" dirty="0"/>
                <a:t>TAA</a:t>
              </a:r>
              <a:endParaRPr lang="ja-JP" altLang="en-US" sz="400" dirty="0"/>
            </a:p>
          </p:txBody>
        </p: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18823161-37E4-404F-8C4E-D508E82E76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1966" y="2375950"/>
              <a:ext cx="101371" cy="223693"/>
            </a:xfrm>
            <a:prstGeom prst="line">
              <a:avLst/>
            </a:prstGeom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CBB2BC22-F7CD-453D-BA44-1BA91732DCFA}"/>
                </a:ext>
              </a:extLst>
            </p:cNvPr>
            <p:cNvCxnSpPr>
              <a:cxnSpLocks/>
            </p:cNvCxnSpPr>
            <p:nvPr/>
          </p:nvCxnSpPr>
          <p:spPr>
            <a:xfrm>
              <a:off x="1645754" y="2375950"/>
              <a:ext cx="3924000" cy="223200"/>
            </a:xfrm>
            <a:prstGeom prst="line">
              <a:avLst/>
            </a:prstGeom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6DD0704C-ABFC-4268-922B-4BFB848C0909}"/>
                </a:ext>
              </a:extLst>
            </p:cNvPr>
            <p:cNvCxnSpPr>
              <a:cxnSpLocks/>
            </p:cNvCxnSpPr>
            <p:nvPr/>
          </p:nvCxnSpPr>
          <p:spPr>
            <a:xfrm>
              <a:off x="980728" y="3864513"/>
              <a:ext cx="3600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059B7CE5-2928-495A-A65B-7B0F117E665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59749" y="4172212"/>
              <a:ext cx="863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Tak-1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Mp</a:t>
              </a:r>
              <a:r>
                <a:rPr lang="en-US" altLang="ja-JP" sz="800" i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cik-3</a:t>
              </a:r>
              <a:endParaRPr lang="en-US" altLang="ja-JP" sz="800" i="1" baseline="30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5946AF31-715A-487F-B4FE-3CF14EDF686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194371" y="4172212"/>
              <a:ext cx="44272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5’-CCGAGCGAG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GAGGCAAATGGAGGGTCTCC</a:t>
              </a:r>
              <a:r>
                <a:rPr lang="en-US" altLang="ja-JP" sz="8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GGG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GAGGTATGTGGACTTCCATTCTGCTCATGCTC-3’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5’-CCGAGCGAG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GAGGCAAATGGAGGG</a:t>
              </a:r>
              <a:r>
                <a:rPr lang="en-US" altLang="ja-JP" sz="800" b="1" dirty="0">
                  <a:solidFill>
                    <a:srgbClr val="FF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altLang="ja-JP" sz="8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TCC</a:t>
              </a:r>
              <a:r>
                <a:rPr lang="en-US" altLang="ja-JP" sz="8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GGG</a:t>
              </a:r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GAGGTATGTGGACTTCC-3’</a:t>
              </a:r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5ACC40D2-E6F3-4EAD-8377-72A1B4609E1D}"/>
                </a:ext>
              </a:extLst>
            </p:cNvPr>
            <p:cNvSpPr/>
            <p:nvPr/>
          </p:nvSpPr>
          <p:spPr>
            <a:xfrm>
              <a:off x="1343308" y="4580411"/>
              <a:ext cx="5184000" cy="9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00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BA8A9F33-57F0-4614-A62C-442D25FB5610}"/>
                </a:ext>
              </a:extLst>
            </p:cNvPr>
            <p:cNvSpPr/>
            <p:nvPr/>
          </p:nvSpPr>
          <p:spPr>
            <a:xfrm>
              <a:off x="1343308" y="4701558"/>
              <a:ext cx="4845600" cy="9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00"/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3DCEB530-F022-4E5A-842D-F42AEB08A20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59749" y="4521478"/>
              <a:ext cx="863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Tak-1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Mp</a:t>
              </a:r>
              <a:r>
                <a:rPr lang="en-US" altLang="ja-JP" sz="800" i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clv1-4</a:t>
              </a:r>
              <a:endParaRPr lang="en-US" altLang="ja-JP" sz="800" i="1" baseline="30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38882D54-D87D-4519-AFE7-CAC4B04E22D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266379" y="4521478"/>
              <a:ext cx="5508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MGVRSNDQSLAHIDSWVQKFSLLRTRESREATAPSCRARRQMEGLRGGMWTSILLMLVVTASHCFESNAALSSDGVALLALKSS…</a:t>
              </a:r>
            </a:p>
            <a:p>
              <a:r>
                <a:rPr lang="en-US" altLang="ja-JP" sz="8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MGVRSNDQSLAHIDSWVQKFSLLRTRESREATAPSCRARRQMEGPGRYVDFHSAHARGDSVALLREQRSPFVGRSGAAGA*</a:t>
              </a:r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61681F2D-4985-474B-9D3D-742971ED8E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0688" y="3486600"/>
              <a:ext cx="12056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>
                  <a:cs typeface="Times New Roman" panose="02020603050405020304" pitchFamily="18" charset="0"/>
                </a:rPr>
                <a:t>Mp1g27720/MpCLV1</a:t>
              </a:r>
              <a:endParaRPr lang="ja-JP" altLang="en-US" sz="800" dirty="0"/>
            </a:p>
          </p:txBody>
        </p: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929E83A-F493-4830-B230-6B9EC378D6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24536" y="3990517"/>
              <a:ext cx="3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E572DC65-1E72-44C0-9334-FB08EC46B6D8}"/>
                </a:ext>
              </a:extLst>
            </p:cNvPr>
            <p:cNvCxnSpPr>
              <a:cxnSpLocks/>
            </p:cNvCxnSpPr>
            <p:nvPr/>
          </p:nvCxnSpPr>
          <p:spPr>
            <a:xfrm>
              <a:off x="4621631" y="4026521"/>
              <a:ext cx="36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0DD07597-330F-4DF7-91E7-59EAE02F6D6D}"/>
                </a:ext>
              </a:extLst>
            </p:cNvPr>
            <p:cNvSpPr txBox="1"/>
            <p:nvPr/>
          </p:nvSpPr>
          <p:spPr>
            <a:xfrm>
              <a:off x="4488370" y="3872633"/>
              <a:ext cx="62656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700" dirty="0"/>
                <a:t>500 bp</a:t>
              </a:r>
              <a:endParaRPr lang="ja-JP" altLang="en-US" sz="700" dirty="0"/>
            </a:p>
          </p:txBody>
        </p: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CB7F060B-93C4-4DF8-8DB6-3A37197A44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1965" y="3955769"/>
              <a:ext cx="133200" cy="223693"/>
            </a:xfrm>
            <a:prstGeom prst="line">
              <a:avLst/>
            </a:prstGeom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C67477F3-1223-4AA1-AC7D-8DE1A26440B6}"/>
                </a:ext>
              </a:extLst>
            </p:cNvPr>
            <p:cNvGrpSpPr/>
            <p:nvPr/>
          </p:nvGrpSpPr>
          <p:grpSpPr>
            <a:xfrm>
              <a:off x="1340728" y="3774514"/>
              <a:ext cx="2662472" cy="180000"/>
              <a:chOff x="3691044" y="5975688"/>
              <a:chExt cx="5324944" cy="360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6EA93321-8AC5-4F96-A76E-23D2A101199C}"/>
                  </a:ext>
                </a:extLst>
              </p:cNvPr>
              <p:cNvSpPr/>
              <p:nvPr/>
            </p:nvSpPr>
            <p:spPr>
              <a:xfrm>
                <a:off x="3691044" y="5975688"/>
                <a:ext cx="39888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 dirty="0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B3C18D72-4DB4-4850-B281-3C0823CC305E}"/>
                  </a:ext>
                </a:extLst>
              </p:cNvPr>
              <p:cNvSpPr/>
              <p:nvPr/>
            </p:nvSpPr>
            <p:spPr>
              <a:xfrm>
                <a:off x="8443588" y="5975688"/>
                <a:ext cx="572400" cy="36000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</p:grp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3E6301EB-CEC9-4E52-B213-4EF525CCEB5E}"/>
                </a:ext>
              </a:extLst>
            </p:cNvPr>
            <p:cNvCxnSpPr>
              <a:cxnSpLocks/>
            </p:cNvCxnSpPr>
            <p:nvPr/>
          </p:nvCxnSpPr>
          <p:spPr>
            <a:xfrm>
              <a:off x="1463400" y="3955769"/>
              <a:ext cx="4105800" cy="223200"/>
            </a:xfrm>
            <a:prstGeom prst="line">
              <a:avLst/>
            </a:prstGeom>
            <a:ln w="6350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9B2A2BF0-BBC6-4977-9DBF-7F7759274587}"/>
                </a:ext>
              </a:extLst>
            </p:cNvPr>
            <p:cNvSpPr txBox="1"/>
            <p:nvPr/>
          </p:nvSpPr>
          <p:spPr>
            <a:xfrm>
              <a:off x="1216505" y="3668554"/>
              <a:ext cx="3016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00" dirty="0"/>
                <a:t>ATG</a:t>
              </a:r>
              <a:endParaRPr lang="ja-JP" altLang="en-US" sz="400" dirty="0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43613F9B-8DAB-41EE-BC4F-44C6DCD7AB25}"/>
                </a:ext>
              </a:extLst>
            </p:cNvPr>
            <p:cNvSpPr txBox="1"/>
            <p:nvPr/>
          </p:nvSpPr>
          <p:spPr>
            <a:xfrm>
              <a:off x="3829643" y="3668554"/>
              <a:ext cx="3016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00" dirty="0"/>
                <a:t>TAG</a:t>
              </a:r>
              <a:endParaRPr lang="ja-JP" altLang="en-US" sz="400" dirty="0"/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E8AA34A7-4A30-43B5-82FE-39BAFABB6FAE}"/>
                </a:ext>
              </a:extLst>
            </p:cNvPr>
            <p:cNvSpPr txBox="1"/>
            <p:nvPr/>
          </p:nvSpPr>
          <p:spPr>
            <a:xfrm>
              <a:off x="1348950" y="3940872"/>
              <a:ext cx="4583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/>
                <a:t>gRNA</a:t>
              </a:r>
              <a:endParaRPr lang="ja-JP" altLang="en-US" sz="800" dirty="0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48271ACB-81EE-4C51-B258-61E0ABE2F7B9}"/>
                </a:ext>
              </a:extLst>
            </p:cNvPr>
            <p:cNvSpPr txBox="1"/>
            <p:nvPr/>
          </p:nvSpPr>
          <p:spPr>
            <a:xfrm>
              <a:off x="1301846" y="2361053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/>
                <a:t>gRNA</a:t>
              </a:r>
              <a:endParaRPr lang="ja-JP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16062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rgbClr val="FF0000"/>
          </a:solidFill>
          <a:prstDash val="sysDot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90133</TotalTime>
  <Words>167</Words>
  <Application>Microsoft Office PowerPoint</Application>
  <PresentationFormat>画面に合わせる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 Unicode MS</vt:lpstr>
      <vt:lpstr>Arial</vt:lpstr>
      <vt:lpstr>Calibri</vt:lpstr>
      <vt:lpstr>Courier New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YUKI HIRAKAWA</dc:creator>
  <cp:lastModifiedBy>Yuki HIRAKAWA</cp:lastModifiedBy>
  <cp:revision>1381</cp:revision>
  <cp:lastPrinted>2016-04-25T06:38:49Z</cp:lastPrinted>
  <dcterms:created xsi:type="dcterms:W3CDTF">2010-06-17T13:32:41Z</dcterms:created>
  <dcterms:modified xsi:type="dcterms:W3CDTF">2021-01-23T01:58:41Z</dcterms:modified>
</cp:coreProperties>
</file>