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94" r:id="rId3"/>
    <p:sldId id="296" r:id="rId4"/>
    <p:sldId id="299" r:id="rId5"/>
    <p:sldId id="295" r:id="rId6"/>
    <p:sldId id="300" r:id="rId7"/>
    <p:sldId id="301" r:id="rId8"/>
    <p:sldId id="325" r:id="rId9"/>
    <p:sldId id="313" r:id="rId10"/>
    <p:sldId id="314" r:id="rId11"/>
    <p:sldId id="316" r:id="rId12"/>
    <p:sldId id="315" r:id="rId13"/>
    <p:sldId id="318" r:id="rId14"/>
    <p:sldId id="319" r:id="rId15"/>
    <p:sldId id="320" r:id="rId16"/>
    <p:sldId id="321" r:id="rId17"/>
    <p:sldId id="283" r:id="rId18"/>
    <p:sldId id="323" r:id="rId19"/>
    <p:sldId id="302" r:id="rId20"/>
    <p:sldId id="324" r:id="rId21"/>
    <p:sldId id="303" r:id="rId22"/>
    <p:sldId id="31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47"/>
    <p:restoredTop sz="94593"/>
  </p:normalViewPr>
  <p:slideViewPr>
    <p:cSldViewPr snapToGrid="0" snapToObjects="1">
      <p:cViewPr varScale="1">
        <p:scale>
          <a:sx n="110" d="100"/>
          <a:sy n="110" d="100"/>
        </p:scale>
        <p:origin x="176" y="2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9A3F-1287-BB41-BA1E-44A632AE5E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F20543-2115-E046-B5F5-3E9A6352C2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75F5AC5-A5D1-FC4B-B5EA-6FF5AA02D5FB}"/>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5" name="Footer Placeholder 4">
            <a:extLst>
              <a:ext uri="{FF2B5EF4-FFF2-40B4-BE49-F238E27FC236}">
                <a16:creationId xmlns:a16="http://schemas.microsoft.com/office/drawing/2014/main" id="{5B01D3E7-45FD-0243-BB74-FF6905E2F6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42D0B3-8AA1-204A-8F48-8EEDF7A34216}"/>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4179267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4C1D-2F8D-7144-B28E-E01F0B991E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106559-7756-7349-832F-1FBE0A0A2C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73797-BBF3-DA4F-AA8D-9E7305E65A63}"/>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5" name="Footer Placeholder 4">
            <a:extLst>
              <a:ext uri="{FF2B5EF4-FFF2-40B4-BE49-F238E27FC236}">
                <a16:creationId xmlns:a16="http://schemas.microsoft.com/office/drawing/2014/main" id="{F9C075AB-E7A8-E94C-AB2E-4E30E64C22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68F2C0-27B5-3648-B152-603AC16A0050}"/>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362951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DBA6D5-58FE-A145-9326-5DD690E6C4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275193-3265-5C47-8D86-B5BC6B67554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8C8F08-368D-5545-9FF1-0AD5D02D4394}"/>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5" name="Footer Placeholder 4">
            <a:extLst>
              <a:ext uri="{FF2B5EF4-FFF2-40B4-BE49-F238E27FC236}">
                <a16:creationId xmlns:a16="http://schemas.microsoft.com/office/drawing/2014/main" id="{A06140FA-DED6-7A46-A824-BCE26E34E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F292EF-C212-0F44-8405-8EADC20FFDFD}"/>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688352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10F0A-CD74-0843-BA01-BAE2A9E68E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2424A1-5843-C548-9D7B-902781C2FB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C449BB-F5A0-3343-8F88-DD4A8554D967}"/>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5" name="Footer Placeholder 4">
            <a:extLst>
              <a:ext uri="{FF2B5EF4-FFF2-40B4-BE49-F238E27FC236}">
                <a16:creationId xmlns:a16="http://schemas.microsoft.com/office/drawing/2014/main" id="{39E066EA-4CFD-6642-85DF-8F9429B3C1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3621B1-F3AC-D145-85B2-F7A8C0B91F5B}"/>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2213307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C6F25-C21B-FA4C-96DF-C6890A735F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48372C-0BBE-A740-938E-C720ADB66F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73E240-B4CF-8249-9A55-7F8A8ED8B272}"/>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5" name="Footer Placeholder 4">
            <a:extLst>
              <a:ext uri="{FF2B5EF4-FFF2-40B4-BE49-F238E27FC236}">
                <a16:creationId xmlns:a16="http://schemas.microsoft.com/office/drawing/2014/main" id="{3FC7F9E7-B9DA-B644-A2B5-BA0BEB4896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B0E2B3-F356-3E48-9E9D-574E15BC93C4}"/>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226539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80E91-8113-7245-B393-EA222A9807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159F80-1EAC-BF46-B8A6-F5A90D2642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487208C-3461-0B48-B14B-27322D7D33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A3F52A-BDA8-0246-8803-FF8464A1A1C0}"/>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6" name="Footer Placeholder 5">
            <a:extLst>
              <a:ext uri="{FF2B5EF4-FFF2-40B4-BE49-F238E27FC236}">
                <a16:creationId xmlns:a16="http://schemas.microsoft.com/office/drawing/2014/main" id="{AA61505B-C4F5-294F-9EEA-5D3DD71A60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4856C4-8573-924F-B312-42F45E6A20D0}"/>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824788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16B35-C1F6-9F4F-9097-1CBFD66ADEE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952219-BEB7-B14D-B667-6C5D69214D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47827E-6001-974E-866F-6004EE306D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B8D293-DAA0-3247-8883-F3E171335B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8CE063-B682-D347-B26F-48AA41F556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70FB71-0CAB-BF40-B106-2B15B4D2AC61}"/>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8" name="Footer Placeholder 7">
            <a:extLst>
              <a:ext uri="{FF2B5EF4-FFF2-40B4-BE49-F238E27FC236}">
                <a16:creationId xmlns:a16="http://schemas.microsoft.com/office/drawing/2014/main" id="{F9477BD7-9386-5443-BA31-CCA02E0267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8159DCE-307D-A846-BF22-B35C675075C4}"/>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1889795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1FFCF-8C33-984E-B8AF-FDDF16E428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0764A1D-B4E5-C342-864D-40119E9A6F96}"/>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4" name="Footer Placeholder 3">
            <a:extLst>
              <a:ext uri="{FF2B5EF4-FFF2-40B4-BE49-F238E27FC236}">
                <a16:creationId xmlns:a16="http://schemas.microsoft.com/office/drawing/2014/main" id="{B0613E5A-A9A0-BF4A-8C6E-E71852B278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5FCD2E6-8A12-5643-BAF0-1D5C0FEB2D09}"/>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1272627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58D352-DE3A-4F4A-9D70-F411EC1D2508}"/>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3" name="Footer Placeholder 2">
            <a:extLst>
              <a:ext uri="{FF2B5EF4-FFF2-40B4-BE49-F238E27FC236}">
                <a16:creationId xmlns:a16="http://schemas.microsoft.com/office/drawing/2014/main" id="{03F3360F-4519-F445-9EB7-80E22ECE30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439F7C-18AB-3F43-A060-F3E75A95458F}"/>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3991715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74851-B1BA-8F42-9587-BAC1AA5BE3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FDBF6C0-8FE5-7643-8A20-21ACD83065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11E502-5A8D-B64B-9472-7F32A3D9E8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D88C22-C2CE-7E4F-A3FB-DF45E4742B4C}"/>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6" name="Footer Placeholder 5">
            <a:extLst>
              <a:ext uri="{FF2B5EF4-FFF2-40B4-BE49-F238E27FC236}">
                <a16:creationId xmlns:a16="http://schemas.microsoft.com/office/drawing/2014/main" id="{06F75C56-5A9A-EA48-B2E1-D98A265D64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532A24-9749-B143-8590-A0E462E80866}"/>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2152411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23032-1F7B-414A-B348-4848F05FB3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4AEFD9-EF5B-0946-86E1-06DEBEE451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5A50A288-A5D0-204C-B20A-CDAFFED8B8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A3C429-9BCE-454D-BD8F-805F079F9908}"/>
              </a:ext>
            </a:extLst>
          </p:cNvPr>
          <p:cNvSpPr>
            <a:spLocks noGrp="1"/>
          </p:cNvSpPr>
          <p:nvPr>
            <p:ph type="dt" sz="half" idx="10"/>
          </p:nvPr>
        </p:nvSpPr>
        <p:spPr/>
        <p:txBody>
          <a:bodyPr/>
          <a:lstStyle/>
          <a:p>
            <a:fld id="{B80B35D8-F07F-EF42-94EE-DCB84C9691D5}" type="datetimeFigureOut">
              <a:rPr lang="en-US" smtClean="0"/>
              <a:t>10/5/20</a:t>
            </a:fld>
            <a:endParaRPr lang="en-US"/>
          </a:p>
        </p:txBody>
      </p:sp>
      <p:sp>
        <p:nvSpPr>
          <p:cNvPr id="6" name="Footer Placeholder 5">
            <a:extLst>
              <a:ext uri="{FF2B5EF4-FFF2-40B4-BE49-F238E27FC236}">
                <a16:creationId xmlns:a16="http://schemas.microsoft.com/office/drawing/2014/main" id="{4F4B9020-55D2-7C4E-B2FC-5698B77A81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91984-48D9-C842-842D-2D81667EFF63}"/>
              </a:ext>
            </a:extLst>
          </p:cNvPr>
          <p:cNvSpPr>
            <a:spLocks noGrp="1"/>
          </p:cNvSpPr>
          <p:nvPr>
            <p:ph type="sldNum" sz="quarter" idx="12"/>
          </p:nvPr>
        </p:nvSpPr>
        <p:spPr/>
        <p:txBody>
          <a:bodyPr/>
          <a:lstStyle/>
          <a:p>
            <a:fld id="{C7FF9715-D131-ED49-A20E-97AD0B90601C}" type="slidenum">
              <a:rPr lang="en-US" smtClean="0"/>
              <a:t>‹#›</a:t>
            </a:fld>
            <a:endParaRPr lang="en-US"/>
          </a:p>
        </p:txBody>
      </p:sp>
    </p:spTree>
    <p:extLst>
      <p:ext uri="{BB962C8B-B14F-4D97-AF65-F5344CB8AC3E}">
        <p14:creationId xmlns:p14="http://schemas.microsoft.com/office/powerpoint/2010/main" val="2409355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74B49F-2829-0D4B-BC20-9051CDB2AD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4D3353-513E-7147-92A2-5AAB93F0A6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13A2A1-792E-7449-8E2F-ADB77C2153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0B35D8-F07F-EF42-94EE-DCB84C9691D5}" type="datetimeFigureOut">
              <a:rPr lang="en-US" smtClean="0"/>
              <a:t>10/5/20</a:t>
            </a:fld>
            <a:endParaRPr lang="en-US"/>
          </a:p>
        </p:txBody>
      </p:sp>
      <p:sp>
        <p:nvSpPr>
          <p:cNvPr id="5" name="Footer Placeholder 4">
            <a:extLst>
              <a:ext uri="{FF2B5EF4-FFF2-40B4-BE49-F238E27FC236}">
                <a16:creationId xmlns:a16="http://schemas.microsoft.com/office/drawing/2014/main" id="{C9779D7C-F3E7-F64F-AB4B-86852E2277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F8A3CA0-4B54-5645-9875-E1E45CFE46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F9715-D131-ED49-A20E-97AD0B90601C}" type="slidenum">
              <a:rPr lang="en-US" smtClean="0"/>
              <a:t>‹#›</a:t>
            </a:fld>
            <a:endParaRPr lang="en-US"/>
          </a:p>
        </p:txBody>
      </p:sp>
    </p:spTree>
    <p:extLst>
      <p:ext uri="{BB962C8B-B14F-4D97-AF65-F5344CB8AC3E}">
        <p14:creationId xmlns:p14="http://schemas.microsoft.com/office/powerpoint/2010/main" val="1929250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9.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1923-2438-7E4C-8D79-B42ADB7261DA}"/>
              </a:ext>
            </a:extLst>
          </p:cNvPr>
          <p:cNvSpPr>
            <a:spLocks noGrp="1"/>
          </p:cNvSpPr>
          <p:nvPr>
            <p:ph type="ctrTitle"/>
          </p:nvPr>
        </p:nvSpPr>
        <p:spPr>
          <a:xfrm>
            <a:off x="568411" y="2489887"/>
            <a:ext cx="11294076" cy="1661983"/>
          </a:xfrm>
        </p:spPr>
        <p:txBody>
          <a:bodyPr>
            <a:normAutofit fontScale="90000"/>
          </a:bodyPr>
          <a:lstStyle/>
          <a:p>
            <a:r>
              <a:rPr lang="en-US" sz="7200" b="1" dirty="0"/>
              <a:t>Supplemental Presentation 1</a:t>
            </a:r>
            <a:r>
              <a:rPr lang="en-US" sz="7200" b="1"/>
              <a:t>: Virtual </a:t>
            </a:r>
            <a:r>
              <a:rPr lang="en-US" sz="7200" b="1" dirty="0"/>
              <a:t>Knee Exam</a:t>
            </a:r>
          </a:p>
        </p:txBody>
      </p:sp>
    </p:spTree>
    <p:extLst>
      <p:ext uri="{BB962C8B-B14F-4D97-AF65-F5344CB8AC3E}">
        <p14:creationId xmlns:p14="http://schemas.microsoft.com/office/powerpoint/2010/main" val="148347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Bounce Test</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533353"/>
            <a:ext cx="2681888" cy="4873625"/>
          </a:xfrm>
        </p:spPr>
        <p:txBody>
          <a:bodyPr>
            <a:noAutofit/>
          </a:bodyPr>
          <a:lstStyle/>
          <a:p>
            <a:pPr marL="285750" indent="-285750">
              <a:buFont typeface="Wingdings" pitchFamily="2" charset="2"/>
              <a:buChar char="§"/>
            </a:pPr>
            <a:r>
              <a:rPr lang="en-US" sz="2000" dirty="0"/>
              <a:t>Lay down on the floor positioned perpendicular the camera, so that I can see your affected knee from the side. Place a soup can © behind your heel. Slightly bend your knee and then allow it to bounce down so that it is completely straight. Repeat this several times quickly. Does this cause pain?</a:t>
            </a:r>
          </a:p>
        </p:txBody>
      </p:sp>
      <p:pic>
        <p:nvPicPr>
          <p:cNvPr id="6" name="Picture Placeholder 5" descr="A person lying on a bed&#10;&#10;Description automatically generated">
            <a:extLst>
              <a:ext uri="{FF2B5EF4-FFF2-40B4-BE49-F238E27FC236}">
                <a16:creationId xmlns:a16="http://schemas.microsoft.com/office/drawing/2014/main" id="{34F7E005-600A-5344-AAF3-906DC963A0BA}"/>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275503" y="289793"/>
            <a:ext cx="8588018" cy="2907489"/>
          </a:xfrm>
        </p:spPr>
      </p:pic>
      <p:pic>
        <p:nvPicPr>
          <p:cNvPr id="11" name="Picture 10" descr="A person lying on a bed&#10;&#10;Description automatically generated">
            <a:extLst>
              <a:ext uri="{FF2B5EF4-FFF2-40B4-BE49-F238E27FC236}">
                <a16:creationId xmlns:a16="http://schemas.microsoft.com/office/drawing/2014/main" id="{1BFDA4D0-D925-F647-95EA-6647D648E03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74761" y="3303518"/>
            <a:ext cx="8588018" cy="3264408"/>
          </a:xfrm>
          <a:prstGeom prst="rect">
            <a:avLst/>
          </a:prstGeom>
        </p:spPr>
      </p:pic>
      <p:sp>
        <p:nvSpPr>
          <p:cNvPr id="12" name="Title 1">
            <a:extLst>
              <a:ext uri="{FF2B5EF4-FFF2-40B4-BE49-F238E27FC236}">
                <a16:creationId xmlns:a16="http://schemas.microsoft.com/office/drawing/2014/main" id="{4FBA1E6B-6C51-2741-B620-B15E154AC6BC}"/>
              </a:ext>
            </a:extLst>
          </p:cNvPr>
          <p:cNvSpPr txBox="1">
            <a:spLocks/>
          </p:cNvSpPr>
          <p:nvPr/>
        </p:nvSpPr>
        <p:spPr>
          <a:xfrm>
            <a:off x="3274761" y="289792"/>
            <a:ext cx="2051982" cy="2907489"/>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Bounce knee from small bend to… </a:t>
            </a:r>
          </a:p>
          <a:p>
            <a:pPr algn="ctr"/>
            <a:endParaRPr lang="en-US" b="1" dirty="0">
              <a:solidFill>
                <a:schemeClr val="bg1"/>
              </a:solidFill>
            </a:endParaRPr>
          </a:p>
          <a:p>
            <a:pPr algn="ctr"/>
            <a:endParaRPr lang="en-US" dirty="0"/>
          </a:p>
        </p:txBody>
      </p:sp>
      <p:sp>
        <p:nvSpPr>
          <p:cNvPr id="13" name="Title 1">
            <a:extLst>
              <a:ext uri="{FF2B5EF4-FFF2-40B4-BE49-F238E27FC236}">
                <a16:creationId xmlns:a16="http://schemas.microsoft.com/office/drawing/2014/main" id="{72B52EB6-C506-7F4D-A53B-A26376926B12}"/>
              </a:ext>
            </a:extLst>
          </p:cNvPr>
          <p:cNvSpPr txBox="1">
            <a:spLocks/>
          </p:cNvSpPr>
          <p:nvPr/>
        </p:nvSpPr>
        <p:spPr>
          <a:xfrm>
            <a:off x="3274761" y="3303517"/>
            <a:ext cx="2051982" cy="3264408"/>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…knee flat to ground and…</a:t>
            </a:r>
          </a:p>
          <a:p>
            <a:pPr algn="ctr"/>
            <a:endParaRPr lang="en-US" b="1" dirty="0">
              <a:solidFill>
                <a:schemeClr val="bg1"/>
              </a:solidFill>
            </a:endParaRPr>
          </a:p>
          <a:p>
            <a:pPr algn="ctr"/>
            <a:r>
              <a:rPr lang="en-US" b="1" dirty="0">
                <a:solidFill>
                  <a:schemeClr val="bg1"/>
                </a:solidFill>
              </a:rPr>
              <a:t>Repeat</a:t>
            </a:r>
          </a:p>
          <a:p>
            <a:pPr algn="ctr"/>
            <a:endParaRPr lang="en-US" dirty="0"/>
          </a:p>
        </p:txBody>
      </p:sp>
      <p:sp>
        <p:nvSpPr>
          <p:cNvPr id="14" name="Up Arrow 13">
            <a:extLst>
              <a:ext uri="{FF2B5EF4-FFF2-40B4-BE49-F238E27FC236}">
                <a16:creationId xmlns:a16="http://schemas.microsoft.com/office/drawing/2014/main" id="{9C537F8E-65CF-9848-8B81-5A9EF7E83815}"/>
              </a:ext>
            </a:extLst>
          </p:cNvPr>
          <p:cNvSpPr/>
          <p:nvPr/>
        </p:nvSpPr>
        <p:spPr>
          <a:xfrm rot="10800000">
            <a:off x="8816229" y="5596121"/>
            <a:ext cx="457223" cy="859352"/>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Up Arrow 14">
            <a:extLst>
              <a:ext uri="{FF2B5EF4-FFF2-40B4-BE49-F238E27FC236}">
                <a16:creationId xmlns:a16="http://schemas.microsoft.com/office/drawing/2014/main" id="{03C70B53-4D9F-F840-829E-036540034937}"/>
              </a:ext>
            </a:extLst>
          </p:cNvPr>
          <p:cNvSpPr/>
          <p:nvPr/>
        </p:nvSpPr>
        <p:spPr>
          <a:xfrm>
            <a:off x="8939601" y="2187848"/>
            <a:ext cx="457223" cy="859352"/>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8054BE4-A081-A447-A9AA-810BAD0C7FE6}"/>
              </a:ext>
            </a:extLst>
          </p:cNvPr>
          <p:cNvSpPr txBox="1"/>
          <p:nvPr/>
        </p:nvSpPr>
        <p:spPr>
          <a:xfrm>
            <a:off x="10658990" y="2187848"/>
            <a:ext cx="527709" cy="584775"/>
          </a:xfrm>
          <a:prstGeom prst="rect">
            <a:avLst/>
          </a:prstGeom>
          <a:noFill/>
        </p:spPr>
        <p:txBody>
          <a:bodyPr wrap="none" rtlCol="0">
            <a:spAutoFit/>
          </a:bodyPr>
          <a:lstStyle/>
          <a:p>
            <a:r>
              <a:rPr lang="en-US" sz="3200" b="1" dirty="0">
                <a:solidFill>
                  <a:srgbClr val="C00000"/>
                </a:solidFill>
              </a:rPr>
              <a:t>©</a:t>
            </a:r>
          </a:p>
        </p:txBody>
      </p:sp>
      <p:sp>
        <p:nvSpPr>
          <p:cNvPr id="16" name="TextBox 15">
            <a:extLst>
              <a:ext uri="{FF2B5EF4-FFF2-40B4-BE49-F238E27FC236}">
                <a16:creationId xmlns:a16="http://schemas.microsoft.com/office/drawing/2014/main" id="{A310D1CA-07F1-4B43-A9F6-C00E74729F05}"/>
              </a:ext>
            </a:extLst>
          </p:cNvPr>
          <p:cNvSpPr txBox="1"/>
          <p:nvPr/>
        </p:nvSpPr>
        <p:spPr>
          <a:xfrm>
            <a:off x="10662682" y="5596121"/>
            <a:ext cx="527709" cy="584775"/>
          </a:xfrm>
          <a:prstGeom prst="rect">
            <a:avLst/>
          </a:prstGeom>
          <a:noFill/>
        </p:spPr>
        <p:txBody>
          <a:bodyPr wrap="none" rtlCol="0">
            <a:spAutoFit/>
          </a:bodyPr>
          <a:lstStyle/>
          <a:p>
            <a:r>
              <a:rPr lang="en-US" sz="3200" b="1" dirty="0">
                <a:solidFill>
                  <a:srgbClr val="C00000"/>
                </a:solidFill>
              </a:rPr>
              <a:t>©</a:t>
            </a:r>
          </a:p>
        </p:txBody>
      </p:sp>
    </p:spTree>
    <p:extLst>
      <p:ext uri="{BB962C8B-B14F-4D97-AF65-F5344CB8AC3E}">
        <p14:creationId xmlns:p14="http://schemas.microsoft.com/office/powerpoint/2010/main" val="2682357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Hyperflexion</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516566"/>
            <a:ext cx="2681888" cy="4890412"/>
          </a:xfrm>
        </p:spPr>
        <p:txBody>
          <a:bodyPr>
            <a:noAutofit/>
          </a:bodyPr>
          <a:lstStyle/>
          <a:p>
            <a:pPr marL="285750" indent="-285750">
              <a:buFont typeface="Wingdings" pitchFamily="2" charset="2"/>
              <a:buChar char="§"/>
            </a:pPr>
            <a:r>
              <a:rPr lang="en-US" sz="2000" dirty="0"/>
              <a:t>Wrap both of your hands or a towel around the front of your ankle. Pull your heel toward your buttock as far as it will go. Relax the towel and then pull it back again several times quickly. Does this cause pain?</a:t>
            </a:r>
          </a:p>
        </p:txBody>
      </p:sp>
      <p:pic>
        <p:nvPicPr>
          <p:cNvPr id="13" name="Picture Placeholder 12" descr="A person standing in front of a curtain&#10;&#10;Description automatically generated">
            <a:extLst>
              <a:ext uri="{FF2B5EF4-FFF2-40B4-BE49-F238E27FC236}">
                <a16:creationId xmlns:a16="http://schemas.microsoft.com/office/drawing/2014/main" id="{E4EEDDA9-F0BA-0A46-ADD3-730C4DA6F48E}"/>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947532" y="245327"/>
            <a:ext cx="7915989" cy="3218761"/>
          </a:xfrm>
        </p:spPr>
      </p:pic>
      <p:pic>
        <p:nvPicPr>
          <p:cNvPr id="15" name="Picture 14" descr="A person standing in front of a curtain&#10;&#10;Description automatically generated">
            <a:extLst>
              <a:ext uri="{FF2B5EF4-FFF2-40B4-BE49-F238E27FC236}">
                <a16:creationId xmlns:a16="http://schemas.microsoft.com/office/drawing/2014/main" id="{2C64100F-19FB-AB45-AB57-59140DA894C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47531" y="3622917"/>
            <a:ext cx="7915989" cy="2989755"/>
          </a:xfrm>
          <a:prstGeom prst="rect">
            <a:avLst/>
          </a:prstGeom>
        </p:spPr>
      </p:pic>
      <p:sp>
        <p:nvSpPr>
          <p:cNvPr id="16" name="Title 1">
            <a:extLst>
              <a:ext uri="{FF2B5EF4-FFF2-40B4-BE49-F238E27FC236}">
                <a16:creationId xmlns:a16="http://schemas.microsoft.com/office/drawing/2014/main" id="{30642ED2-1402-FE4C-9350-43495125C80E}"/>
              </a:ext>
            </a:extLst>
          </p:cNvPr>
          <p:cNvSpPr txBox="1">
            <a:spLocks/>
          </p:cNvSpPr>
          <p:nvPr/>
        </p:nvSpPr>
        <p:spPr>
          <a:xfrm>
            <a:off x="3947531" y="245327"/>
            <a:ext cx="2051982" cy="3183673"/>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Pull heel to buttock then…</a:t>
            </a:r>
          </a:p>
          <a:p>
            <a:pPr algn="ctr"/>
            <a:endParaRPr lang="en-US" b="1" dirty="0">
              <a:solidFill>
                <a:schemeClr val="bg1"/>
              </a:solidFill>
            </a:endParaRPr>
          </a:p>
          <a:p>
            <a:pPr algn="ctr"/>
            <a:endParaRPr lang="en-US" dirty="0"/>
          </a:p>
        </p:txBody>
      </p:sp>
      <p:sp>
        <p:nvSpPr>
          <p:cNvPr id="17" name="Title 1">
            <a:extLst>
              <a:ext uri="{FF2B5EF4-FFF2-40B4-BE49-F238E27FC236}">
                <a16:creationId xmlns:a16="http://schemas.microsoft.com/office/drawing/2014/main" id="{F3AF8FBE-7632-2543-BEEC-3C882406751D}"/>
              </a:ext>
            </a:extLst>
          </p:cNvPr>
          <p:cNvSpPr txBox="1">
            <a:spLocks/>
          </p:cNvSpPr>
          <p:nvPr/>
        </p:nvSpPr>
        <p:spPr>
          <a:xfrm>
            <a:off x="3947531" y="3615970"/>
            <a:ext cx="2051982" cy="2907490"/>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…Relax the pull and…</a:t>
            </a:r>
          </a:p>
          <a:p>
            <a:pPr algn="ctr"/>
            <a:endParaRPr lang="en-US" b="1" dirty="0">
              <a:solidFill>
                <a:schemeClr val="bg1"/>
              </a:solidFill>
            </a:endParaRPr>
          </a:p>
          <a:p>
            <a:pPr algn="ctr"/>
            <a:r>
              <a:rPr lang="en-US" b="1" dirty="0">
                <a:solidFill>
                  <a:schemeClr val="bg1"/>
                </a:solidFill>
              </a:rPr>
              <a:t>Repeat</a:t>
            </a:r>
          </a:p>
          <a:p>
            <a:pPr algn="ctr"/>
            <a:endParaRPr lang="en-US" b="1" dirty="0">
              <a:solidFill>
                <a:schemeClr val="bg1"/>
              </a:solidFill>
            </a:endParaRPr>
          </a:p>
          <a:p>
            <a:pPr algn="ctr"/>
            <a:endParaRPr lang="en-US" dirty="0"/>
          </a:p>
        </p:txBody>
      </p:sp>
    </p:spTree>
    <p:extLst>
      <p:ext uri="{BB962C8B-B14F-4D97-AF65-F5344CB8AC3E}">
        <p14:creationId xmlns:p14="http://schemas.microsoft.com/office/powerpoint/2010/main" val="3980084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Thessaly</a:t>
            </a:r>
            <a:br>
              <a:rPr lang="en-US" dirty="0"/>
            </a:br>
            <a:br>
              <a:rPr lang="en-US" dirty="0"/>
            </a:br>
            <a:endParaRPr lang="en-US"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263479"/>
                <a:ext cx="2681888" cy="5143499"/>
              </a:xfrm>
            </p:spPr>
            <p:txBody>
              <a:bodyPr>
                <a:noAutofit/>
              </a:bodyPr>
              <a:lstStyle/>
              <a:p>
                <a:pPr marL="285750" indent="-285750">
                  <a:buFont typeface="Wingdings" pitchFamily="2" charset="2"/>
                  <a:buChar char="§"/>
                </a:pPr>
                <a:r>
                  <a:rPr lang="en-US" sz="2000" dirty="0"/>
                  <a:t>Now stand up and face the camera. You may use a table, chair or wall for balance. </a:t>
                </a:r>
              </a:p>
              <a:p>
                <a:pPr marL="285750" indent="-285750">
                  <a:buFont typeface="Wingdings" pitchFamily="2" charset="2"/>
                  <a:buChar char="§"/>
                </a:pPr>
                <a:r>
                  <a:rPr lang="en-US" sz="2000" dirty="0"/>
                  <a:t>Stand on your injured leg only. Bend your knee slightly, to about 20</a:t>
                </a:r>
                <a14:m>
                  <m:oMath xmlns:m="http://schemas.openxmlformats.org/officeDocument/2006/math">
                    <m:r>
                      <a:rPr lang="en-US" sz="2000" i="1">
                        <a:latin typeface="Cambria Math" panose="02040503050406030204" pitchFamily="18" charset="0"/>
                      </a:rPr>
                      <m:t>°</m:t>
                    </m:r>
                  </m:oMath>
                </a14:m>
                <a:r>
                  <a:rPr lang="en-US" sz="2000" dirty="0"/>
                  <a:t>.</a:t>
                </a:r>
              </a:p>
              <a:p>
                <a:pPr marL="285750" indent="-285750">
                  <a:buFont typeface="Wingdings" pitchFamily="2" charset="2"/>
                  <a:buChar char="§"/>
                </a:pPr>
                <a:r>
                  <a:rPr lang="en-US" sz="2000" dirty="0"/>
                  <a:t>Twist your body around your knee back and forth several times. Does this cause pain?</a:t>
                </a:r>
              </a:p>
            </p:txBody>
          </p:sp>
        </mc:Choice>
        <mc:Fallback xmlns="">
          <p:sp>
            <p:nvSpPr>
              <p:cNvPr id="4" name="Text Placeholder 3">
                <a:extLst>
                  <a:ext uri="{FF2B5EF4-FFF2-40B4-BE49-F238E27FC236}">
                    <a16:creationId xmlns:a16="http://schemas.microsoft.com/office/drawing/2014/main" id="{2C962E4F-5E7A-E24C-8859-DF34596EBBED}"/>
                  </a:ext>
                </a:extLst>
              </p:cNvPr>
              <p:cNvSpPr>
                <a:spLocks noGrp="1" noRot="1" noChangeAspect="1" noMove="1" noResize="1" noEditPoints="1" noAdjustHandles="1" noChangeArrowheads="1" noChangeShapeType="1" noTextEdit="1"/>
              </p:cNvSpPr>
              <p:nvPr>
                <p:ph type="body" sz="half" idx="2"/>
              </p:nvPr>
            </p:nvSpPr>
            <p:spPr>
              <a:xfrm>
                <a:off x="328479" y="1263479"/>
                <a:ext cx="2681888" cy="5143499"/>
              </a:xfrm>
              <a:blipFill>
                <a:blip r:embed="rId2"/>
                <a:stretch>
                  <a:fillRect l="-1887" t="-985" r="-1887"/>
                </a:stretch>
              </a:blipFill>
            </p:spPr>
            <p:txBody>
              <a:bodyPr/>
              <a:lstStyle/>
              <a:p>
                <a:r>
                  <a:rPr lang="en-US">
                    <a:noFill/>
                  </a:rPr>
                  <a:t> </a:t>
                </a:r>
              </a:p>
            </p:txBody>
          </p:sp>
        </mc:Fallback>
      </mc:AlternateContent>
      <p:pic>
        <p:nvPicPr>
          <p:cNvPr id="6" name="Picture Placeholder 5" descr="A person standing in a room&#10;&#10;Description automatically generated">
            <a:extLst>
              <a:ext uri="{FF2B5EF4-FFF2-40B4-BE49-F238E27FC236}">
                <a16:creationId xmlns:a16="http://schemas.microsoft.com/office/drawing/2014/main" id="{0E217854-EBE9-5544-98E4-3EAE662D0983}"/>
              </a:ext>
            </a:extLst>
          </p:cNvPr>
          <p:cNvPicPr>
            <a:picLocks noGrp="1" noChangeAspect="1"/>
          </p:cNvPicPr>
          <p:nvPr>
            <p:ph type="pic" idx="1"/>
          </p:nvPr>
        </p:nvPicPr>
        <p:blipFill rotWithShape="1">
          <a:blip r:embed="rId3" cstate="email">
            <a:extLst>
              <a:ext uri="{28A0092B-C50C-407E-A947-70E740481C1C}">
                <a14:useLocalDpi xmlns:a14="http://schemas.microsoft.com/office/drawing/2010/main"/>
              </a:ext>
            </a:extLst>
          </a:blip>
          <a:srcRect/>
          <a:stretch/>
        </p:blipFill>
        <p:spPr>
          <a:xfrm>
            <a:off x="3361514" y="1263479"/>
            <a:ext cx="4096842" cy="4222922"/>
          </a:xfrm>
        </p:spPr>
      </p:pic>
      <p:pic>
        <p:nvPicPr>
          <p:cNvPr id="11" name="Picture 10" descr="A person standing in a room&#10;&#10;Description automatically generated">
            <a:extLst>
              <a:ext uri="{FF2B5EF4-FFF2-40B4-BE49-F238E27FC236}">
                <a16:creationId xmlns:a16="http://schemas.microsoft.com/office/drawing/2014/main" id="{158BE65E-BAA9-3046-B580-7B312DA3C95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782174" y="1371599"/>
            <a:ext cx="4081347" cy="4114801"/>
          </a:xfrm>
          <a:prstGeom prst="rect">
            <a:avLst/>
          </a:prstGeom>
        </p:spPr>
      </p:pic>
      <p:sp>
        <p:nvSpPr>
          <p:cNvPr id="12" name="Circular Arrow 11">
            <a:extLst>
              <a:ext uri="{FF2B5EF4-FFF2-40B4-BE49-F238E27FC236}">
                <a16:creationId xmlns:a16="http://schemas.microsoft.com/office/drawing/2014/main" id="{70657DB2-E89C-AB47-AF9A-D79BB62A7EA2}"/>
              </a:ext>
            </a:extLst>
          </p:cNvPr>
          <p:cNvSpPr/>
          <p:nvPr/>
        </p:nvSpPr>
        <p:spPr>
          <a:xfrm rot="11097459">
            <a:off x="4720536" y="1945530"/>
            <a:ext cx="1553070" cy="1273288"/>
          </a:xfrm>
          <a:prstGeom prst="circularArrow">
            <a:avLst>
              <a:gd name="adj1" fmla="val 12500"/>
              <a:gd name="adj2" fmla="val 1142319"/>
              <a:gd name="adj3" fmla="val 20457681"/>
              <a:gd name="adj4" fmla="val 10800000"/>
              <a:gd name="adj5" fmla="val 2264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ircular Arrow 12">
            <a:extLst>
              <a:ext uri="{FF2B5EF4-FFF2-40B4-BE49-F238E27FC236}">
                <a16:creationId xmlns:a16="http://schemas.microsoft.com/office/drawing/2014/main" id="{85BF55D7-9CEF-2D4E-AD04-DD113AF20CA7}"/>
              </a:ext>
            </a:extLst>
          </p:cNvPr>
          <p:cNvSpPr/>
          <p:nvPr/>
        </p:nvSpPr>
        <p:spPr>
          <a:xfrm rot="11097459" flipH="1">
            <a:off x="9146142" y="1868096"/>
            <a:ext cx="1603200" cy="1273288"/>
          </a:xfrm>
          <a:prstGeom prst="circularArrow">
            <a:avLst>
              <a:gd name="adj1" fmla="val 12500"/>
              <a:gd name="adj2" fmla="val 1142319"/>
              <a:gd name="adj3" fmla="val 20457681"/>
              <a:gd name="adj4" fmla="val 10800000"/>
              <a:gd name="adj5" fmla="val 2264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52441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1923-2438-7E4C-8D79-B42ADB7261DA}"/>
              </a:ext>
            </a:extLst>
          </p:cNvPr>
          <p:cNvSpPr>
            <a:spLocks noGrp="1"/>
          </p:cNvSpPr>
          <p:nvPr>
            <p:ph type="ctrTitle"/>
          </p:nvPr>
        </p:nvSpPr>
        <p:spPr/>
        <p:txBody>
          <a:bodyPr/>
          <a:lstStyle/>
          <a:p>
            <a:r>
              <a:rPr lang="en-US" dirty="0"/>
              <a:t>Ligament Exam</a:t>
            </a:r>
          </a:p>
        </p:txBody>
      </p:sp>
    </p:spTree>
    <p:extLst>
      <p:ext uri="{BB962C8B-B14F-4D97-AF65-F5344CB8AC3E}">
        <p14:creationId xmlns:p14="http://schemas.microsoft.com/office/powerpoint/2010/main" val="1896466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Recurvatum</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533353"/>
            <a:ext cx="2681888" cy="4873625"/>
          </a:xfrm>
        </p:spPr>
        <p:txBody>
          <a:bodyPr>
            <a:noAutofit/>
          </a:bodyPr>
          <a:lstStyle/>
          <a:p>
            <a:pPr marL="285750" indent="-285750">
              <a:buFont typeface="Wingdings" pitchFamily="2" charset="2"/>
              <a:buChar char="§"/>
            </a:pPr>
            <a:r>
              <a:rPr lang="en-US" sz="2000" dirty="0"/>
              <a:t>Lay down on the floor positioned perpendicular to the camera, so that I can see your affected knee from the side. Place a soup can © on its end under your heel and let your muscles relax.</a:t>
            </a:r>
          </a:p>
        </p:txBody>
      </p:sp>
      <p:pic>
        <p:nvPicPr>
          <p:cNvPr id="6" name="Picture Placeholder 5" descr="A person lying on a bed&#10;&#10;Description automatically generated">
            <a:extLst>
              <a:ext uri="{FF2B5EF4-FFF2-40B4-BE49-F238E27FC236}">
                <a16:creationId xmlns:a16="http://schemas.microsoft.com/office/drawing/2014/main" id="{49CEEF64-4A96-4C41-A94F-E60F3542C7F9}"/>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137306" y="1142999"/>
            <a:ext cx="8726215" cy="4572001"/>
          </a:xfrm>
        </p:spPr>
      </p:pic>
      <p:sp>
        <p:nvSpPr>
          <p:cNvPr id="5" name="TextBox 4">
            <a:extLst>
              <a:ext uri="{FF2B5EF4-FFF2-40B4-BE49-F238E27FC236}">
                <a16:creationId xmlns:a16="http://schemas.microsoft.com/office/drawing/2014/main" id="{3E4641F4-6F82-364D-9BF6-226DA4ABF2D3}"/>
              </a:ext>
            </a:extLst>
          </p:cNvPr>
          <p:cNvSpPr txBox="1"/>
          <p:nvPr/>
        </p:nvSpPr>
        <p:spPr>
          <a:xfrm>
            <a:off x="11121445" y="3890524"/>
            <a:ext cx="527709" cy="584775"/>
          </a:xfrm>
          <a:prstGeom prst="rect">
            <a:avLst/>
          </a:prstGeom>
          <a:noFill/>
        </p:spPr>
        <p:txBody>
          <a:bodyPr wrap="none" rtlCol="0">
            <a:spAutoFit/>
          </a:bodyPr>
          <a:lstStyle/>
          <a:p>
            <a:r>
              <a:rPr lang="en-US" sz="3200" b="1" dirty="0">
                <a:solidFill>
                  <a:srgbClr val="C00000"/>
                </a:solidFill>
              </a:rPr>
              <a:t>©</a:t>
            </a:r>
          </a:p>
        </p:txBody>
      </p:sp>
    </p:spTree>
    <p:extLst>
      <p:ext uri="{BB962C8B-B14F-4D97-AF65-F5344CB8AC3E}">
        <p14:creationId xmlns:p14="http://schemas.microsoft.com/office/powerpoint/2010/main" val="889642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Lever Test</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293541"/>
            <a:ext cx="2681888" cy="5113437"/>
          </a:xfrm>
        </p:spPr>
        <p:txBody>
          <a:bodyPr>
            <a:noAutofit/>
          </a:bodyPr>
          <a:lstStyle/>
          <a:p>
            <a:pPr marL="285750" indent="-285750">
              <a:buFont typeface="Wingdings" pitchFamily="2" charset="2"/>
              <a:buChar char="§"/>
            </a:pPr>
            <a:r>
              <a:rPr lang="en-US" sz="2000" dirty="0"/>
              <a:t>Place the soup can © under the top part of your calf muscle so that your knee is partially bent and your heel touches the floor. </a:t>
            </a:r>
          </a:p>
          <a:p>
            <a:pPr marL="285750" indent="-285750">
              <a:buFont typeface="Wingdings" pitchFamily="2" charset="2"/>
              <a:buChar char="§"/>
            </a:pPr>
            <a:r>
              <a:rPr lang="en-US" sz="2000" dirty="0"/>
              <a:t>Place the base of your palm just above your kneecap. Using both hands, push down toward the floor.</a:t>
            </a:r>
          </a:p>
        </p:txBody>
      </p:sp>
      <p:pic>
        <p:nvPicPr>
          <p:cNvPr id="6" name="Picture Placeholder 5" descr="A person sitting on a bed&#10;&#10;Description automatically generated">
            <a:extLst>
              <a:ext uri="{FF2B5EF4-FFF2-40B4-BE49-F238E27FC236}">
                <a16:creationId xmlns:a16="http://schemas.microsoft.com/office/drawing/2014/main" id="{397FFDCF-C4A1-554E-96B5-2FC0D7126726}"/>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188785" y="231001"/>
            <a:ext cx="5523571" cy="3406155"/>
          </a:xfrm>
        </p:spPr>
      </p:pic>
      <p:pic>
        <p:nvPicPr>
          <p:cNvPr id="10" name="Picture 9" descr="A person lying on a bed&#10;&#10;Description automatically generated">
            <a:extLst>
              <a:ext uri="{FF2B5EF4-FFF2-40B4-BE49-F238E27FC236}">
                <a16:creationId xmlns:a16="http://schemas.microsoft.com/office/drawing/2014/main" id="{850E3040-33C0-3B41-853E-FBCC75B995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4434"/>
          <a:stretch/>
        </p:blipFill>
        <p:spPr>
          <a:xfrm>
            <a:off x="6200079" y="3187843"/>
            <a:ext cx="5845116" cy="3572967"/>
          </a:xfrm>
          <a:prstGeom prst="rect">
            <a:avLst/>
          </a:prstGeom>
        </p:spPr>
      </p:pic>
      <p:sp>
        <p:nvSpPr>
          <p:cNvPr id="11" name="Up Arrow 10">
            <a:extLst>
              <a:ext uri="{FF2B5EF4-FFF2-40B4-BE49-F238E27FC236}">
                <a16:creationId xmlns:a16="http://schemas.microsoft.com/office/drawing/2014/main" id="{8901EFB8-34C9-5C45-980B-5637D39D3ACB}"/>
              </a:ext>
            </a:extLst>
          </p:cNvPr>
          <p:cNvSpPr/>
          <p:nvPr/>
        </p:nvSpPr>
        <p:spPr>
          <a:xfrm rot="10800000">
            <a:off x="8668980" y="4443050"/>
            <a:ext cx="457223" cy="859352"/>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5DA59D3-23DA-A143-8654-825C69514EDF}"/>
              </a:ext>
            </a:extLst>
          </p:cNvPr>
          <p:cNvSpPr txBox="1"/>
          <p:nvPr/>
        </p:nvSpPr>
        <p:spPr>
          <a:xfrm>
            <a:off x="6444342" y="2620132"/>
            <a:ext cx="527709" cy="584775"/>
          </a:xfrm>
          <a:prstGeom prst="rect">
            <a:avLst/>
          </a:prstGeom>
          <a:noFill/>
        </p:spPr>
        <p:txBody>
          <a:bodyPr wrap="none" rtlCol="0">
            <a:spAutoFit/>
          </a:bodyPr>
          <a:lstStyle/>
          <a:p>
            <a:r>
              <a:rPr lang="en-US" sz="3200" b="1" dirty="0">
                <a:solidFill>
                  <a:srgbClr val="C00000"/>
                </a:solidFill>
              </a:rPr>
              <a:t>©</a:t>
            </a:r>
          </a:p>
        </p:txBody>
      </p:sp>
      <p:sp>
        <p:nvSpPr>
          <p:cNvPr id="13" name="TextBox 12">
            <a:extLst>
              <a:ext uri="{FF2B5EF4-FFF2-40B4-BE49-F238E27FC236}">
                <a16:creationId xmlns:a16="http://schemas.microsoft.com/office/drawing/2014/main" id="{11883C65-7967-F04F-8A44-889ED026D0FD}"/>
              </a:ext>
            </a:extLst>
          </p:cNvPr>
          <p:cNvSpPr txBox="1"/>
          <p:nvPr/>
        </p:nvSpPr>
        <p:spPr>
          <a:xfrm>
            <a:off x="9889423" y="5929085"/>
            <a:ext cx="527709" cy="584775"/>
          </a:xfrm>
          <a:prstGeom prst="rect">
            <a:avLst/>
          </a:prstGeom>
          <a:noFill/>
        </p:spPr>
        <p:txBody>
          <a:bodyPr wrap="none" rtlCol="0">
            <a:spAutoFit/>
          </a:bodyPr>
          <a:lstStyle/>
          <a:p>
            <a:r>
              <a:rPr lang="en-US" sz="3200" b="1" dirty="0">
                <a:solidFill>
                  <a:srgbClr val="C00000"/>
                </a:solidFill>
              </a:rPr>
              <a:t>©</a:t>
            </a:r>
          </a:p>
        </p:txBody>
      </p:sp>
    </p:spTree>
    <p:extLst>
      <p:ext uri="{BB962C8B-B14F-4D97-AF65-F5344CB8AC3E}">
        <p14:creationId xmlns:p14="http://schemas.microsoft.com/office/powerpoint/2010/main" val="3890268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Posterior Sag &amp; Quad Active</a:t>
            </a:r>
            <a:br>
              <a:rPr lang="en-US" dirty="0"/>
            </a:br>
            <a:endParaRPr lang="en-US"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2063578"/>
                <a:ext cx="2681888" cy="4343400"/>
              </a:xfrm>
            </p:spPr>
            <p:txBody>
              <a:bodyPr>
                <a:noAutofit/>
              </a:bodyPr>
              <a:lstStyle/>
              <a:p>
                <a:pPr marL="457200" indent="-457200">
                  <a:buFont typeface="+mj-lt"/>
                  <a:buAutoNum type="arabicPeriod"/>
                </a:pPr>
                <a:r>
                  <a:rPr lang="en-US" sz="2000" dirty="0"/>
                  <a:t>Bend both of your knees to 90</a:t>
                </a:r>
                <a14:m>
                  <m:oMath xmlns:m="http://schemas.openxmlformats.org/officeDocument/2006/math">
                    <m:r>
                      <a:rPr lang="en-US" sz="2000" i="1">
                        <a:latin typeface="Cambria Math" panose="02040503050406030204" pitchFamily="18" charset="0"/>
                      </a:rPr>
                      <m:t>°</m:t>
                    </m:r>
                  </m:oMath>
                </a14:m>
                <a:r>
                  <a:rPr lang="en-US" sz="2000" dirty="0"/>
                  <a:t> while keeping your feet on the floor. Let your thigh muscles completely relax.</a:t>
                </a:r>
              </a:p>
              <a:p>
                <a:pPr marL="457200" indent="-457200">
                  <a:buFont typeface="+mj-lt"/>
                  <a:buAutoNum type="arabicPeriod"/>
                </a:pPr>
                <a:r>
                  <a:rPr lang="en-US" sz="2000" dirty="0"/>
                  <a:t>Now, in the same position, tighten your quadriceps muscle as if trying to straighten your knee without moving the position of your foot.</a:t>
                </a:r>
              </a:p>
            </p:txBody>
          </p:sp>
        </mc:Choice>
        <mc:Fallback xmlns="">
          <p:sp>
            <p:nvSpPr>
              <p:cNvPr id="4" name="Text Placeholder 3">
                <a:extLst>
                  <a:ext uri="{FF2B5EF4-FFF2-40B4-BE49-F238E27FC236}">
                    <a16:creationId xmlns:a16="http://schemas.microsoft.com/office/drawing/2014/main" id="{2C962E4F-5E7A-E24C-8859-DF34596EBBED}"/>
                  </a:ext>
                </a:extLst>
              </p:cNvPr>
              <p:cNvSpPr>
                <a:spLocks noGrp="1" noRot="1" noChangeAspect="1" noMove="1" noResize="1" noEditPoints="1" noAdjustHandles="1" noChangeArrowheads="1" noChangeShapeType="1" noTextEdit="1"/>
              </p:cNvSpPr>
              <p:nvPr>
                <p:ph type="body" sz="half" idx="2"/>
              </p:nvPr>
            </p:nvSpPr>
            <p:spPr>
              <a:xfrm>
                <a:off x="328479" y="2063578"/>
                <a:ext cx="2681888" cy="4343400"/>
              </a:xfrm>
              <a:blipFill>
                <a:blip r:embed="rId2"/>
                <a:stretch>
                  <a:fillRect l="-2358" t="-1458" r="-472" b="-2332"/>
                </a:stretch>
              </a:blipFill>
            </p:spPr>
            <p:txBody>
              <a:bodyPr/>
              <a:lstStyle/>
              <a:p>
                <a:r>
                  <a:rPr lang="en-US">
                    <a:noFill/>
                  </a:rPr>
                  <a:t> </a:t>
                </a:r>
              </a:p>
            </p:txBody>
          </p:sp>
        </mc:Fallback>
      </mc:AlternateContent>
      <p:pic>
        <p:nvPicPr>
          <p:cNvPr id="6" name="Picture Placeholder 5" descr="A person lying on a bed&#10;&#10;Description automatically generated">
            <a:extLst>
              <a:ext uri="{FF2B5EF4-FFF2-40B4-BE49-F238E27FC236}">
                <a16:creationId xmlns:a16="http://schemas.microsoft.com/office/drawing/2014/main" id="{A70F6B19-4E3F-0E43-8FFE-6C265FA50797}"/>
              </a:ext>
            </a:extLst>
          </p:cNvPr>
          <p:cNvPicPr>
            <a:picLocks noGrp="1" noChangeAspect="1"/>
          </p:cNvPicPr>
          <p:nvPr>
            <p:ph type="pic" idx="1"/>
          </p:nvPr>
        </p:nvPicPr>
        <p:blipFill rotWithShape="1">
          <a:blip r:embed="rId3" cstate="email">
            <a:extLst>
              <a:ext uri="{28A0092B-C50C-407E-A947-70E740481C1C}">
                <a14:useLocalDpi xmlns:a14="http://schemas.microsoft.com/office/drawing/2010/main"/>
              </a:ext>
            </a:extLst>
          </a:blip>
          <a:srcRect/>
          <a:stretch/>
        </p:blipFill>
        <p:spPr>
          <a:xfrm>
            <a:off x="3064357" y="1602387"/>
            <a:ext cx="4455486" cy="3487969"/>
          </a:xfrm>
        </p:spPr>
      </p:pic>
      <p:sp>
        <p:nvSpPr>
          <p:cNvPr id="7" name="Title 1">
            <a:extLst>
              <a:ext uri="{FF2B5EF4-FFF2-40B4-BE49-F238E27FC236}">
                <a16:creationId xmlns:a16="http://schemas.microsoft.com/office/drawing/2014/main" id="{535B5EAA-6A4D-2E40-9CDB-C7B950A3C4A5}"/>
              </a:ext>
            </a:extLst>
          </p:cNvPr>
          <p:cNvSpPr txBox="1">
            <a:spLocks/>
          </p:cNvSpPr>
          <p:nvPr/>
        </p:nvSpPr>
        <p:spPr>
          <a:xfrm>
            <a:off x="3062228" y="4497232"/>
            <a:ext cx="4345806"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1. Relax quad</a:t>
            </a:r>
            <a:endParaRPr lang="en-US" dirty="0"/>
          </a:p>
        </p:txBody>
      </p:sp>
      <p:pic>
        <p:nvPicPr>
          <p:cNvPr id="10" name="Picture 9" descr="A person lying on a bed&#10;&#10;Description automatically generated">
            <a:extLst>
              <a:ext uri="{FF2B5EF4-FFF2-40B4-BE49-F238E27FC236}">
                <a16:creationId xmlns:a16="http://schemas.microsoft.com/office/drawing/2014/main" id="{37FF52D8-A23A-6E43-9B3F-542C4EF5D30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571704" y="1635673"/>
            <a:ext cx="4291818" cy="3405105"/>
          </a:xfrm>
          <a:prstGeom prst="rect">
            <a:avLst/>
          </a:prstGeom>
        </p:spPr>
      </p:pic>
      <p:sp>
        <p:nvSpPr>
          <p:cNvPr id="11" name="Title 1">
            <a:extLst>
              <a:ext uri="{FF2B5EF4-FFF2-40B4-BE49-F238E27FC236}">
                <a16:creationId xmlns:a16="http://schemas.microsoft.com/office/drawing/2014/main" id="{7234838E-59FE-0F43-835A-06716183E740}"/>
              </a:ext>
            </a:extLst>
          </p:cNvPr>
          <p:cNvSpPr txBox="1">
            <a:spLocks/>
          </p:cNvSpPr>
          <p:nvPr/>
        </p:nvSpPr>
        <p:spPr>
          <a:xfrm>
            <a:off x="7571701" y="4447654"/>
            <a:ext cx="4291819"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2. Fire quad</a:t>
            </a:r>
            <a:endParaRPr lang="en-US" dirty="0"/>
          </a:p>
        </p:txBody>
      </p:sp>
      <p:sp>
        <p:nvSpPr>
          <p:cNvPr id="13" name="Up Arrow 12">
            <a:extLst>
              <a:ext uri="{FF2B5EF4-FFF2-40B4-BE49-F238E27FC236}">
                <a16:creationId xmlns:a16="http://schemas.microsoft.com/office/drawing/2014/main" id="{664FF27A-E7E9-2C46-A1A0-37B1AA493579}"/>
              </a:ext>
            </a:extLst>
          </p:cNvPr>
          <p:cNvSpPr/>
          <p:nvPr/>
        </p:nvSpPr>
        <p:spPr>
          <a:xfrm rot="8594636">
            <a:off x="10754343" y="3833485"/>
            <a:ext cx="457223" cy="859352"/>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descr="Minimize">
            <a:extLst>
              <a:ext uri="{FF2B5EF4-FFF2-40B4-BE49-F238E27FC236}">
                <a16:creationId xmlns:a16="http://schemas.microsoft.com/office/drawing/2014/main" id="{A5E3929F-DA2F-6C4B-960F-B628D508FFB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422404" y="2410346"/>
            <a:ext cx="914400" cy="914400"/>
          </a:xfrm>
          <a:prstGeom prst="rect">
            <a:avLst/>
          </a:prstGeom>
        </p:spPr>
      </p:pic>
    </p:spTree>
    <p:extLst>
      <p:ext uri="{BB962C8B-B14F-4D97-AF65-F5344CB8AC3E}">
        <p14:creationId xmlns:p14="http://schemas.microsoft.com/office/powerpoint/2010/main" val="3048345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fontScale="90000"/>
          </a:bodyPr>
          <a:lstStyle/>
          <a:p>
            <a:r>
              <a:rPr lang="en-US" dirty="0"/>
              <a:t>Laxity: </a:t>
            </a:r>
            <a:br>
              <a:rPr lang="en-US" dirty="0"/>
            </a:br>
            <a:r>
              <a:rPr lang="en-US" dirty="0" err="1"/>
              <a:t>Beighton</a:t>
            </a:r>
            <a:r>
              <a:rPr lang="en-US" dirty="0"/>
              <a:t> Criteria</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8" y="1727200"/>
            <a:ext cx="3193717" cy="5130800"/>
          </a:xfrm>
        </p:spPr>
        <p:txBody>
          <a:bodyPr>
            <a:noAutofit/>
          </a:bodyPr>
          <a:lstStyle/>
          <a:p>
            <a:pPr marL="457200" indent="-457200">
              <a:buFont typeface="+mj-lt"/>
              <a:buAutoNum type="arabicPeriod"/>
            </a:pPr>
            <a:r>
              <a:rPr lang="en-US" sz="1800" dirty="0"/>
              <a:t>Bend your wrist. Now, bend your thumb down and try to make it touch it to your forearm.</a:t>
            </a:r>
          </a:p>
          <a:p>
            <a:pPr marL="457200" indent="-457200">
              <a:buFont typeface="+mj-lt"/>
              <a:buAutoNum type="arabicPeriod"/>
            </a:pPr>
            <a:r>
              <a:rPr lang="en-US" sz="1800" dirty="0"/>
              <a:t>Bend your pinky back as far as it will go.</a:t>
            </a:r>
          </a:p>
          <a:p>
            <a:pPr marL="457200" indent="-457200">
              <a:buFont typeface="+mj-lt"/>
              <a:buAutoNum type="arabicPeriod"/>
            </a:pPr>
            <a:r>
              <a:rPr lang="en-US" sz="1800" dirty="0"/>
              <a:t>Stand perpendicular to the camera, straighten your elbows as far as they go.</a:t>
            </a:r>
          </a:p>
          <a:p>
            <a:pPr marL="457200" indent="-457200">
              <a:buFont typeface="+mj-lt"/>
              <a:buAutoNum type="arabicPeriod"/>
            </a:pPr>
            <a:r>
              <a:rPr lang="en-US" sz="1800" dirty="0"/>
              <a:t>Step back from the camera and stand perpendicular to it, straighten your knees as far as they go.</a:t>
            </a:r>
          </a:p>
          <a:p>
            <a:pPr marL="457200" indent="-457200">
              <a:buFont typeface="+mj-lt"/>
              <a:buAutoNum type="arabicPeriod"/>
            </a:pPr>
            <a:r>
              <a:rPr lang="en-US" sz="1800" dirty="0"/>
              <a:t>Bend at the waist while keeping your knees straight and attempt to place both palms on the floor.</a:t>
            </a:r>
          </a:p>
        </p:txBody>
      </p:sp>
      <p:pic>
        <p:nvPicPr>
          <p:cNvPr id="6" name="Picture Placeholder 5" descr="A person in a white shirt&#10;&#10;Description automatically generated">
            <a:extLst>
              <a:ext uri="{FF2B5EF4-FFF2-40B4-BE49-F238E27FC236}">
                <a16:creationId xmlns:a16="http://schemas.microsoft.com/office/drawing/2014/main" id="{428C30B3-3517-F242-985B-D0A47D4A9135}"/>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4563036" y="203889"/>
            <a:ext cx="3193719" cy="3070652"/>
          </a:xfrm>
        </p:spPr>
      </p:pic>
      <p:pic>
        <p:nvPicPr>
          <p:cNvPr id="8" name="Picture 7" descr="A person standing in front of a curtain&#10;&#10;Description automatically generated">
            <a:extLst>
              <a:ext uri="{FF2B5EF4-FFF2-40B4-BE49-F238E27FC236}">
                <a16:creationId xmlns:a16="http://schemas.microsoft.com/office/drawing/2014/main" id="{9B129311-4638-1B42-AEBB-03F6DB680D0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62741" y="203888"/>
            <a:ext cx="3193718" cy="3082217"/>
          </a:xfrm>
          <a:prstGeom prst="rect">
            <a:avLst/>
          </a:prstGeom>
        </p:spPr>
      </p:pic>
      <p:pic>
        <p:nvPicPr>
          <p:cNvPr id="10" name="Picture 9" descr="A person standing in a room&#10;&#10;Description automatically generated">
            <a:extLst>
              <a:ext uri="{FF2B5EF4-FFF2-40B4-BE49-F238E27FC236}">
                <a16:creationId xmlns:a16="http://schemas.microsoft.com/office/drawing/2014/main" id="{23B71966-2200-3746-8046-9BCCA48385E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772201" y="3378094"/>
            <a:ext cx="2426606" cy="3350164"/>
          </a:xfrm>
          <a:prstGeom prst="rect">
            <a:avLst/>
          </a:prstGeom>
        </p:spPr>
      </p:pic>
      <p:pic>
        <p:nvPicPr>
          <p:cNvPr id="12" name="Picture 11" descr="A person standing in front of a curtain&#10;&#10;Description automatically generated">
            <a:extLst>
              <a:ext uri="{FF2B5EF4-FFF2-40B4-BE49-F238E27FC236}">
                <a16:creationId xmlns:a16="http://schemas.microsoft.com/office/drawing/2014/main" id="{B3C77C99-1769-D944-BA15-896F94E9983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348179" y="3378094"/>
            <a:ext cx="2298493" cy="3350164"/>
          </a:xfrm>
          <a:prstGeom prst="rect">
            <a:avLst/>
          </a:prstGeom>
        </p:spPr>
      </p:pic>
      <p:pic>
        <p:nvPicPr>
          <p:cNvPr id="16" name="Picture 15" descr="A picture containing person, indoor, curtain, man&#10;&#10;Description automatically generated">
            <a:extLst>
              <a:ext uri="{FF2B5EF4-FFF2-40B4-BE49-F238E27FC236}">
                <a16:creationId xmlns:a16="http://schemas.microsoft.com/office/drawing/2014/main" id="{37231311-5B6E-324B-8510-86BDDDD6B17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796044" y="3378093"/>
            <a:ext cx="2949534" cy="3348565"/>
          </a:xfrm>
          <a:prstGeom prst="rect">
            <a:avLst/>
          </a:prstGeom>
        </p:spPr>
      </p:pic>
      <p:sp>
        <p:nvSpPr>
          <p:cNvPr id="17" name="Title 1">
            <a:extLst>
              <a:ext uri="{FF2B5EF4-FFF2-40B4-BE49-F238E27FC236}">
                <a16:creationId xmlns:a16="http://schemas.microsoft.com/office/drawing/2014/main" id="{E91ED9FB-891F-D14B-ABF8-22234256B202}"/>
              </a:ext>
            </a:extLst>
          </p:cNvPr>
          <p:cNvSpPr txBox="1">
            <a:spLocks/>
          </p:cNvSpPr>
          <p:nvPr/>
        </p:nvSpPr>
        <p:spPr>
          <a:xfrm>
            <a:off x="4563037" y="2681416"/>
            <a:ext cx="3193718"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2200" b="1" dirty="0">
                <a:solidFill>
                  <a:schemeClr val="bg1"/>
                </a:solidFill>
              </a:rPr>
              <a:t>1. Thumb to forearm</a:t>
            </a:r>
            <a:endParaRPr lang="en-US" sz="2200" dirty="0"/>
          </a:p>
        </p:txBody>
      </p:sp>
      <p:sp>
        <p:nvSpPr>
          <p:cNvPr id="18" name="Title 1">
            <a:extLst>
              <a:ext uri="{FF2B5EF4-FFF2-40B4-BE49-F238E27FC236}">
                <a16:creationId xmlns:a16="http://schemas.microsoft.com/office/drawing/2014/main" id="{141502F3-DADF-4740-9FD1-102302CFD479}"/>
              </a:ext>
            </a:extLst>
          </p:cNvPr>
          <p:cNvSpPr txBox="1">
            <a:spLocks/>
          </p:cNvSpPr>
          <p:nvPr/>
        </p:nvSpPr>
        <p:spPr>
          <a:xfrm>
            <a:off x="7962741" y="2681416"/>
            <a:ext cx="3193718" cy="593124"/>
          </a:xfrm>
          <a:prstGeom prst="rect">
            <a:avLst/>
          </a:prstGeom>
          <a:solidFill>
            <a:schemeClr val="tx1">
              <a:lumMod val="65000"/>
              <a:lumOff val="35000"/>
              <a:alpha val="61000"/>
            </a:schemeClr>
          </a:solidFill>
        </p:spPr>
        <p:txBody>
          <a:bodyPr vert="horz" lIns="91440" tIns="45720" rIns="91440" bIns="45720" rtlCol="0" anchor="b">
            <a:normAutofit fontScale="70000" lnSpcReduction="2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2. Pinkie hyperextension</a:t>
            </a:r>
            <a:endParaRPr lang="en-US" dirty="0"/>
          </a:p>
        </p:txBody>
      </p:sp>
      <p:sp>
        <p:nvSpPr>
          <p:cNvPr id="19" name="Title 1">
            <a:extLst>
              <a:ext uri="{FF2B5EF4-FFF2-40B4-BE49-F238E27FC236}">
                <a16:creationId xmlns:a16="http://schemas.microsoft.com/office/drawing/2014/main" id="{4D09B73B-48FD-B647-BFD5-D3BD7B16BC3F}"/>
              </a:ext>
            </a:extLst>
          </p:cNvPr>
          <p:cNvSpPr txBox="1">
            <a:spLocks/>
          </p:cNvSpPr>
          <p:nvPr/>
        </p:nvSpPr>
        <p:spPr>
          <a:xfrm>
            <a:off x="3772201" y="6152069"/>
            <a:ext cx="2426606" cy="593124"/>
          </a:xfrm>
          <a:prstGeom prst="rect">
            <a:avLst/>
          </a:prstGeom>
          <a:solidFill>
            <a:schemeClr val="tx1">
              <a:lumMod val="65000"/>
              <a:lumOff val="35000"/>
              <a:alpha val="61000"/>
            </a:schemeClr>
          </a:solidFill>
        </p:spPr>
        <p:txBody>
          <a:bodyPr vert="horz" lIns="91440" tIns="45720" rIns="91440" bIns="45720" rtlCol="0" anchor="b">
            <a:normAutofit fontScale="70000" lnSpcReduction="2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3. Elbow Extension</a:t>
            </a:r>
            <a:endParaRPr lang="en-US" dirty="0"/>
          </a:p>
        </p:txBody>
      </p:sp>
      <p:sp>
        <p:nvSpPr>
          <p:cNvPr id="20" name="Title 1">
            <a:extLst>
              <a:ext uri="{FF2B5EF4-FFF2-40B4-BE49-F238E27FC236}">
                <a16:creationId xmlns:a16="http://schemas.microsoft.com/office/drawing/2014/main" id="{42CE1A10-93EB-C546-A27B-6B25BC4A129B}"/>
              </a:ext>
            </a:extLst>
          </p:cNvPr>
          <p:cNvSpPr txBox="1">
            <a:spLocks/>
          </p:cNvSpPr>
          <p:nvPr/>
        </p:nvSpPr>
        <p:spPr>
          <a:xfrm>
            <a:off x="6348179" y="6159160"/>
            <a:ext cx="2298493" cy="593124"/>
          </a:xfrm>
          <a:prstGeom prst="rect">
            <a:avLst/>
          </a:prstGeom>
          <a:solidFill>
            <a:schemeClr val="tx1">
              <a:lumMod val="65000"/>
              <a:lumOff val="35000"/>
              <a:alpha val="61000"/>
            </a:schemeClr>
          </a:solidFill>
        </p:spPr>
        <p:txBody>
          <a:bodyPr vert="horz" lIns="91440" tIns="45720" rIns="91440" bIns="45720" rtlCol="0" anchor="b">
            <a:normAutofit fontScale="70000" lnSpcReduction="2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4. Knee Extension</a:t>
            </a:r>
            <a:endParaRPr lang="en-US" dirty="0"/>
          </a:p>
        </p:txBody>
      </p:sp>
      <p:sp>
        <p:nvSpPr>
          <p:cNvPr id="21" name="Title 1">
            <a:extLst>
              <a:ext uri="{FF2B5EF4-FFF2-40B4-BE49-F238E27FC236}">
                <a16:creationId xmlns:a16="http://schemas.microsoft.com/office/drawing/2014/main" id="{D509DD30-869C-8E43-BE01-7859031B1CB7}"/>
              </a:ext>
            </a:extLst>
          </p:cNvPr>
          <p:cNvSpPr txBox="1">
            <a:spLocks/>
          </p:cNvSpPr>
          <p:nvPr/>
        </p:nvSpPr>
        <p:spPr>
          <a:xfrm>
            <a:off x="8817303" y="6133534"/>
            <a:ext cx="2928275"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2200" b="1" dirty="0">
                <a:solidFill>
                  <a:schemeClr val="bg1"/>
                </a:solidFill>
              </a:rPr>
              <a:t>5. Palms to the floor</a:t>
            </a:r>
            <a:endParaRPr lang="en-US" sz="2200" dirty="0"/>
          </a:p>
        </p:txBody>
      </p:sp>
      <p:sp>
        <p:nvSpPr>
          <p:cNvPr id="22" name="Curved Up Arrow 21">
            <a:extLst>
              <a:ext uri="{FF2B5EF4-FFF2-40B4-BE49-F238E27FC236}">
                <a16:creationId xmlns:a16="http://schemas.microsoft.com/office/drawing/2014/main" id="{649B8FF1-3838-5444-88E6-811926DB63CD}"/>
              </a:ext>
            </a:extLst>
          </p:cNvPr>
          <p:cNvSpPr/>
          <p:nvPr/>
        </p:nvSpPr>
        <p:spPr>
          <a:xfrm rot="12580482">
            <a:off x="9244285" y="924840"/>
            <a:ext cx="1519395" cy="720811"/>
          </a:xfrm>
          <a:prstGeom prst="curvedUpArrow">
            <a:avLst>
              <a:gd name="adj1" fmla="val 28449"/>
              <a:gd name="adj2" fmla="val 50000"/>
              <a:gd name="adj3" fmla="val 25000"/>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Left Arrow 22">
            <a:extLst>
              <a:ext uri="{FF2B5EF4-FFF2-40B4-BE49-F238E27FC236}">
                <a16:creationId xmlns:a16="http://schemas.microsoft.com/office/drawing/2014/main" id="{7ADCE7F9-24CE-0F41-9D01-6D744ABD2194}"/>
              </a:ext>
            </a:extLst>
          </p:cNvPr>
          <p:cNvSpPr/>
          <p:nvPr/>
        </p:nvSpPr>
        <p:spPr>
          <a:xfrm rot="21084146">
            <a:off x="4819136" y="1115116"/>
            <a:ext cx="982448" cy="358624"/>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8713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1923-2438-7E4C-8D79-B42ADB7261DA}"/>
              </a:ext>
            </a:extLst>
          </p:cNvPr>
          <p:cNvSpPr>
            <a:spLocks noGrp="1"/>
          </p:cNvSpPr>
          <p:nvPr>
            <p:ph type="ctrTitle"/>
          </p:nvPr>
        </p:nvSpPr>
        <p:spPr/>
        <p:txBody>
          <a:bodyPr/>
          <a:lstStyle/>
          <a:p>
            <a:r>
              <a:rPr lang="en-US" dirty="0"/>
              <a:t>Patellofemoral Exam</a:t>
            </a:r>
          </a:p>
        </p:txBody>
      </p:sp>
    </p:spTree>
    <p:extLst>
      <p:ext uri="{BB962C8B-B14F-4D97-AF65-F5344CB8AC3E}">
        <p14:creationId xmlns:p14="http://schemas.microsoft.com/office/powerpoint/2010/main" val="49492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Crepitation</a:t>
            </a:r>
            <a:br>
              <a:rPr lang="en-US" dirty="0"/>
            </a:br>
            <a:br>
              <a:rPr lang="en-US" dirty="0"/>
            </a:br>
            <a:endParaRPr lang="en-US"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277257"/>
                <a:ext cx="2681888" cy="5308894"/>
              </a:xfrm>
            </p:spPr>
            <p:txBody>
              <a:bodyPr>
                <a:noAutofit/>
              </a:bodyPr>
              <a:lstStyle/>
              <a:p>
                <a:pPr marL="285750" indent="-285750">
                  <a:buFont typeface="Wingdings" pitchFamily="2" charset="2"/>
                  <a:buChar char="§"/>
                </a:pPr>
                <a:r>
                  <a:rPr lang="en-US" sz="2000" dirty="0"/>
                  <a:t>Sit on a chair. With the knee bent to 90</a:t>
                </a:r>
                <a14:m>
                  <m:oMath xmlns:m="http://schemas.openxmlformats.org/officeDocument/2006/math">
                    <m:r>
                      <a:rPr lang="en-US" sz="2000" i="1">
                        <a:latin typeface="Cambria Math" panose="02040503050406030204" pitchFamily="18" charset="0"/>
                      </a:rPr>
                      <m:t>°,</m:t>
                    </m:r>
                  </m:oMath>
                </a14:m>
                <a:r>
                  <a:rPr lang="en-US" sz="2000" dirty="0"/>
                  <a:t> place your hand over your kneecap. </a:t>
                </a:r>
              </a:p>
              <a:p>
                <a:pPr marL="285750" indent="-285750">
                  <a:buFont typeface="Wingdings" pitchFamily="2" charset="2"/>
                  <a:buChar char="§"/>
                </a:pPr>
                <a:r>
                  <a:rPr lang="en-US" sz="2000" dirty="0"/>
                  <a:t>Straighten and bend your knee several times. </a:t>
                </a:r>
              </a:p>
              <a:p>
                <a:pPr marL="285750" indent="-285750">
                  <a:buFont typeface="Wingdings" pitchFamily="2" charset="2"/>
                  <a:buChar char="§"/>
                </a:pPr>
                <a:r>
                  <a:rPr lang="en-US" sz="2000" dirty="0"/>
                  <a:t>Do you feel any popping or crunching under your kneecap? Would you describe this?</a:t>
                </a:r>
              </a:p>
            </p:txBody>
          </p:sp>
        </mc:Choice>
        <mc:Fallback xmlns="">
          <p:sp>
            <p:nvSpPr>
              <p:cNvPr id="4" name="Text Placeholder 3">
                <a:extLst>
                  <a:ext uri="{FF2B5EF4-FFF2-40B4-BE49-F238E27FC236}">
                    <a16:creationId xmlns:a16="http://schemas.microsoft.com/office/drawing/2014/main" id="{2C962E4F-5E7A-E24C-8859-DF34596EBBED}"/>
                  </a:ext>
                </a:extLst>
              </p:cNvPr>
              <p:cNvSpPr>
                <a:spLocks noGrp="1" noRot="1" noChangeAspect="1" noMove="1" noResize="1" noEditPoints="1" noAdjustHandles="1" noChangeArrowheads="1" noChangeShapeType="1" noTextEdit="1"/>
              </p:cNvSpPr>
              <p:nvPr>
                <p:ph type="body" sz="half" idx="2"/>
              </p:nvPr>
            </p:nvSpPr>
            <p:spPr>
              <a:xfrm>
                <a:off x="328479" y="1277257"/>
                <a:ext cx="2681888" cy="5308894"/>
              </a:xfrm>
              <a:blipFill>
                <a:blip r:embed="rId2"/>
                <a:stretch>
                  <a:fillRect l="-1887" t="-1193" r="-3774"/>
                </a:stretch>
              </a:blipFill>
            </p:spPr>
            <p:txBody>
              <a:bodyPr/>
              <a:lstStyle/>
              <a:p>
                <a:r>
                  <a:rPr lang="en-US">
                    <a:noFill/>
                  </a:rPr>
                  <a:t> </a:t>
                </a:r>
              </a:p>
            </p:txBody>
          </p:sp>
        </mc:Fallback>
      </mc:AlternateContent>
      <p:pic>
        <p:nvPicPr>
          <p:cNvPr id="7" name="Picture Placeholder 6" descr="A person sitting on a bed&#10;&#10;Description automatically generated">
            <a:extLst>
              <a:ext uri="{FF2B5EF4-FFF2-40B4-BE49-F238E27FC236}">
                <a16:creationId xmlns:a16="http://schemas.microsoft.com/office/drawing/2014/main" id="{6EED68F2-B26C-A94F-A342-71A660383BEC}"/>
              </a:ext>
            </a:extLst>
          </p:cNvPr>
          <p:cNvPicPr>
            <a:picLocks noGrp="1" noChangeAspect="1"/>
          </p:cNvPicPr>
          <p:nvPr>
            <p:ph type="pic" idx="1"/>
          </p:nvPr>
        </p:nvPicPr>
        <p:blipFill rotWithShape="1">
          <a:blip r:embed="rId3" cstate="email">
            <a:extLst>
              <a:ext uri="{28A0092B-C50C-407E-A947-70E740481C1C}">
                <a14:useLocalDpi xmlns:a14="http://schemas.microsoft.com/office/drawing/2010/main"/>
              </a:ext>
            </a:extLst>
          </a:blip>
          <a:srcRect/>
          <a:stretch/>
        </p:blipFill>
        <p:spPr>
          <a:xfrm>
            <a:off x="6242163" y="463378"/>
            <a:ext cx="2749911" cy="5734222"/>
          </a:xfrm>
        </p:spPr>
      </p:pic>
      <p:pic>
        <p:nvPicPr>
          <p:cNvPr id="11" name="Picture 10" descr="A person sitting on a bed&#10;&#10;Description automatically generated">
            <a:extLst>
              <a:ext uri="{FF2B5EF4-FFF2-40B4-BE49-F238E27FC236}">
                <a16:creationId xmlns:a16="http://schemas.microsoft.com/office/drawing/2014/main" id="{3F29E1BD-7451-2943-8D34-99A963878DE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119270" y="463378"/>
            <a:ext cx="3037409" cy="5734222"/>
          </a:xfrm>
          <a:prstGeom prst="rect">
            <a:avLst/>
          </a:prstGeom>
        </p:spPr>
      </p:pic>
      <p:pic>
        <p:nvPicPr>
          <p:cNvPr id="15" name="Picture 14" descr="A person sitting on a bed&#10;&#10;Description automatically generated">
            <a:extLst>
              <a:ext uri="{FF2B5EF4-FFF2-40B4-BE49-F238E27FC236}">
                <a16:creationId xmlns:a16="http://schemas.microsoft.com/office/drawing/2014/main" id="{8037FFE6-8D70-8349-AE0C-975AE2106A6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113610" y="463378"/>
            <a:ext cx="2858644" cy="5734222"/>
          </a:xfrm>
          <a:prstGeom prst="rect">
            <a:avLst/>
          </a:prstGeom>
        </p:spPr>
      </p:pic>
    </p:spTree>
    <p:extLst>
      <p:ext uri="{BB962C8B-B14F-4D97-AF65-F5344CB8AC3E}">
        <p14:creationId xmlns:p14="http://schemas.microsoft.com/office/powerpoint/2010/main" val="2288150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1923-2438-7E4C-8D79-B42ADB7261DA}"/>
              </a:ext>
            </a:extLst>
          </p:cNvPr>
          <p:cNvSpPr>
            <a:spLocks noGrp="1"/>
          </p:cNvSpPr>
          <p:nvPr>
            <p:ph type="ctrTitle"/>
          </p:nvPr>
        </p:nvSpPr>
        <p:spPr/>
        <p:txBody>
          <a:bodyPr/>
          <a:lstStyle/>
          <a:p>
            <a:r>
              <a:rPr lang="en-US" dirty="0"/>
              <a:t>Core Knee Exam</a:t>
            </a:r>
          </a:p>
        </p:txBody>
      </p:sp>
    </p:spTree>
    <p:extLst>
      <p:ext uri="{BB962C8B-B14F-4D97-AF65-F5344CB8AC3E}">
        <p14:creationId xmlns:p14="http://schemas.microsoft.com/office/powerpoint/2010/main" val="867948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J-Sign</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277257"/>
            <a:ext cx="2681888" cy="5308894"/>
          </a:xfrm>
        </p:spPr>
        <p:txBody>
          <a:bodyPr>
            <a:noAutofit/>
          </a:bodyPr>
          <a:lstStyle/>
          <a:p>
            <a:pPr marL="285750" indent="-285750">
              <a:buFont typeface="Wingdings" pitchFamily="2" charset="2"/>
              <a:buChar char="§"/>
            </a:pPr>
            <a:r>
              <a:rPr lang="en-US" sz="2000" dirty="0"/>
              <a:t>Now, remove your hand covering your kneecap so that I can see it. </a:t>
            </a:r>
          </a:p>
          <a:p>
            <a:pPr marL="285750" indent="-285750">
              <a:buFont typeface="Wingdings" pitchFamily="2" charset="2"/>
              <a:buChar char="§"/>
            </a:pPr>
            <a:r>
              <a:rPr lang="en-US" sz="2000" dirty="0"/>
              <a:t>Slowly straighten your knee all the way and then bend it. Do this 2-3 times.</a:t>
            </a:r>
          </a:p>
        </p:txBody>
      </p:sp>
      <p:pic>
        <p:nvPicPr>
          <p:cNvPr id="6" name="Picture Placeholder 5" descr="A person sitting on a bed&#10;&#10;Description automatically generated">
            <a:extLst>
              <a:ext uri="{FF2B5EF4-FFF2-40B4-BE49-F238E27FC236}">
                <a16:creationId xmlns:a16="http://schemas.microsoft.com/office/drawing/2014/main" id="{64D9E380-E362-6C4B-B16E-20897CCA23EE}"/>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361038" y="914400"/>
            <a:ext cx="2721559" cy="5506730"/>
          </a:xfrm>
        </p:spPr>
      </p:pic>
      <p:pic>
        <p:nvPicPr>
          <p:cNvPr id="8" name="Picture 7" descr="A person sitting on a bed&#10;&#10;Description automatically generated">
            <a:extLst>
              <a:ext uri="{FF2B5EF4-FFF2-40B4-BE49-F238E27FC236}">
                <a16:creationId xmlns:a16="http://schemas.microsoft.com/office/drawing/2014/main" id="{3602978B-12B2-C944-95D9-C10EF1780B4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00461" y="922548"/>
            <a:ext cx="2914695" cy="5498582"/>
          </a:xfrm>
          <a:prstGeom prst="rect">
            <a:avLst/>
          </a:prstGeom>
        </p:spPr>
      </p:pic>
      <p:pic>
        <p:nvPicPr>
          <p:cNvPr id="11" name="Picture 10" descr="A person sitting on a bed&#10;&#10;Description automatically generated">
            <a:extLst>
              <a:ext uri="{FF2B5EF4-FFF2-40B4-BE49-F238E27FC236}">
                <a16:creationId xmlns:a16="http://schemas.microsoft.com/office/drawing/2014/main" id="{AA6868B5-C137-2E4C-AD63-38D68BF84E2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70"/>
          <a:stretch/>
        </p:blipFill>
        <p:spPr>
          <a:xfrm>
            <a:off x="9247105" y="914400"/>
            <a:ext cx="2616415" cy="5506730"/>
          </a:xfrm>
          <a:prstGeom prst="rect">
            <a:avLst/>
          </a:prstGeom>
        </p:spPr>
      </p:pic>
    </p:spTree>
    <p:extLst>
      <p:ext uri="{BB962C8B-B14F-4D97-AF65-F5344CB8AC3E}">
        <p14:creationId xmlns:p14="http://schemas.microsoft.com/office/powerpoint/2010/main" val="1262582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Apprehension</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8" y="1631093"/>
            <a:ext cx="2661465" cy="4955058"/>
          </a:xfrm>
        </p:spPr>
        <p:txBody>
          <a:bodyPr>
            <a:noAutofit/>
          </a:bodyPr>
          <a:lstStyle/>
          <a:p>
            <a:pPr marL="285750" indent="-285750">
              <a:buFont typeface="Wingdings" pitchFamily="2" charset="2"/>
              <a:buChar char="§"/>
            </a:pPr>
            <a:r>
              <a:rPr lang="en-US" sz="2000" dirty="0"/>
              <a:t>Cross your ankles so that your affected leg is on top. Your knee should be bent 20-30 degrees. </a:t>
            </a:r>
          </a:p>
          <a:p>
            <a:pPr marL="285750" indent="-285750">
              <a:buFont typeface="Wingdings" pitchFamily="2" charset="2"/>
              <a:buChar char="§"/>
            </a:pPr>
            <a:r>
              <a:rPr lang="en-US" sz="2000" dirty="0"/>
              <a:t>Use both of your thumbs to push the inside part of the kneecap towards the outside of the knee.</a:t>
            </a:r>
          </a:p>
          <a:p>
            <a:pPr marL="285750" indent="-285750">
              <a:buFont typeface="Wingdings" pitchFamily="2" charset="2"/>
              <a:buChar char="§"/>
            </a:pPr>
            <a:r>
              <a:rPr lang="en-US" sz="2000" dirty="0"/>
              <a:t>Does this make you nervous? Is this painful?</a:t>
            </a:r>
          </a:p>
        </p:txBody>
      </p:sp>
      <p:pic>
        <p:nvPicPr>
          <p:cNvPr id="8" name="Picture Placeholder 7" descr="A person sitting on the floor&#10;&#10;Description automatically generated">
            <a:extLst>
              <a:ext uri="{FF2B5EF4-FFF2-40B4-BE49-F238E27FC236}">
                <a16:creationId xmlns:a16="http://schemas.microsoft.com/office/drawing/2014/main" id="{C5AFB4F2-24BD-C843-ADC0-353F60D0BA08}"/>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896025" y="313821"/>
            <a:ext cx="3463780" cy="6342809"/>
          </a:xfrm>
        </p:spPr>
      </p:pic>
      <p:pic>
        <p:nvPicPr>
          <p:cNvPr id="11" name="Picture 10" descr="A person sitting on a bed&#10;&#10;Description automatically generated">
            <a:extLst>
              <a:ext uri="{FF2B5EF4-FFF2-40B4-BE49-F238E27FC236}">
                <a16:creationId xmlns:a16="http://schemas.microsoft.com/office/drawing/2014/main" id="{74ADFFA2-8172-1341-88AB-CF2F8892D96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627434" y="313820"/>
            <a:ext cx="3211274" cy="6342809"/>
          </a:xfrm>
          <a:prstGeom prst="rect">
            <a:avLst/>
          </a:prstGeom>
        </p:spPr>
      </p:pic>
      <p:sp>
        <p:nvSpPr>
          <p:cNvPr id="15" name="Left Arrow 14">
            <a:extLst>
              <a:ext uri="{FF2B5EF4-FFF2-40B4-BE49-F238E27FC236}">
                <a16:creationId xmlns:a16="http://schemas.microsoft.com/office/drawing/2014/main" id="{9C55D769-F4A2-874F-8FDD-98D64A6670E8}"/>
              </a:ext>
            </a:extLst>
          </p:cNvPr>
          <p:cNvSpPr/>
          <p:nvPr/>
        </p:nvSpPr>
        <p:spPr>
          <a:xfrm rot="19205089">
            <a:off x="8596704" y="1966558"/>
            <a:ext cx="982448" cy="358624"/>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017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Single-Leg Squat</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329467"/>
            <a:ext cx="2777578" cy="4873625"/>
          </a:xfrm>
        </p:spPr>
        <p:txBody>
          <a:bodyPr>
            <a:normAutofit/>
          </a:bodyPr>
          <a:lstStyle/>
          <a:p>
            <a:pPr marL="285750" indent="-285750">
              <a:buFont typeface="Wingdings" pitchFamily="2" charset="2"/>
              <a:buChar char="§"/>
            </a:pPr>
            <a:r>
              <a:rPr lang="en-US" sz="2000" dirty="0"/>
              <a:t>Stand up facing the camera so that I can at least see you from your waist to your feet.  Stand on the unaffected leg. Squat down on one leg as far as you can , and then stand up. Repeat this. Not do the same on the affected leg. Squad down as far as you can, and then stand up. Repeat this.</a:t>
            </a:r>
          </a:p>
        </p:txBody>
      </p:sp>
      <p:pic>
        <p:nvPicPr>
          <p:cNvPr id="6" name="Picture Placeholder 5" descr="A picture containing person, indoor, woman, sitting&#10;&#10;Description automatically generated">
            <a:extLst>
              <a:ext uri="{FF2B5EF4-FFF2-40B4-BE49-F238E27FC236}">
                <a16:creationId xmlns:a16="http://schemas.microsoft.com/office/drawing/2014/main" id="{19B14F78-E64D-974C-AE3E-52E4EE6C148C}"/>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3755832" y="463378"/>
            <a:ext cx="7660670" cy="6048934"/>
          </a:xfrm>
        </p:spPr>
      </p:pic>
    </p:spTree>
    <p:extLst>
      <p:ext uri="{BB962C8B-B14F-4D97-AF65-F5344CB8AC3E}">
        <p14:creationId xmlns:p14="http://schemas.microsoft.com/office/powerpoint/2010/main" val="3750216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600200"/>
          </a:xfrm>
        </p:spPr>
        <p:txBody>
          <a:bodyPr>
            <a:normAutofit/>
          </a:bodyPr>
          <a:lstStyle/>
          <a:p>
            <a:r>
              <a:rPr lang="en-US" dirty="0"/>
              <a:t>Inspection</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393371"/>
            <a:ext cx="2681888" cy="5013607"/>
          </a:xfrm>
        </p:spPr>
        <p:txBody>
          <a:bodyPr>
            <a:normAutofit/>
          </a:bodyPr>
          <a:lstStyle/>
          <a:p>
            <a:pPr marL="457200" indent="-457200">
              <a:buFont typeface="+mj-lt"/>
              <a:buAutoNum type="arabicPeriod"/>
            </a:pPr>
            <a:r>
              <a:rPr lang="en-US" sz="2000" dirty="0"/>
              <a:t>Please stand facing the camera so that I can see the front of your knees.</a:t>
            </a:r>
          </a:p>
          <a:p>
            <a:pPr marL="457200" indent="-457200">
              <a:buFont typeface="+mj-lt"/>
              <a:buAutoNum type="arabicPeriod"/>
            </a:pPr>
            <a:r>
              <a:rPr lang="en-US" sz="2000" dirty="0"/>
              <a:t>Now, turn sideways so that I can see the injured knee from the side.</a:t>
            </a:r>
          </a:p>
          <a:p>
            <a:pPr marL="457200" indent="-457200">
              <a:buFont typeface="+mj-lt"/>
              <a:buAutoNum type="arabicPeriod"/>
            </a:pPr>
            <a:r>
              <a:rPr lang="en-US" sz="2000" dirty="0"/>
              <a:t>Now, turn away from the camera so I can see the back of your knees.</a:t>
            </a:r>
          </a:p>
        </p:txBody>
      </p:sp>
      <p:pic>
        <p:nvPicPr>
          <p:cNvPr id="11" name="Picture Placeholder 10" descr="A person standing in a room&#10;&#10;Description automatically generated">
            <a:extLst>
              <a:ext uri="{FF2B5EF4-FFF2-40B4-BE49-F238E27FC236}">
                <a16:creationId xmlns:a16="http://schemas.microsoft.com/office/drawing/2014/main" id="{8D07ACFF-7B5E-5D45-8164-3264C535D3C4}"/>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236957" y="1263478"/>
            <a:ext cx="2889797" cy="4331044"/>
          </a:xfrm>
        </p:spPr>
      </p:pic>
      <p:sp>
        <p:nvSpPr>
          <p:cNvPr id="7" name="Title 1">
            <a:extLst>
              <a:ext uri="{FF2B5EF4-FFF2-40B4-BE49-F238E27FC236}">
                <a16:creationId xmlns:a16="http://schemas.microsoft.com/office/drawing/2014/main" id="{535B5EAA-6A4D-2E40-9CDB-C7B950A3C4A5}"/>
              </a:ext>
            </a:extLst>
          </p:cNvPr>
          <p:cNvSpPr txBox="1">
            <a:spLocks/>
          </p:cNvSpPr>
          <p:nvPr/>
        </p:nvSpPr>
        <p:spPr>
          <a:xfrm>
            <a:off x="3236957" y="5013754"/>
            <a:ext cx="2859043"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1. Front view</a:t>
            </a:r>
            <a:endParaRPr lang="en-US" dirty="0"/>
          </a:p>
        </p:txBody>
      </p:sp>
      <p:pic>
        <p:nvPicPr>
          <p:cNvPr id="13" name="Picture 12" descr="A person standing on the floor&#10;&#10;Description automatically generated">
            <a:extLst>
              <a:ext uri="{FF2B5EF4-FFF2-40B4-BE49-F238E27FC236}">
                <a16:creationId xmlns:a16="http://schemas.microsoft.com/office/drawing/2014/main" id="{70D4FDCD-4677-2546-B6AF-03ECF7B670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192021" y="1263478"/>
            <a:ext cx="2588751" cy="4331044"/>
          </a:xfrm>
          <a:prstGeom prst="rect">
            <a:avLst/>
          </a:prstGeom>
        </p:spPr>
      </p:pic>
      <p:pic>
        <p:nvPicPr>
          <p:cNvPr id="15" name="Picture 14" descr="A person standing in a room&#10;&#10;Description automatically generated">
            <a:extLst>
              <a:ext uri="{FF2B5EF4-FFF2-40B4-BE49-F238E27FC236}">
                <a16:creationId xmlns:a16="http://schemas.microsoft.com/office/drawing/2014/main" id="{BCD848D5-4961-EF4F-90F1-4DC9B132D43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975494" y="1263478"/>
            <a:ext cx="3088624" cy="4314372"/>
          </a:xfrm>
          <a:prstGeom prst="rect">
            <a:avLst/>
          </a:prstGeom>
        </p:spPr>
      </p:pic>
      <p:sp>
        <p:nvSpPr>
          <p:cNvPr id="16" name="Title 1">
            <a:extLst>
              <a:ext uri="{FF2B5EF4-FFF2-40B4-BE49-F238E27FC236}">
                <a16:creationId xmlns:a16="http://schemas.microsoft.com/office/drawing/2014/main" id="{36D8573C-37B6-7F44-8B5A-DABF11570CA5}"/>
              </a:ext>
            </a:extLst>
          </p:cNvPr>
          <p:cNvSpPr txBox="1">
            <a:spLocks/>
          </p:cNvSpPr>
          <p:nvPr/>
        </p:nvSpPr>
        <p:spPr>
          <a:xfrm>
            <a:off x="8975494" y="5001398"/>
            <a:ext cx="3088624"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3. Back view</a:t>
            </a:r>
            <a:endParaRPr lang="en-US" dirty="0"/>
          </a:p>
        </p:txBody>
      </p:sp>
      <p:sp>
        <p:nvSpPr>
          <p:cNvPr id="17" name="Title 1">
            <a:extLst>
              <a:ext uri="{FF2B5EF4-FFF2-40B4-BE49-F238E27FC236}">
                <a16:creationId xmlns:a16="http://schemas.microsoft.com/office/drawing/2014/main" id="{D97C84FB-C6C1-E944-A111-48F549EA7265}"/>
              </a:ext>
            </a:extLst>
          </p:cNvPr>
          <p:cNvSpPr txBox="1">
            <a:spLocks/>
          </p:cNvSpPr>
          <p:nvPr/>
        </p:nvSpPr>
        <p:spPr>
          <a:xfrm>
            <a:off x="6192021" y="4989042"/>
            <a:ext cx="2588751"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2. Side view</a:t>
            </a:r>
            <a:endParaRPr lang="en-US" dirty="0"/>
          </a:p>
        </p:txBody>
      </p:sp>
    </p:spTree>
    <p:extLst>
      <p:ext uri="{BB962C8B-B14F-4D97-AF65-F5344CB8AC3E}">
        <p14:creationId xmlns:p14="http://schemas.microsoft.com/office/powerpoint/2010/main" val="4067288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681889" cy="1525084"/>
          </a:xfrm>
        </p:spPr>
        <p:txBody>
          <a:bodyPr>
            <a:normAutofit fontScale="90000"/>
          </a:bodyPr>
          <a:lstStyle/>
          <a:p>
            <a:r>
              <a:rPr lang="en-US" dirty="0"/>
              <a:t>Location of Pain or Deformity</a:t>
            </a: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2063578"/>
            <a:ext cx="3173004" cy="4139514"/>
          </a:xfrm>
        </p:spPr>
        <p:txBody>
          <a:bodyPr>
            <a:normAutofit/>
          </a:bodyPr>
          <a:lstStyle/>
          <a:p>
            <a:pPr marL="342900" indent="-342900">
              <a:buFont typeface="Wingdings" pitchFamily="2" charset="2"/>
              <a:buChar char="§"/>
            </a:pPr>
            <a:r>
              <a:rPr lang="en-US" sz="2000" dirty="0"/>
              <a:t>Turn back and face the camera. Have you noticed any deformities? If so, point to the location.</a:t>
            </a:r>
          </a:p>
          <a:p>
            <a:pPr marL="342900" indent="-342900">
              <a:buFont typeface="Wingdings" pitchFamily="2" charset="2"/>
              <a:buChar char="§"/>
            </a:pPr>
            <a:r>
              <a:rPr lang="en-US" sz="2000" dirty="0"/>
              <a:t>Does your knee hurt anywhere specifically? If so, please point to the location using one finger.</a:t>
            </a:r>
          </a:p>
        </p:txBody>
      </p:sp>
      <p:pic>
        <p:nvPicPr>
          <p:cNvPr id="12" name="Picture Placeholder 11" descr="A person sitting on the floor&#10;&#10;Description automatically generated">
            <a:extLst>
              <a:ext uri="{FF2B5EF4-FFF2-40B4-BE49-F238E27FC236}">
                <a16:creationId xmlns:a16="http://schemas.microsoft.com/office/drawing/2014/main" id="{01A57868-67A8-D948-BA2D-CD64DC3ACC63}"/>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3733530" y="324360"/>
            <a:ext cx="7863738" cy="6209279"/>
          </a:xfrm>
        </p:spPr>
      </p:pic>
    </p:spTree>
    <p:extLst>
      <p:ext uri="{BB962C8B-B14F-4D97-AF65-F5344CB8AC3E}">
        <p14:creationId xmlns:p14="http://schemas.microsoft.com/office/powerpoint/2010/main" val="3725858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2937235" cy="1600200"/>
          </a:xfrm>
        </p:spPr>
        <p:txBody>
          <a:bodyPr>
            <a:normAutofit fontScale="90000"/>
          </a:bodyPr>
          <a:lstStyle/>
          <a:p>
            <a:r>
              <a:rPr lang="en-US" dirty="0"/>
              <a:t>Observation: </a:t>
            </a:r>
            <a:br>
              <a:rPr lang="en-US" dirty="0"/>
            </a:br>
            <a:r>
              <a:rPr lang="en-US" dirty="0"/>
              <a:t>Gait &amp; Alignment</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524000"/>
            <a:ext cx="3372664" cy="5110678"/>
          </a:xfrm>
        </p:spPr>
        <p:txBody>
          <a:bodyPr>
            <a:normAutofit/>
          </a:bodyPr>
          <a:lstStyle/>
          <a:p>
            <a:pPr marL="457200" indent="-457200">
              <a:buFont typeface="+mj-lt"/>
              <a:buAutoNum type="arabicPeriod"/>
            </a:pPr>
            <a:r>
              <a:rPr lang="en-US" sz="2000" dirty="0"/>
              <a:t>Please walk directly away from the camera for at least four steps. Turn around and face the camera.  </a:t>
            </a:r>
          </a:p>
          <a:p>
            <a:pPr marL="457200" indent="-457200">
              <a:buFont typeface="+mj-lt"/>
              <a:buAutoNum type="arabicPeriod"/>
            </a:pPr>
            <a:r>
              <a:rPr lang="en-US" sz="2000" dirty="0"/>
              <a:t>Stand with your feet shoulder-width apart so that I can see your alignment.</a:t>
            </a:r>
          </a:p>
          <a:p>
            <a:pPr marL="457200" indent="-457200">
              <a:buFont typeface="+mj-lt"/>
              <a:buAutoNum type="arabicPeriod"/>
            </a:pPr>
            <a:r>
              <a:rPr lang="en-US" sz="2000" dirty="0"/>
              <a:t>Now walk directly back toward the camera to your starting position. Turn around and walk away from the camera and then again back towards the camera.</a:t>
            </a:r>
          </a:p>
        </p:txBody>
      </p:sp>
      <p:pic>
        <p:nvPicPr>
          <p:cNvPr id="15" name="Picture Placeholder 14" descr="A person standing in a room&#10;&#10;Description automatically generated">
            <a:extLst>
              <a:ext uri="{FF2B5EF4-FFF2-40B4-BE49-F238E27FC236}">
                <a16:creationId xmlns:a16="http://schemas.microsoft.com/office/drawing/2014/main" id="{59B0BA00-9C88-2A48-A81D-5232408480AF}"/>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902926" y="463378"/>
            <a:ext cx="2525171" cy="6171300"/>
          </a:xfrm>
        </p:spPr>
      </p:pic>
      <p:sp>
        <p:nvSpPr>
          <p:cNvPr id="20" name="Title 1">
            <a:extLst>
              <a:ext uri="{FF2B5EF4-FFF2-40B4-BE49-F238E27FC236}">
                <a16:creationId xmlns:a16="http://schemas.microsoft.com/office/drawing/2014/main" id="{20824263-8CB4-7548-B819-55706D32AB71}"/>
              </a:ext>
            </a:extLst>
          </p:cNvPr>
          <p:cNvSpPr txBox="1">
            <a:spLocks/>
          </p:cNvSpPr>
          <p:nvPr/>
        </p:nvSpPr>
        <p:spPr>
          <a:xfrm>
            <a:off x="3902926" y="6041554"/>
            <a:ext cx="2525171"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1. Walk away</a:t>
            </a:r>
            <a:endParaRPr lang="en-US" dirty="0"/>
          </a:p>
        </p:txBody>
      </p:sp>
      <p:grpSp>
        <p:nvGrpSpPr>
          <p:cNvPr id="24" name="Group 23">
            <a:extLst>
              <a:ext uri="{FF2B5EF4-FFF2-40B4-BE49-F238E27FC236}">
                <a16:creationId xmlns:a16="http://schemas.microsoft.com/office/drawing/2014/main" id="{5E3E1AFA-8F90-FD41-8711-205AB6969B7D}"/>
              </a:ext>
            </a:extLst>
          </p:cNvPr>
          <p:cNvGrpSpPr/>
          <p:nvPr/>
        </p:nvGrpSpPr>
        <p:grpSpPr>
          <a:xfrm>
            <a:off x="8933434" y="463378"/>
            <a:ext cx="2723053" cy="6171300"/>
            <a:chOff x="8933434" y="463378"/>
            <a:chExt cx="2723053" cy="6171300"/>
          </a:xfrm>
        </p:grpSpPr>
        <p:pic>
          <p:nvPicPr>
            <p:cNvPr id="19" name="Picture 18" descr="A person standing in a room&#10;&#10;Description automatically generated">
              <a:extLst>
                <a:ext uri="{FF2B5EF4-FFF2-40B4-BE49-F238E27FC236}">
                  <a16:creationId xmlns:a16="http://schemas.microsoft.com/office/drawing/2014/main" id="{FF79D918-EB93-404C-8E32-074B390BACC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933434" y="463378"/>
              <a:ext cx="2723053" cy="6171300"/>
            </a:xfrm>
            <a:prstGeom prst="rect">
              <a:avLst/>
            </a:prstGeom>
          </p:spPr>
        </p:pic>
        <p:sp>
          <p:nvSpPr>
            <p:cNvPr id="21" name="Title 1">
              <a:extLst>
                <a:ext uri="{FF2B5EF4-FFF2-40B4-BE49-F238E27FC236}">
                  <a16:creationId xmlns:a16="http://schemas.microsoft.com/office/drawing/2014/main" id="{14DD0140-391C-0445-A912-89DDFA80395D}"/>
                </a:ext>
              </a:extLst>
            </p:cNvPr>
            <p:cNvSpPr txBox="1">
              <a:spLocks/>
            </p:cNvSpPr>
            <p:nvPr/>
          </p:nvSpPr>
          <p:spPr>
            <a:xfrm>
              <a:off x="8933434" y="6041554"/>
              <a:ext cx="2723053"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3. Walk back</a:t>
              </a:r>
              <a:endParaRPr lang="en-US" dirty="0"/>
            </a:p>
          </p:txBody>
        </p:sp>
      </p:grpSp>
      <p:pic>
        <p:nvPicPr>
          <p:cNvPr id="17" name="Picture 16" descr="A person standing in a room&#10;&#10;Description automatically generated">
            <a:extLst>
              <a:ext uri="{FF2B5EF4-FFF2-40B4-BE49-F238E27FC236}">
                <a16:creationId xmlns:a16="http://schemas.microsoft.com/office/drawing/2014/main" id="{F6160AAA-75AA-E64F-B463-32FEA092E6F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544604" y="463378"/>
            <a:ext cx="2272323" cy="6171300"/>
          </a:xfrm>
          <a:prstGeom prst="rect">
            <a:avLst/>
          </a:prstGeom>
        </p:spPr>
      </p:pic>
      <p:sp>
        <p:nvSpPr>
          <p:cNvPr id="22" name="Title 1">
            <a:extLst>
              <a:ext uri="{FF2B5EF4-FFF2-40B4-BE49-F238E27FC236}">
                <a16:creationId xmlns:a16="http://schemas.microsoft.com/office/drawing/2014/main" id="{411E03A3-4495-8947-8249-B05F0C32E42B}"/>
              </a:ext>
            </a:extLst>
          </p:cNvPr>
          <p:cNvSpPr txBox="1">
            <a:spLocks/>
          </p:cNvSpPr>
          <p:nvPr/>
        </p:nvSpPr>
        <p:spPr>
          <a:xfrm>
            <a:off x="6562681" y="6041554"/>
            <a:ext cx="2236168"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2. Stand</a:t>
            </a:r>
            <a:endParaRPr lang="en-US" dirty="0"/>
          </a:p>
        </p:txBody>
      </p:sp>
    </p:spTree>
    <p:extLst>
      <p:ext uri="{BB962C8B-B14F-4D97-AF65-F5344CB8AC3E}">
        <p14:creationId xmlns:p14="http://schemas.microsoft.com/office/powerpoint/2010/main" val="900933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ROM</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8" y="1117600"/>
            <a:ext cx="2895601" cy="5468551"/>
          </a:xfrm>
        </p:spPr>
        <p:txBody>
          <a:bodyPr>
            <a:noAutofit/>
          </a:bodyPr>
          <a:lstStyle/>
          <a:p>
            <a:r>
              <a:rPr lang="en-US" sz="1900" dirty="0"/>
              <a:t>Lay down on the floor positioned perpendicular to the camera, so that I can see your affected knee from the side. Place a soup can © under your heel. </a:t>
            </a:r>
          </a:p>
          <a:p>
            <a:pPr marL="285750" indent="-285750">
              <a:buFont typeface="Wingdings" pitchFamily="2" charset="2"/>
              <a:buChar char="§"/>
            </a:pPr>
            <a:r>
              <a:rPr lang="en-US" sz="1900" dirty="0"/>
              <a:t>Straighten out your knee as far as you are able. Try to straighten the knee as much as possible by pushing down and trying to touch the back of your knee to the floor.  Does this cause pain?</a:t>
            </a:r>
          </a:p>
          <a:p>
            <a:pPr marL="285750" indent="-285750">
              <a:buFont typeface="Wingdings" pitchFamily="2" charset="2"/>
              <a:buChar char="§"/>
            </a:pPr>
            <a:r>
              <a:rPr lang="en-US" sz="1900" dirty="0"/>
              <a:t>Now, bend your knee as far as you are able. You can use a towel to assist if you wish. Does this cause pain?</a:t>
            </a:r>
          </a:p>
        </p:txBody>
      </p:sp>
      <p:pic>
        <p:nvPicPr>
          <p:cNvPr id="8" name="Picture Placeholder 7" descr="Two people lying on a bed&#10;&#10;Description automatically generated">
            <a:extLst>
              <a:ext uri="{FF2B5EF4-FFF2-40B4-BE49-F238E27FC236}">
                <a16:creationId xmlns:a16="http://schemas.microsoft.com/office/drawing/2014/main" id="{AF705BEB-8C3C-2543-9E2C-7A75E9F4422A}"/>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802743" y="348798"/>
            <a:ext cx="7663543" cy="2742746"/>
          </a:xfrm>
        </p:spPr>
      </p:pic>
      <p:pic>
        <p:nvPicPr>
          <p:cNvPr id="10" name="Picture 9" descr="A person lying on a bed&#10;&#10;Description automatically generated">
            <a:extLst>
              <a:ext uri="{FF2B5EF4-FFF2-40B4-BE49-F238E27FC236}">
                <a16:creationId xmlns:a16="http://schemas.microsoft.com/office/drawing/2014/main" id="{F603D296-CC04-7548-9E54-688BF1EB8AC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02742" y="3303518"/>
            <a:ext cx="7663543" cy="2662235"/>
          </a:xfrm>
          <a:prstGeom prst="rect">
            <a:avLst/>
          </a:prstGeom>
        </p:spPr>
      </p:pic>
      <p:sp>
        <p:nvSpPr>
          <p:cNvPr id="14" name="Title 1">
            <a:extLst>
              <a:ext uri="{FF2B5EF4-FFF2-40B4-BE49-F238E27FC236}">
                <a16:creationId xmlns:a16="http://schemas.microsoft.com/office/drawing/2014/main" id="{C92E4A38-6E4C-2D40-A1A9-4E5887CAEF8A}"/>
              </a:ext>
            </a:extLst>
          </p:cNvPr>
          <p:cNvSpPr txBox="1">
            <a:spLocks/>
          </p:cNvSpPr>
          <p:nvPr/>
        </p:nvSpPr>
        <p:spPr>
          <a:xfrm>
            <a:off x="3802743" y="348799"/>
            <a:ext cx="2002972" cy="2742746"/>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Fully straighten knee</a:t>
            </a:r>
          </a:p>
          <a:p>
            <a:pPr algn="ctr"/>
            <a:endParaRPr lang="en-US" b="1" dirty="0">
              <a:solidFill>
                <a:schemeClr val="bg1"/>
              </a:solidFill>
            </a:endParaRPr>
          </a:p>
          <a:p>
            <a:pPr algn="ctr"/>
            <a:endParaRPr lang="en-US" dirty="0"/>
          </a:p>
        </p:txBody>
      </p:sp>
      <p:sp>
        <p:nvSpPr>
          <p:cNvPr id="15" name="Title 1">
            <a:extLst>
              <a:ext uri="{FF2B5EF4-FFF2-40B4-BE49-F238E27FC236}">
                <a16:creationId xmlns:a16="http://schemas.microsoft.com/office/drawing/2014/main" id="{34AF84CD-0BF5-7840-913B-290F78E819E2}"/>
              </a:ext>
            </a:extLst>
          </p:cNvPr>
          <p:cNvSpPr txBox="1">
            <a:spLocks/>
          </p:cNvSpPr>
          <p:nvPr/>
        </p:nvSpPr>
        <p:spPr>
          <a:xfrm>
            <a:off x="3802742" y="3303518"/>
            <a:ext cx="2002972" cy="2662235"/>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Fully bend knee</a:t>
            </a:r>
          </a:p>
          <a:p>
            <a:pPr algn="ctr"/>
            <a:endParaRPr lang="en-US" b="1" dirty="0">
              <a:solidFill>
                <a:schemeClr val="bg1"/>
              </a:solidFill>
            </a:endParaRPr>
          </a:p>
          <a:p>
            <a:pPr algn="ctr"/>
            <a:endParaRPr lang="en-US" dirty="0"/>
          </a:p>
        </p:txBody>
      </p:sp>
      <p:sp>
        <p:nvSpPr>
          <p:cNvPr id="9" name="TextBox 8">
            <a:extLst>
              <a:ext uri="{FF2B5EF4-FFF2-40B4-BE49-F238E27FC236}">
                <a16:creationId xmlns:a16="http://schemas.microsoft.com/office/drawing/2014/main" id="{0D9B3E00-BF0D-124F-B1E8-0F4BB364C137}"/>
              </a:ext>
            </a:extLst>
          </p:cNvPr>
          <p:cNvSpPr txBox="1"/>
          <p:nvPr/>
        </p:nvSpPr>
        <p:spPr>
          <a:xfrm>
            <a:off x="10165004" y="1831856"/>
            <a:ext cx="527709" cy="584775"/>
          </a:xfrm>
          <a:prstGeom prst="rect">
            <a:avLst/>
          </a:prstGeom>
          <a:noFill/>
        </p:spPr>
        <p:txBody>
          <a:bodyPr wrap="none" rtlCol="0">
            <a:spAutoFit/>
          </a:bodyPr>
          <a:lstStyle/>
          <a:p>
            <a:r>
              <a:rPr lang="en-US" sz="3200" b="1" dirty="0">
                <a:solidFill>
                  <a:srgbClr val="C00000"/>
                </a:solidFill>
              </a:rPr>
              <a:t>©</a:t>
            </a:r>
          </a:p>
        </p:txBody>
      </p:sp>
    </p:spTree>
    <p:extLst>
      <p:ext uri="{BB962C8B-B14F-4D97-AF65-F5344CB8AC3E}">
        <p14:creationId xmlns:p14="http://schemas.microsoft.com/office/powerpoint/2010/main" val="2543543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Double-Leg Squat</a:t>
            </a: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2063578"/>
            <a:ext cx="2777578" cy="4139514"/>
          </a:xfrm>
        </p:spPr>
        <p:txBody>
          <a:bodyPr>
            <a:normAutofit/>
          </a:bodyPr>
          <a:lstStyle/>
          <a:p>
            <a:pPr marL="285750" indent="-285750">
              <a:buFont typeface="Wingdings" pitchFamily="2" charset="2"/>
              <a:buChar char="§"/>
            </a:pPr>
            <a:r>
              <a:rPr lang="en-US" sz="2000" dirty="0"/>
              <a:t>Face the camera so that I can from your waist to your feet.  Standing on both feet, squat down far as you can, hold for one second, and then stand up. Repeat this a second time.</a:t>
            </a:r>
          </a:p>
        </p:txBody>
      </p:sp>
      <p:pic>
        <p:nvPicPr>
          <p:cNvPr id="7" name="Picture Placeholder 6" descr="A person sitting on a bed&#10;&#10;Description automatically generated">
            <a:extLst>
              <a:ext uri="{FF2B5EF4-FFF2-40B4-BE49-F238E27FC236}">
                <a16:creationId xmlns:a16="http://schemas.microsoft.com/office/drawing/2014/main" id="{3D2AFDE5-DE5A-FE44-A329-D1895D5648E7}"/>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4371278" y="368593"/>
            <a:ext cx="6520881" cy="6296422"/>
          </a:xfrm>
        </p:spPr>
      </p:pic>
    </p:spTree>
    <p:extLst>
      <p:ext uri="{BB962C8B-B14F-4D97-AF65-F5344CB8AC3E}">
        <p14:creationId xmlns:p14="http://schemas.microsoft.com/office/powerpoint/2010/main" val="2602528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BCD3C-9F29-4B4A-A004-4719A9DDD3F9}"/>
              </a:ext>
            </a:extLst>
          </p:cNvPr>
          <p:cNvSpPr>
            <a:spLocks noGrp="1"/>
          </p:cNvSpPr>
          <p:nvPr>
            <p:ph type="title"/>
          </p:nvPr>
        </p:nvSpPr>
        <p:spPr>
          <a:xfrm>
            <a:off x="328479" y="463378"/>
            <a:ext cx="3032559" cy="1525084"/>
          </a:xfrm>
        </p:spPr>
        <p:txBody>
          <a:bodyPr>
            <a:normAutofit/>
          </a:bodyPr>
          <a:lstStyle/>
          <a:p>
            <a:r>
              <a:rPr lang="en-US" dirty="0"/>
              <a:t>Neurovascular</a:t>
            </a:r>
            <a:br>
              <a:rPr lang="en-US" dirty="0"/>
            </a:br>
            <a:br>
              <a:rPr lang="en-US" dirty="0"/>
            </a:br>
            <a:endParaRPr lang="en-US" dirty="0"/>
          </a:p>
        </p:txBody>
      </p:sp>
      <p:sp>
        <p:nvSpPr>
          <p:cNvPr id="4" name="Text Placeholder 3">
            <a:extLst>
              <a:ext uri="{FF2B5EF4-FFF2-40B4-BE49-F238E27FC236}">
                <a16:creationId xmlns:a16="http://schemas.microsoft.com/office/drawing/2014/main" id="{2C962E4F-5E7A-E24C-8859-DF34596EBBED}"/>
              </a:ext>
            </a:extLst>
          </p:cNvPr>
          <p:cNvSpPr>
            <a:spLocks noGrp="1"/>
          </p:cNvSpPr>
          <p:nvPr>
            <p:ph type="body" sz="half" idx="2"/>
          </p:nvPr>
        </p:nvSpPr>
        <p:spPr>
          <a:xfrm>
            <a:off x="328479" y="1204687"/>
            <a:ext cx="2777578" cy="4998406"/>
          </a:xfrm>
        </p:spPr>
        <p:txBody>
          <a:bodyPr>
            <a:noAutofit/>
          </a:bodyPr>
          <a:lstStyle/>
          <a:p>
            <a:pPr marL="285750" indent="-285750">
              <a:buFont typeface="Wingdings" pitchFamily="2" charset="2"/>
              <a:buChar char="§"/>
            </a:pPr>
            <a:r>
              <a:rPr lang="en-US" sz="2000" dirty="0"/>
              <a:t>“Do you have any areas of numbness, burning, or tingling? If so, please point to these areas.</a:t>
            </a:r>
          </a:p>
          <a:p>
            <a:pPr marL="285750" indent="-285750">
              <a:buFont typeface="Wingdings" pitchFamily="2" charset="2"/>
              <a:buChar char="§"/>
            </a:pPr>
            <a:r>
              <a:rPr lang="en-US" sz="2000" dirty="0"/>
              <a:t>Do you feel weak with any particular movements? If so, what feels weak?</a:t>
            </a:r>
          </a:p>
          <a:p>
            <a:pPr marL="285750" indent="-285750">
              <a:buFont typeface="Wingdings" pitchFamily="2" charset="2"/>
              <a:buChar char="§"/>
            </a:pPr>
            <a:r>
              <a:rPr lang="en-US" sz="2000" dirty="0"/>
              <a:t>Do the following: </a:t>
            </a:r>
          </a:p>
          <a:p>
            <a:pPr marL="342900" indent="-342900">
              <a:buFont typeface="+mj-lt"/>
              <a:buAutoNum type="arabicPeriod"/>
            </a:pPr>
            <a:r>
              <a:rPr lang="en-US" sz="2000" dirty="0"/>
              <a:t>Walk on your toes for several step. </a:t>
            </a:r>
          </a:p>
          <a:p>
            <a:pPr marL="342900" indent="-342900">
              <a:buFont typeface="+mj-lt"/>
              <a:buAutoNum type="arabicPeriod"/>
            </a:pPr>
            <a:r>
              <a:rPr lang="en-US" sz="2000" dirty="0"/>
              <a:t>Now turn and walk in the other direction several steps on your heels.</a:t>
            </a:r>
          </a:p>
        </p:txBody>
      </p:sp>
      <p:pic>
        <p:nvPicPr>
          <p:cNvPr id="8" name="Picture Placeholder 7" descr="A person sitting in a room&#10;&#10;Description automatically generated">
            <a:extLst>
              <a:ext uri="{FF2B5EF4-FFF2-40B4-BE49-F238E27FC236}">
                <a16:creationId xmlns:a16="http://schemas.microsoft.com/office/drawing/2014/main" id="{0B18A120-63FD-9845-8DA7-34474D542715}"/>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3555513" y="381553"/>
            <a:ext cx="3759287" cy="6041549"/>
          </a:xfrm>
        </p:spPr>
      </p:pic>
      <p:pic>
        <p:nvPicPr>
          <p:cNvPr id="10" name="Picture 9" descr="A person sitting on the floor&#10;&#10;Description automatically generated">
            <a:extLst>
              <a:ext uri="{FF2B5EF4-FFF2-40B4-BE49-F238E27FC236}">
                <a16:creationId xmlns:a16="http://schemas.microsoft.com/office/drawing/2014/main" id="{CC524E72-1C53-7844-B6D4-578C11078C7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64256" y="347128"/>
            <a:ext cx="3492058" cy="6075973"/>
          </a:xfrm>
          <a:prstGeom prst="rect">
            <a:avLst/>
          </a:prstGeom>
        </p:spPr>
      </p:pic>
      <p:sp>
        <p:nvSpPr>
          <p:cNvPr id="11" name="Title 1">
            <a:extLst>
              <a:ext uri="{FF2B5EF4-FFF2-40B4-BE49-F238E27FC236}">
                <a16:creationId xmlns:a16="http://schemas.microsoft.com/office/drawing/2014/main" id="{DD5A0F02-A527-CC4B-9092-FBCA56E31EE4}"/>
              </a:ext>
            </a:extLst>
          </p:cNvPr>
          <p:cNvSpPr txBox="1">
            <a:spLocks/>
          </p:cNvSpPr>
          <p:nvPr/>
        </p:nvSpPr>
        <p:spPr>
          <a:xfrm>
            <a:off x="3555513" y="391732"/>
            <a:ext cx="3759287" cy="59312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1. Toe Walk</a:t>
            </a:r>
            <a:endParaRPr lang="en-US" dirty="0"/>
          </a:p>
        </p:txBody>
      </p:sp>
      <p:sp>
        <p:nvSpPr>
          <p:cNvPr id="12" name="Title 1">
            <a:extLst>
              <a:ext uri="{FF2B5EF4-FFF2-40B4-BE49-F238E27FC236}">
                <a16:creationId xmlns:a16="http://schemas.microsoft.com/office/drawing/2014/main" id="{638BA6A8-3281-044B-AE7C-1FD30C46AE95}"/>
              </a:ext>
            </a:extLst>
          </p:cNvPr>
          <p:cNvSpPr txBox="1">
            <a:spLocks/>
          </p:cNvSpPr>
          <p:nvPr/>
        </p:nvSpPr>
        <p:spPr>
          <a:xfrm>
            <a:off x="7764256" y="363018"/>
            <a:ext cx="3492058" cy="577234"/>
          </a:xfrm>
          <a:prstGeom prst="rect">
            <a:avLst/>
          </a:prstGeom>
          <a:solidFill>
            <a:schemeClr val="tx1">
              <a:lumMod val="65000"/>
              <a:lumOff val="35000"/>
              <a:alpha val="61000"/>
            </a:schemeClr>
          </a:soli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b="1" dirty="0">
                <a:solidFill>
                  <a:schemeClr val="bg1"/>
                </a:solidFill>
              </a:rPr>
              <a:t>2. Heel Walk</a:t>
            </a:r>
            <a:endParaRPr lang="en-US" dirty="0"/>
          </a:p>
        </p:txBody>
      </p:sp>
    </p:spTree>
    <p:extLst>
      <p:ext uri="{BB962C8B-B14F-4D97-AF65-F5344CB8AC3E}">
        <p14:creationId xmlns:p14="http://schemas.microsoft.com/office/powerpoint/2010/main" val="333116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1923-2438-7E4C-8D79-B42ADB7261DA}"/>
              </a:ext>
            </a:extLst>
          </p:cNvPr>
          <p:cNvSpPr>
            <a:spLocks noGrp="1"/>
          </p:cNvSpPr>
          <p:nvPr>
            <p:ph type="ctrTitle"/>
          </p:nvPr>
        </p:nvSpPr>
        <p:spPr/>
        <p:txBody>
          <a:bodyPr/>
          <a:lstStyle/>
          <a:p>
            <a:r>
              <a:rPr lang="en-US" dirty="0"/>
              <a:t>Meniscus Exam</a:t>
            </a:r>
          </a:p>
        </p:txBody>
      </p:sp>
    </p:spTree>
    <p:extLst>
      <p:ext uri="{BB962C8B-B14F-4D97-AF65-F5344CB8AC3E}">
        <p14:creationId xmlns:p14="http://schemas.microsoft.com/office/powerpoint/2010/main" val="2493720955"/>
      </p:ext>
    </p:extLst>
  </p:cSld>
  <p:clrMapOvr>
    <a:masterClrMapping/>
  </p:clrMapOvr>
</p:sld>
</file>

<file path=ppt/theme/theme1.xml><?xml version="1.0" encoding="utf-8"?>
<a:theme xmlns:a="http://schemas.openxmlformats.org/drawingml/2006/main" name="Virtual Exa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irtual Exam" id="{18E8C898-2DEF-1A41-8DB1-96509860BAE5}" vid="{BD6D0EEA-B26A-AD41-B903-B2E542FB237E}"/>
    </a:ext>
  </a:extLst>
</a:theme>
</file>

<file path=docProps/app.xml><?xml version="1.0" encoding="utf-8"?>
<Properties xmlns="http://schemas.openxmlformats.org/officeDocument/2006/extended-properties" xmlns:vt="http://schemas.openxmlformats.org/officeDocument/2006/docPropsVTypes">
  <Template>Virtual Exam</Template>
  <TotalTime>1362</TotalTime>
  <Words>1123</Words>
  <Application>Microsoft Macintosh PowerPoint</Application>
  <PresentationFormat>Widescreen</PresentationFormat>
  <Paragraphs>94</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Cambria Math</vt:lpstr>
      <vt:lpstr>Wingdings</vt:lpstr>
      <vt:lpstr>Virtual Exam</vt:lpstr>
      <vt:lpstr>Supplemental Presentation 1: Virtual Knee Exam</vt:lpstr>
      <vt:lpstr>Core Knee Exam</vt:lpstr>
      <vt:lpstr>Inspection  </vt:lpstr>
      <vt:lpstr>Location of Pain or Deformity </vt:lpstr>
      <vt:lpstr>Observation:  Gait &amp; Alignment  </vt:lpstr>
      <vt:lpstr>ROM  </vt:lpstr>
      <vt:lpstr>Double-Leg Squat </vt:lpstr>
      <vt:lpstr>Neurovascular  </vt:lpstr>
      <vt:lpstr>Meniscus Exam</vt:lpstr>
      <vt:lpstr>Bounce Test  </vt:lpstr>
      <vt:lpstr>Hyperflexion  </vt:lpstr>
      <vt:lpstr>Thessaly  </vt:lpstr>
      <vt:lpstr>Ligament Exam</vt:lpstr>
      <vt:lpstr>Recurvatum  </vt:lpstr>
      <vt:lpstr>Lever Test  </vt:lpstr>
      <vt:lpstr>Posterior Sag &amp; Quad Active </vt:lpstr>
      <vt:lpstr>Laxity:  Beighton Criteria  </vt:lpstr>
      <vt:lpstr>Patellofemoral Exam</vt:lpstr>
      <vt:lpstr>Crepitation  </vt:lpstr>
      <vt:lpstr>J-Sign  </vt:lpstr>
      <vt:lpstr>Apprehension  </vt:lpstr>
      <vt:lpstr>Single-Leg Squat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Exam: </dc:title>
  <dc:creator>Taylor, Samuel MD</dc:creator>
  <cp:lastModifiedBy>Lamplot, Joseph</cp:lastModifiedBy>
  <cp:revision>42</cp:revision>
  <dcterms:created xsi:type="dcterms:W3CDTF">2020-05-11T03:00:17Z</dcterms:created>
  <dcterms:modified xsi:type="dcterms:W3CDTF">2020-10-05T18:11:03Z</dcterms:modified>
</cp:coreProperties>
</file>