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7"/>
  </p:notesMasterIdLst>
  <p:sldIdLst>
    <p:sldId id="256" r:id="rId3"/>
    <p:sldId id="273" r:id="rId4"/>
    <p:sldId id="274" r:id="rId5"/>
    <p:sldId id="272" r:id="rId6"/>
  </p:sldIdLst>
  <p:sldSz cx="6480175" cy="9144000"/>
  <p:notesSz cx="7099300" cy="10234613"/>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5760" userDrawn="1">
          <p15:clr>
            <a:srgbClr val="A4A3A4"/>
          </p15:clr>
        </p15:guide>
        <p15:guide id="2" pos="20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C4C4C"/>
    <a:srgbClr val="B3B3B3"/>
    <a:srgbClr val="CCCCCC"/>
    <a:srgbClr val="E6E6E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29" autoAdjust="0"/>
    <p:restoredTop sz="96395" autoAdjust="0"/>
  </p:normalViewPr>
  <p:slideViewPr>
    <p:cSldViewPr snapToGrid="0" snapToObjects="1" showGuides="1">
      <p:cViewPr varScale="1">
        <p:scale>
          <a:sx n="84" d="100"/>
          <a:sy n="84" d="100"/>
        </p:scale>
        <p:origin x="3354" y="90"/>
      </p:cViewPr>
      <p:guideLst>
        <p:guide orient="horz" pos="5760"/>
        <p:guide pos="204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1" y="1"/>
            <a:ext cx="3077137"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6856" tIns="48428" rIns="96856" bIns="48428" numCol="1" anchor="t" anchorCtr="0" compatLnSpc="1">
            <a:prstTxWarp prst="textNoShape">
              <a:avLst/>
            </a:prstTxWarp>
          </a:bodyPr>
          <a:lstStyle>
            <a:lvl1pPr defTabSz="968002">
              <a:defRPr sz="1200">
                <a:latin typeface="Arial" charset="0"/>
                <a:ea typeface="+mn-ea"/>
                <a:cs typeface="+mn-cs"/>
              </a:defRPr>
            </a:lvl1pPr>
          </a:lstStyle>
          <a:p>
            <a:pPr>
              <a:defRPr/>
            </a:pPr>
            <a:endParaRPr lang="en-US"/>
          </a:p>
        </p:txBody>
      </p:sp>
      <p:sp>
        <p:nvSpPr>
          <p:cNvPr id="57347" name="Rectangle 3"/>
          <p:cNvSpPr>
            <a:spLocks noGrp="1" noChangeArrowheads="1"/>
          </p:cNvSpPr>
          <p:nvPr>
            <p:ph type="dt" idx="1"/>
          </p:nvPr>
        </p:nvSpPr>
        <p:spPr bwMode="auto">
          <a:xfrm>
            <a:off x="4020506" y="1"/>
            <a:ext cx="3077137"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6856" tIns="48428" rIns="96856" bIns="48428" numCol="1" anchor="t" anchorCtr="0" compatLnSpc="1">
            <a:prstTxWarp prst="textNoShape">
              <a:avLst/>
            </a:prstTxWarp>
          </a:bodyPr>
          <a:lstStyle>
            <a:lvl1pPr algn="r" defTabSz="968002">
              <a:defRPr sz="1200">
                <a:latin typeface="Arial" charset="0"/>
                <a:ea typeface="+mn-ea"/>
                <a:cs typeface="+mn-cs"/>
              </a:defRPr>
            </a:lvl1pPr>
          </a:lstStyle>
          <a:p>
            <a:pPr>
              <a:defRPr/>
            </a:pPr>
            <a:endParaRPr lang="en-US"/>
          </a:p>
        </p:txBody>
      </p:sp>
      <p:sp>
        <p:nvSpPr>
          <p:cNvPr id="7172" name="Rectangle 4"/>
          <p:cNvSpPr>
            <a:spLocks noGrp="1" noRot="1" noChangeAspect="1" noChangeArrowheads="1" noTextEdit="1"/>
          </p:cNvSpPr>
          <p:nvPr>
            <p:ph type="sldImg" idx="2"/>
          </p:nvPr>
        </p:nvSpPr>
        <p:spPr bwMode="auto">
          <a:xfrm>
            <a:off x="2192338" y="766763"/>
            <a:ext cx="2719387" cy="3838575"/>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 uri="{53640926-AAD7-44d8-BBD7-CCE9431645EC}">
              <a14:shadowObscured xmlns:a14="http://schemas.microsoft.com/office/drawing/2010/main" xmlns="" val="1"/>
            </a:ext>
          </a:extLst>
        </p:spPr>
      </p:sp>
      <p:sp>
        <p:nvSpPr>
          <p:cNvPr id="57349" name="Rectangle 5"/>
          <p:cNvSpPr>
            <a:spLocks noGrp="1" noChangeArrowheads="1"/>
          </p:cNvSpPr>
          <p:nvPr>
            <p:ph type="body" sz="quarter" idx="3"/>
          </p:nvPr>
        </p:nvSpPr>
        <p:spPr bwMode="auto">
          <a:xfrm>
            <a:off x="711258" y="4862265"/>
            <a:ext cx="5676787" cy="4605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6856" tIns="48428" rIns="96856" bIns="4842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7350" name="Rectangle 6"/>
          <p:cNvSpPr>
            <a:spLocks noGrp="1" noChangeArrowheads="1"/>
          </p:cNvSpPr>
          <p:nvPr>
            <p:ph type="ftr" sz="quarter" idx="4"/>
          </p:nvPr>
        </p:nvSpPr>
        <p:spPr bwMode="auto">
          <a:xfrm>
            <a:off x="1" y="9721237"/>
            <a:ext cx="3077137"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6856" tIns="48428" rIns="96856" bIns="48428" numCol="1" anchor="b" anchorCtr="0" compatLnSpc="1">
            <a:prstTxWarp prst="textNoShape">
              <a:avLst/>
            </a:prstTxWarp>
          </a:bodyPr>
          <a:lstStyle>
            <a:lvl1pPr defTabSz="968002">
              <a:defRPr sz="1200">
                <a:latin typeface="Arial" charset="0"/>
                <a:ea typeface="+mn-ea"/>
                <a:cs typeface="+mn-cs"/>
              </a:defRPr>
            </a:lvl1pPr>
          </a:lstStyle>
          <a:p>
            <a:pPr>
              <a:defRPr/>
            </a:pPr>
            <a:endParaRPr lang="en-US"/>
          </a:p>
        </p:txBody>
      </p:sp>
      <p:sp>
        <p:nvSpPr>
          <p:cNvPr id="57351" name="Rectangle 7"/>
          <p:cNvSpPr>
            <a:spLocks noGrp="1" noChangeArrowheads="1"/>
          </p:cNvSpPr>
          <p:nvPr>
            <p:ph type="sldNum" sz="quarter" idx="5"/>
          </p:nvPr>
        </p:nvSpPr>
        <p:spPr bwMode="auto">
          <a:xfrm>
            <a:off x="4020506" y="9721237"/>
            <a:ext cx="3077137"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6856" tIns="48428" rIns="96856" bIns="48428" numCol="1" anchor="b" anchorCtr="0" compatLnSpc="1">
            <a:prstTxWarp prst="textNoShape">
              <a:avLst/>
            </a:prstTxWarp>
          </a:bodyPr>
          <a:lstStyle>
            <a:lvl1pPr algn="r" defTabSz="967085">
              <a:defRPr sz="1200"/>
            </a:lvl1pPr>
          </a:lstStyle>
          <a:p>
            <a:pPr>
              <a:defRPr/>
            </a:pPr>
            <a:fld id="{647467A3-1FF7-4105-90FD-1C7A4E21AEFD}" type="slidenum">
              <a:rPr lang="en-US"/>
              <a:pPr>
                <a:defRPr/>
              </a:pPr>
              <a:t>‹Nr.›</a:t>
            </a:fld>
            <a:endParaRPr lang="en-US"/>
          </a:p>
        </p:txBody>
      </p:sp>
    </p:spTree>
    <p:extLst>
      <p:ext uri="{BB962C8B-B14F-4D97-AF65-F5344CB8AC3E}">
        <p14:creationId xmlns:p14="http://schemas.microsoft.com/office/powerpoint/2010/main" val="20562551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6013" y="2840038"/>
            <a:ext cx="5508149" cy="1960562"/>
          </a:xfrm>
        </p:spPr>
        <p:txBody>
          <a:bodyPr/>
          <a:lstStyle/>
          <a:p>
            <a:r>
              <a:rPr lang="en-US"/>
              <a:t>Click to edit Master title style</a:t>
            </a:r>
            <a:endParaRPr lang="de-CH"/>
          </a:p>
        </p:txBody>
      </p:sp>
      <p:sp>
        <p:nvSpPr>
          <p:cNvPr id="3" name="Subtitle 2"/>
          <p:cNvSpPr>
            <a:spLocks noGrp="1"/>
          </p:cNvSpPr>
          <p:nvPr>
            <p:ph type="subTitle" idx="1"/>
          </p:nvPr>
        </p:nvSpPr>
        <p:spPr>
          <a:xfrm>
            <a:off x="972026" y="5181600"/>
            <a:ext cx="4536123" cy="2336800"/>
          </a:xfrm>
        </p:spPr>
        <p:txBody>
          <a:bodyPr/>
          <a:lstStyle>
            <a:lvl1pPr marL="0" indent="0" algn="ctr">
              <a:buNone/>
              <a:defRPr/>
            </a:lvl1pPr>
            <a:lvl2pPr marL="432008" indent="0" algn="ctr">
              <a:buNone/>
              <a:defRPr/>
            </a:lvl2pPr>
            <a:lvl3pPr marL="864017" indent="0" algn="ctr">
              <a:buNone/>
              <a:defRPr/>
            </a:lvl3pPr>
            <a:lvl4pPr marL="1296025" indent="0" algn="ctr">
              <a:buNone/>
              <a:defRPr/>
            </a:lvl4pPr>
            <a:lvl5pPr marL="1728033" indent="0" algn="ctr">
              <a:buNone/>
              <a:defRPr/>
            </a:lvl5pPr>
            <a:lvl6pPr marL="2160041" indent="0" algn="ctr">
              <a:buNone/>
              <a:defRPr/>
            </a:lvl6pPr>
            <a:lvl7pPr marL="2592050" indent="0" algn="ctr">
              <a:buNone/>
              <a:defRPr/>
            </a:lvl7pPr>
            <a:lvl8pPr marL="3024058" indent="0" algn="ctr">
              <a:buNone/>
              <a:defRPr/>
            </a:lvl8pPr>
            <a:lvl9pPr marL="3456066" indent="0" algn="ctr">
              <a:buNone/>
              <a:defRPr/>
            </a:lvl9pPr>
          </a:lstStyle>
          <a:p>
            <a:r>
              <a:rPr lang="en-US"/>
              <a:t>Click to edit Master subtitle style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B9F84F3F-C31A-412D-AE3D-08DF940607F1}" type="datetime1">
              <a:rPr lang="en-US" smtClean="0"/>
              <a:t>3/10/2021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fi-FI"/>
              <a:t>A.M. Schläfli, P. Isakson et al.</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F582DF-C444-4AB8-93FB-6E9ECC11B9DC}" type="slidenum">
              <a:rPr lang="en-US"/>
              <a:pPr>
                <a:defRPr/>
              </a:pPr>
              <a:t>‹Nr.›</a:t>
            </a:fld>
            <a:endParaRPr lang="en-US"/>
          </a:p>
        </p:txBody>
      </p:sp>
    </p:spTree>
    <p:extLst>
      <p:ext uri="{BB962C8B-B14F-4D97-AF65-F5344CB8AC3E}">
        <p14:creationId xmlns:p14="http://schemas.microsoft.com/office/powerpoint/2010/main" val="1356918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CH"/>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3B96221C-D4B4-4EC5-B2E6-FF11820E55E9}" type="datetime1">
              <a:rPr lang="en-US" smtClean="0"/>
              <a:t>3/10/2021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fi-FI"/>
              <a:t>A.M. Schläfli, P. Isakson et al.</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64A9959-327A-447C-A9E9-B3F1A0AFFCBA}" type="slidenum">
              <a:rPr lang="en-US"/>
              <a:pPr>
                <a:defRPr/>
              </a:pPr>
              <a:t>‹Nr.›</a:t>
            </a:fld>
            <a:endParaRPr lang="en-US"/>
          </a:p>
        </p:txBody>
      </p:sp>
    </p:spTree>
    <p:extLst>
      <p:ext uri="{BB962C8B-B14F-4D97-AF65-F5344CB8AC3E}">
        <p14:creationId xmlns:p14="http://schemas.microsoft.com/office/powerpoint/2010/main" val="3218333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698127" y="366714"/>
            <a:ext cx="1458039" cy="7800975"/>
          </a:xfrm>
        </p:spPr>
        <p:txBody>
          <a:bodyPr vert="eaVert"/>
          <a:lstStyle/>
          <a:p>
            <a:r>
              <a:rPr lang="en-US"/>
              <a:t>Click to edit Master title style</a:t>
            </a:r>
            <a:endParaRPr lang="de-CH"/>
          </a:p>
        </p:txBody>
      </p:sp>
      <p:sp>
        <p:nvSpPr>
          <p:cNvPr id="3" name="Vertical Text Placeholder 2"/>
          <p:cNvSpPr>
            <a:spLocks noGrp="1"/>
          </p:cNvSpPr>
          <p:nvPr>
            <p:ph type="body" orient="vert" idx="1"/>
          </p:nvPr>
        </p:nvSpPr>
        <p:spPr>
          <a:xfrm>
            <a:off x="324009" y="366714"/>
            <a:ext cx="4230114" cy="78009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ADC758B7-1DBF-4216-82B6-696656E296A9}" type="datetime1">
              <a:rPr lang="en-US" smtClean="0"/>
              <a:t>3/10/2021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fi-FI"/>
              <a:t>A.M. Schläfli, P. Isakson et al.</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AE2DD94-479C-4B45-BA03-55BF3EBDC607}" type="slidenum">
              <a:rPr lang="en-US"/>
              <a:pPr>
                <a:defRPr/>
              </a:pPr>
              <a:t>‹Nr.›</a:t>
            </a:fld>
            <a:endParaRPr lang="en-US"/>
          </a:p>
        </p:txBody>
      </p:sp>
    </p:spTree>
    <p:extLst>
      <p:ext uri="{BB962C8B-B14F-4D97-AF65-F5344CB8AC3E}">
        <p14:creationId xmlns:p14="http://schemas.microsoft.com/office/powerpoint/2010/main" val="3560688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6013" y="2840038"/>
            <a:ext cx="5508149" cy="1960562"/>
          </a:xfrm>
        </p:spPr>
        <p:txBody>
          <a:bodyPr/>
          <a:lstStyle/>
          <a:p>
            <a:r>
              <a:rPr lang="en-US"/>
              <a:t>Click to edit Master title style</a:t>
            </a:r>
            <a:endParaRPr lang="de-CH"/>
          </a:p>
        </p:txBody>
      </p:sp>
      <p:sp>
        <p:nvSpPr>
          <p:cNvPr id="3" name="Subtitle 2"/>
          <p:cNvSpPr>
            <a:spLocks noGrp="1"/>
          </p:cNvSpPr>
          <p:nvPr>
            <p:ph type="subTitle" idx="1"/>
          </p:nvPr>
        </p:nvSpPr>
        <p:spPr>
          <a:xfrm>
            <a:off x="972026" y="5181600"/>
            <a:ext cx="4536123" cy="2336800"/>
          </a:xfrm>
        </p:spPr>
        <p:txBody>
          <a:bodyPr/>
          <a:lstStyle>
            <a:lvl1pPr marL="0" indent="0" algn="ctr">
              <a:buNone/>
              <a:defRPr/>
            </a:lvl1pPr>
            <a:lvl2pPr marL="432008" indent="0" algn="ctr">
              <a:buNone/>
              <a:defRPr/>
            </a:lvl2pPr>
            <a:lvl3pPr marL="864017" indent="0" algn="ctr">
              <a:buNone/>
              <a:defRPr/>
            </a:lvl3pPr>
            <a:lvl4pPr marL="1296025" indent="0" algn="ctr">
              <a:buNone/>
              <a:defRPr/>
            </a:lvl4pPr>
            <a:lvl5pPr marL="1728033" indent="0" algn="ctr">
              <a:buNone/>
              <a:defRPr/>
            </a:lvl5pPr>
            <a:lvl6pPr marL="2160041" indent="0" algn="ctr">
              <a:buNone/>
              <a:defRPr/>
            </a:lvl6pPr>
            <a:lvl7pPr marL="2592050" indent="0" algn="ctr">
              <a:buNone/>
              <a:defRPr/>
            </a:lvl7pPr>
            <a:lvl8pPr marL="3024058" indent="0" algn="ctr">
              <a:buNone/>
              <a:defRPr/>
            </a:lvl8pPr>
            <a:lvl9pPr marL="3456066" indent="0" algn="ctr">
              <a:buNone/>
              <a:defRPr/>
            </a:lvl9pPr>
          </a:lstStyle>
          <a:p>
            <a:r>
              <a:rPr lang="en-US"/>
              <a:t>Click to edit Master subtitle style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B9F84F3F-C31A-412D-AE3D-08DF940607F1}" type="datetime1">
              <a:rPr lang="en-US" smtClean="0">
                <a:solidFill>
                  <a:srgbClr val="000000"/>
                </a:solidFill>
              </a:rPr>
              <a:pPr>
                <a:defRPr/>
              </a:pPr>
              <a:t>3/10/2021</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fi-FI">
                <a:solidFill>
                  <a:srgbClr val="000000"/>
                </a:solidFill>
              </a:rPr>
              <a:t>A.M. Schläfli, P. Isakson et al.</a:t>
            </a: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AF582DF-C444-4AB8-93FB-6E9ECC11B9DC}" type="slidenum">
              <a:rPr lang="en-US">
                <a:solidFill>
                  <a:srgbClr val="000000"/>
                </a:solidFill>
              </a:rPr>
              <a:pPr>
                <a:defRPr/>
              </a:pPr>
              <a:t>‹Nr.›</a:t>
            </a:fld>
            <a:endParaRPr lang="en-US">
              <a:solidFill>
                <a:srgbClr val="000000"/>
              </a:solidFill>
            </a:endParaRPr>
          </a:p>
        </p:txBody>
      </p:sp>
    </p:spTree>
    <p:extLst>
      <p:ext uri="{BB962C8B-B14F-4D97-AF65-F5344CB8AC3E}">
        <p14:creationId xmlns:p14="http://schemas.microsoft.com/office/powerpoint/2010/main" val="13569186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CH"/>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EAB48315-98C5-424F-9A6A-08171038F0C3}" type="datetime1">
              <a:rPr lang="en-US" smtClean="0">
                <a:solidFill>
                  <a:srgbClr val="000000"/>
                </a:solidFill>
              </a:rPr>
              <a:pPr>
                <a:defRPr/>
              </a:pPr>
              <a:t>3/10/2021</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fi-FI">
                <a:solidFill>
                  <a:srgbClr val="000000"/>
                </a:solidFill>
              </a:rPr>
              <a:t>A.M. Schläfli, P. Isakson et al.</a:t>
            </a: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7A5ABBD-9506-4445-AC38-5CF937CC6A49}" type="slidenum">
              <a:rPr lang="en-US">
                <a:solidFill>
                  <a:srgbClr val="000000"/>
                </a:solidFill>
              </a:rPr>
              <a:pPr>
                <a:defRPr/>
              </a:pPr>
              <a:t>‹Nr.›</a:t>
            </a:fld>
            <a:endParaRPr lang="en-US">
              <a:solidFill>
                <a:srgbClr val="000000"/>
              </a:solidFill>
            </a:endParaRPr>
          </a:p>
        </p:txBody>
      </p:sp>
    </p:spTree>
    <p:extLst>
      <p:ext uri="{BB962C8B-B14F-4D97-AF65-F5344CB8AC3E}">
        <p14:creationId xmlns:p14="http://schemas.microsoft.com/office/powerpoint/2010/main" val="37928013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1514" y="5875338"/>
            <a:ext cx="5508149" cy="1816100"/>
          </a:xfrm>
        </p:spPr>
        <p:txBody>
          <a:bodyPr anchor="t"/>
          <a:lstStyle>
            <a:lvl1pPr algn="l">
              <a:defRPr sz="3780" b="1" cap="all"/>
            </a:lvl1pPr>
          </a:lstStyle>
          <a:p>
            <a:r>
              <a:rPr lang="en-US"/>
              <a:t>Click to edit Master title style</a:t>
            </a:r>
            <a:endParaRPr lang="de-CH"/>
          </a:p>
        </p:txBody>
      </p:sp>
      <p:sp>
        <p:nvSpPr>
          <p:cNvPr id="3" name="Text Placeholder 2"/>
          <p:cNvSpPr>
            <a:spLocks noGrp="1"/>
          </p:cNvSpPr>
          <p:nvPr>
            <p:ph type="body" idx="1"/>
          </p:nvPr>
        </p:nvSpPr>
        <p:spPr>
          <a:xfrm>
            <a:off x="511514" y="3875088"/>
            <a:ext cx="5508149" cy="2000250"/>
          </a:xfrm>
        </p:spPr>
        <p:txBody>
          <a:bodyPr anchor="b"/>
          <a:lstStyle>
            <a:lvl1pPr marL="0" indent="0">
              <a:buNone/>
              <a:defRPr sz="1890"/>
            </a:lvl1pPr>
            <a:lvl2pPr marL="432008" indent="0">
              <a:buNone/>
              <a:defRPr sz="1701"/>
            </a:lvl2pPr>
            <a:lvl3pPr marL="864017" indent="0">
              <a:buNone/>
              <a:defRPr sz="1512"/>
            </a:lvl3pPr>
            <a:lvl4pPr marL="1296025" indent="0">
              <a:buNone/>
              <a:defRPr sz="1323"/>
            </a:lvl4pPr>
            <a:lvl5pPr marL="1728033" indent="0">
              <a:buNone/>
              <a:defRPr sz="1323"/>
            </a:lvl5pPr>
            <a:lvl6pPr marL="2160041" indent="0">
              <a:buNone/>
              <a:defRPr sz="1323"/>
            </a:lvl6pPr>
            <a:lvl7pPr marL="2592050" indent="0">
              <a:buNone/>
              <a:defRPr sz="1323"/>
            </a:lvl7pPr>
            <a:lvl8pPr marL="3024058" indent="0">
              <a:buNone/>
              <a:defRPr sz="1323"/>
            </a:lvl8pPr>
            <a:lvl9pPr marL="3456066" indent="0">
              <a:buNone/>
              <a:defRPr sz="1323"/>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B44A71EF-AA5D-407F-806F-A0CF73CBBAF8}" type="datetime1">
              <a:rPr lang="en-US" smtClean="0">
                <a:solidFill>
                  <a:srgbClr val="000000"/>
                </a:solidFill>
              </a:rPr>
              <a:pPr>
                <a:defRPr/>
              </a:pPr>
              <a:t>3/10/2021</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fi-FI">
                <a:solidFill>
                  <a:srgbClr val="000000"/>
                </a:solidFill>
              </a:rPr>
              <a:t>A.M. Schläfli, P. Isakson et al.</a:t>
            </a: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C11E9AB-9A79-4AC1-83A1-CF092CE98652}" type="slidenum">
              <a:rPr lang="en-US">
                <a:solidFill>
                  <a:srgbClr val="000000"/>
                </a:solidFill>
              </a:rPr>
              <a:pPr>
                <a:defRPr/>
              </a:pPr>
              <a:t>‹Nr.›</a:t>
            </a:fld>
            <a:endParaRPr lang="en-US">
              <a:solidFill>
                <a:srgbClr val="000000"/>
              </a:solidFill>
            </a:endParaRPr>
          </a:p>
        </p:txBody>
      </p:sp>
    </p:spTree>
    <p:extLst>
      <p:ext uri="{BB962C8B-B14F-4D97-AF65-F5344CB8AC3E}">
        <p14:creationId xmlns:p14="http://schemas.microsoft.com/office/powerpoint/2010/main" val="37506209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CH"/>
          </a:p>
        </p:txBody>
      </p:sp>
      <p:sp>
        <p:nvSpPr>
          <p:cNvPr id="3" name="Content Placeholder 2"/>
          <p:cNvSpPr>
            <a:spLocks noGrp="1"/>
          </p:cNvSpPr>
          <p:nvPr>
            <p:ph sz="half" idx="1"/>
          </p:nvPr>
        </p:nvSpPr>
        <p:spPr>
          <a:xfrm>
            <a:off x="324009" y="2133601"/>
            <a:ext cx="2844077" cy="6034088"/>
          </a:xfrm>
        </p:spPr>
        <p:txBody>
          <a:bodyPr/>
          <a:lstStyle>
            <a:lvl1pPr>
              <a:defRPr sz="2646"/>
            </a:lvl1pPr>
            <a:lvl2pPr>
              <a:defRPr sz="2268"/>
            </a:lvl2pPr>
            <a:lvl3pPr>
              <a:defRPr sz="1890"/>
            </a:lvl3pPr>
            <a:lvl4pPr>
              <a:defRPr sz="1701"/>
            </a:lvl4pPr>
            <a:lvl5pPr>
              <a:defRPr sz="1701"/>
            </a:lvl5pPr>
            <a:lvl6pPr>
              <a:defRPr sz="1701"/>
            </a:lvl6pPr>
            <a:lvl7pPr>
              <a:defRPr sz="1701"/>
            </a:lvl7pPr>
            <a:lvl8pPr>
              <a:defRPr sz="1701"/>
            </a:lvl8pPr>
            <a:lvl9pPr>
              <a:defRPr sz="17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Content Placeholder 3"/>
          <p:cNvSpPr>
            <a:spLocks noGrp="1"/>
          </p:cNvSpPr>
          <p:nvPr>
            <p:ph sz="half" idx="2"/>
          </p:nvPr>
        </p:nvSpPr>
        <p:spPr>
          <a:xfrm>
            <a:off x="3312089" y="2133601"/>
            <a:ext cx="2844077" cy="6034088"/>
          </a:xfrm>
        </p:spPr>
        <p:txBody>
          <a:bodyPr/>
          <a:lstStyle>
            <a:lvl1pPr>
              <a:defRPr sz="2646"/>
            </a:lvl1pPr>
            <a:lvl2pPr>
              <a:defRPr sz="2268"/>
            </a:lvl2pPr>
            <a:lvl3pPr>
              <a:defRPr sz="1890"/>
            </a:lvl3pPr>
            <a:lvl4pPr>
              <a:defRPr sz="1701"/>
            </a:lvl4pPr>
            <a:lvl5pPr>
              <a:defRPr sz="1701"/>
            </a:lvl5pPr>
            <a:lvl6pPr>
              <a:defRPr sz="1701"/>
            </a:lvl6pPr>
            <a:lvl7pPr>
              <a:defRPr sz="1701"/>
            </a:lvl7pPr>
            <a:lvl8pPr>
              <a:defRPr sz="1701"/>
            </a:lvl8pPr>
            <a:lvl9pPr>
              <a:defRPr sz="17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5" name="Rectangle 4"/>
          <p:cNvSpPr>
            <a:spLocks noGrp="1" noChangeArrowheads="1"/>
          </p:cNvSpPr>
          <p:nvPr>
            <p:ph type="dt" sz="half" idx="10"/>
          </p:nvPr>
        </p:nvSpPr>
        <p:spPr>
          <a:ln/>
        </p:spPr>
        <p:txBody>
          <a:bodyPr/>
          <a:lstStyle>
            <a:lvl1pPr>
              <a:defRPr/>
            </a:lvl1pPr>
          </a:lstStyle>
          <a:p>
            <a:pPr>
              <a:defRPr/>
            </a:pPr>
            <a:fld id="{94C2E9E0-4BBA-4E58-9C8C-EFF87275B027}" type="datetime1">
              <a:rPr lang="en-US" smtClean="0">
                <a:solidFill>
                  <a:srgbClr val="000000"/>
                </a:solidFill>
              </a:rPr>
              <a:pPr>
                <a:defRPr/>
              </a:pPr>
              <a:t>3/10/2021</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fi-FI">
                <a:solidFill>
                  <a:srgbClr val="000000"/>
                </a:solidFill>
              </a:rPr>
              <a:t>A.M. Schläfli, P. Isakson et al.</a:t>
            </a: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F8320B5-7B89-476B-B9AC-6D141349E870}" type="slidenum">
              <a:rPr lang="en-US">
                <a:solidFill>
                  <a:srgbClr val="000000"/>
                </a:solidFill>
              </a:rPr>
              <a:pPr>
                <a:defRPr/>
              </a:pPr>
              <a:t>‹Nr.›</a:t>
            </a:fld>
            <a:endParaRPr lang="en-US">
              <a:solidFill>
                <a:srgbClr val="000000"/>
              </a:solidFill>
            </a:endParaRPr>
          </a:p>
        </p:txBody>
      </p:sp>
    </p:spTree>
    <p:extLst>
      <p:ext uri="{BB962C8B-B14F-4D97-AF65-F5344CB8AC3E}">
        <p14:creationId xmlns:p14="http://schemas.microsoft.com/office/powerpoint/2010/main" val="3224506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de-CH"/>
          </a:p>
        </p:txBody>
      </p:sp>
      <p:sp>
        <p:nvSpPr>
          <p:cNvPr id="3" name="Text Placeholder 2"/>
          <p:cNvSpPr>
            <a:spLocks noGrp="1"/>
          </p:cNvSpPr>
          <p:nvPr>
            <p:ph type="body" idx="1"/>
          </p:nvPr>
        </p:nvSpPr>
        <p:spPr>
          <a:xfrm>
            <a:off x="324009" y="2046288"/>
            <a:ext cx="2863578" cy="854075"/>
          </a:xfrm>
        </p:spPr>
        <p:txBody>
          <a:bodyPr anchor="b"/>
          <a:lstStyle>
            <a:lvl1pPr marL="0" indent="0">
              <a:buNone/>
              <a:defRPr sz="2268" b="1"/>
            </a:lvl1pPr>
            <a:lvl2pPr marL="432008" indent="0">
              <a:buNone/>
              <a:defRPr sz="1890" b="1"/>
            </a:lvl2pPr>
            <a:lvl3pPr marL="864017" indent="0">
              <a:buNone/>
              <a:defRPr sz="1701" b="1"/>
            </a:lvl3pPr>
            <a:lvl4pPr marL="1296025" indent="0">
              <a:buNone/>
              <a:defRPr sz="1512" b="1"/>
            </a:lvl4pPr>
            <a:lvl5pPr marL="1728033" indent="0">
              <a:buNone/>
              <a:defRPr sz="1512" b="1"/>
            </a:lvl5pPr>
            <a:lvl6pPr marL="2160041" indent="0">
              <a:buNone/>
              <a:defRPr sz="1512" b="1"/>
            </a:lvl6pPr>
            <a:lvl7pPr marL="2592050" indent="0">
              <a:buNone/>
              <a:defRPr sz="1512" b="1"/>
            </a:lvl7pPr>
            <a:lvl8pPr marL="3024058" indent="0">
              <a:buNone/>
              <a:defRPr sz="1512" b="1"/>
            </a:lvl8pPr>
            <a:lvl9pPr marL="3456066" indent="0">
              <a:buNone/>
              <a:defRPr sz="1512" b="1"/>
            </a:lvl9pPr>
          </a:lstStyle>
          <a:p>
            <a:pPr lvl="0"/>
            <a:r>
              <a:rPr lang="en-US"/>
              <a:t>Click to edit Master text styles</a:t>
            </a:r>
          </a:p>
        </p:txBody>
      </p:sp>
      <p:sp>
        <p:nvSpPr>
          <p:cNvPr id="4" name="Content Placeholder 3"/>
          <p:cNvSpPr>
            <a:spLocks noGrp="1"/>
          </p:cNvSpPr>
          <p:nvPr>
            <p:ph sz="half" idx="2"/>
          </p:nvPr>
        </p:nvSpPr>
        <p:spPr>
          <a:xfrm>
            <a:off x="324009" y="2900365"/>
            <a:ext cx="2863578" cy="5267325"/>
          </a:xfrm>
        </p:spPr>
        <p:txBody>
          <a:bodyPr/>
          <a:lstStyle>
            <a:lvl1pPr>
              <a:defRPr sz="2268"/>
            </a:lvl1pPr>
            <a:lvl2pPr>
              <a:defRPr sz="1890"/>
            </a:lvl2pPr>
            <a:lvl3pPr>
              <a:defRPr sz="1701"/>
            </a:lvl3pPr>
            <a:lvl4pPr>
              <a:defRPr sz="1512"/>
            </a:lvl4pPr>
            <a:lvl5pPr>
              <a:defRPr sz="1512"/>
            </a:lvl5pPr>
            <a:lvl6pPr>
              <a:defRPr sz="1512"/>
            </a:lvl6pPr>
            <a:lvl7pPr>
              <a:defRPr sz="1512"/>
            </a:lvl7pPr>
            <a:lvl8pPr>
              <a:defRPr sz="1512"/>
            </a:lvl8pPr>
            <a:lvl9pPr>
              <a:defRPr sz="151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5" name="Text Placeholder 4"/>
          <p:cNvSpPr>
            <a:spLocks noGrp="1"/>
          </p:cNvSpPr>
          <p:nvPr>
            <p:ph type="body" sz="quarter" idx="3"/>
          </p:nvPr>
        </p:nvSpPr>
        <p:spPr>
          <a:xfrm>
            <a:off x="3292592" y="2046288"/>
            <a:ext cx="2863577" cy="854075"/>
          </a:xfrm>
        </p:spPr>
        <p:txBody>
          <a:bodyPr anchor="b"/>
          <a:lstStyle>
            <a:lvl1pPr marL="0" indent="0">
              <a:buNone/>
              <a:defRPr sz="2268" b="1"/>
            </a:lvl1pPr>
            <a:lvl2pPr marL="432008" indent="0">
              <a:buNone/>
              <a:defRPr sz="1890" b="1"/>
            </a:lvl2pPr>
            <a:lvl3pPr marL="864017" indent="0">
              <a:buNone/>
              <a:defRPr sz="1701" b="1"/>
            </a:lvl3pPr>
            <a:lvl4pPr marL="1296025" indent="0">
              <a:buNone/>
              <a:defRPr sz="1512" b="1"/>
            </a:lvl4pPr>
            <a:lvl5pPr marL="1728033" indent="0">
              <a:buNone/>
              <a:defRPr sz="1512" b="1"/>
            </a:lvl5pPr>
            <a:lvl6pPr marL="2160041" indent="0">
              <a:buNone/>
              <a:defRPr sz="1512" b="1"/>
            </a:lvl6pPr>
            <a:lvl7pPr marL="2592050" indent="0">
              <a:buNone/>
              <a:defRPr sz="1512" b="1"/>
            </a:lvl7pPr>
            <a:lvl8pPr marL="3024058" indent="0">
              <a:buNone/>
              <a:defRPr sz="1512" b="1"/>
            </a:lvl8pPr>
            <a:lvl9pPr marL="3456066" indent="0">
              <a:buNone/>
              <a:defRPr sz="1512" b="1"/>
            </a:lvl9pPr>
          </a:lstStyle>
          <a:p>
            <a:pPr lvl="0"/>
            <a:r>
              <a:rPr lang="en-US"/>
              <a:t>Click to edit Master text styles</a:t>
            </a:r>
          </a:p>
        </p:txBody>
      </p:sp>
      <p:sp>
        <p:nvSpPr>
          <p:cNvPr id="6" name="Content Placeholder 5"/>
          <p:cNvSpPr>
            <a:spLocks noGrp="1"/>
          </p:cNvSpPr>
          <p:nvPr>
            <p:ph sz="quarter" idx="4"/>
          </p:nvPr>
        </p:nvSpPr>
        <p:spPr>
          <a:xfrm>
            <a:off x="3292592" y="2900365"/>
            <a:ext cx="2863577" cy="5267325"/>
          </a:xfrm>
        </p:spPr>
        <p:txBody>
          <a:bodyPr/>
          <a:lstStyle>
            <a:lvl1pPr>
              <a:defRPr sz="2268"/>
            </a:lvl1pPr>
            <a:lvl2pPr>
              <a:defRPr sz="1890"/>
            </a:lvl2pPr>
            <a:lvl3pPr>
              <a:defRPr sz="1701"/>
            </a:lvl3pPr>
            <a:lvl4pPr>
              <a:defRPr sz="1512"/>
            </a:lvl4pPr>
            <a:lvl5pPr>
              <a:defRPr sz="1512"/>
            </a:lvl5pPr>
            <a:lvl6pPr>
              <a:defRPr sz="1512"/>
            </a:lvl6pPr>
            <a:lvl7pPr>
              <a:defRPr sz="1512"/>
            </a:lvl7pPr>
            <a:lvl8pPr>
              <a:defRPr sz="1512"/>
            </a:lvl8pPr>
            <a:lvl9pPr>
              <a:defRPr sz="151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7" name="Rectangle 4"/>
          <p:cNvSpPr>
            <a:spLocks noGrp="1" noChangeArrowheads="1"/>
          </p:cNvSpPr>
          <p:nvPr>
            <p:ph type="dt" sz="half" idx="10"/>
          </p:nvPr>
        </p:nvSpPr>
        <p:spPr>
          <a:ln/>
        </p:spPr>
        <p:txBody>
          <a:bodyPr/>
          <a:lstStyle>
            <a:lvl1pPr>
              <a:defRPr/>
            </a:lvl1pPr>
          </a:lstStyle>
          <a:p>
            <a:pPr>
              <a:defRPr/>
            </a:pPr>
            <a:fld id="{2DDB6D14-F19A-48F4-9796-D189581CD2E3}" type="datetime1">
              <a:rPr lang="en-US" smtClean="0">
                <a:solidFill>
                  <a:srgbClr val="000000"/>
                </a:solidFill>
              </a:rPr>
              <a:pPr>
                <a:defRPr/>
              </a:pPr>
              <a:t>3/10/2021</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fi-FI">
                <a:solidFill>
                  <a:srgbClr val="000000"/>
                </a:solidFill>
              </a:rPr>
              <a:t>A.M. Schläfli, P. Isakson et al.</a:t>
            </a: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89B5B2E-D8D6-4C74-A0F9-F46473321598}" type="slidenum">
              <a:rPr lang="en-US">
                <a:solidFill>
                  <a:srgbClr val="000000"/>
                </a:solidFill>
              </a:rPr>
              <a:pPr>
                <a:defRPr/>
              </a:pPr>
              <a:t>‹Nr.›</a:t>
            </a:fld>
            <a:endParaRPr lang="en-US">
              <a:solidFill>
                <a:srgbClr val="000000"/>
              </a:solidFill>
            </a:endParaRPr>
          </a:p>
        </p:txBody>
      </p:sp>
    </p:spTree>
    <p:extLst>
      <p:ext uri="{BB962C8B-B14F-4D97-AF65-F5344CB8AC3E}">
        <p14:creationId xmlns:p14="http://schemas.microsoft.com/office/powerpoint/2010/main" val="12526385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CH"/>
          </a:p>
        </p:txBody>
      </p:sp>
      <p:sp>
        <p:nvSpPr>
          <p:cNvPr id="3" name="Rectangle 4"/>
          <p:cNvSpPr>
            <a:spLocks noGrp="1" noChangeArrowheads="1"/>
          </p:cNvSpPr>
          <p:nvPr>
            <p:ph type="dt" sz="half" idx="10"/>
          </p:nvPr>
        </p:nvSpPr>
        <p:spPr>
          <a:ln/>
        </p:spPr>
        <p:txBody>
          <a:bodyPr/>
          <a:lstStyle>
            <a:lvl1pPr>
              <a:defRPr/>
            </a:lvl1pPr>
          </a:lstStyle>
          <a:p>
            <a:pPr>
              <a:defRPr/>
            </a:pPr>
            <a:fld id="{941700FC-9C66-4DBF-B8DE-876E762B9AEE}" type="datetime1">
              <a:rPr lang="en-US" smtClean="0">
                <a:solidFill>
                  <a:srgbClr val="000000"/>
                </a:solidFill>
              </a:rPr>
              <a:pPr>
                <a:defRPr/>
              </a:pPr>
              <a:t>3/10/2021</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fi-FI">
                <a:solidFill>
                  <a:srgbClr val="000000"/>
                </a:solidFill>
              </a:rPr>
              <a:t>A.M. Schläfli, P. Isakson et al.</a:t>
            </a: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98CC00C-326D-4A0F-B600-9690734CC132}" type="slidenum">
              <a:rPr lang="en-US">
                <a:solidFill>
                  <a:srgbClr val="000000"/>
                </a:solidFill>
              </a:rPr>
              <a:pPr>
                <a:defRPr/>
              </a:pPr>
              <a:t>‹Nr.›</a:t>
            </a:fld>
            <a:endParaRPr lang="en-US">
              <a:solidFill>
                <a:srgbClr val="000000"/>
              </a:solidFill>
            </a:endParaRPr>
          </a:p>
        </p:txBody>
      </p:sp>
    </p:spTree>
    <p:extLst>
      <p:ext uri="{BB962C8B-B14F-4D97-AF65-F5344CB8AC3E}">
        <p14:creationId xmlns:p14="http://schemas.microsoft.com/office/powerpoint/2010/main" val="25544608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AA9F2FC-0317-43D3-A1BD-F2B91A1B40BF}" type="datetime1">
              <a:rPr lang="en-US" smtClean="0">
                <a:solidFill>
                  <a:srgbClr val="000000"/>
                </a:solidFill>
              </a:rPr>
              <a:pPr>
                <a:defRPr/>
              </a:pPr>
              <a:t>3/10/2021</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fi-FI">
                <a:solidFill>
                  <a:srgbClr val="000000"/>
                </a:solidFill>
              </a:rPr>
              <a:t>A.M. Schläfli, P. Isakson et al.</a:t>
            </a: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DD90A9E-06AA-4687-BC05-8FEF3A28D508}" type="slidenum">
              <a:rPr lang="en-US">
                <a:solidFill>
                  <a:srgbClr val="000000"/>
                </a:solidFill>
              </a:rPr>
              <a:pPr>
                <a:defRPr/>
              </a:pPr>
              <a:t>‹Nr.›</a:t>
            </a:fld>
            <a:endParaRPr lang="en-US">
              <a:solidFill>
                <a:srgbClr val="000000"/>
              </a:solidFill>
            </a:endParaRPr>
          </a:p>
        </p:txBody>
      </p:sp>
    </p:spTree>
    <p:extLst>
      <p:ext uri="{BB962C8B-B14F-4D97-AF65-F5344CB8AC3E}">
        <p14:creationId xmlns:p14="http://schemas.microsoft.com/office/powerpoint/2010/main" val="16104875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24009" y="363539"/>
            <a:ext cx="2131558" cy="1549400"/>
          </a:xfrm>
        </p:spPr>
        <p:txBody>
          <a:bodyPr anchor="b"/>
          <a:lstStyle>
            <a:lvl1pPr algn="l">
              <a:defRPr sz="1890" b="1"/>
            </a:lvl1pPr>
          </a:lstStyle>
          <a:p>
            <a:r>
              <a:rPr lang="en-US"/>
              <a:t>Click to edit Master title style</a:t>
            </a:r>
            <a:endParaRPr lang="de-CH"/>
          </a:p>
        </p:txBody>
      </p:sp>
      <p:sp>
        <p:nvSpPr>
          <p:cNvPr id="3" name="Content Placeholder 2"/>
          <p:cNvSpPr>
            <a:spLocks noGrp="1"/>
          </p:cNvSpPr>
          <p:nvPr>
            <p:ph idx="1"/>
          </p:nvPr>
        </p:nvSpPr>
        <p:spPr>
          <a:xfrm>
            <a:off x="2533569" y="363538"/>
            <a:ext cx="3622597" cy="7804150"/>
          </a:xfrm>
        </p:spPr>
        <p:txBody>
          <a:bodyPr/>
          <a:lstStyle>
            <a:lvl1pPr>
              <a:defRPr sz="3024"/>
            </a:lvl1pPr>
            <a:lvl2pPr>
              <a:defRPr sz="2646"/>
            </a:lvl2pPr>
            <a:lvl3pPr>
              <a:defRPr sz="2268"/>
            </a:lvl3pPr>
            <a:lvl4pPr>
              <a:defRPr sz="1890"/>
            </a:lvl4pPr>
            <a:lvl5pPr>
              <a:defRPr sz="1890"/>
            </a:lvl5pPr>
            <a:lvl6pPr>
              <a:defRPr sz="1890"/>
            </a:lvl6pPr>
            <a:lvl7pPr>
              <a:defRPr sz="1890"/>
            </a:lvl7pPr>
            <a:lvl8pPr>
              <a:defRPr sz="1890"/>
            </a:lvl8pPr>
            <a:lvl9pPr>
              <a:defRPr sz="189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Text Placeholder 3"/>
          <p:cNvSpPr>
            <a:spLocks noGrp="1"/>
          </p:cNvSpPr>
          <p:nvPr>
            <p:ph type="body" sz="half" idx="2"/>
          </p:nvPr>
        </p:nvSpPr>
        <p:spPr>
          <a:xfrm>
            <a:off x="324009" y="1912939"/>
            <a:ext cx="2131558" cy="6254750"/>
          </a:xfrm>
        </p:spPr>
        <p:txBody>
          <a:bodyPr/>
          <a:lstStyle>
            <a:lvl1pPr marL="0" indent="0">
              <a:buNone/>
              <a:defRPr sz="1323"/>
            </a:lvl1pPr>
            <a:lvl2pPr marL="432008" indent="0">
              <a:buNone/>
              <a:defRPr sz="1134"/>
            </a:lvl2pPr>
            <a:lvl3pPr marL="864017" indent="0">
              <a:buNone/>
              <a:defRPr sz="945"/>
            </a:lvl3pPr>
            <a:lvl4pPr marL="1296025" indent="0">
              <a:buNone/>
              <a:defRPr sz="850"/>
            </a:lvl4pPr>
            <a:lvl5pPr marL="1728033" indent="0">
              <a:buNone/>
              <a:defRPr sz="850"/>
            </a:lvl5pPr>
            <a:lvl6pPr marL="2160041" indent="0">
              <a:buNone/>
              <a:defRPr sz="850"/>
            </a:lvl6pPr>
            <a:lvl7pPr marL="2592050" indent="0">
              <a:buNone/>
              <a:defRPr sz="850"/>
            </a:lvl7pPr>
            <a:lvl8pPr marL="3024058" indent="0">
              <a:buNone/>
              <a:defRPr sz="850"/>
            </a:lvl8pPr>
            <a:lvl9pPr marL="3456066" indent="0">
              <a:buNone/>
              <a:defRPr sz="85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EEC0870A-4AE9-49FA-8C1C-F9123552EA8F}" type="datetime1">
              <a:rPr lang="en-US" smtClean="0">
                <a:solidFill>
                  <a:srgbClr val="000000"/>
                </a:solidFill>
              </a:rPr>
              <a:pPr>
                <a:defRPr/>
              </a:pPr>
              <a:t>3/10/2021</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fi-FI">
                <a:solidFill>
                  <a:srgbClr val="000000"/>
                </a:solidFill>
              </a:rPr>
              <a:t>A.M. Schläfli, P. Isakson et al.</a:t>
            </a: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D4F4E56-DFDD-474D-A514-4C86E9660509}" type="slidenum">
              <a:rPr lang="en-US">
                <a:solidFill>
                  <a:srgbClr val="000000"/>
                </a:solidFill>
              </a:rPr>
              <a:pPr>
                <a:defRPr/>
              </a:pPr>
              <a:t>‹Nr.›</a:t>
            </a:fld>
            <a:endParaRPr lang="en-US">
              <a:solidFill>
                <a:srgbClr val="000000"/>
              </a:solidFill>
            </a:endParaRPr>
          </a:p>
        </p:txBody>
      </p:sp>
    </p:spTree>
    <p:extLst>
      <p:ext uri="{BB962C8B-B14F-4D97-AF65-F5344CB8AC3E}">
        <p14:creationId xmlns:p14="http://schemas.microsoft.com/office/powerpoint/2010/main" val="3193282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CH"/>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EAB48315-98C5-424F-9A6A-08171038F0C3}" type="datetime1">
              <a:rPr lang="en-US" smtClean="0"/>
              <a:t>3/10/2021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fi-FI"/>
              <a:t>A.M. Schläfli, P. Isakson et al.</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A5ABBD-9506-4445-AC38-5CF937CC6A49}" type="slidenum">
              <a:rPr lang="en-US"/>
              <a:pPr>
                <a:defRPr/>
              </a:pPr>
              <a:t>‹Nr.›</a:t>
            </a:fld>
            <a:endParaRPr lang="en-US"/>
          </a:p>
        </p:txBody>
      </p:sp>
    </p:spTree>
    <p:extLst>
      <p:ext uri="{BB962C8B-B14F-4D97-AF65-F5344CB8AC3E}">
        <p14:creationId xmlns:p14="http://schemas.microsoft.com/office/powerpoint/2010/main" val="37928013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70535" y="6400801"/>
            <a:ext cx="3888105" cy="755650"/>
          </a:xfrm>
        </p:spPr>
        <p:txBody>
          <a:bodyPr anchor="b"/>
          <a:lstStyle>
            <a:lvl1pPr algn="l">
              <a:defRPr sz="1890" b="1"/>
            </a:lvl1pPr>
          </a:lstStyle>
          <a:p>
            <a:r>
              <a:rPr lang="en-US"/>
              <a:t>Click to edit Master title style</a:t>
            </a:r>
            <a:endParaRPr lang="de-CH"/>
          </a:p>
        </p:txBody>
      </p:sp>
      <p:sp>
        <p:nvSpPr>
          <p:cNvPr id="3" name="Picture Placeholder 2"/>
          <p:cNvSpPr>
            <a:spLocks noGrp="1"/>
          </p:cNvSpPr>
          <p:nvPr>
            <p:ph type="pic" idx="1"/>
          </p:nvPr>
        </p:nvSpPr>
        <p:spPr>
          <a:xfrm>
            <a:off x="1270535" y="817563"/>
            <a:ext cx="3888105" cy="5486400"/>
          </a:xfrm>
        </p:spPr>
        <p:txBody>
          <a:bodyPr/>
          <a:lstStyle>
            <a:lvl1pPr marL="0" indent="0">
              <a:buNone/>
              <a:defRPr sz="3024"/>
            </a:lvl1pPr>
            <a:lvl2pPr marL="432008" indent="0">
              <a:buNone/>
              <a:defRPr sz="2646"/>
            </a:lvl2pPr>
            <a:lvl3pPr marL="864017" indent="0">
              <a:buNone/>
              <a:defRPr sz="2268"/>
            </a:lvl3pPr>
            <a:lvl4pPr marL="1296025" indent="0">
              <a:buNone/>
              <a:defRPr sz="1890"/>
            </a:lvl4pPr>
            <a:lvl5pPr marL="1728033" indent="0">
              <a:buNone/>
              <a:defRPr sz="1890"/>
            </a:lvl5pPr>
            <a:lvl6pPr marL="2160041" indent="0">
              <a:buNone/>
              <a:defRPr sz="1890"/>
            </a:lvl6pPr>
            <a:lvl7pPr marL="2592050" indent="0">
              <a:buNone/>
              <a:defRPr sz="1890"/>
            </a:lvl7pPr>
            <a:lvl8pPr marL="3024058" indent="0">
              <a:buNone/>
              <a:defRPr sz="1890"/>
            </a:lvl8pPr>
            <a:lvl9pPr marL="3456066" indent="0">
              <a:buNone/>
              <a:defRPr sz="1890"/>
            </a:lvl9pPr>
          </a:lstStyle>
          <a:p>
            <a:pPr lvl="0"/>
            <a:endParaRPr lang="de-CH" noProof="0"/>
          </a:p>
        </p:txBody>
      </p:sp>
      <p:sp>
        <p:nvSpPr>
          <p:cNvPr id="4" name="Text Placeholder 3"/>
          <p:cNvSpPr>
            <a:spLocks noGrp="1"/>
          </p:cNvSpPr>
          <p:nvPr>
            <p:ph type="body" sz="half" idx="2"/>
          </p:nvPr>
        </p:nvSpPr>
        <p:spPr>
          <a:xfrm>
            <a:off x="1270535" y="7156451"/>
            <a:ext cx="3888105" cy="1073150"/>
          </a:xfrm>
        </p:spPr>
        <p:txBody>
          <a:bodyPr/>
          <a:lstStyle>
            <a:lvl1pPr marL="0" indent="0">
              <a:buNone/>
              <a:defRPr sz="1323"/>
            </a:lvl1pPr>
            <a:lvl2pPr marL="432008" indent="0">
              <a:buNone/>
              <a:defRPr sz="1134"/>
            </a:lvl2pPr>
            <a:lvl3pPr marL="864017" indent="0">
              <a:buNone/>
              <a:defRPr sz="945"/>
            </a:lvl3pPr>
            <a:lvl4pPr marL="1296025" indent="0">
              <a:buNone/>
              <a:defRPr sz="850"/>
            </a:lvl4pPr>
            <a:lvl5pPr marL="1728033" indent="0">
              <a:buNone/>
              <a:defRPr sz="850"/>
            </a:lvl5pPr>
            <a:lvl6pPr marL="2160041" indent="0">
              <a:buNone/>
              <a:defRPr sz="850"/>
            </a:lvl6pPr>
            <a:lvl7pPr marL="2592050" indent="0">
              <a:buNone/>
              <a:defRPr sz="850"/>
            </a:lvl7pPr>
            <a:lvl8pPr marL="3024058" indent="0">
              <a:buNone/>
              <a:defRPr sz="850"/>
            </a:lvl8pPr>
            <a:lvl9pPr marL="3456066" indent="0">
              <a:buNone/>
              <a:defRPr sz="85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209274DE-EA0A-41A7-AE47-CB3A63AFFB47}" type="datetime1">
              <a:rPr lang="en-US" smtClean="0">
                <a:solidFill>
                  <a:srgbClr val="000000"/>
                </a:solidFill>
              </a:rPr>
              <a:pPr>
                <a:defRPr/>
              </a:pPr>
              <a:t>3/10/2021</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fi-FI">
                <a:solidFill>
                  <a:srgbClr val="000000"/>
                </a:solidFill>
              </a:rPr>
              <a:t>A.M. Schläfli, P. Isakson et al.</a:t>
            </a: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F4B2091-40F7-46FC-A584-13382FB99E3E}" type="slidenum">
              <a:rPr lang="en-US">
                <a:solidFill>
                  <a:srgbClr val="000000"/>
                </a:solidFill>
              </a:rPr>
              <a:pPr>
                <a:defRPr/>
              </a:pPr>
              <a:t>‹Nr.›</a:t>
            </a:fld>
            <a:endParaRPr lang="en-US">
              <a:solidFill>
                <a:srgbClr val="000000"/>
              </a:solidFill>
            </a:endParaRPr>
          </a:p>
        </p:txBody>
      </p:sp>
    </p:spTree>
    <p:extLst>
      <p:ext uri="{BB962C8B-B14F-4D97-AF65-F5344CB8AC3E}">
        <p14:creationId xmlns:p14="http://schemas.microsoft.com/office/powerpoint/2010/main" val="29085801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CH"/>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3B96221C-D4B4-4EC5-B2E6-FF11820E55E9}" type="datetime1">
              <a:rPr lang="en-US" smtClean="0">
                <a:solidFill>
                  <a:srgbClr val="000000"/>
                </a:solidFill>
              </a:rPr>
              <a:pPr>
                <a:defRPr/>
              </a:pPr>
              <a:t>3/10/2021</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fi-FI">
                <a:solidFill>
                  <a:srgbClr val="000000"/>
                </a:solidFill>
              </a:rPr>
              <a:t>A.M. Schläfli, P. Isakson et al.</a:t>
            </a: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64A9959-327A-447C-A9E9-B3F1A0AFFCBA}" type="slidenum">
              <a:rPr lang="en-US">
                <a:solidFill>
                  <a:srgbClr val="000000"/>
                </a:solidFill>
              </a:rPr>
              <a:pPr>
                <a:defRPr/>
              </a:pPr>
              <a:t>‹Nr.›</a:t>
            </a:fld>
            <a:endParaRPr lang="en-US">
              <a:solidFill>
                <a:srgbClr val="000000"/>
              </a:solidFill>
            </a:endParaRPr>
          </a:p>
        </p:txBody>
      </p:sp>
    </p:spTree>
    <p:extLst>
      <p:ext uri="{BB962C8B-B14F-4D97-AF65-F5344CB8AC3E}">
        <p14:creationId xmlns:p14="http://schemas.microsoft.com/office/powerpoint/2010/main" val="32183337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698127" y="366714"/>
            <a:ext cx="1458039" cy="7800975"/>
          </a:xfrm>
        </p:spPr>
        <p:txBody>
          <a:bodyPr vert="eaVert"/>
          <a:lstStyle/>
          <a:p>
            <a:r>
              <a:rPr lang="en-US"/>
              <a:t>Click to edit Master title style</a:t>
            </a:r>
            <a:endParaRPr lang="de-CH"/>
          </a:p>
        </p:txBody>
      </p:sp>
      <p:sp>
        <p:nvSpPr>
          <p:cNvPr id="3" name="Vertical Text Placeholder 2"/>
          <p:cNvSpPr>
            <a:spLocks noGrp="1"/>
          </p:cNvSpPr>
          <p:nvPr>
            <p:ph type="body" orient="vert" idx="1"/>
          </p:nvPr>
        </p:nvSpPr>
        <p:spPr>
          <a:xfrm>
            <a:off x="324009" y="366714"/>
            <a:ext cx="4230114" cy="78009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ADC758B7-1DBF-4216-82B6-696656E296A9}" type="datetime1">
              <a:rPr lang="en-US" smtClean="0">
                <a:solidFill>
                  <a:srgbClr val="000000"/>
                </a:solidFill>
              </a:rPr>
              <a:pPr>
                <a:defRPr/>
              </a:pPr>
              <a:t>3/10/2021</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fi-FI">
                <a:solidFill>
                  <a:srgbClr val="000000"/>
                </a:solidFill>
              </a:rPr>
              <a:t>A.M. Schläfli, P. Isakson et al.</a:t>
            </a: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AE2DD94-479C-4B45-BA03-55BF3EBDC607}" type="slidenum">
              <a:rPr lang="en-US">
                <a:solidFill>
                  <a:srgbClr val="000000"/>
                </a:solidFill>
              </a:rPr>
              <a:pPr>
                <a:defRPr/>
              </a:pPr>
              <a:t>‹Nr.›</a:t>
            </a:fld>
            <a:endParaRPr lang="en-US">
              <a:solidFill>
                <a:srgbClr val="000000"/>
              </a:solidFill>
            </a:endParaRPr>
          </a:p>
        </p:txBody>
      </p:sp>
    </p:spTree>
    <p:extLst>
      <p:ext uri="{BB962C8B-B14F-4D97-AF65-F5344CB8AC3E}">
        <p14:creationId xmlns:p14="http://schemas.microsoft.com/office/powerpoint/2010/main" val="3560688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1514" y="5875338"/>
            <a:ext cx="5508149" cy="1816100"/>
          </a:xfrm>
        </p:spPr>
        <p:txBody>
          <a:bodyPr anchor="t"/>
          <a:lstStyle>
            <a:lvl1pPr algn="l">
              <a:defRPr sz="3780" b="1" cap="all"/>
            </a:lvl1pPr>
          </a:lstStyle>
          <a:p>
            <a:r>
              <a:rPr lang="en-US"/>
              <a:t>Click to edit Master title style</a:t>
            </a:r>
            <a:endParaRPr lang="de-CH"/>
          </a:p>
        </p:txBody>
      </p:sp>
      <p:sp>
        <p:nvSpPr>
          <p:cNvPr id="3" name="Text Placeholder 2"/>
          <p:cNvSpPr>
            <a:spLocks noGrp="1"/>
          </p:cNvSpPr>
          <p:nvPr>
            <p:ph type="body" idx="1"/>
          </p:nvPr>
        </p:nvSpPr>
        <p:spPr>
          <a:xfrm>
            <a:off x="511514" y="3875088"/>
            <a:ext cx="5508149" cy="2000250"/>
          </a:xfrm>
        </p:spPr>
        <p:txBody>
          <a:bodyPr anchor="b"/>
          <a:lstStyle>
            <a:lvl1pPr marL="0" indent="0">
              <a:buNone/>
              <a:defRPr sz="1890"/>
            </a:lvl1pPr>
            <a:lvl2pPr marL="432008" indent="0">
              <a:buNone/>
              <a:defRPr sz="1701"/>
            </a:lvl2pPr>
            <a:lvl3pPr marL="864017" indent="0">
              <a:buNone/>
              <a:defRPr sz="1512"/>
            </a:lvl3pPr>
            <a:lvl4pPr marL="1296025" indent="0">
              <a:buNone/>
              <a:defRPr sz="1323"/>
            </a:lvl4pPr>
            <a:lvl5pPr marL="1728033" indent="0">
              <a:buNone/>
              <a:defRPr sz="1323"/>
            </a:lvl5pPr>
            <a:lvl6pPr marL="2160041" indent="0">
              <a:buNone/>
              <a:defRPr sz="1323"/>
            </a:lvl6pPr>
            <a:lvl7pPr marL="2592050" indent="0">
              <a:buNone/>
              <a:defRPr sz="1323"/>
            </a:lvl7pPr>
            <a:lvl8pPr marL="3024058" indent="0">
              <a:buNone/>
              <a:defRPr sz="1323"/>
            </a:lvl8pPr>
            <a:lvl9pPr marL="3456066" indent="0">
              <a:buNone/>
              <a:defRPr sz="1323"/>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B44A71EF-AA5D-407F-806F-A0CF73CBBAF8}" type="datetime1">
              <a:rPr lang="en-US" smtClean="0"/>
              <a:t>3/10/2021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fi-FI"/>
              <a:t>A.M. Schläfli, P. Isakson et al.</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C11E9AB-9A79-4AC1-83A1-CF092CE98652}" type="slidenum">
              <a:rPr lang="en-US"/>
              <a:pPr>
                <a:defRPr/>
              </a:pPr>
              <a:t>‹Nr.›</a:t>
            </a:fld>
            <a:endParaRPr lang="en-US"/>
          </a:p>
        </p:txBody>
      </p:sp>
    </p:spTree>
    <p:extLst>
      <p:ext uri="{BB962C8B-B14F-4D97-AF65-F5344CB8AC3E}">
        <p14:creationId xmlns:p14="http://schemas.microsoft.com/office/powerpoint/2010/main" val="3750620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CH"/>
          </a:p>
        </p:txBody>
      </p:sp>
      <p:sp>
        <p:nvSpPr>
          <p:cNvPr id="3" name="Content Placeholder 2"/>
          <p:cNvSpPr>
            <a:spLocks noGrp="1"/>
          </p:cNvSpPr>
          <p:nvPr>
            <p:ph sz="half" idx="1"/>
          </p:nvPr>
        </p:nvSpPr>
        <p:spPr>
          <a:xfrm>
            <a:off x="324009" y="2133601"/>
            <a:ext cx="2844077" cy="6034088"/>
          </a:xfrm>
        </p:spPr>
        <p:txBody>
          <a:bodyPr/>
          <a:lstStyle>
            <a:lvl1pPr>
              <a:defRPr sz="2646"/>
            </a:lvl1pPr>
            <a:lvl2pPr>
              <a:defRPr sz="2268"/>
            </a:lvl2pPr>
            <a:lvl3pPr>
              <a:defRPr sz="1890"/>
            </a:lvl3pPr>
            <a:lvl4pPr>
              <a:defRPr sz="1701"/>
            </a:lvl4pPr>
            <a:lvl5pPr>
              <a:defRPr sz="1701"/>
            </a:lvl5pPr>
            <a:lvl6pPr>
              <a:defRPr sz="1701"/>
            </a:lvl6pPr>
            <a:lvl7pPr>
              <a:defRPr sz="1701"/>
            </a:lvl7pPr>
            <a:lvl8pPr>
              <a:defRPr sz="1701"/>
            </a:lvl8pPr>
            <a:lvl9pPr>
              <a:defRPr sz="17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Content Placeholder 3"/>
          <p:cNvSpPr>
            <a:spLocks noGrp="1"/>
          </p:cNvSpPr>
          <p:nvPr>
            <p:ph sz="half" idx="2"/>
          </p:nvPr>
        </p:nvSpPr>
        <p:spPr>
          <a:xfrm>
            <a:off x="3312089" y="2133601"/>
            <a:ext cx="2844077" cy="6034088"/>
          </a:xfrm>
        </p:spPr>
        <p:txBody>
          <a:bodyPr/>
          <a:lstStyle>
            <a:lvl1pPr>
              <a:defRPr sz="2646"/>
            </a:lvl1pPr>
            <a:lvl2pPr>
              <a:defRPr sz="2268"/>
            </a:lvl2pPr>
            <a:lvl3pPr>
              <a:defRPr sz="1890"/>
            </a:lvl3pPr>
            <a:lvl4pPr>
              <a:defRPr sz="1701"/>
            </a:lvl4pPr>
            <a:lvl5pPr>
              <a:defRPr sz="1701"/>
            </a:lvl5pPr>
            <a:lvl6pPr>
              <a:defRPr sz="1701"/>
            </a:lvl6pPr>
            <a:lvl7pPr>
              <a:defRPr sz="1701"/>
            </a:lvl7pPr>
            <a:lvl8pPr>
              <a:defRPr sz="1701"/>
            </a:lvl8pPr>
            <a:lvl9pPr>
              <a:defRPr sz="17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5" name="Rectangle 4"/>
          <p:cNvSpPr>
            <a:spLocks noGrp="1" noChangeArrowheads="1"/>
          </p:cNvSpPr>
          <p:nvPr>
            <p:ph type="dt" sz="half" idx="10"/>
          </p:nvPr>
        </p:nvSpPr>
        <p:spPr>
          <a:ln/>
        </p:spPr>
        <p:txBody>
          <a:bodyPr/>
          <a:lstStyle>
            <a:lvl1pPr>
              <a:defRPr/>
            </a:lvl1pPr>
          </a:lstStyle>
          <a:p>
            <a:pPr>
              <a:defRPr/>
            </a:pPr>
            <a:fld id="{94C2E9E0-4BBA-4E58-9C8C-EFF87275B027}" type="datetime1">
              <a:rPr lang="en-US" smtClean="0"/>
              <a:t>3/10/2021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fi-FI"/>
              <a:t>A.M. Schläfli, P. Isakson et al.</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F8320B5-7B89-476B-B9AC-6D141349E870}" type="slidenum">
              <a:rPr lang="en-US"/>
              <a:pPr>
                <a:defRPr/>
              </a:pPr>
              <a:t>‹Nr.›</a:t>
            </a:fld>
            <a:endParaRPr lang="en-US"/>
          </a:p>
        </p:txBody>
      </p:sp>
    </p:spTree>
    <p:extLst>
      <p:ext uri="{BB962C8B-B14F-4D97-AF65-F5344CB8AC3E}">
        <p14:creationId xmlns:p14="http://schemas.microsoft.com/office/powerpoint/2010/main" val="3224506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de-CH"/>
          </a:p>
        </p:txBody>
      </p:sp>
      <p:sp>
        <p:nvSpPr>
          <p:cNvPr id="3" name="Text Placeholder 2"/>
          <p:cNvSpPr>
            <a:spLocks noGrp="1"/>
          </p:cNvSpPr>
          <p:nvPr>
            <p:ph type="body" idx="1"/>
          </p:nvPr>
        </p:nvSpPr>
        <p:spPr>
          <a:xfrm>
            <a:off x="324009" y="2046288"/>
            <a:ext cx="2863578" cy="854075"/>
          </a:xfrm>
        </p:spPr>
        <p:txBody>
          <a:bodyPr anchor="b"/>
          <a:lstStyle>
            <a:lvl1pPr marL="0" indent="0">
              <a:buNone/>
              <a:defRPr sz="2268" b="1"/>
            </a:lvl1pPr>
            <a:lvl2pPr marL="432008" indent="0">
              <a:buNone/>
              <a:defRPr sz="1890" b="1"/>
            </a:lvl2pPr>
            <a:lvl3pPr marL="864017" indent="0">
              <a:buNone/>
              <a:defRPr sz="1701" b="1"/>
            </a:lvl3pPr>
            <a:lvl4pPr marL="1296025" indent="0">
              <a:buNone/>
              <a:defRPr sz="1512" b="1"/>
            </a:lvl4pPr>
            <a:lvl5pPr marL="1728033" indent="0">
              <a:buNone/>
              <a:defRPr sz="1512" b="1"/>
            </a:lvl5pPr>
            <a:lvl6pPr marL="2160041" indent="0">
              <a:buNone/>
              <a:defRPr sz="1512" b="1"/>
            </a:lvl6pPr>
            <a:lvl7pPr marL="2592050" indent="0">
              <a:buNone/>
              <a:defRPr sz="1512" b="1"/>
            </a:lvl7pPr>
            <a:lvl8pPr marL="3024058" indent="0">
              <a:buNone/>
              <a:defRPr sz="1512" b="1"/>
            </a:lvl8pPr>
            <a:lvl9pPr marL="3456066" indent="0">
              <a:buNone/>
              <a:defRPr sz="1512" b="1"/>
            </a:lvl9pPr>
          </a:lstStyle>
          <a:p>
            <a:pPr lvl="0"/>
            <a:r>
              <a:rPr lang="en-US"/>
              <a:t>Click to edit Master text styles</a:t>
            </a:r>
          </a:p>
        </p:txBody>
      </p:sp>
      <p:sp>
        <p:nvSpPr>
          <p:cNvPr id="4" name="Content Placeholder 3"/>
          <p:cNvSpPr>
            <a:spLocks noGrp="1"/>
          </p:cNvSpPr>
          <p:nvPr>
            <p:ph sz="half" idx="2"/>
          </p:nvPr>
        </p:nvSpPr>
        <p:spPr>
          <a:xfrm>
            <a:off x="324009" y="2900365"/>
            <a:ext cx="2863578" cy="5267325"/>
          </a:xfrm>
        </p:spPr>
        <p:txBody>
          <a:bodyPr/>
          <a:lstStyle>
            <a:lvl1pPr>
              <a:defRPr sz="2268"/>
            </a:lvl1pPr>
            <a:lvl2pPr>
              <a:defRPr sz="1890"/>
            </a:lvl2pPr>
            <a:lvl3pPr>
              <a:defRPr sz="1701"/>
            </a:lvl3pPr>
            <a:lvl4pPr>
              <a:defRPr sz="1512"/>
            </a:lvl4pPr>
            <a:lvl5pPr>
              <a:defRPr sz="1512"/>
            </a:lvl5pPr>
            <a:lvl6pPr>
              <a:defRPr sz="1512"/>
            </a:lvl6pPr>
            <a:lvl7pPr>
              <a:defRPr sz="1512"/>
            </a:lvl7pPr>
            <a:lvl8pPr>
              <a:defRPr sz="1512"/>
            </a:lvl8pPr>
            <a:lvl9pPr>
              <a:defRPr sz="151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5" name="Text Placeholder 4"/>
          <p:cNvSpPr>
            <a:spLocks noGrp="1"/>
          </p:cNvSpPr>
          <p:nvPr>
            <p:ph type="body" sz="quarter" idx="3"/>
          </p:nvPr>
        </p:nvSpPr>
        <p:spPr>
          <a:xfrm>
            <a:off x="3292592" y="2046288"/>
            <a:ext cx="2863577" cy="854075"/>
          </a:xfrm>
        </p:spPr>
        <p:txBody>
          <a:bodyPr anchor="b"/>
          <a:lstStyle>
            <a:lvl1pPr marL="0" indent="0">
              <a:buNone/>
              <a:defRPr sz="2268" b="1"/>
            </a:lvl1pPr>
            <a:lvl2pPr marL="432008" indent="0">
              <a:buNone/>
              <a:defRPr sz="1890" b="1"/>
            </a:lvl2pPr>
            <a:lvl3pPr marL="864017" indent="0">
              <a:buNone/>
              <a:defRPr sz="1701" b="1"/>
            </a:lvl3pPr>
            <a:lvl4pPr marL="1296025" indent="0">
              <a:buNone/>
              <a:defRPr sz="1512" b="1"/>
            </a:lvl4pPr>
            <a:lvl5pPr marL="1728033" indent="0">
              <a:buNone/>
              <a:defRPr sz="1512" b="1"/>
            </a:lvl5pPr>
            <a:lvl6pPr marL="2160041" indent="0">
              <a:buNone/>
              <a:defRPr sz="1512" b="1"/>
            </a:lvl6pPr>
            <a:lvl7pPr marL="2592050" indent="0">
              <a:buNone/>
              <a:defRPr sz="1512" b="1"/>
            </a:lvl7pPr>
            <a:lvl8pPr marL="3024058" indent="0">
              <a:buNone/>
              <a:defRPr sz="1512" b="1"/>
            </a:lvl8pPr>
            <a:lvl9pPr marL="3456066" indent="0">
              <a:buNone/>
              <a:defRPr sz="1512" b="1"/>
            </a:lvl9pPr>
          </a:lstStyle>
          <a:p>
            <a:pPr lvl="0"/>
            <a:r>
              <a:rPr lang="en-US"/>
              <a:t>Click to edit Master text styles</a:t>
            </a:r>
          </a:p>
        </p:txBody>
      </p:sp>
      <p:sp>
        <p:nvSpPr>
          <p:cNvPr id="6" name="Content Placeholder 5"/>
          <p:cNvSpPr>
            <a:spLocks noGrp="1"/>
          </p:cNvSpPr>
          <p:nvPr>
            <p:ph sz="quarter" idx="4"/>
          </p:nvPr>
        </p:nvSpPr>
        <p:spPr>
          <a:xfrm>
            <a:off x="3292592" y="2900365"/>
            <a:ext cx="2863577" cy="5267325"/>
          </a:xfrm>
        </p:spPr>
        <p:txBody>
          <a:bodyPr/>
          <a:lstStyle>
            <a:lvl1pPr>
              <a:defRPr sz="2268"/>
            </a:lvl1pPr>
            <a:lvl2pPr>
              <a:defRPr sz="1890"/>
            </a:lvl2pPr>
            <a:lvl3pPr>
              <a:defRPr sz="1701"/>
            </a:lvl3pPr>
            <a:lvl4pPr>
              <a:defRPr sz="1512"/>
            </a:lvl4pPr>
            <a:lvl5pPr>
              <a:defRPr sz="1512"/>
            </a:lvl5pPr>
            <a:lvl6pPr>
              <a:defRPr sz="1512"/>
            </a:lvl6pPr>
            <a:lvl7pPr>
              <a:defRPr sz="1512"/>
            </a:lvl7pPr>
            <a:lvl8pPr>
              <a:defRPr sz="1512"/>
            </a:lvl8pPr>
            <a:lvl9pPr>
              <a:defRPr sz="151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7" name="Rectangle 4"/>
          <p:cNvSpPr>
            <a:spLocks noGrp="1" noChangeArrowheads="1"/>
          </p:cNvSpPr>
          <p:nvPr>
            <p:ph type="dt" sz="half" idx="10"/>
          </p:nvPr>
        </p:nvSpPr>
        <p:spPr>
          <a:ln/>
        </p:spPr>
        <p:txBody>
          <a:bodyPr/>
          <a:lstStyle>
            <a:lvl1pPr>
              <a:defRPr/>
            </a:lvl1pPr>
          </a:lstStyle>
          <a:p>
            <a:pPr>
              <a:defRPr/>
            </a:pPr>
            <a:fld id="{2DDB6D14-F19A-48F4-9796-D189581CD2E3}" type="datetime1">
              <a:rPr lang="en-US" smtClean="0"/>
              <a:t>3/10/2021</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fi-FI"/>
              <a:t>A.M. Schläfli, P. Isakson et al.</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89B5B2E-D8D6-4C74-A0F9-F46473321598}" type="slidenum">
              <a:rPr lang="en-US"/>
              <a:pPr>
                <a:defRPr/>
              </a:pPr>
              <a:t>‹Nr.›</a:t>
            </a:fld>
            <a:endParaRPr lang="en-US"/>
          </a:p>
        </p:txBody>
      </p:sp>
    </p:spTree>
    <p:extLst>
      <p:ext uri="{BB962C8B-B14F-4D97-AF65-F5344CB8AC3E}">
        <p14:creationId xmlns:p14="http://schemas.microsoft.com/office/powerpoint/2010/main" val="1252638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CH"/>
          </a:p>
        </p:txBody>
      </p:sp>
      <p:sp>
        <p:nvSpPr>
          <p:cNvPr id="3" name="Rectangle 4"/>
          <p:cNvSpPr>
            <a:spLocks noGrp="1" noChangeArrowheads="1"/>
          </p:cNvSpPr>
          <p:nvPr>
            <p:ph type="dt" sz="half" idx="10"/>
          </p:nvPr>
        </p:nvSpPr>
        <p:spPr>
          <a:ln/>
        </p:spPr>
        <p:txBody>
          <a:bodyPr/>
          <a:lstStyle>
            <a:lvl1pPr>
              <a:defRPr/>
            </a:lvl1pPr>
          </a:lstStyle>
          <a:p>
            <a:pPr>
              <a:defRPr/>
            </a:pPr>
            <a:fld id="{941700FC-9C66-4DBF-B8DE-876E762B9AEE}" type="datetime1">
              <a:rPr lang="en-US" smtClean="0"/>
              <a:t>3/10/2021</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fi-FI"/>
              <a:t>A.M. Schläfli, P. Isakson et al.</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98CC00C-326D-4A0F-B600-9690734CC132}" type="slidenum">
              <a:rPr lang="en-US"/>
              <a:pPr>
                <a:defRPr/>
              </a:pPr>
              <a:t>‹Nr.›</a:t>
            </a:fld>
            <a:endParaRPr lang="en-US"/>
          </a:p>
        </p:txBody>
      </p:sp>
    </p:spTree>
    <p:extLst>
      <p:ext uri="{BB962C8B-B14F-4D97-AF65-F5344CB8AC3E}">
        <p14:creationId xmlns:p14="http://schemas.microsoft.com/office/powerpoint/2010/main" val="2554460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AA9F2FC-0317-43D3-A1BD-F2B91A1B40BF}" type="datetime1">
              <a:rPr lang="en-US" smtClean="0"/>
              <a:t>3/10/2021</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fi-FI"/>
              <a:t>A.M. Schläfli, P. Isakson et al.</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DD90A9E-06AA-4687-BC05-8FEF3A28D508}" type="slidenum">
              <a:rPr lang="en-US"/>
              <a:pPr>
                <a:defRPr/>
              </a:pPr>
              <a:t>‹Nr.›</a:t>
            </a:fld>
            <a:endParaRPr lang="en-US"/>
          </a:p>
        </p:txBody>
      </p:sp>
    </p:spTree>
    <p:extLst>
      <p:ext uri="{BB962C8B-B14F-4D97-AF65-F5344CB8AC3E}">
        <p14:creationId xmlns:p14="http://schemas.microsoft.com/office/powerpoint/2010/main" val="1610487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24009" y="363539"/>
            <a:ext cx="2131558" cy="1549400"/>
          </a:xfrm>
        </p:spPr>
        <p:txBody>
          <a:bodyPr anchor="b"/>
          <a:lstStyle>
            <a:lvl1pPr algn="l">
              <a:defRPr sz="1890" b="1"/>
            </a:lvl1pPr>
          </a:lstStyle>
          <a:p>
            <a:r>
              <a:rPr lang="en-US"/>
              <a:t>Click to edit Master title style</a:t>
            </a:r>
            <a:endParaRPr lang="de-CH"/>
          </a:p>
        </p:txBody>
      </p:sp>
      <p:sp>
        <p:nvSpPr>
          <p:cNvPr id="3" name="Content Placeholder 2"/>
          <p:cNvSpPr>
            <a:spLocks noGrp="1"/>
          </p:cNvSpPr>
          <p:nvPr>
            <p:ph idx="1"/>
          </p:nvPr>
        </p:nvSpPr>
        <p:spPr>
          <a:xfrm>
            <a:off x="2533569" y="363538"/>
            <a:ext cx="3622597" cy="7804150"/>
          </a:xfrm>
        </p:spPr>
        <p:txBody>
          <a:bodyPr/>
          <a:lstStyle>
            <a:lvl1pPr>
              <a:defRPr sz="3024"/>
            </a:lvl1pPr>
            <a:lvl2pPr>
              <a:defRPr sz="2646"/>
            </a:lvl2pPr>
            <a:lvl3pPr>
              <a:defRPr sz="2268"/>
            </a:lvl3pPr>
            <a:lvl4pPr>
              <a:defRPr sz="1890"/>
            </a:lvl4pPr>
            <a:lvl5pPr>
              <a:defRPr sz="1890"/>
            </a:lvl5pPr>
            <a:lvl6pPr>
              <a:defRPr sz="1890"/>
            </a:lvl6pPr>
            <a:lvl7pPr>
              <a:defRPr sz="1890"/>
            </a:lvl7pPr>
            <a:lvl8pPr>
              <a:defRPr sz="1890"/>
            </a:lvl8pPr>
            <a:lvl9pPr>
              <a:defRPr sz="189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Text Placeholder 3"/>
          <p:cNvSpPr>
            <a:spLocks noGrp="1"/>
          </p:cNvSpPr>
          <p:nvPr>
            <p:ph type="body" sz="half" idx="2"/>
          </p:nvPr>
        </p:nvSpPr>
        <p:spPr>
          <a:xfrm>
            <a:off x="324009" y="1912939"/>
            <a:ext cx="2131558" cy="6254750"/>
          </a:xfrm>
        </p:spPr>
        <p:txBody>
          <a:bodyPr/>
          <a:lstStyle>
            <a:lvl1pPr marL="0" indent="0">
              <a:buNone/>
              <a:defRPr sz="1323"/>
            </a:lvl1pPr>
            <a:lvl2pPr marL="432008" indent="0">
              <a:buNone/>
              <a:defRPr sz="1134"/>
            </a:lvl2pPr>
            <a:lvl3pPr marL="864017" indent="0">
              <a:buNone/>
              <a:defRPr sz="945"/>
            </a:lvl3pPr>
            <a:lvl4pPr marL="1296025" indent="0">
              <a:buNone/>
              <a:defRPr sz="850"/>
            </a:lvl4pPr>
            <a:lvl5pPr marL="1728033" indent="0">
              <a:buNone/>
              <a:defRPr sz="850"/>
            </a:lvl5pPr>
            <a:lvl6pPr marL="2160041" indent="0">
              <a:buNone/>
              <a:defRPr sz="850"/>
            </a:lvl6pPr>
            <a:lvl7pPr marL="2592050" indent="0">
              <a:buNone/>
              <a:defRPr sz="850"/>
            </a:lvl7pPr>
            <a:lvl8pPr marL="3024058" indent="0">
              <a:buNone/>
              <a:defRPr sz="850"/>
            </a:lvl8pPr>
            <a:lvl9pPr marL="3456066" indent="0">
              <a:buNone/>
              <a:defRPr sz="85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EEC0870A-4AE9-49FA-8C1C-F9123552EA8F}" type="datetime1">
              <a:rPr lang="en-US" smtClean="0"/>
              <a:t>3/10/2021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fi-FI"/>
              <a:t>A.M. Schläfli, P. Isakson et al.</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D4F4E56-DFDD-474D-A514-4C86E9660509}" type="slidenum">
              <a:rPr lang="en-US"/>
              <a:pPr>
                <a:defRPr/>
              </a:pPr>
              <a:t>‹Nr.›</a:t>
            </a:fld>
            <a:endParaRPr lang="en-US"/>
          </a:p>
        </p:txBody>
      </p:sp>
    </p:spTree>
    <p:extLst>
      <p:ext uri="{BB962C8B-B14F-4D97-AF65-F5344CB8AC3E}">
        <p14:creationId xmlns:p14="http://schemas.microsoft.com/office/powerpoint/2010/main" val="3193282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70535" y="6400801"/>
            <a:ext cx="3888105" cy="755650"/>
          </a:xfrm>
        </p:spPr>
        <p:txBody>
          <a:bodyPr anchor="b"/>
          <a:lstStyle>
            <a:lvl1pPr algn="l">
              <a:defRPr sz="1890" b="1"/>
            </a:lvl1pPr>
          </a:lstStyle>
          <a:p>
            <a:r>
              <a:rPr lang="en-US"/>
              <a:t>Click to edit Master title style</a:t>
            </a:r>
            <a:endParaRPr lang="de-CH"/>
          </a:p>
        </p:txBody>
      </p:sp>
      <p:sp>
        <p:nvSpPr>
          <p:cNvPr id="3" name="Picture Placeholder 2"/>
          <p:cNvSpPr>
            <a:spLocks noGrp="1"/>
          </p:cNvSpPr>
          <p:nvPr>
            <p:ph type="pic" idx="1"/>
          </p:nvPr>
        </p:nvSpPr>
        <p:spPr>
          <a:xfrm>
            <a:off x="1270535" y="817563"/>
            <a:ext cx="3888105" cy="5486400"/>
          </a:xfrm>
        </p:spPr>
        <p:txBody>
          <a:bodyPr/>
          <a:lstStyle>
            <a:lvl1pPr marL="0" indent="0">
              <a:buNone/>
              <a:defRPr sz="3024"/>
            </a:lvl1pPr>
            <a:lvl2pPr marL="432008" indent="0">
              <a:buNone/>
              <a:defRPr sz="2646"/>
            </a:lvl2pPr>
            <a:lvl3pPr marL="864017" indent="0">
              <a:buNone/>
              <a:defRPr sz="2268"/>
            </a:lvl3pPr>
            <a:lvl4pPr marL="1296025" indent="0">
              <a:buNone/>
              <a:defRPr sz="1890"/>
            </a:lvl4pPr>
            <a:lvl5pPr marL="1728033" indent="0">
              <a:buNone/>
              <a:defRPr sz="1890"/>
            </a:lvl5pPr>
            <a:lvl6pPr marL="2160041" indent="0">
              <a:buNone/>
              <a:defRPr sz="1890"/>
            </a:lvl6pPr>
            <a:lvl7pPr marL="2592050" indent="0">
              <a:buNone/>
              <a:defRPr sz="1890"/>
            </a:lvl7pPr>
            <a:lvl8pPr marL="3024058" indent="0">
              <a:buNone/>
              <a:defRPr sz="1890"/>
            </a:lvl8pPr>
            <a:lvl9pPr marL="3456066" indent="0">
              <a:buNone/>
              <a:defRPr sz="1890"/>
            </a:lvl9pPr>
          </a:lstStyle>
          <a:p>
            <a:pPr lvl="0"/>
            <a:endParaRPr lang="de-CH" noProof="0"/>
          </a:p>
        </p:txBody>
      </p:sp>
      <p:sp>
        <p:nvSpPr>
          <p:cNvPr id="4" name="Text Placeholder 3"/>
          <p:cNvSpPr>
            <a:spLocks noGrp="1"/>
          </p:cNvSpPr>
          <p:nvPr>
            <p:ph type="body" sz="half" idx="2"/>
          </p:nvPr>
        </p:nvSpPr>
        <p:spPr>
          <a:xfrm>
            <a:off x="1270535" y="7156451"/>
            <a:ext cx="3888105" cy="1073150"/>
          </a:xfrm>
        </p:spPr>
        <p:txBody>
          <a:bodyPr/>
          <a:lstStyle>
            <a:lvl1pPr marL="0" indent="0">
              <a:buNone/>
              <a:defRPr sz="1323"/>
            </a:lvl1pPr>
            <a:lvl2pPr marL="432008" indent="0">
              <a:buNone/>
              <a:defRPr sz="1134"/>
            </a:lvl2pPr>
            <a:lvl3pPr marL="864017" indent="0">
              <a:buNone/>
              <a:defRPr sz="945"/>
            </a:lvl3pPr>
            <a:lvl4pPr marL="1296025" indent="0">
              <a:buNone/>
              <a:defRPr sz="850"/>
            </a:lvl4pPr>
            <a:lvl5pPr marL="1728033" indent="0">
              <a:buNone/>
              <a:defRPr sz="850"/>
            </a:lvl5pPr>
            <a:lvl6pPr marL="2160041" indent="0">
              <a:buNone/>
              <a:defRPr sz="850"/>
            </a:lvl6pPr>
            <a:lvl7pPr marL="2592050" indent="0">
              <a:buNone/>
              <a:defRPr sz="850"/>
            </a:lvl7pPr>
            <a:lvl8pPr marL="3024058" indent="0">
              <a:buNone/>
              <a:defRPr sz="850"/>
            </a:lvl8pPr>
            <a:lvl9pPr marL="3456066" indent="0">
              <a:buNone/>
              <a:defRPr sz="85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209274DE-EA0A-41A7-AE47-CB3A63AFFB47}" type="datetime1">
              <a:rPr lang="en-US" smtClean="0"/>
              <a:t>3/10/2021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fi-FI"/>
              <a:t>A.M. Schläfli, P. Isakson et al.</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F4B2091-40F7-46FC-A584-13382FB99E3E}" type="slidenum">
              <a:rPr lang="en-US"/>
              <a:pPr>
                <a:defRPr/>
              </a:pPr>
              <a:t>‹Nr.›</a:t>
            </a:fld>
            <a:endParaRPr lang="en-US"/>
          </a:p>
        </p:txBody>
      </p:sp>
    </p:spTree>
    <p:extLst>
      <p:ext uri="{BB962C8B-B14F-4D97-AF65-F5344CB8AC3E}">
        <p14:creationId xmlns:p14="http://schemas.microsoft.com/office/powerpoint/2010/main" val="2908580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4009" y="366713"/>
            <a:ext cx="5832158" cy="152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24009" y="2133601"/>
            <a:ext cx="5832158" cy="60340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324009" y="8326439"/>
            <a:ext cx="1512041" cy="635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323"/>
            </a:lvl1pPr>
          </a:lstStyle>
          <a:p>
            <a:pPr>
              <a:defRPr/>
            </a:pPr>
            <a:fld id="{1F7160CB-C98D-4DE0-BD9A-44BBB0F79AC8}" type="datetime1">
              <a:rPr lang="en-US" smtClean="0"/>
              <a:t>3/10/2021</a:t>
            </a:fld>
            <a:endParaRPr lang="en-US"/>
          </a:p>
        </p:txBody>
      </p:sp>
      <p:sp>
        <p:nvSpPr>
          <p:cNvPr id="1029" name="Rectangle 5"/>
          <p:cNvSpPr>
            <a:spLocks noGrp="1" noChangeArrowheads="1"/>
          </p:cNvSpPr>
          <p:nvPr>
            <p:ph type="ftr" sz="quarter" idx="3"/>
          </p:nvPr>
        </p:nvSpPr>
        <p:spPr bwMode="auto">
          <a:xfrm>
            <a:off x="2214060" y="8326439"/>
            <a:ext cx="2052055" cy="635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323"/>
            </a:lvl1pPr>
          </a:lstStyle>
          <a:p>
            <a:pPr>
              <a:defRPr/>
            </a:pPr>
            <a:r>
              <a:rPr lang="fi-FI"/>
              <a:t>A.M. Schläfli, P. Isakson et al.</a:t>
            </a:r>
            <a:endParaRPr lang="en-US"/>
          </a:p>
        </p:txBody>
      </p:sp>
      <p:sp>
        <p:nvSpPr>
          <p:cNvPr id="1030" name="Rectangle 6"/>
          <p:cNvSpPr>
            <a:spLocks noGrp="1" noChangeArrowheads="1"/>
          </p:cNvSpPr>
          <p:nvPr>
            <p:ph type="sldNum" sz="quarter" idx="4"/>
          </p:nvPr>
        </p:nvSpPr>
        <p:spPr bwMode="auto">
          <a:xfrm>
            <a:off x="4644125" y="8326439"/>
            <a:ext cx="1512041" cy="635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323"/>
            </a:lvl1pPr>
          </a:lstStyle>
          <a:p>
            <a:pPr>
              <a:defRPr/>
            </a:pPr>
            <a:fld id="{FB875A09-3FB6-4B34-86F6-995133348B56}" type="slidenum">
              <a:rPr lang="en-US"/>
              <a:pPr>
                <a:defRPr/>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158">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4158">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158">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158">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158">
          <a:solidFill>
            <a:schemeClr val="tx2"/>
          </a:solidFill>
          <a:latin typeface="Arial" charset="0"/>
          <a:ea typeface="ＭＳ Ｐゴシック" charset="0"/>
          <a:cs typeface="ＭＳ Ｐゴシック" charset="0"/>
        </a:defRPr>
      </a:lvl5pPr>
      <a:lvl6pPr marL="432008" algn="ctr" rtl="0" fontAlgn="base">
        <a:spcBef>
          <a:spcPct val="0"/>
        </a:spcBef>
        <a:spcAft>
          <a:spcPct val="0"/>
        </a:spcAft>
        <a:defRPr sz="4158">
          <a:solidFill>
            <a:schemeClr val="tx2"/>
          </a:solidFill>
          <a:latin typeface="Arial" charset="0"/>
        </a:defRPr>
      </a:lvl6pPr>
      <a:lvl7pPr marL="864017" algn="ctr" rtl="0" fontAlgn="base">
        <a:spcBef>
          <a:spcPct val="0"/>
        </a:spcBef>
        <a:spcAft>
          <a:spcPct val="0"/>
        </a:spcAft>
        <a:defRPr sz="4158">
          <a:solidFill>
            <a:schemeClr val="tx2"/>
          </a:solidFill>
          <a:latin typeface="Arial" charset="0"/>
        </a:defRPr>
      </a:lvl7pPr>
      <a:lvl8pPr marL="1296025" algn="ctr" rtl="0" fontAlgn="base">
        <a:spcBef>
          <a:spcPct val="0"/>
        </a:spcBef>
        <a:spcAft>
          <a:spcPct val="0"/>
        </a:spcAft>
        <a:defRPr sz="4158">
          <a:solidFill>
            <a:schemeClr val="tx2"/>
          </a:solidFill>
          <a:latin typeface="Arial" charset="0"/>
        </a:defRPr>
      </a:lvl8pPr>
      <a:lvl9pPr marL="1728033" algn="ctr" rtl="0" fontAlgn="base">
        <a:spcBef>
          <a:spcPct val="0"/>
        </a:spcBef>
        <a:spcAft>
          <a:spcPct val="0"/>
        </a:spcAft>
        <a:defRPr sz="4158">
          <a:solidFill>
            <a:schemeClr val="tx2"/>
          </a:solidFill>
          <a:latin typeface="Arial" charset="0"/>
        </a:defRPr>
      </a:lvl9pPr>
    </p:titleStyle>
    <p:bodyStyle>
      <a:lvl1pPr marL="324006" indent="-324006" algn="l" rtl="0" eaLnBrk="0" fontAlgn="base" hangingPunct="0">
        <a:spcBef>
          <a:spcPct val="20000"/>
        </a:spcBef>
        <a:spcAft>
          <a:spcPct val="0"/>
        </a:spcAft>
        <a:buChar char="•"/>
        <a:defRPr sz="3024">
          <a:solidFill>
            <a:schemeClr val="tx1"/>
          </a:solidFill>
          <a:latin typeface="+mn-lt"/>
          <a:ea typeface="ＭＳ Ｐゴシック" charset="0"/>
          <a:cs typeface="ＭＳ Ｐゴシック" charset="0"/>
        </a:defRPr>
      </a:lvl1pPr>
      <a:lvl2pPr marL="702013" indent="-270005" algn="l" rtl="0" eaLnBrk="0" fontAlgn="base" hangingPunct="0">
        <a:spcBef>
          <a:spcPct val="20000"/>
        </a:spcBef>
        <a:spcAft>
          <a:spcPct val="0"/>
        </a:spcAft>
        <a:buChar char="–"/>
        <a:defRPr sz="2646">
          <a:solidFill>
            <a:schemeClr val="tx1"/>
          </a:solidFill>
          <a:latin typeface="+mn-lt"/>
          <a:ea typeface="ＭＳ Ｐゴシック" charset="0"/>
        </a:defRPr>
      </a:lvl2pPr>
      <a:lvl3pPr marL="1080021" indent="-216004" algn="l" rtl="0" eaLnBrk="0" fontAlgn="base" hangingPunct="0">
        <a:spcBef>
          <a:spcPct val="20000"/>
        </a:spcBef>
        <a:spcAft>
          <a:spcPct val="0"/>
        </a:spcAft>
        <a:buChar char="•"/>
        <a:defRPr sz="2268">
          <a:solidFill>
            <a:schemeClr val="tx1"/>
          </a:solidFill>
          <a:latin typeface="+mn-lt"/>
          <a:ea typeface="ＭＳ Ｐゴシック" charset="0"/>
        </a:defRPr>
      </a:lvl3pPr>
      <a:lvl4pPr marL="1512029" indent="-216004" algn="l" rtl="0" eaLnBrk="0" fontAlgn="base" hangingPunct="0">
        <a:spcBef>
          <a:spcPct val="20000"/>
        </a:spcBef>
        <a:spcAft>
          <a:spcPct val="0"/>
        </a:spcAft>
        <a:buChar char="–"/>
        <a:defRPr sz="1890">
          <a:solidFill>
            <a:schemeClr val="tx1"/>
          </a:solidFill>
          <a:latin typeface="+mn-lt"/>
          <a:ea typeface="ＭＳ Ｐゴシック" charset="0"/>
        </a:defRPr>
      </a:lvl4pPr>
      <a:lvl5pPr marL="1944037" indent="-216004" algn="l" rtl="0" eaLnBrk="0" fontAlgn="base" hangingPunct="0">
        <a:spcBef>
          <a:spcPct val="20000"/>
        </a:spcBef>
        <a:spcAft>
          <a:spcPct val="0"/>
        </a:spcAft>
        <a:buChar char="»"/>
        <a:defRPr sz="1890">
          <a:solidFill>
            <a:schemeClr val="tx1"/>
          </a:solidFill>
          <a:latin typeface="+mn-lt"/>
          <a:ea typeface="ＭＳ Ｐゴシック" charset="0"/>
        </a:defRPr>
      </a:lvl5pPr>
      <a:lvl6pPr marL="2376046" indent="-216004" algn="l" rtl="0" fontAlgn="base">
        <a:spcBef>
          <a:spcPct val="20000"/>
        </a:spcBef>
        <a:spcAft>
          <a:spcPct val="0"/>
        </a:spcAft>
        <a:buChar char="»"/>
        <a:defRPr sz="1890">
          <a:solidFill>
            <a:schemeClr val="tx1"/>
          </a:solidFill>
          <a:latin typeface="+mn-lt"/>
        </a:defRPr>
      </a:lvl6pPr>
      <a:lvl7pPr marL="2808054" indent="-216004" algn="l" rtl="0" fontAlgn="base">
        <a:spcBef>
          <a:spcPct val="20000"/>
        </a:spcBef>
        <a:spcAft>
          <a:spcPct val="0"/>
        </a:spcAft>
        <a:buChar char="»"/>
        <a:defRPr sz="1890">
          <a:solidFill>
            <a:schemeClr val="tx1"/>
          </a:solidFill>
          <a:latin typeface="+mn-lt"/>
        </a:defRPr>
      </a:lvl7pPr>
      <a:lvl8pPr marL="3240062" indent="-216004" algn="l" rtl="0" fontAlgn="base">
        <a:spcBef>
          <a:spcPct val="20000"/>
        </a:spcBef>
        <a:spcAft>
          <a:spcPct val="0"/>
        </a:spcAft>
        <a:buChar char="»"/>
        <a:defRPr sz="1890">
          <a:solidFill>
            <a:schemeClr val="tx1"/>
          </a:solidFill>
          <a:latin typeface="+mn-lt"/>
        </a:defRPr>
      </a:lvl8pPr>
      <a:lvl9pPr marL="3672070" indent="-216004" algn="l" rtl="0" fontAlgn="base">
        <a:spcBef>
          <a:spcPct val="20000"/>
        </a:spcBef>
        <a:spcAft>
          <a:spcPct val="0"/>
        </a:spcAft>
        <a:buChar char="»"/>
        <a:defRPr sz="1890">
          <a:solidFill>
            <a:schemeClr val="tx1"/>
          </a:solidFill>
          <a:latin typeface="+mn-lt"/>
        </a:defRPr>
      </a:lvl9pPr>
    </p:bodyStyle>
    <p:otherStyle>
      <a:defPPr>
        <a:defRPr lang="de-DE"/>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4009" y="366713"/>
            <a:ext cx="5832158" cy="152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24009" y="2133601"/>
            <a:ext cx="5832158" cy="60340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324009" y="8326439"/>
            <a:ext cx="1512041" cy="635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323"/>
            </a:lvl1pPr>
          </a:lstStyle>
          <a:p>
            <a:pPr>
              <a:defRPr/>
            </a:pPr>
            <a:fld id="{1F7160CB-C98D-4DE0-BD9A-44BBB0F79AC8}" type="datetime1">
              <a:rPr lang="en-US" smtClean="0">
                <a:solidFill>
                  <a:srgbClr val="000000"/>
                </a:solidFill>
              </a:rPr>
              <a:pPr>
                <a:defRPr/>
              </a:pPr>
              <a:t>3/10/2021</a:t>
            </a:fld>
            <a:endParaRPr lang="en-US">
              <a:solidFill>
                <a:srgbClr val="000000"/>
              </a:solidFill>
            </a:endParaRPr>
          </a:p>
        </p:txBody>
      </p:sp>
      <p:sp>
        <p:nvSpPr>
          <p:cNvPr id="1029" name="Rectangle 5"/>
          <p:cNvSpPr>
            <a:spLocks noGrp="1" noChangeArrowheads="1"/>
          </p:cNvSpPr>
          <p:nvPr>
            <p:ph type="ftr" sz="quarter" idx="3"/>
          </p:nvPr>
        </p:nvSpPr>
        <p:spPr bwMode="auto">
          <a:xfrm>
            <a:off x="2214060" y="8326439"/>
            <a:ext cx="2052055" cy="635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323"/>
            </a:lvl1pPr>
          </a:lstStyle>
          <a:p>
            <a:pPr>
              <a:defRPr/>
            </a:pPr>
            <a:r>
              <a:rPr lang="fi-FI">
                <a:solidFill>
                  <a:srgbClr val="000000"/>
                </a:solidFill>
              </a:rPr>
              <a:t>A.M. Schläfli, P. Isakson et al.</a:t>
            </a:r>
            <a:endParaRPr lang="en-US">
              <a:solidFill>
                <a:srgbClr val="000000"/>
              </a:solidFill>
            </a:endParaRPr>
          </a:p>
        </p:txBody>
      </p:sp>
      <p:sp>
        <p:nvSpPr>
          <p:cNvPr id="1030" name="Rectangle 6"/>
          <p:cNvSpPr>
            <a:spLocks noGrp="1" noChangeArrowheads="1"/>
          </p:cNvSpPr>
          <p:nvPr>
            <p:ph type="sldNum" sz="quarter" idx="4"/>
          </p:nvPr>
        </p:nvSpPr>
        <p:spPr bwMode="auto">
          <a:xfrm>
            <a:off x="4644125" y="8326439"/>
            <a:ext cx="1512041" cy="635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323"/>
            </a:lvl1pPr>
          </a:lstStyle>
          <a:p>
            <a:pPr>
              <a:defRPr/>
            </a:pPr>
            <a:fld id="{FB875A09-3FB6-4B34-86F6-995133348B56}" type="slidenum">
              <a:rPr lang="en-US">
                <a:solidFill>
                  <a:srgbClr val="000000"/>
                </a:solidFill>
              </a:rPr>
              <a:pPr>
                <a:defRPr/>
              </a:pPr>
              <a:t>‹Nr.›</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158">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4158">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158">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158">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158">
          <a:solidFill>
            <a:schemeClr val="tx2"/>
          </a:solidFill>
          <a:latin typeface="Arial" charset="0"/>
          <a:ea typeface="ＭＳ Ｐゴシック" charset="0"/>
          <a:cs typeface="ＭＳ Ｐゴシック" charset="0"/>
        </a:defRPr>
      </a:lvl5pPr>
      <a:lvl6pPr marL="432008" algn="ctr" rtl="0" fontAlgn="base">
        <a:spcBef>
          <a:spcPct val="0"/>
        </a:spcBef>
        <a:spcAft>
          <a:spcPct val="0"/>
        </a:spcAft>
        <a:defRPr sz="4158">
          <a:solidFill>
            <a:schemeClr val="tx2"/>
          </a:solidFill>
          <a:latin typeface="Arial" charset="0"/>
        </a:defRPr>
      </a:lvl6pPr>
      <a:lvl7pPr marL="864017" algn="ctr" rtl="0" fontAlgn="base">
        <a:spcBef>
          <a:spcPct val="0"/>
        </a:spcBef>
        <a:spcAft>
          <a:spcPct val="0"/>
        </a:spcAft>
        <a:defRPr sz="4158">
          <a:solidFill>
            <a:schemeClr val="tx2"/>
          </a:solidFill>
          <a:latin typeface="Arial" charset="0"/>
        </a:defRPr>
      </a:lvl7pPr>
      <a:lvl8pPr marL="1296025" algn="ctr" rtl="0" fontAlgn="base">
        <a:spcBef>
          <a:spcPct val="0"/>
        </a:spcBef>
        <a:spcAft>
          <a:spcPct val="0"/>
        </a:spcAft>
        <a:defRPr sz="4158">
          <a:solidFill>
            <a:schemeClr val="tx2"/>
          </a:solidFill>
          <a:latin typeface="Arial" charset="0"/>
        </a:defRPr>
      </a:lvl8pPr>
      <a:lvl9pPr marL="1728033" algn="ctr" rtl="0" fontAlgn="base">
        <a:spcBef>
          <a:spcPct val="0"/>
        </a:spcBef>
        <a:spcAft>
          <a:spcPct val="0"/>
        </a:spcAft>
        <a:defRPr sz="4158">
          <a:solidFill>
            <a:schemeClr val="tx2"/>
          </a:solidFill>
          <a:latin typeface="Arial" charset="0"/>
        </a:defRPr>
      </a:lvl9pPr>
    </p:titleStyle>
    <p:bodyStyle>
      <a:lvl1pPr marL="324006" indent="-324006" algn="l" rtl="0" eaLnBrk="0" fontAlgn="base" hangingPunct="0">
        <a:spcBef>
          <a:spcPct val="20000"/>
        </a:spcBef>
        <a:spcAft>
          <a:spcPct val="0"/>
        </a:spcAft>
        <a:buChar char="•"/>
        <a:defRPr sz="3024">
          <a:solidFill>
            <a:schemeClr val="tx1"/>
          </a:solidFill>
          <a:latin typeface="+mn-lt"/>
          <a:ea typeface="ＭＳ Ｐゴシック" charset="0"/>
          <a:cs typeface="ＭＳ Ｐゴシック" charset="0"/>
        </a:defRPr>
      </a:lvl1pPr>
      <a:lvl2pPr marL="702013" indent="-270005" algn="l" rtl="0" eaLnBrk="0" fontAlgn="base" hangingPunct="0">
        <a:spcBef>
          <a:spcPct val="20000"/>
        </a:spcBef>
        <a:spcAft>
          <a:spcPct val="0"/>
        </a:spcAft>
        <a:buChar char="–"/>
        <a:defRPr sz="2646">
          <a:solidFill>
            <a:schemeClr val="tx1"/>
          </a:solidFill>
          <a:latin typeface="+mn-lt"/>
          <a:ea typeface="ＭＳ Ｐゴシック" charset="0"/>
        </a:defRPr>
      </a:lvl2pPr>
      <a:lvl3pPr marL="1080021" indent="-216004" algn="l" rtl="0" eaLnBrk="0" fontAlgn="base" hangingPunct="0">
        <a:spcBef>
          <a:spcPct val="20000"/>
        </a:spcBef>
        <a:spcAft>
          <a:spcPct val="0"/>
        </a:spcAft>
        <a:buChar char="•"/>
        <a:defRPr sz="2268">
          <a:solidFill>
            <a:schemeClr val="tx1"/>
          </a:solidFill>
          <a:latin typeface="+mn-lt"/>
          <a:ea typeface="ＭＳ Ｐゴシック" charset="0"/>
        </a:defRPr>
      </a:lvl3pPr>
      <a:lvl4pPr marL="1512029" indent="-216004" algn="l" rtl="0" eaLnBrk="0" fontAlgn="base" hangingPunct="0">
        <a:spcBef>
          <a:spcPct val="20000"/>
        </a:spcBef>
        <a:spcAft>
          <a:spcPct val="0"/>
        </a:spcAft>
        <a:buChar char="–"/>
        <a:defRPr sz="1890">
          <a:solidFill>
            <a:schemeClr val="tx1"/>
          </a:solidFill>
          <a:latin typeface="+mn-lt"/>
          <a:ea typeface="ＭＳ Ｐゴシック" charset="0"/>
        </a:defRPr>
      </a:lvl4pPr>
      <a:lvl5pPr marL="1944037" indent="-216004" algn="l" rtl="0" eaLnBrk="0" fontAlgn="base" hangingPunct="0">
        <a:spcBef>
          <a:spcPct val="20000"/>
        </a:spcBef>
        <a:spcAft>
          <a:spcPct val="0"/>
        </a:spcAft>
        <a:buChar char="»"/>
        <a:defRPr sz="1890">
          <a:solidFill>
            <a:schemeClr val="tx1"/>
          </a:solidFill>
          <a:latin typeface="+mn-lt"/>
          <a:ea typeface="ＭＳ Ｐゴシック" charset="0"/>
        </a:defRPr>
      </a:lvl5pPr>
      <a:lvl6pPr marL="2376046" indent="-216004" algn="l" rtl="0" fontAlgn="base">
        <a:spcBef>
          <a:spcPct val="20000"/>
        </a:spcBef>
        <a:spcAft>
          <a:spcPct val="0"/>
        </a:spcAft>
        <a:buChar char="»"/>
        <a:defRPr sz="1890">
          <a:solidFill>
            <a:schemeClr val="tx1"/>
          </a:solidFill>
          <a:latin typeface="+mn-lt"/>
        </a:defRPr>
      </a:lvl6pPr>
      <a:lvl7pPr marL="2808054" indent="-216004" algn="l" rtl="0" fontAlgn="base">
        <a:spcBef>
          <a:spcPct val="20000"/>
        </a:spcBef>
        <a:spcAft>
          <a:spcPct val="0"/>
        </a:spcAft>
        <a:buChar char="»"/>
        <a:defRPr sz="1890">
          <a:solidFill>
            <a:schemeClr val="tx1"/>
          </a:solidFill>
          <a:latin typeface="+mn-lt"/>
        </a:defRPr>
      </a:lvl7pPr>
      <a:lvl8pPr marL="3240062" indent="-216004" algn="l" rtl="0" fontAlgn="base">
        <a:spcBef>
          <a:spcPct val="20000"/>
        </a:spcBef>
        <a:spcAft>
          <a:spcPct val="0"/>
        </a:spcAft>
        <a:buChar char="»"/>
        <a:defRPr sz="1890">
          <a:solidFill>
            <a:schemeClr val="tx1"/>
          </a:solidFill>
          <a:latin typeface="+mn-lt"/>
        </a:defRPr>
      </a:lvl8pPr>
      <a:lvl9pPr marL="3672070" indent="-216004" algn="l" rtl="0" fontAlgn="base">
        <a:spcBef>
          <a:spcPct val="20000"/>
        </a:spcBef>
        <a:spcAft>
          <a:spcPct val="0"/>
        </a:spcAft>
        <a:buChar char="»"/>
        <a:defRPr sz="1890">
          <a:solidFill>
            <a:schemeClr val="tx1"/>
          </a:solidFill>
          <a:latin typeface="+mn-lt"/>
        </a:defRPr>
      </a:lvl9pPr>
    </p:bodyStyle>
    <p:otherStyle>
      <a:defPPr>
        <a:defRPr lang="de-DE"/>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nna.schlaefli@pathology.unibe.ch"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3.emf"/><Relationship Id="rId13" Type="http://schemas.openxmlformats.org/officeDocument/2006/relationships/image" Target="../media/image7.tiff"/><Relationship Id="rId18" Type="http://schemas.openxmlformats.org/officeDocument/2006/relationships/image" Target="../media/image11.tiff"/><Relationship Id="rId26" Type="http://schemas.openxmlformats.org/officeDocument/2006/relationships/image" Target="../media/image17.tiff"/><Relationship Id="rId3" Type="http://schemas.openxmlformats.org/officeDocument/2006/relationships/oleObject" Target="../embeddings/oleObject1.bin"/><Relationship Id="rId21" Type="http://schemas.openxmlformats.org/officeDocument/2006/relationships/image" Target="../media/image13.tiff"/><Relationship Id="rId7" Type="http://schemas.openxmlformats.org/officeDocument/2006/relationships/oleObject" Target="../embeddings/oleObject3.bin"/><Relationship Id="rId12" Type="http://schemas.openxmlformats.org/officeDocument/2006/relationships/image" Target="../media/image6.tiff"/><Relationship Id="rId17" Type="http://schemas.openxmlformats.org/officeDocument/2006/relationships/image" Target="../media/image10.tiff"/><Relationship Id="rId25" Type="http://schemas.openxmlformats.org/officeDocument/2006/relationships/image" Target="../media/image16.tiff"/><Relationship Id="rId2" Type="http://schemas.openxmlformats.org/officeDocument/2006/relationships/slideLayout" Target="../slideLayouts/slideLayout18.xml"/><Relationship Id="rId16" Type="http://schemas.openxmlformats.org/officeDocument/2006/relationships/image" Target="../media/image9.tiff"/><Relationship Id="rId20" Type="http://schemas.microsoft.com/office/2007/relationships/hdphoto" Target="../media/hdphoto3.wdp"/><Relationship Id="rId1" Type="http://schemas.openxmlformats.org/officeDocument/2006/relationships/vmlDrawing" Target="../drawings/vmlDrawing1.vml"/><Relationship Id="rId6" Type="http://schemas.openxmlformats.org/officeDocument/2006/relationships/image" Target="../media/image2.emf"/><Relationship Id="rId11" Type="http://schemas.openxmlformats.org/officeDocument/2006/relationships/image" Target="../media/image5.tiff"/><Relationship Id="rId24" Type="http://schemas.openxmlformats.org/officeDocument/2006/relationships/image" Target="../media/image15.tiff"/><Relationship Id="rId5" Type="http://schemas.openxmlformats.org/officeDocument/2006/relationships/oleObject" Target="../embeddings/oleObject2.bin"/><Relationship Id="rId15" Type="http://schemas.microsoft.com/office/2007/relationships/hdphoto" Target="../media/hdphoto2.wdp"/><Relationship Id="rId23" Type="http://schemas.microsoft.com/office/2007/relationships/hdphoto" Target="../media/hdphoto4.wdp"/><Relationship Id="rId10" Type="http://schemas.microsoft.com/office/2007/relationships/hdphoto" Target="../media/hdphoto1.wdp"/><Relationship Id="rId19" Type="http://schemas.openxmlformats.org/officeDocument/2006/relationships/image" Target="../media/image12.png"/><Relationship Id="rId4" Type="http://schemas.openxmlformats.org/officeDocument/2006/relationships/image" Target="../media/image1.emf"/><Relationship Id="rId9" Type="http://schemas.openxmlformats.org/officeDocument/2006/relationships/image" Target="../media/image4.png"/><Relationship Id="rId14" Type="http://schemas.openxmlformats.org/officeDocument/2006/relationships/image" Target="../media/image8.png"/><Relationship Id="rId22" Type="http://schemas.openxmlformats.org/officeDocument/2006/relationships/image" Target="../media/image14.png"/><Relationship Id="rId27" Type="http://schemas.openxmlformats.org/officeDocument/2006/relationships/image" Target="../media/image18.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9.emf"/><Relationship Id="rId3" Type="http://schemas.openxmlformats.org/officeDocument/2006/relationships/image" Target="../media/image21.jpg"/><Relationship Id="rId7" Type="http://schemas.openxmlformats.org/officeDocument/2006/relationships/image" Target="../media/image25.png"/><Relationship Id="rId12" Type="http://schemas.openxmlformats.org/officeDocument/2006/relationships/oleObject" Target="../embeddings/oleObject4.bin"/><Relationship Id="rId2" Type="http://schemas.openxmlformats.org/officeDocument/2006/relationships/slideLayout" Target="../slideLayouts/slideLayout7.xml"/><Relationship Id="rId16" Type="http://schemas.openxmlformats.org/officeDocument/2006/relationships/image" Target="../media/image30.png"/><Relationship Id="rId1" Type="http://schemas.openxmlformats.org/officeDocument/2006/relationships/vmlDrawing" Target="../drawings/vmlDrawing2.vml"/><Relationship Id="rId6" Type="http://schemas.openxmlformats.org/officeDocument/2006/relationships/image" Target="../media/image24.jpg"/><Relationship Id="rId11" Type="http://schemas.openxmlformats.org/officeDocument/2006/relationships/image" Target="../media/image29.png"/><Relationship Id="rId5" Type="http://schemas.openxmlformats.org/officeDocument/2006/relationships/image" Target="../media/image23.jpg"/><Relationship Id="rId15" Type="http://schemas.openxmlformats.org/officeDocument/2006/relationships/image" Target="../media/image20.emf"/><Relationship Id="rId10" Type="http://schemas.openxmlformats.org/officeDocument/2006/relationships/image" Target="../media/image28.png"/><Relationship Id="rId4" Type="http://schemas.openxmlformats.org/officeDocument/2006/relationships/image" Target="../media/image22.jpg"/><Relationship Id="rId9" Type="http://schemas.openxmlformats.org/officeDocument/2006/relationships/image" Target="../media/image27.png"/><Relationship Id="rId14"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91506" y="1021909"/>
            <a:ext cx="4940333" cy="918177"/>
          </a:xfrm>
          <a:prstGeom prst="rect">
            <a:avLst/>
          </a:prstGeom>
        </p:spPr>
        <p:txBody>
          <a:bodyPr vert="horz" wrap="square" lIns="0" tIns="32997" rIns="0" bIns="0" numCol="1" rtlCol="0" anchor="ctr" anchorCtr="0" compatLnSpc="1">
            <a:prstTxWarp prst="textNoShape">
              <a:avLst/>
            </a:prstTxWarp>
            <a:spAutoFit/>
          </a:bodyPr>
          <a:lstStyle/>
          <a:p>
            <a:pPr marL="12691" marR="5076" algn="l">
              <a:lnSpc>
                <a:spcPts val="2298"/>
              </a:lnSpc>
              <a:spcBef>
                <a:spcPts val="260"/>
              </a:spcBef>
            </a:pPr>
            <a:r>
              <a:rPr sz="2000" b="1" dirty="0"/>
              <a:t>ALK </a:t>
            </a:r>
            <a:r>
              <a:rPr sz="2000" b="1" spc="-5" dirty="0"/>
              <a:t>inhibition </a:t>
            </a:r>
            <a:r>
              <a:rPr sz="2000" b="1" dirty="0"/>
              <a:t>activates LC3B-  independent, protective autophagy</a:t>
            </a:r>
            <a:r>
              <a:rPr sz="2000" b="1" spc="-80" dirty="0"/>
              <a:t> </a:t>
            </a:r>
            <a:r>
              <a:rPr sz="2000" b="1" spc="-10" dirty="0"/>
              <a:t>in  </a:t>
            </a:r>
            <a:r>
              <a:rPr sz="2000" b="1" dirty="0"/>
              <a:t>EML4-ALK </a:t>
            </a:r>
            <a:r>
              <a:rPr sz="2000" b="1" spc="-5" dirty="0"/>
              <a:t>positive lung </a:t>
            </a:r>
            <a:r>
              <a:rPr sz="2000" b="1" dirty="0"/>
              <a:t>cancer</a:t>
            </a:r>
            <a:r>
              <a:rPr sz="2000" b="1" spc="-25" dirty="0"/>
              <a:t> </a:t>
            </a:r>
            <a:r>
              <a:rPr sz="2000" b="1" spc="-5" dirty="0"/>
              <a:t>cells</a:t>
            </a:r>
          </a:p>
        </p:txBody>
      </p:sp>
      <p:sp>
        <p:nvSpPr>
          <p:cNvPr id="3" name="object 3"/>
          <p:cNvSpPr txBox="1"/>
          <p:nvPr/>
        </p:nvSpPr>
        <p:spPr>
          <a:xfrm>
            <a:off x="878814" y="2125774"/>
            <a:ext cx="4953025" cy="371888"/>
          </a:xfrm>
          <a:prstGeom prst="rect">
            <a:avLst/>
          </a:prstGeom>
        </p:spPr>
        <p:txBody>
          <a:bodyPr vert="horz" wrap="square" lIns="0" tIns="12691" rIns="0" bIns="0" rtlCol="0">
            <a:spAutoFit/>
          </a:bodyPr>
          <a:lstStyle/>
          <a:p>
            <a:pPr marL="25382">
              <a:lnSpc>
                <a:spcPts val="1409"/>
              </a:lnSpc>
              <a:spcBef>
                <a:spcPts val="100"/>
              </a:spcBef>
            </a:pPr>
            <a:r>
              <a:rPr sz="1199" b="1" spc="-5" dirty="0">
                <a:latin typeface="Arial"/>
                <a:cs typeface="Arial"/>
              </a:rPr>
              <a:t>Anna M. Schläfli</a:t>
            </a:r>
            <a:r>
              <a:rPr sz="1199" b="1" spc="-7" baseline="27777" dirty="0">
                <a:latin typeface="Arial"/>
                <a:cs typeface="Arial"/>
              </a:rPr>
              <a:t>1*</a:t>
            </a:r>
            <a:r>
              <a:rPr sz="1199" b="1" spc="-5" dirty="0">
                <a:latin typeface="Arial"/>
                <a:cs typeface="Arial"/>
              </a:rPr>
              <a:t>, </a:t>
            </a:r>
            <a:r>
              <a:rPr lang="en-US" sz="1200" b="1" dirty="0">
                <a:effectLst/>
                <a:latin typeface="Arial" panose="020B0604020202020204" pitchFamily="34" charset="0"/>
                <a:ea typeface="Times New Roman" panose="02020603050405020304" pitchFamily="18" charset="0"/>
              </a:rPr>
              <a:t>Igor Tokarchuk</a:t>
            </a:r>
            <a:r>
              <a:rPr lang="en-US" sz="1200" b="1" baseline="30000" dirty="0">
                <a:effectLst/>
                <a:latin typeface="Arial" panose="020B0604020202020204" pitchFamily="34" charset="0"/>
                <a:ea typeface="Times New Roman" panose="02020603050405020304" pitchFamily="18" charset="0"/>
              </a:rPr>
              <a:t>1,2</a:t>
            </a:r>
            <a:r>
              <a:rPr lang="en-US" sz="1800" dirty="0">
                <a:effectLst/>
                <a:latin typeface="Arial" panose="020B0604020202020204" pitchFamily="34" charset="0"/>
                <a:ea typeface="Times New Roman" panose="02020603050405020304" pitchFamily="18" charset="0"/>
              </a:rPr>
              <a:t>, </a:t>
            </a:r>
            <a:r>
              <a:rPr sz="1199" b="1" spc="-5" dirty="0">
                <a:latin typeface="Arial"/>
                <a:cs typeface="Arial"/>
              </a:rPr>
              <a:t>Sarah Parejo</a:t>
            </a:r>
            <a:r>
              <a:rPr sz="1199" b="1" spc="-7" baseline="27777" dirty="0">
                <a:latin typeface="Arial"/>
                <a:cs typeface="Arial"/>
              </a:rPr>
              <a:t>1</a:t>
            </a:r>
            <a:r>
              <a:rPr sz="1199" b="1" spc="-5" dirty="0">
                <a:latin typeface="Arial"/>
                <a:cs typeface="Arial"/>
              </a:rPr>
              <a:t>, Susanne</a:t>
            </a:r>
            <a:r>
              <a:rPr sz="1199" b="1" spc="40" dirty="0">
                <a:latin typeface="Arial"/>
                <a:cs typeface="Arial"/>
              </a:rPr>
              <a:t> </a:t>
            </a:r>
            <a:r>
              <a:rPr sz="1199" b="1" spc="-5" dirty="0">
                <a:latin typeface="Arial"/>
                <a:cs typeface="Arial"/>
              </a:rPr>
              <a:t>Jutzi</a:t>
            </a:r>
            <a:r>
              <a:rPr sz="1199" b="1" spc="-7" baseline="27777" dirty="0">
                <a:latin typeface="Arial"/>
                <a:cs typeface="Arial"/>
              </a:rPr>
              <a:t>1</a:t>
            </a:r>
            <a:r>
              <a:rPr sz="1199" b="1" spc="-5" dirty="0">
                <a:latin typeface="Arial"/>
                <a:cs typeface="Arial"/>
              </a:rPr>
              <a:t>,</a:t>
            </a:r>
            <a:r>
              <a:rPr lang="de-CH" sz="1199" spc="-5" dirty="0">
                <a:latin typeface="Arial"/>
                <a:cs typeface="Arial"/>
              </a:rPr>
              <a:t> </a:t>
            </a:r>
            <a:r>
              <a:rPr sz="1199" b="1" dirty="0">
                <a:latin typeface="Arial"/>
                <a:cs typeface="Arial"/>
              </a:rPr>
              <a:t>Sabina </a:t>
            </a:r>
            <a:r>
              <a:rPr sz="1199" b="1" spc="-5" dirty="0">
                <a:latin typeface="Arial"/>
                <a:cs typeface="Arial"/>
              </a:rPr>
              <a:t>Berezowska</a:t>
            </a:r>
            <a:r>
              <a:rPr sz="1199" b="1" spc="-7" baseline="27777" dirty="0">
                <a:latin typeface="Arial"/>
                <a:cs typeface="Arial"/>
              </a:rPr>
              <a:t>1</a:t>
            </a:r>
            <a:r>
              <a:rPr sz="1199" b="1" spc="-5" dirty="0">
                <a:latin typeface="Arial"/>
                <a:cs typeface="Arial"/>
              </a:rPr>
              <a:t>, </a:t>
            </a:r>
            <a:r>
              <a:rPr sz="1199" b="1" dirty="0">
                <a:latin typeface="Arial"/>
                <a:cs typeface="Arial"/>
              </a:rPr>
              <a:t>Nikolai </a:t>
            </a:r>
            <a:r>
              <a:rPr sz="1199" b="1" spc="-5" dirty="0" err="1">
                <a:latin typeface="Arial"/>
                <a:cs typeface="Arial"/>
              </a:rPr>
              <a:t>Engedal</a:t>
            </a:r>
            <a:r>
              <a:rPr lang="de-CH" sz="1199" b="1" spc="-7" baseline="27777" dirty="0">
                <a:latin typeface="Arial"/>
                <a:cs typeface="Arial"/>
              </a:rPr>
              <a:t>3</a:t>
            </a:r>
            <a:r>
              <a:rPr sz="1199" b="1" spc="-7" baseline="27777" dirty="0">
                <a:latin typeface="Arial"/>
                <a:cs typeface="Arial"/>
              </a:rPr>
              <a:t>,</a:t>
            </a:r>
            <a:r>
              <a:rPr lang="de-CH" sz="1199" b="1" spc="-7" baseline="27777" dirty="0">
                <a:latin typeface="Arial"/>
                <a:cs typeface="Arial"/>
              </a:rPr>
              <a:t>4</a:t>
            </a:r>
            <a:r>
              <a:rPr sz="1199" b="1" spc="-7" baseline="27777" dirty="0">
                <a:latin typeface="Arial"/>
                <a:cs typeface="Arial"/>
              </a:rPr>
              <a:t>,+ </a:t>
            </a:r>
            <a:r>
              <a:rPr sz="1199" b="1" spc="-5" dirty="0">
                <a:latin typeface="Arial"/>
                <a:cs typeface="Arial"/>
              </a:rPr>
              <a:t>and Mario </a:t>
            </a:r>
            <a:r>
              <a:rPr sz="1199" b="1" dirty="0">
                <a:latin typeface="Arial"/>
                <a:cs typeface="Arial"/>
              </a:rPr>
              <a:t>P.</a:t>
            </a:r>
            <a:r>
              <a:rPr sz="1199" b="1" spc="-55" dirty="0">
                <a:latin typeface="Arial"/>
                <a:cs typeface="Arial"/>
              </a:rPr>
              <a:t> </a:t>
            </a:r>
            <a:r>
              <a:rPr sz="1199" b="1" spc="-5" dirty="0">
                <a:latin typeface="Arial"/>
                <a:cs typeface="Arial"/>
              </a:rPr>
              <a:t>Tschan</a:t>
            </a:r>
            <a:r>
              <a:rPr sz="1199" b="1" spc="-7" baseline="27777" dirty="0">
                <a:latin typeface="Arial"/>
                <a:cs typeface="Arial"/>
              </a:rPr>
              <a:t>1,+</a:t>
            </a:r>
            <a:endParaRPr sz="1199" baseline="27777" dirty="0">
              <a:latin typeface="Arial"/>
              <a:cs typeface="Arial"/>
            </a:endParaRPr>
          </a:p>
        </p:txBody>
      </p:sp>
      <p:sp>
        <p:nvSpPr>
          <p:cNvPr id="4" name="object 4"/>
          <p:cNvSpPr txBox="1"/>
          <p:nvPr/>
        </p:nvSpPr>
        <p:spPr>
          <a:xfrm>
            <a:off x="891507" y="2654311"/>
            <a:ext cx="3729305" cy="929700"/>
          </a:xfrm>
          <a:prstGeom prst="rect">
            <a:avLst/>
          </a:prstGeom>
        </p:spPr>
        <p:txBody>
          <a:bodyPr vert="horz" wrap="square" lIns="0" tIns="59649" rIns="0" bIns="0" rtlCol="0">
            <a:spAutoFit/>
          </a:bodyPr>
          <a:lstStyle/>
          <a:p>
            <a:pPr marL="12691">
              <a:spcBef>
                <a:spcPts val="470"/>
              </a:spcBef>
            </a:pPr>
            <a:r>
              <a:rPr sz="650" spc="-10" dirty="0">
                <a:latin typeface="Arial"/>
                <a:cs typeface="Arial"/>
              </a:rPr>
              <a:t>1Institute </a:t>
            </a:r>
            <a:r>
              <a:rPr sz="650" spc="-5" dirty="0">
                <a:latin typeface="Arial"/>
                <a:cs typeface="Arial"/>
              </a:rPr>
              <a:t>of </a:t>
            </a:r>
            <a:r>
              <a:rPr sz="650" dirty="0">
                <a:latin typeface="Arial"/>
                <a:cs typeface="Arial"/>
              </a:rPr>
              <a:t>Pathology, University </a:t>
            </a:r>
            <a:r>
              <a:rPr sz="650" spc="-5" dirty="0">
                <a:latin typeface="Arial"/>
                <a:cs typeface="Arial"/>
              </a:rPr>
              <a:t>of </a:t>
            </a:r>
            <a:r>
              <a:rPr sz="650" dirty="0">
                <a:latin typeface="Arial"/>
                <a:cs typeface="Arial"/>
              </a:rPr>
              <a:t>Bern, </a:t>
            </a:r>
            <a:r>
              <a:rPr sz="650" spc="-5" dirty="0">
                <a:latin typeface="Arial"/>
                <a:cs typeface="Arial"/>
              </a:rPr>
              <a:t>Bern,</a:t>
            </a:r>
            <a:r>
              <a:rPr sz="650" dirty="0">
                <a:latin typeface="Arial"/>
                <a:cs typeface="Arial"/>
              </a:rPr>
              <a:t> </a:t>
            </a:r>
            <a:r>
              <a:rPr sz="650" spc="-5" dirty="0">
                <a:latin typeface="Arial"/>
                <a:cs typeface="Arial"/>
              </a:rPr>
              <a:t>Switzerland</a:t>
            </a:r>
            <a:endParaRPr lang="de-CH" sz="650" spc="-5" dirty="0">
              <a:latin typeface="Arial"/>
              <a:cs typeface="Arial"/>
            </a:endParaRPr>
          </a:p>
          <a:p>
            <a:pPr marL="12691">
              <a:spcBef>
                <a:spcPts val="470"/>
              </a:spcBef>
            </a:pPr>
            <a:r>
              <a:rPr lang="en-US" sz="650" spc="-5" dirty="0">
                <a:latin typeface="Arial"/>
                <a:cs typeface="Arial"/>
              </a:rPr>
              <a:t>2Graduate School for Cellular and Biomedical Sciences, University of Bern, Bern, Switzerland</a:t>
            </a:r>
            <a:endParaRPr sz="650" dirty="0">
              <a:latin typeface="Arial"/>
              <a:cs typeface="Arial"/>
            </a:endParaRPr>
          </a:p>
          <a:p>
            <a:pPr marL="12691">
              <a:spcBef>
                <a:spcPts val="375"/>
              </a:spcBef>
            </a:pPr>
            <a:r>
              <a:rPr lang="de-CH" sz="650" spc="-5" dirty="0">
                <a:latin typeface="Arial"/>
                <a:cs typeface="Arial"/>
              </a:rPr>
              <a:t>3</a:t>
            </a:r>
            <a:r>
              <a:rPr sz="650" spc="-5" dirty="0">
                <a:latin typeface="Arial"/>
                <a:cs typeface="Arial"/>
              </a:rPr>
              <a:t>Centre for Molecular Medicine Norway </a:t>
            </a:r>
            <a:r>
              <a:rPr sz="650" dirty="0">
                <a:latin typeface="Arial"/>
                <a:cs typeface="Arial"/>
              </a:rPr>
              <a:t>(NCMM), </a:t>
            </a:r>
            <a:r>
              <a:rPr sz="650" spc="-5" dirty="0">
                <a:latin typeface="Arial"/>
                <a:cs typeface="Arial"/>
              </a:rPr>
              <a:t>University of Oslo, </a:t>
            </a:r>
            <a:r>
              <a:rPr sz="650" dirty="0">
                <a:latin typeface="Arial"/>
                <a:cs typeface="Arial"/>
              </a:rPr>
              <a:t>Oslo,</a:t>
            </a:r>
            <a:r>
              <a:rPr sz="650" spc="30" dirty="0">
                <a:latin typeface="Arial"/>
                <a:cs typeface="Arial"/>
              </a:rPr>
              <a:t> </a:t>
            </a:r>
            <a:r>
              <a:rPr sz="650" spc="-5" dirty="0">
                <a:latin typeface="Arial"/>
                <a:cs typeface="Arial"/>
              </a:rPr>
              <a:t>Norway</a:t>
            </a:r>
            <a:endParaRPr sz="650" dirty="0">
              <a:latin typeface="Arial"/>
              <a:cs typeface="Arial"/>
            </a:endParaRPr>
          </a:p>
          <a:p>
            <a:pPr marL="12691">
              <a:spcBef>
                <a:spcPts val="370"/>
              </a:spcBef>
            </a:pPr>
            <a:r>
              <a:rPr lang="de-CH" sz="650" spc="-5" dirty="0">
                <a:latin typeface="Arial"/>
                <a:cs typeface="Arial"/>
              </a:rPr>
              <a:t>4</a:t>
            </a:r>
            <a:r>
              <a:rPr sz="650" spc="-5" dirty="0">
                <a:latin typeface="Arial"/>
                <a:cs typeface="Arial"/>
              </a:rPr>
              <a:t>Department of Tumor Biology, Institute </a:t>
            </a:r>
            <a:r>
              <a:rPr sz="650" dirty="0">
                <a:latin typeface="Arial"/>
                <a:cs typeface="Arial"/>
              </a:rPr>
              <a:t>for </a:t>
            </a:r>
            <a:r>
              <a:rPr sz="650" spc="-5" dirty="0">
                <a:latin typeface="Arial"/>
                <a:cs typeface="Arial"/>
              </a:rPr>
              <a:t>Cancer Research, Oslo </a:t>
            </a:r>
            <a:r>
              <a:rPr sz="650" dirty="0">
                <a:latin typeface="Arial"/>
                <a:cs typeface="Arial"/>
              </a:rPr>
              <a:t>University Hospital, </a:t>
            </a:r>
            <a:r>
              <a:rPr sz="650" spc="-5" dirty="0">
                <a:latin typeface="Arial"/>
                <a:cs typeface="Arial"/>
              </a:rPr>
              <a:t>Oslo,</a:t>
            </a:r>
            <a:r>
              <a:rPr sz="650" spc="150" dirty="0">
                <a:latin typeface="Arial"/>
                <a:cs typeface="Arial"/>
              </a:rPr>
              <a:t> </a:t>
            </a:r>
            <a:r>
              <a:rPr sz="650" spc="-5" dirty="0">
                <a:latin typeface="Arial"/>
                <a:cs typeface="Arial"/>
              </a:rPr>
              <a:t>Norway</a:t>
            </a:r>
            <a:endParaRPr sz="650" dirty="0">
              <a:latin typeface="Arial"/>
              <a:cs typeface="Arial"/>
            </a:endParaRPr>
          </a:p>
          <a:p>
            <a:pPr marL="12691">
              <a:spcBef>
                <a:spcPts val="370"/>
              </a:spcBef>
            </a:pPr>
            <a:r>
              <a:rPr sz="650" spc="-10" dirty="0">
                <a:latin typeface="Arial"/>
                <a:cs typeface="Arial"/>
              </a:rPr>
              <a:t>*Corresponding author:</a:t>
            </a:r>
            <a:r>
              <a:rPr sz="650" spc="10" dirty="0">
                <a:latin typeface="Arial"/>
                <a:cs typeface="Arial"/>
              </a:rPr>
              <a:t> </a:t>
            </a:r>
            <a:r>
              <a:rPr sz="650" spc="-5" dirty="0">
                <a:latin typeface="Arial"/>
                <a:cs typeface="Arial"/>
                <a:hlinkClick r:id="rId2"/>
              </a:rPr>
              <a:t>anna.schlaefli@pathology.unibe.ch</a:t>
            </a:r>
            <a:endParaRPr sz="650" dirty="0">
              <a:latin typeface="Arial"/>
              <a:cs typeface="Arial"/>
            </a:endParaRPr>
          </a:p>
          <a:p>
            <a:pPr marL="12691">
              <a:spcBef>
                <a:spcPts val="360"/>
              </a:spcBef>
            </a:pPr>
            <a:r>
              <a:rPr sz="650" spc="-5" dirty="0">
                <a:latin typeface="Arial"/>
                <a:cs typeface="Arial"/>
              </a:rPr>
              <a:t>+ These </a:t>
            </a:r>
            <a:r>
              <a:rPr sz="650" spc="-10" dirty="0">
                <a:latin typeface="Arial"/>
                <a:cs typeface="Arial"/>
              </a:rPr>
              <a:t>authors </a:t>
            </a:r>
            <a:r>
              <a:rPr sz="650" spc="-5" dirty="0">
                <a:latin typeface="Arial"/>
                <a:cs typeface="Arial"/>
              </a:rPr>
              <a:t>contributed equally to this</a:t>
            </a:r>
            <a:r>
              <a:rPr sz="650" spc="20" dirty="0">
                <a:latin typeface="Arial"/>
                <a:cs typeface="Arial"/>
              </a:rPr>
              <a:t> </a:t>
            </a:r>
            <a:r>
              <a:rPr sz="650" spc="-10" dirty="0">
                <a:latin typeface="Arial"/>
                <a:cs typeface="Arial"/>
              </a:rPr>
              <a:t>work</a:t>
            </a:r>
            <a:endParaRPr sz="650" dirty="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0" name="Objekt 4">
            <a:extLst>
              <a:ext uri="{FF2B5EF4-FFF2-40B4-BE49-F238E27FC236}">
                <a16:creationId xmlns:a16="http://schemas.microsoft.com/office/drawing/2014/main" id="{F68AE580-DE55-40BC-B834-F7585C2CE491}"/>
              </a:ext>
            </a:extLst>
          </p:cNvPr>
          <p:cNvGraphicFramePr>
            <a:graphicFrameLocks noChangeAspect="1"/>
          </p:cNvGraphicFramePr>
          <p:nvPr>
            <p:extLst>
              <p:ext uri="{D42A27DB-BD31-4B8C-83A1-F6EECF244321}">
                <p14:modId xmlns:p14="http://schemas.microsoft.com/office/powerpoint/2010/main" val="210730119"/>
              </p:ext>
            </p:extLst>
          </p:nvPr>
        </p:nvGraphicFramePr>
        <p:xfrm>
          <a:off x="432216" y="659408"/>
          <a:ext cx="2033218" cy="1365765"/>
        </p:xfrm>
        <a:graphic>
          <a:graphicData uri="http://schemas.openxmlformats.org/presentationml/2006/ole">
            <mc:AlternateContent xmlns:mc="http://schemas.openxmlformats.org/markup-compatibility/2006">
              <mc:Choice xmlns:v="urn:schemas-microsoft-com:vml" Requires="v">
                <p:oleObj spid="_x0000_s2117" name="Prism 8" r:id="rId3" imgW="4730743" imgH="3177279" progId="Prism8.Document">
                  <p:embed/>
                </p:oleObj>
              </mc:Choice>
              <mc:Fallback>
                <p:oleObj name="Prism 8" r:id="rId3" imgW="4730743" imgH="3177279" progId="Prism8.Document">
                  <p:embed/>
                  <p:pic>
                    <p:nvPicPr>
                      <p:cNvPr id="0" name=""/>
                      <p:cNvPicPr/>
                      <p:nvPr/>
                    </p:nvPicPr>
                    <p:blipFill>
                      <a:blip r:embed="rId4"/>
                      <a:stretch>
                        <a:fillRect/>
                      </a:stretch>
                    </p:blipFill>
                    <p:spPr>
                      <a:xfrm>
                        <a:off x="432216" y="659408"/>
                        <a:ext cx="2033218" cy="1365765"/>
                      </a:xfrm>
                      <a:prstGeom prst="rect">
                        <a:avLst/>
                      </a:prstGeom>
                    </p:spPr>
                  </p:pic>
                </p:oleObj>
              </mc:Fallback>
            </mc:AlternateContent>
          </a:graphicData>
        </a:graphic>
      </p:graphicFrame>
      <p:graphicFrame>
        <p:nvGraphicFramePr>
          <p:cNvPr id="131" name="Object 130"/>
          <p:cNvGraphicFramePr>
            <a:graphicFrameLocks noChangeAspect="1"/>
          </p:cNvGraphicFramePr>
          <p:nvPr>
            <p:extLst>
              <p:ext uri="{D42A27DB-BD31-4B8C-83A1-F6EECF244321}">
                <p14:modId xmlns:p14="http://schemas.microsoft.com/office/powerpoint/2010/main" val="2820049372"/>
              </p:ext>
            </p:extLst>
          </p:nvPr>
        </p:nvGraphicFramePr>
        <p:xfrm>
          <a:off x="354626" y="3304468"/>
          <a:ext cx="2110808" cy="1379872"/>
        </p:xfrm>
        <a:graphic>
          <a:graphicData uri="http://schemas.openxmlformats.org/presentationml/2006/ole">
            <mc:AlternateContent xmlns:mc="http://schemas.openxmlformats.org/markup-compatibility/2006">
              <mc:Choice xmlns:v="urn:schemas-microsoft-com:vml" Requires="v">
                <p:oleObj spid="_x0000_s2118" name="Prism 8" r:id="rId5" imgW="4858951" imgH="3177279" progId="Prism8.Document">
                  <p:embed/>
                </p:oleObj>
              </mc:Choice>
              <mc:Fallback>
                <p:oleObj name="Prism 8" r:id="rId5" imgW="4858951" imgH="3177279" progId="Prism8.Document">
                  <p:embed/>
                  <p:pic>
                    <p:nvPicPr>
                      <p:cNvPr id="0" name=""/>
                      <p:cNvPicPr/>
                      <p:nvPr/>
                    </p:nvPicPr>
                    <p:blipFill>
                      <a:blip r:embed="rId6"/>
                      <a:stretch>
                        <a:fillRect/>
                      </a:stretch>
                    </p:blipFill>
                    <p:spPr>
                      <a:xfrm>
                        <a:off x="354626" y="3304468"/>
                        <a:ext cx="2110808" cy="1379872"/>
                      </a:xfrm>
                      <a:prstGeom prst="rect">
                        <a:avLst/>
                      </a:prstGeom>
                    </p:spPr>
                  </p:pic>
                </p:oleObj>
              </mc:Fallback>
            </mc:AlternateContent>
          </a:graphicData>
        </a:graphic>
      </p:graphicFrame>
      <p:graphicFrame>
        <p:nvGraphicFramePr>
          <p:cNvPr id="132" name="Object 131"/>
          <p:cNvGraphicFramePr>
            <a:graphicFrameLocks noChangeAspect="1"/>
          </p:cNvGraphicFramePr>
          <p:nvPr>
            <p:extLst>
              <p:ext uri="{D42A27DB-BD31-4B8C-83A1-F6EECF244321}">
                <p14:modId xmlns:p14="http://schemas.microsoft.com/office/powerpoint/2010/main" val="1597779127"/>
              </p:ext>
            </p:extLst>
          </p:nvPr>
        </p:nvGraphicFramePr>
        <p:xfrm>
          <a:off x="396948" y="1987414"/>
          <a:ext cx="2068486" cy="1359593"/>
        </p:xfrm>
        <a:graphic>
          <a:graphicData uri="http://schemas.openxmlformats.org/presentationml/2006/ole">
            <mc:AlternateContent xmlns:mc="http://schemas.openxmlformats.org/markup-compatibility/2006">
              <mc:Choice xmlns:v="urn:schemas-microsoft-com:vml" Requires="v">
                <p:oleObj spid="_x0000_s2119" name="Prism 8" r:id="rId7" imgW="4831221" imgH="3177279" progId="Prism8.Document">
                  <p:embed/>
                </p:oleObj>
              </mc:Choice>
              <mc:Fallback>
                <p:oleObj name="Prism 8" r:id="rId7" imgW="4831221" imgH="3177279" progId="Prism8.Document">
                  <p:embed/>
                  <p:pic>
                    <p:nvPicPr>
                      <p:cNvPr id="0" name=""/>
                      <p:cNvPicPr/>
                      <p:nvPr/>
                    </p:nvPicPr>
                    <p:blipFill>
                      <a:blip r:embed="rId8"/>
                      <a:stretch>
                        <a:fillRect/>
                      </a:stretch>
                    </p:blipFill>
                    <p:spPr>
                      <a:xfrm>
                        <a:off x="396948" y="1987414"/>
                        <a:ext cx="2068486" cy="1359593"/>
                      </a:xfrm>
                      <a:prstGeom prst="rect">
                        <a:avLst/>
                      </a:prstGeom>
                    </p:spPr>
                  </p:pic>
                </p:oleObj>
              </mc:Fallback>
            </mc:AlternateContent>
          </a:graphicData>
        </a:graphic>
      </p:graphicFrame>
      <p:sp>
        <p:nvSpPr>
          <p:cNvPr id="257" name="TextBox 19">
            <a:extLst>
              <a:ext uri="{FF2B5EF4-FFF2-40B4-BE49-F238E27FC236}">
                <a16:creationId xmlns:a16="http://schemas.microsoft.com/office/drawing/2014/main" id="{453D06BB-8F13-274C-B9C5-07E468F29F4C}"/>
              </a:ext>
            </a:extLst>
          </p:cNvPr>
          <p:cNvSpPr txBox="1"/>
          <p:nvPr/>
        </p:nvSpPr>
        <p:spPr>
          <a:xfrm>
            <a:off x="-440149" y="124694"/>
            <a:ext cx="3714861" cy="338554"/>
          </a:xfrm>
          <a:prstGeom prst="rect">
            <a:avLst/>
          </a:prstGeom>
          <a:noFill/>
        </p:spPr>
        <p:txBody>
          <a:bodyPr wrap="square" rtlCol="0">
            <a:spAutoFit/>
          </a:bodyPr>
          <a:lstStyle/>
          <a:p>
            <a:pPr algn="ctr"/>
            <a:r>
              <a:rPr lang="de-CH" sz="1600" b="1" dirty="0" err="1">
                <a:solidFill>
                  <a:srgbClr val="000000"/>
                </a:solidFill>
                <a:latin typeface="Arial" panose="020B0604020202020204" pitchFamily="34" charset="0"/>
                <a:cs typeface="Arial" panose="020B0604020202020204" pitchFamily="34" charset="0"/>
              </a:rPr>
              <a:t>Supplementary</a:t>
            </a:r>
            <a:r>
              <a:rPr lang="de-CH" sz="1600" b="1" dirty="0">
                <a:solidFill>
                  <a:srgbClr val="000000"/>
                </a:solidFill>
                <a:latin typeface="Arial" panose="020B0604020202020204" pitchFamily="34" charset="0"/>
                <a:cs typeface="Arial" panose="020B0604020202020204" pitchFamily="34" charset="0"/>
              </a:rPr>
              <a:t> </a:t>
            </a:r>
            <a:r>
              <a:rPr lang="de-CH" sz="1600" b="1" dirty="0" err="1">
                <a:solidFill>
                  <a:srgbClr val="000000"/>
                </a:solidFill>
                <a:latin typeface="Arial" panose="020B0604020202020204" pitchFamily="34" charset="0"/>
                <a:cs typeface="Arial" panose="020B0604020202020204" pitchFamily="34" charset="0"/>
              </a:rPr>
              <a:t>Figure</a:t>
            </a:r>
            <a:r>
              <a:rPr lang="de-CH" sz="1600" b="1" dirty="0">
                <a:solidFill>
                  <a:srgbClr val="000000"/>
                </a:solidFill>
                <a:latin typeface="Arial" panose="020B0604020202020204" pitchFamily="34" charset="0"/>
                <a:cs typeface="Arial" panose="020B0604020202020204" pitchFamily="34" charset="0"/>
              </a:rPr>
              <a:t> 1</a:t>
            </a:r>
          </a:p>
        </p:txBody>
      </p:sp>
      <p:pic>
        <p:nvPicPr>
          <p:cNvPr id="258" name="Picture 257">
            <a:extLst>
              <a:ext uri="{FF2B5EF4-FFF2-40B4-BE49-F238E27FC236}">
                <a16:creationId xmlns:a16="http://schemas.microsoft.com/office/drawing/2014/main" id="{5C5785B3-8832-AB46-86A7-F7F494DCAF5D}"/>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rightnessContrast contrast="-40000"/>
                    </a14:imgEffect>
                  </a14:imgLayer>
                </a14:imgProps>
              </a:ext>
              <a:ext uri="{28A0092B-C50C-407E-A947-70E740481C1C}">
                <a14:useLocalDpi xmlns:a14="http://schemas.microsoft.com/office/drawing/2010/main" val="0"/>
              </a:ext>
            </a:extLst>
          </a:blip>
          <a:srcRect l="16028" t="50633" r="19194" b="38295"/>
          <a:stretch/>
        </p:blipFill>
        <p:spPr>
          <a:xfrm>
            <a:off x="3674199" y="2836272"/>
            <a:ext cx="2225487" cy="282804"/>
          </a:xfrm>
          <a:prstGeom prst="rect">
            <a:avLst/>
          </a:prstGeom>
          <a:ln>
            <a:solidFill>
              <a:schemeClr val="tx1"/>
            </a:solidFill>
          </a:ln>
        </p:spPr>
      </p:pic>
      <p:sp>
        <p:nvSpPr>
          <p:cNvPr id="259" name="Textfeld 56">
            <a:extLst>
              <a:ext uri="{FF2B5EF4-FFF2-40B4-BE49-F238E27FC236}">
                <a16:creationId xmlns:a16="http://schemas.microsoft.com/office/drawing/2014/main" id="{1C04D14C-7978-4C4C-8362-012BD4DE363B}"/>
              </a:ext>
            </a:extLst>
          </p:cNvPr>
          <p:cNvSpPr txBox="1"/>
          <p:nvPr/>
        </p:nvSpPr>
        <p:spPr>
          <a:xfrm>
            <a:off x="5332721" y="751617"/>
            <a:ext cx="488302" cy="200055"/>
          </a:xfrm>
          <a:prstGeom prst="rect">
            <a:avLst/>
          </a:prstGeom>
          <a:solidFill>
            <a:srgbClr val="92D050"/>
          </a:solidFill>
          <a:ln>
            <a:solidFill>
              <a:schemeClr val="tx1"/>
            </a:solidFill>
          </a:ln>
        </p:spPr>
        <p:txBody>
          <a:bodyPr wrap="square" rtlCol="0">
            <a:spAutoFit/>
          </a:bodyPr>
          <a:lstStyle/>
          <a:p>
            <a:pPr algn="ctr"/>
            <a:r>
              <a:rPr lang="de-CH" sz="700" b="1" dirty="0">
                <a:solidFill>
                  <a:srgbClr val="000000"/>
                </a:solidFill>
              </a:rPr>
              <a:t>H3122</a:t>
            </a:r>
          </a:p>
        </p:txBody>
      </p:sp>
      <p:sp>
        <p:nvSpPr>
          <p:cNvPr id="260" name="Textfeld 44">
            <a:extLst>
              <a:ext uri="{FF2B5EF4-FFF2-40B4-BE49-F238E27FC236}">
                <a16:creationId xmlns:a16="http://schemas.microsoft.com/office/drawing/2014/main" id="{A0BB0EAA-156D-9744-81AD-8EDD3F0D9053}"/>
              </a:ext>
            </a:extLst>
          </p:cNvPr>
          <p:cNvSpPr txBox="1"/>
          <p:nvPr/>
        </p:nvSpPr>
        <p:spPr>
          <a:xfrm>
            <a:off x="2497403" y="932590"/>
            <a:ext cx="1087162" cy="215444"/>
          </a:xfrm>
          <a:prstGeom prst="rect">
            <a:avLst/>
          </a:prstGeom>
          <a:noFill/>
        </p:spPr>
        <p:txBody>
          <a:bodyPr wrap="square" rtlCol="0">
            <a:spAutoFit/>
          </a:bodyPr>
          <a:lstStyle/>
          <a:p>
            <a:pPr algn="r"/>
            <a:r>
              <a:rPr lang="de-CH" sz="800" b="1" dirty="0" err="1">
                <a:solidFill>
                  <a:srgbClr val="000000"/>
                </a:solidFill>
              </a:rPr>
              <a:t>Ceritinib</a:t>
            </a:r>
            <a:r>
              <a:rPr lang="de-CH" sz="800" b="1" dirty="0">
                <a:solidFill>
                  <a:srgbClr val="000000"/>
                </a:solidFill>
              </a:rPr>
              <a:t> [µM] </a:t>
            </a:r>
          </a:p>
        </p:txBody>
      </p:sp>
      <p:sp>
        <p:nvSpPr>
          <p:cNvPr id="261" name="Textfeld 45">
            <a:extLst>
              <a:ext uri="{FF2B5EF4-FFF2-40B4-BE49-F238E27FC236}">
                <a16:creationId xmlns:a16="http://schemas.microsoft.com/office/drawing/2014/main" id="{241AC332-2C1D-0743-8039-AD4760A34ADE}"/>
              </a:ext>
            </a:extLst>
          </p:cNvPr>
          <p:cNvSpPr txBox="1"/>
          <p:nvPr/>
        </p:nvSpPr>
        <p:spPr>
          <a:xfrm>
            <a:off x="3694730" y="941184"/>
            <a:ext cx="143685" cy="200055"/>
          </a:xfrm>
          <a:prstGeom prst="rect">
            <a:avLst/>
          </a:prstGeom>
          <a:noFill/>
        </p:spPr>
        <p:txBody>
          <a:bodyPr wrap="square" rtlCol="0">
            <a:spAutoFit/>
          </a:bodyPr>
          <a:lstStyle/>
          <a:p>
            <a:pPr algn="ctr"/>
            <a:r>
              <a:rPr lang="de-CH" sz="700" b="1" dirty="0">
                <a:solidFill>
                  <a:srgbClr val="000000"/>
                </a:solidFill>
              </a:rPr>
              <a:t>0</a:t>
            </a:r>
          </a:p>
        </p:txBody>
      </p:sp>
      <p:sp>
        <p:nvSpPr>
          <p:cNvPr id="262" name="Textfeld 46">
            <a:extLst>
              <a:ext uri="{FF2B5EF4-FFF2-40B4-BE49-F238E27FC236}">
                <a16:creationId xmlns:a16="http://schemas.microsoft.com/office/drawing/2014/main" id="{5C61F568-DDD9-B94D-BD39-F3DA823D460C}"/>
              </a:ext>
            </a:extLst>
          </p:cNvPr>
          <p:cNvSpPr txBox="1"/>
          <p:nvPr/>
        </p:nvSpPr>
        <p:spPr>
          <a:xfrm>
            <a:off x="3817915" y="940151"/>
            <a:ext cx="331359" cy="200055"/>
          </a:xfrm>
          <a:prstGeom prst="rect">
            <a:avLst/>
          </a:prstGeom>
          <a:noFill/>
        </p:spPr>
        <p:txBody>
          <a:bodyPr wrap="square" rtlCol="0">
            <a:spAutoFit/>
          </a:bodyPr>
          <a:lstStyle/>
          <a:p>
            <a:pPr algn="ctr"/>
            <a:r>
              <a:rPr lang="de-CH" sz="700" b="1" dirty="0">
                <a:solidFill>
                  <a:srgbClr val="000000"/>
                </a:solidFill>
              </a:rPr>
              <a:t>0.1</a:t>
            </a:r>
          </a:p>
        </p:txBody>
      </p:sp>
      <p:sp>
        <p:nvSpPr>
          <p:cNvPr id="263" name="Textfeld 47">
            <a:extLst>
              <a:ext uri="{FF2B5EF4-FFF2-40B4-BE49-F238E27FC236}">
                <a16:creationId xmlns:a16="http://schemas.microsoft.com/office/drawing/2014/main" id="{C10AAB29-F378-DE4C-9049-C1908EEC739A}"/>
              </a:ext>
            </a:extLst>
          </p:cNvPr>
          <p:cNvSpPr txBox="1"/>
          <p:nvPr/>
        </p:nvSpPr>
        <p:spPr>
          <a:xfrm>
            <a:off x="4072577" y="951672"/>
            <a:ext cx="215718" cy="200055"/>
          </a:xfrm>
          <a:prstGeom prst="rect">
            <a:avLst/>
          </a:prstGeom>
          <a:noFill/>
        </p:spPr>
        <p:txBody>
          <a:bodyPr wrap="square" rtlCol="0">
            <a:spAutoFit/>
          </a:bodyPr>
          <a:lstStyle/>
          <a:p>
            <a:pPr algn="ctr"/>
            <a:r>
              <a:rPr lang="de-CH" sz="700" b="1" dirty="0">
                <a:solidFill>
                  <a:srgbClr val="000000"/>
                </a:solidFill>
              </a:rPr>
              <a:t>1</a:t>
            </a:r>
          </a:p>
        </p:txBody>
      </p:sp>
      <p:sp>
        <p:nvSpPr>
          <p:cNvPr id="264" name="Textfeld 45">
            <a:extLst>
              <a:ext uri="{FF2B5EF4-FFF2-40B4-BE49-F238E27FC236}">
                <a16:creationId xmlns:a16="http://schemas.microsoft.com/office/drawing/2014/main" id="{00EAA3ED-F45D-6742-9B74-C4DAB4681662}"/>
              </a:ext>
            </a:extLst>
          </p:cNvPr>
          <p:cNvSpPr txBox="1"/>
          <p:nvPr/>
        </p:nvSpPr>
        <p:spPr>
          <a:xfrm>
            <a:off x="4476533" y="941184"/>
            <a:ext cx="143685" cy="200055"/>
          </a:xfrm>
          <a:prstGeom prst="rect">
            <a:avLst/>
          </a:prstGeom>
          <a:noFill/>
        </p:spPr>
        <p:txBody>
          <a:bodyPr wrap="square" rtlCol="0">
            <a:spAutoFit/>
          </a:bodyPr>
          <a:lstStyle/>
          <a:p>
            <a:pPr algn="ctr"/>
            <a:r>
              <a:rPr lang="de-CH" sz="700" b="1" dirty="0">
                <a:solidFill>
                  <a:srgbClr val="000000"/>
                </a:solidFill>
              </a:rPr>
              <a:t>0</a:t>
            </a:r>
          </a:p>
        </p:txBody>
      </p:sp>
      <p:sp>
        <p:nvSpPr>
          <p:cNvPr id="265" name="Textfeld 46">
            <a:extLst>
              <a:ext uri="{FF2B5EF4-FFF2-40B4-BE49-F238E27FC236}">
                <a16:creationId xmlns:a16="http://schemas.microsoft.com/office/drawing/2014/main" id="{CBE69598-C8F8-FD4A-A56B-F0D6B9AAC664}"/>
              </a:ext>
            </a:extLst>
          </p:cNvPr>
          <p:cNvSpPr txBox="1"/>
          <p:nvPr/>
        </p:nvSpPr>
        <p:spPr>
          <a:xfrm>
            <a:off x="4599718" y="940151"/>
            <a:ext cx="331359" cy="200055"/>
          </a:xfrm>
          <a:prstGeom prst="rect">
            <a:avLst/>
          </a:prstGeom>
          <a:noFill/>
        </p:spPr>
        <p:txBody>
          <a:bodyPr wrap="square" rtlCol="0">
            <a:spAutoFit/>
          </a:bodyPr>
          <a:lstStyle/>
          <a:p>
            <a:pPr algn="ctr"/>
            <a:r>
              <a:rPr lang="de-CH" sz="700" b="1" dirty="0">
                <a:solidFill>
                  <a:srgbClr val="000000"/>
                </a:solidFill>
              </a:rPr>
              <a:t>0.1</a:t>
            </a:r>
          </a:p>
        </p:txBody>
      </p:sp>
      <p:sp>
        <p:nvSpPr>
          <p:cNvPr id="266" name="Textfeld 47">
            <a:extLst>
              <a:ext uri="{FF2B5EF4-FFF2-40B4-BE49-F238E27FC236}">
                <a16:creationId xmlns:a16="http://schemas.microsoft.com/office/drawing/2014/main" id="{36BC9000-2385-2749-8FA2-2FC795B3BF93}"/>
              </a:ext>
            </a:extLst>
          </p:cNvPr>
          <p:cNvSpPr txBox="1"/>
          <p:nvPr/>
        </p:nvSpPr>
        <p:spPr>
          <a:xfrm>
            <a:off x="4854380" y="935675"/>
            <a:ext cx="215718" cy="200055"/>
          </a:xfrm>
          <a:prstGeom prst="rect">
            <a:avLst/>
          </a:prstGeom>
          <a:noFill/>
        </p:spPr>
        <p:txBody>
          <a:bodyPr wrap="square" rtlCol="0">
            <a:spAutoFit/>
          </a:bodyPr>
          <a:lstStyle/>
          <a:p>
            <a:pPr algn="ctr"/>
            <a:r>
              <a:rPr lang="de-CH" sz="700" b="1" dirty="0">
                <a:solidFill>
                  <a:srgbClr val="000000"/>
                </a:solidFill>
              </a:rPr>
              <a:t>1</a:t>
            </a:r>
          </a:p>
        </p:txBody>
      </p:sp>
      <p:sp>
        <p:nvSpPr>
          <p:cNvPr id="267" name="Textfeld 45">
            <a:extLst>
              <a:ext uri="{FF2B5EF4-FFF2-40B4-BE49-F238E27FC236}">
                <a16:creationId xmlns:a16="http://schemas.microsoft.com/office/drawing/2014/main" id="{BD87AEA9-6DB6-CF46-BF42-C9C02810047B}"/>
              </a:ext>
            </a:extLst>
          </p:cNvPr>
          <p:cNvSpPr txBox="1"/>
          <p:nvPr/>
        </p:nvSpPr>
        <p:spPr>
          <a:xfrm>
            <a:off x="5304260" y="935186"/>
            <a:ext cx="143685" cy="200055"/>
          </a:xfrm>
          <a:prstGeom prst="rect">
            <a:avLst/>
          </a:prstGeom>
          <a:noFill/>
        </p:spPr>
        <p:txBody>
          <a:bodyPr wrap="square" rtlCol="0">
            <a:spAutoFit/>
          </a:bodyPr>
          <a:lstStyle/>
          <a:p>
            <a:pPr algn="ctr"/>
            <a:r>
              <a:rPr lang="de-CH" sz="700" b="1" dirty="0">
                <a:solidFill>
                  <a:srgbClr val="000000"/>
                </a:solidFill>
              </a:rPr>
              <a:t>0</a:t>
            </a:r>
          </a:p>
        </p:txBody>
      </p:sp>
      <p:sp>
        <p:nvSpPr>
          <p:cNvPr id="268" name="Textfeld 46">
            <a:extLst>
              <a:ext uri="{FF2B5EF4-FFF2-40B4-BE49-F238E27FC236}">
                <a16:creationId xmlns:a16="http://schemas.microsoft.com/office/drawing/2014/main" id="{AE519D75-B046-CF4D-A516-7A8A445D9601}"/>
              </a:ext>
            </a:extLst>
          </p:cNvPr>
          <p:cNvSpPr txBox="1"/>
          <p:nvPr/>
        </p:nvSpPr>
        <p:spPr>
          <a:xfrm>
            <a:off x="5427445" y="934153"/>
            <a:ext cx="331359" cy="200055"/>
          </a:xfrm>
          <a:prstGeom prst="rect">
            <a:avLst/>
          </a:prstGeom>
          <a:noFill/>
        </p:spPr>
        <p:txBody>
          <a:bodyPr wrap="square" rtlCol="0">
            <a:spAutoFit/>
          </a:bodyPr>
          <a:lstStyle/>
          <a:p>
            <a:pPr algn="ctr"/>
            <a:r>
              <a:rPr lang="de-CH" sz="700" b="1" dirty="0">
                <a:solidFill>
                  <a:srgbClr val="000000"/>
                </a:solidFill>
              </a:rPr>
              <a:t>0.1</a:t>
            </a:r>
          </a:p>
        </p:txBody>
      </p:sp>
      <p:sp>
        <p:nvSpPr>
          <p:cNvPr id="269" name="Textfeld 47">
            <a:extLst>
              <a:ext uri="{FF2B5EF4-FFF2-40B4-BE49-F238E27FC236}">
                <a16:creationId xmlns:a16="http://schemas.microsoft.com/office/drawing/2014/main" id="{C6828707-22AF-CC44-823D-585A3AB3E335}"/>
              </a:ext>
            </a:extLst>
          </p:cNvPr>
          <p:cNvSpPr txBox="1"/>
          <p:nvPr/>
        </p:nvSpPr>
        <p:spPr>
          <a:xfrm>
            <a:off x="5682107" y="937997"/>
            <a:ext cx="215718" cy="200055"/>
          </a:xfrm>
          <a:prstGeom prst="rect">
            <a:avLst/>
          </a:prstGeom>
          <a:noFill/>
        </p:spPr>
        <p:txBody>
          <a:bodyPr wrap="square" rtlCol="0">
            <a:spAutoFit/>
          </a:bodyPr>
          <a:lstStyle/>
          <a:p>
            <a:pPr algn="ctr"/>
            <a:r>
              <a:rPr lang="de-CH" sz="700" b="1" dirty="0">
                <a:solidFill>
                  <a:srgbClr val="000000"/>
                </a:solidFill>
              </a:rPr>
              <a:t>1</a:t>
            </a:r>
          </a:p>
        </p:txBody>
      </p:sp>
      <p:sp>
        <p:nvSpPr>
          <p:cNvPr id="270" name="Textfeld 56">
            <a:extLst>
              <a:ext uri="{FF2B5EF4-FFF2-40B4-BE49-F238E27FC236}">
                <a16:creationId xmlns:a16="http://schemas.microsoft.com/office/drawing/2014/main" id="{BA937DD4-AF8E-D247-A7AB-1F448C571179}"/>
              </a:ext>
            </a:extLst>
          </p:cNvPr>
          <p:cNvSpPr txBox="1"/>
          <p:nvPr/>
        </p:nvSpPr>
        <p:spPr>
          <a:xfrm>
            <a:off x="4534306" y="751617"/>
            <a:ext cx="488302" cy="200055"/>
          </a:xfrm>
          <a:prstGeom prst="rect">
            <a:avLst/>
          </a:prstGeom>
          <a:solidFill>
            <a:srgbClr val="FFC000"/>
          </a:solidFill>
          <a:ln>
            <a:solidFill>
              <a:schemeClr val="tx1"/>
            </a:solidFill>
          </a:ln>
        </p:spPr>
        <p:txBody>
          <a:bodyPr wrap="square" rtlCol="0">
            <a:spAutoFit/>
          </a:bodyPr>
          <a:lstStyle/>
          <a:p>
            <a:pPr algn="ctr"/>
            <a:r>
              <a:rPr lang="de-CH" sz="700" b="1" dirty="0">
                <a:solidFill>
                  <a:srgbClr val="000000"/>
                </a:solidFill>
              </a:rPr>
              <a:t>H2228</a:t>
            </a:r>
          </a:p>
        </p:txBody>
      </p:sp>
      <p:sp>
        <p:nvSpPr>
          <p:cNvPr id="271" name="Textfeld 56">
            <a:extLst>
              <a:ext uri="{FF2B5EF4-FFF2-40B4-BE49-F238E27FC236}">
                <a16:creationId xmlns:a16="http://schemas.microsoft.com/office/drawing/2014/main" id="{1B28423D-92FB-F74C-8FBC-A837D8622BE6}"/>
              </a:ext>
            </a:extLst>
          </p:cNvPr>
          <p:cNvSpPr txBox="1"/>
          <p:nvPr/>
        </p:nvSpPr>
        <p:spPr>
          <a:xfrm>
            <a:off x="3735891" y="753307"/>
            <a:ext cx="488302" cy="200055"/>
          </a:xfrm>
          <a:prstGeom prst="rect">
            <a:avLst/>
          </a:prstGeom>
          <a:solidFill>
            <a:srgbClr val="C00000"/>
          </a:solidFill>
          <a:ln>
            <a:solidFill>
              <a:schemeClr val="tx1"/>
            </a:solidFill>
          </a:ln>
        </p:spPr>
        <p:txBody>
          <a:bodyPr wrap="square" rtlCol="0">
            <a:spAutoFit/>
          </a:bodyPr>
          <a:lstStyle/>
          <a:p>
            <a:pPr algn="ctr"/>
            <a:r>
              <a:rPr lang="de-CH" sz="700" b="1" dirty="0">
                <a:solidFill>
                  <a:srgbClr val="FFFFFF"/>
                </a:solidFill>
              </a:rPr>
              <a:t>A549</a:t>
            </a:r>
          </a:p>
        </p:txBody>
      </p:sp>
      <p:sp>
        <p:nvSpPr>
          <p:cNvPr id="272" name="Textfeld 48">
            <a:extLst>
              <a:ext uri="{FF2B5EF4-FFF2-40B4-BE49-F238E27FC236}">
                <a16:creationId xmlns:a16="http://schemas.microsoft.com/office/drawing/2014/main" id="{71B39913-1DC2-1E48-A9CA-7B4CBE564583}"/>
              </a:ext>
            </a:extLst>
          </p:cNvPr>
          <p:cNvSpPr txBox="1"/>
          <p:nvPr/>
        </p:nvSpPr>
        <p:spPr>
          <a:xfrm>
            <a:off x="2800696" y="1169019"/>
            <a:ext cx="882839" cy="200055"/>
          </a:xfrm>
          <a:prstGeom prst="rect">
            <a:avLst/>
          </a:prstGeom>
          <a:noFill/>
        </p:spPr>
        <p:txBody>
          <a:bodyPr wrap="square" rtlCol="0">
            <a:spAutoFit/>
          </a:bodyPr>
          <a:lstStyle/>
          <a:p>
            <a:pPr algn="r"/>
            <a:r>
              <a:rPr lang="de-CH" sz="700" b="1" dirty="0">
                <a:solidFill>
                  <a:srgbClr val="000000"/>
                </a:solidFill>
              </a:rPr>
              <a:t>p-mTOR</a:t>
            </a:r>
            <a:r>
              <a:rPr lang="de-CH" sz="700" b="1" baseline="30000" dirty="0">
                <a:solidFill>
                  <a:srgbClr val="000000"/>
                </a:solidFill>
              </a:rPr>
              <a:t>S2448</a:t>
            </a:r>
          </a:p>
        </p:txBody>
      </p:sp>
      <p:sp>
        <p:nvSpPr>
          <p:cNvPr id="273" name="Textfeld 49">
            <a:extLst>
              <a:ext uri="{FF2B5EF4-FFF2-40B4-BE49-F238E27FC236}">
                <a16:creationId xmlns:a16="http://schemas.microsoft.com/office/drawing/2014/main" id="{6657A9A1-B708-7949-988F-360B54E28013}"/>
              </a:ext>
            </a:extLst>
          </p:cNvPr>
          <p:cNvSpPr txBox="1"/>
          <p:nvPr/>
        </p:nvSpPr>
        <p:spPr>
          <a:xfrm>
            <a:off x="2650597" y="2029542"/>
            <a:ext cx="1024343" cy="200055"/>
          </a:xfrm>
          <a:prstGeom prst="rect">
            <a:avLst/>
          </a:prstGeom>
          <a:noFill/>
        </p:spPr>
        <p:txBody>
          <a:bodyPr wrap="square" rtlCol="0">
            <a:spAutoFit/>
          </a:bodyPr>
          <a:lstStyle/>
          <a:p>
            <a:pPr algn="r"/>
            <a:r>
              <a:rPr lang="de-CH" sz="700" b="1" dirty="0">
                <a:solidFill>
                  <a:srgbClr val="000000"/>
                </a:solidFill>
              </a:rPr>
              <a:t>p-EML4-ALK</a:t>
            </a:r>
            <a:r>
              <a:rPr lang="de-CH" sz="700" b="1" baseline="30000" dirty="0">
                <a:solidFill>
                  <a:srgbClr val="000000"/>
                </a:solidFill>
              </a:rPr>
              <a:t>Tyr1604</a:t>
            </a:r>
          </a:p>
        </p:txBody>
      </p:sp>
      <p:sp>
        <p:nvSpPr>
          <p:cNvPr id="274" name="Textfeld 53">
            <a:extLst>
              <a:ext uri="{FF2B5EF4-FFF2-40B4-BE49-F238E27FC236}">
                <a16:creationId xmlns:a16="http://schemas.microsoft.com/office/drawing/2014/main" id="{E9812C78-6C21-974F-9E0F-C5DC5DC1A830}"/>
              </a:ext>
            </a:extLst>
          </p:cNvPr>
          <p:cNvSpPr txBox="1"/>
          <p:nvPr/>
        </p:nvSpPr>
        <p:spPr>
          <a:xfrm>
            <a:off x="2792102" y="2861773"/>
            <a:ext cx="882839" cy="200055"/>
          </a:xfrm>
          <a:prstGeom prst="rect">
            <a:avLst/>
          </a:prstGeom>
          <a:noFill/>
        </p:spPr>
        <p:txBody>
          <a:bodyPr wrap="square" rtlCol="0">
            <a:spAutoFit/>
          </a:bodyPr>
          <a:lstStyle/>
          <a:p>
            <a:pPr algn="r"/>
            <a:r>
              <a:rPr lang="de-CH" sz="700" b="1" dirty="0">
                <a:solidFill>
                  <a:srgbClr val="000000"/>
                </a:solidFill>
              </a:rPr>
              <a:t>Total </a:t>
            </a:r>
            <a:r>
              <a:rPr lang="de-CH" sz="700" b="1" dirty="0" err="1">
                <a:solidFill>
                  <a:srgbClr val="000000"/>
                </a:solidFill>
              </a:rPr>
              <a:t>protein</a:t>
            </a:r>
            <a:endParaRPr lang="de-CH" sz="700" b="1" dirty="0">
              <a:solidFill>
                <a:srgbClr val="000000"/>
              </a:solidFill>
            </a:endParaRPr>
          </a:p>
        </p:txBody>
      </p:sp>
      <p:sp>
        <p:nvSpPr>
          <p:cNvPr id="275" name="Textfeld 54">
            <a:extLst>
              <a:ext uri="{FF2B5EF4-FFF2-40B4-BE49-F238E27FC236}">
                <a16:creationId xmlns:a16="http://schemas.microsoft.com/office/drawing/2014/main" id="{997F6C98-FA79-8543-9183-344EBFB3F590}"/>
              </a:ext>
            </a:extLst>
          </p:cNvPr>
          <p:cNvSpPr txBox="1"/>
          <p:nvPr/>
        </p:nvSpPr>
        <p:spPr>
          <a:xfrm>
            <a:off x="2792101" y="1544710"/>
            <a:ext cx="882839" cy="200055"/>
          </a:xfrm>
          <a:prstGeom prst="rect">
            <a:avLst/>
          </a:prstGeom>
          <a:noFill/>
        </p:spPr>
        <p:txBody>
          <a:bodyPr wrap="square" rtlCol="0">
            <a:spAutoFit/>
          </a:bodyPr>
          <a:lstStyle/>
          <a:p>
            <a:pPr algn="r"/>
            <a:r>
              <a:rPr lang="de-CH" sz="700" b="1" dirty="0">
                <a:solidFill>
                  <a:srgbClr val="000000"/>
                </a:solidFill>
              </a:rPr>
              <a:t>p-ULK1</a:t>
            </a:r>
            <a:r>
              <a:rPr lang="de-CH" sz="700" b="1" baseline="30000" dirty="0">
                <a:solidFill>
                  <a:srgbClr val="000000"/>
                </a:solidFill>
              </a:rPr>
              <a:t>S757</a:t>
            </a:r>
          </a:p>
        </p:txBody>
      </p:sp>
      <p:sp>
        <p:nvSpPr>
          <p:cNvPr id="276" name="TextBox 25">
            <a:extLst>
              <a:ext uri="{FF2B5EF4-FFF2-40B4-BE49-F238E27FC236}">
                <a16:creationId xmlns:a16="http://schemas.microsoft.com/office/drawing/2014/main" id="{8F394948-BEA3-8140-A0B3-147C839ECCC0}"/>
              </a:ext>
            </a:extLst>
          </p:cNvPr>
          <p:cNvSpPr txBox="1"/>
          <p:nvPr/>
        </p:nvSpPr>
        <p:spPr>
          <a:xfrm>
            <a:off x="5866669" y="1566693"/>
            <a:ext cx="482447" cy="184666"/>
          </a:xfrm>
          <a:prstGeom prst="rect">
            <a:avLst/>
          </a:prstGeom>
          <a:noFill/>
        </p:spPr>
        <p:txBody>
          <a:bodyPr wrap="square" rtlCol="0">
            <a:spAutoFit/>
          </a:bodyPr>
          <a:lstStyle/>
          <a:p>
            <a:r>
              <a:rPr lang="de-CH" sz="600" b="1" dirty="0">
                <a:solidFill>
                  <a:srgbClr val="000000"/>
                </a:solidFill>
              </a:rPr>
              <a:t>150kDa</a:t>
            </a:r>
          </a:p>
        </p:txBody>
      </p:sp>
      <p:sp>
        <p:nvSpPr>
          <p:cNvPr id="277" name="TextBox 19">
            <a:extLst>
              <a:ext uri="{FF2B5EF4-FFF2-40B4-BE49-F238E27FC236}">
                <a16:creationId xmlns:a16="http://schemas.microsoft.com/office/drawing/2014/main" id="{09E8D809-0B01-994F-B61F-3F4BADD3A2F2}"/>
              </a:ext>
            </a:extLst>
          </p:cNvPr>
          <p:cNvSpPr txBox="1"/>
          <p:nvPr/>
        </p:nvSpPr>
        <p:spPr>
          <a:xfrm>
            <a:off x="5866669" y="1164148"/>
            <a:ext cx="482447" cy="184666"/>
          </a:xfrm>
          <a:prstGeom prst="rect">
            <a:avLst/>
          </a:prstGeom>
          <a:noFill/>
        </p:spPr>
        <p:txBody>
          <a:bodyPr wrap="square" rtlCol="0">
            <a:spAutoFit/>
          </a:bodyPr>
          <a:lstStyle/>
          <a:p>
            <a:r>
              <a:rPr lang="de-CH" sz="600" b="1" dirty="0">
                <a:solidFill>
                  <a:srgbClr val="000000"/>
                </a:solidFill>
              </a:rPr>
              <a:t>250kDa</a:t>
            </a:r>
          </a:p>
        </p:txBody>
      </p:sp>
      <p:sp>
        <p:nvSpPr>
          <p:cNvPr id="278" name="TextBox 21">
            <a:extLst>
              <a:ext uri="{FF2B5EF4-FFF2-40B4-BE49-F238E27FC236}">
                <a16:creationId xmlns:a16="http://schemas.microsoft.com/office/drawing/2014/main" id="{065C8B83-5687-8240-AD4F-0F30BFE682F9}"/>
              </a:ext>
            </a:extLst>
          </p:cNvPr>
          <p:cNvSpPr txBox="1"/>
          <p:nvPr/>
        </p:nvSpPr>
        <p:spPr>
          <a:xfrm>
            <a:off x="5878676" y="1933798"/>
            <a:ext cx="482447" cy="184666"/>
          </a:xfrm>
          <a:prstGeom prst="rect">
            <a:avLst/>
          </a:prstGeom>
          <a:noFill/>
        </p:spPr>
        <p:txBody>
          <a:bodyPr wrap="square" rtlCol="0">
            <a:spAutoFit/>
          </a:bodyPr>
          <a:lstStyle/>
          <a:p>
            <a:r>
              <a:rPr lang="de-CH" sz="600" b="1" dirty="0">
                <a:solidFill>
                  <a:srgbClr val="000000"/>
                </a:solidFill>
              </a:rPr>
              <a:t>120kDa</a:t>
            </a:r>
          </a:p>
        </p:txBody>
      </p:sp>
      <p:sp>
        <p:nvSpPr>
          <p:cNvPr id="279" name="TextBox 21">
            <a:extLst>
              <a:ext uri="{FF2B5EF4-FFF2-40B4-BE49-F238E27FC236}">
                <a16:creationId xmlns:a16="http://schemas.microsoft.com/office/drawing/2014/main" id="{B8537585-F601-2B43-9A35-269D25DC0F36}"/>
              </a:ext>
            </a:extLst>
          </p:cNvPr>
          <p:cNvSpPr txBox="1"/>
          <p:nvPr/>
        </p:nvSpPr>
        <p:spPr>
          <a:xfrm>
            <a:off x="5879958" y="2122736"/>
            <a:ext cx="482447" cy="184666"/>
          </a:xfrm>
          <a:prstGeom prst="rect">
            <a:avLst/>
          </a:prstGeom>
          <a:noFill/>
        </p:spPr>
        <p:txBody>
          <a:bodyPr wrap="square" rtlCol="0">
            <a:spAutoFit/>
          </a:bodyPr>
          <a:lstStyle/>
          <a:p>
            <a:r>
              <a:rPr lang="de-CH" sz="600" b="1" dirty="0">
                <a:solidFill>
                  <a:srgbClr val="000000"/>
                </a:solidFill>
              </a:rPr>
              <a:t>90kDa</a:t>
            </a:r>
          </a:p>
        </p:txBody>
      </p:sp>
      <p:sp>
        <p:nvSpPr>
          <p:cNvPr id="280" name="TextBox 23">
            <a:extLst>
              <a:ext uri="{FF2B5EF4-FFF2-40B4-BE49-F238E27FC236}">
                <a16:creationId xmlns:a16="http://schemas.microsoft.com/office/drawing/2014/main" id="{BCB8A098-E7C7-364C-B568-A4ADDF5D71E5}"/>
              </a:ext>
            </a:extLst>
          </p:cNvPr>
          <p:cNvSpPr txBox="1"/>
          <p:nvPr/>
        </p:nvSpPr>
        <p:spPr>
          <a:xfrm>
            <a:off x="5880831" y="2478733"/>
            <a:ext cx="482447" cy="184666"/>
          </a:xfrm>
          <a:prstGeom prst="rect">
            <a:avLst/>
          </a:prstGeom>
          <a:noFill/>
        </p:spPr>
        <p:txBody>
          <a:bodyPr wrap="square" rtlCol="0">
            <a:spAutoFit/>
          </a:bodyPr>
          <a:lstStyle/>
          <a:p>
            <a:r>
              <a:rPr lang="de-CH" sz="600" b="1" dirty="0">
                <a:solidFill>
                  <a:srgbClr val="000000"/>
                </a:solidFill>
              </a:rPr>
              <a:t>50kDa</a:t>
            </a:r>
          </a:p>
        </p:txBody>
      </p:sp>
      <p:sp>
        <p:nvSpPr>
          <p:cNvPr id="281" name="Textfeld 51">
            <a:extLst>
              <a:ext uri="{FF2B5EF4-FFF2-40B4-BE49-F238E27FC236}">
                <a16:creationId xmlns:a16="http://schemas.microsoft.com/office/drawing/2014/main" id="{B513802A-8C29-D441-BF02-1F685C91ECFC}"/>
              </a:ext>
            </a:extLst>
          </p:cNvPr>
          <p:cNvSpPr txBox="1"/>
          <p:nvPr/>
        </p:nvSpPr>
        <p:spPr>
          <a:xfrm>
            <a:off x="2791359" y="2482216"/>
            <a:ext cx="882840" cy="200055"/>
          </a:xfrm>
          <a:prstGeom prst="rect">
            <a:avLst/>
          </a:prstGeom>
          <a:noFill/>
        </p:spPr>
        <p:txBody>
          <a:bodyPr wrap="square" rtlCol="0">
            <a:spAutoFit/>
          </a:bodyPr>
          <a:lstStyle/>
          <a:p>
            <a:pPr algn="r"/>
            <a:r>
              <a:rPr lang="de-CH" sz="700" b="1" dirty="0">
                <a:solidFill>
                  <a:srgbClr val="000000"/>
                </a:solidFill>
              </a:rPr>
              <a:t>p-p70S6K</a:t>
            </a:r>
            <a:r>
              <a:rPr lang="de-CH" sz="700" b="1" baseline="30000" dirty="0">
                <a:solidFill>
                  <a:srgbClr val="000000"/>
                </a:solidFill>
              </a:rPr>
              <a:t>Thr389</a:t>
            </a:r>
          </a:p>
        </p:txBody>
      </p:sp>
      <p:pic>
        <p:nvPicPr>
          <p:cNvPr id="282" name="Picture 281">
            <a:extLst>
              <a:ext uri="{FF2B5EF4-FFF2-40B4-BE49-F238E27FC236}">
                <a16:creationId xmlns:a16="http://schemas.microsoft.com/office/drawing/2014/main" id="{6C874F42-6B64-B040-A9C1-6DABAEB6B8B0}"/>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17691" t="12993" r="17915" b="77832"/>
          <a:stretch/>
        </p:blipFill>
        <p:spPr>
          <a:xfrm>
            <a:off x="3679815" y="2454402"/>
            <a:ext cx="2219870" cy="236219"/>
          </a:xfrm>
          <a:prstGeom prst="rect">
            <a:avLst/>
          </a:prstGeom>
          <a:ln>
            <a:solidFill>
              <a:schemeClr val="tx1"/>
            </a:solidFill>
          </a:ln>
        </p:spPr>
      </p:pic>
      <p:pic>
        <p:nvPicPr>
          <p:cNvPr id="283" name="Picture 282">
            <a:extLst>
              <a:ext uri="{FF2B5EF4-FFF2-40B4-BE49-F238E27FC236}">
                <a16:creationId xmlns:a16="http://schemas.microsoft.com/office/drawing/2014/main" id="{EFD1078B-5AAF-F648-BDE1-0657BEAF46A4}"/>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15018" t="48210" r="19028" b="42542"/>
          <a:stretch/>
        </p:blipFill>
        <p:spPr>
          <a:xfrm>
            <a:off x="3681675" y="1138052"/>
            <a:ext cx="2216150" cy="231369"/>
          </a:xfrm>
          <a:prstGeom prst="rect">
            <a:avLst/>
          </a:prstGeom>
          <a:ln>
            <a:solidFill>
              <a:schemeClr val="tx1"/>
            </a:solidFill>
          </a:ln>
        </p:spPr>
      </p:pic>
      <p:pic>
        <p:nvPicPr>
          <p:cNvPr id="284" name="Picture 283">
            <a:extLst>
              <a:ext uri="{FF2B5EF4-FFF2-40B4-BE49-F238E27FC236}">
                <a16:creationId xmlns:a16="http://schemas.microsoft.com/office/drawing/2014/main" id="{76F29CAA-F619-BF4F-866A-D041FCCB4444}"/>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14824" t="39240" r="20559" b="47633"/>
          <a:stretch/>
        </p:blipFill>
        <p:spPr>
          <a:xfrm>
            <a:off x="3681675" y="1498288"/>
            <a:ext cx="2216890" cy="335280"/>
          </a:xfrm>
          <a:prstGeom prst="rect">
            <a:avLst/>
          </a:prstGeom>
          <a:ln>
            <a:solidFill>
              <a:schemeClr val="tx1"/>
            </a:solidFill>
          </a:ln>
        </p:spPr>
      </p:pic>
      <p:sp>
        <p:nvSpPr>
          <p:cNvPr id="285" name="Rectangle 284">
            <a:extLst>
              <a:ext uri="{FF2B5EF4-FFF2-40B4-BE49-F238E27FC236}">
                <a16:creationId xmlns:a16="http://schemas.microsoft.com/office/drawing/2014/main" id="{9DBB0171-E706-1E45-A929-5CC2707D438C}"/>
              </a:ext>
            </a:extLst>
          </p:cNvPr>
          <p:cNvSpPr/>
          <p:nvPr/>
        </p:nvSpPr>
        <p:spPr>
          <a:xfrm>
            <a:off x="5162929" y="1624880"/>
            <a:ext cx="132780" cy="215444"/>
          </a:xfrm>
          <a:prstGeom prst="rect">
            <a:avLst/>
          </a:prstGeom>
        </p:spPr>
        <p:txBody>
          <a:bodyPr wrap="square">
            <a:spAutoFit/>
          </a:bodyPr>
          <a:lstStyle/>
          <a:p>
            <a:r>
              <a:rPr lang="de-CH" sz="800" b="1" dirty="0">
                <a:solidFill>
                  <a:srgbClr val="000000"/>
                </a:solidFill>
              </a:rPr>
              <a:t>*</a:t>
            </a:r>
            <a:endParaRPr lang="de-CH" dirty="0">
              <a:solidFill>
                <a:srgbClr val="000000"/>
              </a:solidFill>
            </a:endParaRPr>
          </a:p>
        </p:txBody>
      </p:sp>
      <p:pic>
        <p:nvPicPr>
          <p:cNvPr id="286" name="Picture 285">
            <a:extLst>
              <a:ext uri="{FF2B5EF4-FFF2-40B4-BE49-F238E27FC236}">
                <a16:creationId xmlns:a16="http://schemas.microsoft.com/office/drawing/2014/main" id="{253F249C-97A1-3D4B-853F-D49981C4E492}"/>
              </a:ext>
            </a:extLst>
          </p:cNvPr>
          <p:cNvPicPr>
            <a:picLocks noChangeAspect="1"/>
          </p:cNvPicPr>
          <p:nvPr/>
        </p:nvPicPr>
        <p:blipFill rotWithShape="1">
          <a:blip r:embed="rId14" cstate="print">
            <a:extLst>
              <a:ext uri="{BEBA8EAE-BF5A-486C-A8C5-ECC9F3942E4B}">
                <a14:imgProps xmlns:a14="http://schemas.microsoft.com/office/drawing/2010/main">
                  <a14:imgLayer r:embed="rId15">
                    <a14:imgEffect>
                      <a14:brightnessContrast bright="20000"/>
                    </a14:imgEffect>
                  </a14:imgLayer>
                </a14:imgProps>
              </a:ext>
              <a:ext uri="{28A0092B-C50C-407E-A947-70E740481C1C}">
                <a14:useLocalDpi xmlns:a14="http://schemas.microsoft.com/office/drawing/2010/main" val="0"/>
              </a:ext>
            </a:extLst>
          </a:blip>
          <a:srcRect l="13050" t="75607" r="22148" b="11714"/>
          <a:stretch/>
        </p:blipFill>
        <p:spPr>
          <a:xfrm>
            <a:off x="3683535" y="1967399"/>
            <a:ext cx="2216150" cy="323850"/>
          </a:xfrm>
          <a:prstGeom prst="rect">
            <a:avLst/>
          </a:prstGeom>
          <a:ln>
            <a:solidFill>
              <a:schemeClr val="tx1"/>
            </a:solidFill>
          </a:ln>
        </p:spPr>
      </p:pic>
      <p:cxnSp>
        <p:nvCxnSpPr>
          <p:cNvPr id="287" name="Straight Arrow Connector 286">
            <a:extLst>
              <a:ext uri="{FF2B5EF4-FFF2-40B4-BE49-F238E27FC236}">
                <a16:creationId xmlns:a16="http://schemas.microsoft.com/office/drawing/2014/main" id="{024D1F48-A25F-3E4D-B91C-BCB8A8AD5684}"/>
              </a:ext>
            </a:extLst>
          </p:cNvPr>
          <p:cNvCxnSpPr/>
          <p:nvPr/>
        </p:nvCxnSpPr>
        <p:spPr>
          <a:xfrm flipV="1">
            <a:off x="4348183" y="2222628"/>
            <a:ext cx="154246" cy="102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288" name="Rectangle 287">
            <a:extLst>
              <a:ext uri="{FF2B5EF4-FFF2-40B4-BE49-F238E27FC236}">
                <a16:creationId xmlns:a16="http://schemas.microsoft.com/office/drawing/2014/main" id="{77F34ADA-A25D-F54A-945B-277AD0C2E872}"/>
              </a:ext>
            </a:extLst>
          </p:cNvPr>
          <p:cNvSpPr/>
          <p:nvPr/>
        </p:nvSpPr>
        <p:spPr>
          <a:xfrm>
            <a:off x="3608244" y="3187563"/>
            <a:ext cx="1790652" cy="215444"/>
          </a:xfrm>
          <a:prstGeom prst="rect">
            <a:avLst/>
          </a:prstGeom>
        </p:spPr>
        <p:txBody>
          <a:bodyPr wrap="square">
            <a:spAutoFit/>
          </a:bodyPr>
          <a:lstStyle/>
          <a:p>
            <a:r>
              <a:rPr lang="de-CH" sz="800" b="1" dirty="0">
                <a:solidFill>
                  <a:srgbClr val="000000"/>
                </a:solidFill>
              </a:rPr>
              <a:t>* </a:t>
            </a:r>
            <a:r>
              <a:rPr lang="de-CH" sz="800" b="1" dirty="0" err="1">
                <a:solidFill>
                  <a:srgbClr val="000000"/>
                </a:solidFill>
              </a:rPr>
              <a:t>remaining</a:t>
            </a:r>
            <a:r>
              <a:rPr lang="de-CH" sz="800" b="1" dirty="0">
                <a:solidFill>
                  <a:srgbClr val="000000"/>
                </a:solidFill>
              </a:rPr>
              <a:t> pEML4-ALK band</a:t>
            </a:r>
            <a:endParaRPr lang="de-CH" dirty="0">
              <a:solidFill>
                <a:srgbClr val="000000"/>
              </a:solidFill>
            </a:endParaRPr>
          </a:p>
        </p:txBody>
      </p:sp>
      <p:sp>
        <p:nvSpPr>
          <p:cNvPr id="289" name="Textfeld 47">
            <a:extLst>
              <a:ext uri="{FF2B5EF4-FFF2-40B4-BE49-F238E27FC236}">
                <a16:creationId xmlns:a16="http://schemas.microsoft.com/office/drawing/2014/main" id="{1C1A6706-2B63-6347-A95B-D4D118655852}"/>
              </a:ext>
            </a:extLst>
          </p:cNvPr>
          <p:cNvSpPr txBox="1"/>
          <p:nvPr/>
        </p:nvSpPr>
        <p:spPr>
          <a:xfrm>
            <a:off x="3609695" y="1332032"/>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290" name="Textfeld 47">
            <a:extLst>
              <a:ext uri="{FF2B5EF4-FFF2-40B4-BE49-F238E27FC236}">
                <a16:creationId xmlns:a16="http://schemas.microsoft.com/office/drawing/2014/main" id="{2856ABB9-847B-994B-A8B3-C3E2D5CF14CA}"/>
              </a:ext>
            </a:extLst>
          </p:cNvPr>
          <p:cNvSpPr txBox="1"/>
          <p:nvPr/>
        </p:nvSpPr>
        <p:spPr>
          <a:xfrm>
            <a:off x="4390592" y="1332032"/>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291" name="Textfeld 47">
            <a:extLst>
              <a:ext uri="{FF2B5EF4-FFF2-40B4-BE49-F238E27FC236}">
                <a16:creationId xmlns:a16="http://schemas.microsoft.com/office/drawing/2014/main" id="{B77DF22A-F535-5146-ACB7-ABA5A7DFDE58}"/>
              </a:ext>
            </a:extLst>
          </p:cNvPr>
          <p:cNvSpPr txBox="1"/>
          <p:nvPr/>
        </p:nvSpPr>
        <p:spPr>
          <a:xfrm>
            <a:off x="5167447" y="1325777"/>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292" name="Textfeld 47">
            <a:extLst>
              <a:ext uri="{FF2B5EF4-FFF2-40B4-BE49-F238E27FC236}">
                <a16:creationId xmlns:a16="http://schemas.microsoft.com/office/drawing/2014/main" id="{6AFFDEC4-27B7-5641-82C6-04DA09798018}"/>
              </a:ext>
            </a:extLst>
          </p:cNvPr>
          <p:cNvSpPr txBox="1"/>
          <p:nvPr/>
        </p:nvSpPr>
        <p:spPr>
          <a:xfrm>
            <a:off x="3819266" y="1331770"/>
            <a:ext cx="346000" cy="184666"/>
          </a:xfrm>
          <a:prstGeom prst="rect">
            <a:avLst/>
          </a:prstGeom>
          <a:noFill/>
        </p:spPr>
        <p:txBody>
          <a:bodyPr wrap="square" rtlCol="0">
            <a:spAutoFit/>
          </a:bodyPr>
          <a:lstStyle/>
          <a:p>
            <a:pPr algn="ctr"/>
            <a:r>
              <a:rPr lang="de-CH" sz="600" dirty="0">
                <a:solidFill>
                  <a:srgbClr val="000000"/>
                </a:solidFill>
              </a:rPr>
              <a:t>0.95</a:t>
            </a:r>
          </a:p>
        </p:txBody>
      </p:sp>
      <p:sp>
        <p:nvSpPr>
          <p:cNvPr id="293" name="Textfeld 47">
            <a:extLst>
              <a:ext uri="{FF2B5EF4-FFF2-40B4-BE49-F238E27FC236}">
                <a16:creationId xmlns:a16="http://schemas.microsoft.com/office/drawing/2014/main" id="{4596376E-3A9C-E34C-A1A2-F623DBBB885E}"/>
              </a:ext>
            </a:extLst>
          </p:cNvPr>
          <p:cNvSpPr txBox="1"/>
          <p:nvPr/>
        </p:nvSpPr>
        <p:spPr>
          <a:xfrm>
            <a:off x="4600163" y="1331770"/>
            <a:ext cx="346000" cy="184666"/>
          </a:xfrm>
          <a:prstGeom prst="rect">
            <a:avLst/>
          </a:prstGeom>
          <a:noFill/>
        </p:spPr>
        <p:txBody>
          <a:bodyPr wrap="square" rtlCol="0">
            <a:spAutoFit/>
          </a:bodyPr>
          <a:lstStyle/>
          <a:p>
            <a:pPr algn="ctr"/>
            <a:r>
              <a:rPr lang="de-CH" sz="600" dirty="0">
                <a:solidFill>
                  <a:srgbClr val="000000"/>
                </a:solidFill>
              </a:rPr>
              <a:t>0.81</a:t>
            </a:r>
          </a:p>
        </p:txBody>
      </p:sp>
      <p:sp>
        <p:nvSpPr>
          <p:cNvPr id="294" name="Textfeld 47">
            <a:extLst>
              <a:ext uri="{FF2B5EF4-FFF2-40B4-BE49-F238E27FC236}">
                <a16:creationId xmlns:a16="http://schemas.microsoft.com/office/drawing/2014/main" id="{4CFE4144-AFBB-4F43-8BDA-0298FC64274A}"/>
              </a:ext>
            </a:extLst>
          </p:cNvPr>
          <p:cNvSpPr txBox="1"/>
          <p:nvPr/>
        </p:nvSpPr>
        <p:spPr>
          <a:xfrm>
            <a:off x="5377018" y="1325515"/>
            <a:ext cx="346000" cy="184666"/>
          </a:xfrm>
          <a:prstGeom prst="rect">
            <a:avLst/>
          </a:prstGeom>
          <a:noFill/>
        </p:spPr>
        <p:txBody>
          <a:bodyPr wrap="square" rtlCol="0">
            <a:spAutoFit/>
          </a:bodyPr>
          <a:lstStyle/>
          <a:p>
            <a:pPr algn="ctr"/>
            <a:r>
              <a:rPr lang="de-CH" sz="600" dirty="0">
                <a:solidFill>
                  <a:srgbClr val="000000"/>
                </a:solidFill>
              </a:rPr>
              <a:t>0.83</a:t>
            </a:r>
          </a:p>
        </p:txBody>
      </p:sp>
      <p:sp>
        <p:nvSpPr>
          <p:cNvPr id="295" name="Textfeld 47">
            <a:extLst>
              <a:ext uri="{FF2B5EF4-FFF2-40B4-BE49-F238E27FC236}">
                <a16:creationId xmlns:a16="http://schemas.microsoft.com/office/drawing/2014/main" id="{E7269C96-0CB4-8F47-A356-E3CBE421AA11}"/>
              </a:ext>
            </a:extLst>
          </p:cNvPr>
          <p:cNvSpPr txBox="1"/>
          <p:nvPr/>
        </p:nvSpPr>
        <p:spPr>
          <a:xfrm>
            <a:off x="4021719" y="1332032"/>
            <a:ext cx="346000" cy="184666"/>
          </a:xfrm>
          <a:prstGeom prst="rect">
            <a:avLst/>
          </a:prstGeom>
          <a:noFill/>
        </p:spPr>
        <p:txBody>
          <a:bodyPr wrap="square" rtlCol="0">
            <a:spAutoFit/>
          </a:bodyPr>
          <a:lstStyle/>
          <a:p>
            <a:pPr algn="ctr"/>
            <a:r>
              <a:rPr lang="de-CH" sz="600" dirty="0">
                <a:solidFill>
                  <a:srgbClr val="000000"/>
                </a:solidFill>
              </a:rPr>
              <a:t>1.09</a:t>
            </a:r>
          </a:p>
        </p:txBody>
      </p:sp>
      <p:sp>
        <p:nvSpPr>
          <p:cNvPr id="296" name="Textfeld 47">
            <a:extLst>
              <a:ext uri="{FF2B5EF4-FFF2-40B4-BE49-F238E27FC236}">
                <a16:creationId xmlns:a16="http://schemas.microsoft.com/office/drawing/2014/main" id="{96BA8CCE-3FAD-D54B-8EFE-5D8D628BA48C}"/>
              </a:ext>
            </a:extLst>
          </p:cNvPr>
          <p:cNvSpPr txBox="1"/>
          <p:nvPr/>
        </p:nvSpPr>
        <p:spPr>
          <a:xfrm>
            <a:off x="4802616" y="1332032"/>
            <a:ext cx="346000" cy="184666"/>
          </a:xfrm>
          <a:prstGeom prst="rect">
            <a:avLst/>
          </a:prstGeom>
          <a:noFill/>
        </p:spPr>
        <p:txBody>
          <a:bodyPr wrap="square" rtlCol="0">
            <a:spAutoFit/>
          </a:bodyPr>
          <a:lstStyle/>
          <a:p>
            <a:pPr algn="ctr"/>
            <a:r>
              <a:rPr lang="de-CH" sz="600" dirty="0">
                <a:solidFill>
                  <a:srgbClr val="000000"/>
                </a:solidFill>
              </a:rPr>
              <a:t>0.73</a:t>
            </a:r>
          </a:p>
        </p:txBody>
      </p:sp>
      <p:sp>
        <p:nvSpPr>
          <p:cNvPr id="297" name="Textfeld 47">
            <a:extLst>
              <a:ext uri="{FF2B5EF4-FFF2-40B4-BE49-F238E27FC236}">
                <a16:creationId xmlns:a16="http://schemas.microsoft.com/office/drawing/2014/main" id="{B423C3A8-3AA0-3A45-9120-79B483AB3E08}"/>
              </a:ext>
            </a:extLst>
          </p:cNvPr>
          <p:cNvSpPr txBox="1"/>
          <p:nvPr/>
        </p:nvSpPr>
        <p:spPr>
          <a:xfrm>
            <a:off x="5579471" y="1325777"/>
            <a:ext cx="346000" cy="184666"/>
          </a:xfrm>
          <a:prstGeom prst="rect">
            <a:avLst/>
          </a:prstGeom>
          <a:noFill/>
        </p:spPr>
        <p:txBody>
          <a:bodyPr wrap="square" rtlCol="0">
            <a:spAutoFit/>
          </a:bodyPr>
          <a:lstStyle/>
          <a:p>
            <a:pPr algn="ctr"/>
            <a:r>
              <a:rPr lang="de-CH" sz="600" dirty="0">
                <a:solidFill>
                  <a:srgbClr val="000000"/>
                </a:solidFill>
              </a:rPr>
              <a:t>0.77</a:t>
            </a:r>
          </a:p>
        </p:txBody>
      </p:sp>
      <p:sp>
        <p:nvSpPr>
          <p:cNvPr id="298" name="Textfeld 47">
            <a:extLst>
              <a:ext uri="{FF2B5EF4-FFF2-40B4-BE49-F238E27FC236}">
                <a16:creationId xmlns:a16="http://schemas.microsoft.com/office/drawing/2014/main" id="{9FFF290F-82EF-F547-BCE5-581044DA14C9}"/>
              </a:ext>
            </a:extLst>
          </p:cNvPr>
          <p:cNvSpPr txBox="1"/>
          <p:nvPr/>
        </p:nvSpPr>
        <p:spPr>
          <a:xfrm>
            <a:off x="3607096" y="1809265"/>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299" name="Textfeld 47">
            <a:extLst>
              <a:ext uri="{FF2B5EF4-FFF2-40B4-BE49-F238E27FC236}">
                <a16:creationId xmlns:a16="http://schemas.microsoft.com/office/drawing/2014/main" id="{5B8A7FA2-2229-2F4C-AD8A-E5E87D3BB09C}"/>
              </a:ext>
            </a:extLst>
          </p:cNvPr>
          <p:cNvSpPr txBox="1"/>
          <p:nvPr/>
        </p:nvSpPr>
        <p:spPr>
          <a:xfrm>
            <a:off x="4387993" y="1809265"/>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300" name="Textfeld 47">
            <a:extLst>
              <a:ext uri="{FF2B5EF4-FFF2-40B4-BE49-F238E27FC236}">
                <a16:creationId xmlns:a16="http://schemas.microsoft.com/office/drawing/2014/main" id="{96B696DD-DB0C-C64D-A21C-79D35BE81E01}"/>
              </a:ext>
            </a:extLst>
          </p:cNvPr>
          <p:cNvSpPr txBox="1"/>
          <p:nvPr/>
        </p:nvSpPr>
        <p:spPr>
          <a:xfrm>
            <a:off x="5164848" y="1803010"/>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301" name="Textfeld 47">
            <a:extLst>
              <a:ext uri="{FF2B5EF4-FFF2-40B4-BE49-F238E27FC236}">
                <a16:creationId xmlns:a16="http://schemas.microsoft.com/office/drawing/2014/main" id="{0BE69AEF-BC4C-CA4C-A202-BBB650552306}"/>
              </a:ext>
            </a:extLst>
          </p:cNvPr>
          <p:cNvSpPr txBox="1"/>
          <p:nvPr/>
        </p:nvSpPr>
        <p:spPr>
          <a:xfrm>
            <a:off x="3816667" y="1809003"/>
            <a:ext cx="346000" cy="184666"/>
          </a:xfrm>
          <a:prstGeom prst="rect">
            <a:avLst/>
          </a:prstGeom>
          <a:noFill/>
        </p:spPr>
        <p:txBody>
          <a:bodyPr wrap="square" rtlCol="0">
            <a:spAutoFit/>
          </a:bodyPr>
          <a:lstStyle/>
          <a:p>
            <a:pPr algn="ctr"/>
            <a:r>
              <a:rPr lang="de-CH" sz="600" dirty="0">
                <a:solidFill>
                  <a:srgbClr val="000000"/>
                </a:solidFill>
              </a:rPr>
              <a:t>1.14</a:t>
            </a:r>
          </a:p>
        </p:txBody>
      </p:sp>
      <p:sp>
        <p:nvSpPr>
          <p:cNvPr id="302" name="Textfeld 47">
            <a:extLst>
              <a:ext uri="{FF2B5EF4-FFF2-40B4-BE49-F238E27FC236}">
                <a16:creationId xmlns:a16="http://schemas.microsoft.com/office/drawing/2014/main" id="{AF4D1B1F-421C-3D40-BDAD-7AF64E8E2B2B}"/>
              </a:ext>
            </a:extLst>
          </p:cNvPr>
          <p:cNvSpPr txBox="1"/>
          <p:nvPr/>
        </p:nvSpPr>
        <p:spPr>
          <a:xfrm>
            <a:off x="4597564" y="1809003"/>
            <a:ext cx="346000" cy="184666"/>
          </a:xfrm>
          <a:prstGeom prst="rect">
            <a:avLst/>
          </a:prstGeom>
          <a:noFill/>
        </p:spPr>
        <p:txBody>
          <a:bodyPr wrap="square" rtlCol="0">
            <a:spAutoFit/>
          </a:bodyPr>
          <a:lstStyle/>
          <a:p>
            <a:pPr algn="ctr"/>
            <a:r>
              <a:rPr lang="de-CH" sz="600" dirty="0">
                <a:solidFill>
                  <a:srgbClr val="000000"/>
                </a:solidFill>
              </a:rPr>
              <a:t>1.10</a:t>
            </a:r>
          </a:p>
        </p:txBody>
      </p:sp>
      <p:sp>
        <p:nvSpPr>
          <p:cNvPr id="303" name="Textfeld 47">
            <a:extLst>
              <a:ext uri="{FF2B5EF4-FFF2-40B4-BE49-F238E27FC236}">
                <a16:creationId xmlns:a16="http://schemas.microsoft.com/office/drawing/2014/main" id="{C838D7FC-3AB9-9A4E-84CD-E568E2AC02A8}"/>
              </a:ext>
            </a:extLst>
          </p:cNvPr>
          <p:cNvSpPr txBox="1"/>
          <p:nvPr/>
        </p:nvSpPr>
        <p:spPr>
          <a:xfrm>
            <a:off x="5374419" y="1802748"/>
            <a:ext cx="346000" cy="184666"/>
          </a:xfrm>
          <a:prstGeom prst="rect">
            <a:avLst/>
          </a:prstGeom>
          <a:noFill/>
        </p:spPr>
        <p:txBody>
          <a:bodyPr wrap="square" rtlCol="0">
            <a:spAutoFit/>
          </a:bodyPr>
          <a:lstStyle/>
          <a:p>
            <a:pPr algn="ctr"/>
            <a:r>
              <a:rPr lang="de-CH" sz="600" dirty="0">
                <a:solidFill>
                  <a:srgbClr val="000000"/>
                </a:solidFill>
              </a:rPr>
              <a:t>0.65</a:t>
            </a:r>
          </a:p>
        </p:txBody>
      </p:sp>
      <p:sp>
        <p:nvSpPr>
          <p:cNvPr id="304" name="Textfeld 47">
            <a:extLst>
              <a:ext uri="{FF2B5EF4-FFF2-40B4-BE49-F238E27FC236}">
                <a16:creationId xmlns:a16="http://schemas.microsoft.com/office/drawing/2014/main" id="{F7CAEA74-FF1D-FF44-8F15-618F9E9A28A4}"/>
              </a:ext>
            </a:extLst>
          </p:cNvPr>
          <p:cNvSpPr txBox="1"/>
          <p:nvPr/>
        </p:nvSpPr>
        <p:spPr>
          <a:xfrm>
            <a:off x="4019120" y="1809265"/>
            <a:ext cx="346000" cy="184666"/>
          </a:xfrm>
          <a:prstGeom prst="rect">
            <a:avLst/>
          </a:prstGeom>
          <a:noFill/>
        </p:spPr>
        <p:txBody>
          <a:bodyPr wrap="square" rtlCol="0">
            <a:spAutoFit/>
          </a:bodyPr>
          <a:lstStyle/>
          <a:p>
            <a:pPr algn="ctr"/>
            <a:r>
              <a:rPr lang="de-CH" sz="600" dirty="0">
                <a:solidFill>
                  <a:srgbClr val="000000"/>
                </a:solidFill>
              </a:rPr>
              <a:t>1.16</a:t>
            </a:r>
          </a:p>
        </p:txBody>
      </p:sp>
      <p:sp>
        <p:nvSpPr>
          <p:cNvPr id="305" name="Textfeld 47">
            <a:extLst>
              <a:ext uri="{FF2B5EF4-FFF2-40B4-BE49-F238E27FC236}">
                <a16:creationId xmlns:a16="http://schemas.microsoft.com/office/drawing/2014/main" id="{DE75685A-BE7D-0543-BE53-EE9DC3A810CF}"/>
              </a:ext>
            </a:extLst>
          </p:cNvPr>
          <p:cNvSpPr txBox="1"/>
          <p:nvPr/>
        </p:nvSpPr>
        <p:spPr>
          <a:xfrm>
            <a:off x="4800017" y="1809265"/>
            <a:ext cx="346000" cy="184666"/>
          </a:xfrm>
          <a:prstGeom prst="rect">
            <a:avLst/>
          </a:prstGeom>
          <a:noFill/>
        </p:spPr>
        <p:txBody>
          <a:bodyPr wrap="square" rtlCol="0">
            <a:spAutoFit/>
          </a:bodyPr>
          <a:lstStyle/>
          <a:p>
            <a:pPr algn="ctr"/>
            <a:r>
              <a:rPr lang="de-CH" sz="600" dirty="0">
                <a:solidFill>
                  <a:srgbClr val="000000"/>
                </a:solidFill>
              </a:rPr>
              <a:t>1.02</a:t>
            </a:r>
          </a:p>
        </p:txBody>
      </p:sp>
      <p:sp>
        <p:nvSpPr>
          <p:cNvPr id="306" name="Textfeld 47">
            <a:extLst>
              <a:ext uri="{FF2B5EF4-FFF2-40B4-BE49-F238E27FC236}">
                <a16:creationId xmlns:a16="http://schemas.microsoft.com/office/drawing/2014/main" id="{2219D57E-B987-DA42-B0AF-777AC05F45CE}"/>
              </a:ext>
            </a:extLst>
          </p:cNvPr>
          <p:cNvSpPr txBox="1"/>
          <p:nvPr/>
        </p:nvSpPr>
        <p:spPr>
          <a:xfrm>
            <a:off x="5576872" y="1803010"/>
            <a:ext cx="346000" cy="184666"/>
          </a:xfrm>
          <a:prstGeom prst="rect">
            <a:avLst/>
          </a:prstGeom>
          <a:noFill/>
        </p:spPr>
        <p:txBody>
          <a:bodyPr wrap="square" rtlCol="0">
            <a:spAutoFit/>
          </a:bodyPr>
          <a:lstStyle/>
          <a:p>
            <a:pPr algn="ctr"/>
            <a:r>
              <a:rPr lang="de-CH" sz="600" dirty="0">
                <a:solidFill>
                  <a:srgbClr val="000000"/>
                </a:solidFill>
              </a:rPr>
              <a:t>0.41</a:t>
            </a:r>
          </a:p>
        </p:txBody>
      </p:sp>
      <p:sp>
        <p:nvSpPr>
          <p:cNvPr id="307" name="Textfeld 47">
            <a:extLst>
              <a:ext uri="{FF2B5EF4-FFF2-40B4-BE49-F238E27FC236}">
                <a16:creationId xmlns:a16="http://schemas.microsoft.com/office/drawing/2014/main" id="{C3AC91DE-AAAE-9846-8C41-778C58E5E4F0}"/>
              </a:ext>
            </a:extLst>
          </p:cNvPr>
          <p:cNvSpPr txBox="1"/>
          <p:nvPr/>
        </p:nvSpPr>
        <p:spPr>
          <a:xfrm>
            <a:off x="3611719" y="2665518"/>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308" name="Textfeld 47">
            <a:extLst>
              <a:ext uri="{FF2B5EF4-FFF2-40B4-BE49-F238E27FC236}">
                <a16:creationId xmlns:a16="http://schemas.microsoft.com/office/drawing/2014/main" id="{92857DD2-CB95-9844-B16A-21D17BA61FD7}"/>
              </a:ext>
            </a:extLst>
          </p:cNvPr>
          <p:cNvSpPr txBox="1"/>
          <p:nvPr/>
        </p:nvSpPr>
        <p:spPr>
          <a:xfrm>
            <a:off x="4392616" y="2665518"/>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309" name="Textfeld 47">
            <a:extLst>
              <a:ext uri="{FF2B5EF4-FFF2-40B4-BE49-F238E27FC236}">
                <a16:creationId xmlns:a16="http://schemas.microsoft.com/office/drawing/2014/main" id="{F58B84F6-0F7D-444C-B25B-153019F57CA9}"/>
              </a:ext>
            </a:extLst>
          </p:cNvPr>
          <p:cNvSpPr txBox="1"/>
          <p:nvPr/>
        </p:nvSpPr>
        <p:spPr>
          <a:xfrm>
            <a:off x="5169471" y="2659263"/>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310" name="Textfeld 47">
            <a:extLst>
              <a:ext uri="{FF2B5EF4-FFF2-40B4-BE49-F238E27FC236}">
                <a16:creationId xmlns:a16="http://schemas.microsoft.com/office/drawing/2014/main" id="{B8FD9835-4F92-8547-8B87-CDD5A473038A}"/>
              </a:ext>
            </a:extLst>
          </p:cNvPr>
          <p:cNvSpPr txBox="1"/>
          <p:nvPr/>
        </p:nvSpPr>
        <p:spPr>
          <a:xfrm>
            <a:off x="3821290" y="2665256"/>
            <a:ext cx="346000" cy="184666"/>
          </a:xfrm>
          <a:prstGeom prst="rect">
            <a:avLst/>
          </a:prstGeom>
          <a:noFill/>
        </p:spPr>
        <p:txBody>
          <a:bodyPr wrap="square" rtlCol="0">
            <a:spAutoFit/>
          </a:bodyPr>
          <a:lstStyle/>
          <a:p>
            <a:pPr algn="ctr"/>
            <a:r>
              <a:rPr lang="de-CH" sz="600" dirty="0">
                <a:solidFill>
                  <a:srgbClr val="000000"/>
                </a:solidFill>
              </a:rPr>
              <a:t>0.96</a:t>
            </a:r>
          </a:p>
        </p:txBody>
      </p:sp>
      <p:sp>
        <p:nvSpPr>
          <p:cNvPr id="311" name="Textfeld 47">
            <a:extLst>
              <a:ext uri="{FF2B5EF4-FFF2-40B4-BE49-F238E27FC236}">
                <a16:creationId xmlns:a16="http://schemas.microsoft.com/office/drawing/2014/main" id="{3BE72C38-6924-6D4D-8EC7-63C19F4FA14D}"/>
              </a:ext>
            </a:extLst>
          </p:cNvPr>
          <p:cNvSpPr txBox="1"/>
          <p:nvPr/>
        </p:nvSpPr>
        <p:spPr>
          <a:xfrm>
            <a:off x="4602187" y="2665256"/>
            <a:ext cx="346000" cy="184666"/>
          </a:xfrm>
          <a:prstGeom prst="rect">
            <a:avLst/>
          </a:prstGeom>
          <a:noFill/>
        </p:spPr>
        <p:txBody>
          <a:bodyPr wrap="square" rtlCol="0">
            <a:spAutoFit/>
          </a:bodyPr>
          <a:lstStyle/>
          <a:p>
            <a:pPr algn="ctr"/>
            <a:r>
              <a:rPr lang="de-CH" sz="600" dirty="0">
                <a:solidFill>
                  <a:srgbClr val="000000"/>
                </a:solidFill>
              </a:rPr>
              <a:t>0.18</a:t>
            </a:r>
          </a:p>
        </p:txBody>
      </p:sp>
      <p:sp>
        <p:nvSpPr>
          <p:cNvPr id="312" name="Textfeld 47">
            <a:extLst>
              <a:ext uri="{FF2B5EF4-FFF2-40B4-BE49-F238E27FC236}">
                <a16:creationId xmlns:a16="http://schemas.microsoft.com/office/drawing/2014/main" id="{22D65EBA-FCC4-5042-89B0-2C342FDA8490}"/>
              </a:ext>
            </a:extLst>
          </p:cNvPr>
          <p:cNvSpPr txBox="1"/>
          <p:nvPr/>
        </p:nvSpPr>
        <p:spPr>
          <a:xfrm>
            <a:off x="5379042" y="2659001"/>
            <a:ext cx="346000" cy="184666"/>
          </a:xfrm>
          <a:prstGeom prst="rect">
            <a:avLst/>
          </a:prstGeom>
          <a:noFill/>
        </p:spPr>
        <p:txBody>
          <a:bodyPr wrap="square" rtlCol="0">
            <a:spAutoFit/>
          </a:bodyPr>
          <a:lstStyle/>
          <a:p>
            <a:pPr algn="ctr"/>
            <a:r>
              <a:rPr lang="de-CH" sz="600" dirty="0">
                <a:solidFill>
                  <a:srgbClr val="000000"/>
                </a:solidFill>
              </a:rPr>
              <a:t>0.04</a:t>
            </a:r>
          </a:p>
        </p:txBody>
      </p:sp>
      <p:sp>
        <p:nvSpPr>
          <p:cNvPr id="313" name="Textfeld 47">
            <a:extLst>
              <a:ext uri="{FF2B5EF4-FFF2-40B4-BE49-F238E27FC236}">
                <a16:creationId xmlns:a16="http://schemas.microsoft.com/office/drawing/2014/main" id="{01278512-711E-1846-A679-D712EB25A28F}"/>
              </a:ext>
            </a:extLst>
          </p:cNvPr>
          <p:cNvSpPr txBox="1"/>
          <p:nvPr/>
        </p:nvSpPr>
        <p:spPr>
          <a:xfrm>
            <a:off x="4023743" y="2665518"/>
            <a:ext cx="346000" cy="184666"/>
          </a:xfrm>
          <a:prstGeom prst="rect">
            <a:avLst/>
          </a:prstGeom>
          <a:noFill/>
        </p:spPr>
        <p:txBody>
          <a:bodyPr wrap="square" rtlCol="0">
            <a:spAutoFit/>
          </a:bodyPr>
          <a:lstStyle/>
          <a:p>
            <a:pPr algn="ctr"/>
            <a:r>
              <a:rPr lang="de-CH" sz="600" dirty="0">
                <a:solidFill>
                  <a:srgbClr val="000000"/>
                </a:solidFill>
              </a:rPr>
              <a:t>1.11</a:t>
            </a:r>
          </a:p>
        </p:txBody>
      </p:sp>
      <p:sp>
        <p:nvSpPr>
          <p:cNvPr id="314" name="Textfeld 47">
            <a:extLst>
              <a:ext uri="{FF2B5EF4-FFF2-40B4-BE49-F238E27FC236}">
                <a16:creationId xmlns:a16="http://schemas.microsoft.com/office/drawing/2014/main" id="{B4B76E4F-C974-2E4E-8ECB-2D44CA6A55EF}"/>
              </a:ext>
            </a:extLst>
          </p:cNvPr>
          <p:cNvSpPr txBox="1"/>
          <p:nvPr/>
        </p:nvSpPr>
        <p:spPr>
          <a:xfrm>
            <a:off x="4804640" y="2665518"/>
            <a:ext cx="346000" cy="184666"/>
          </a:xfrm>
          <a:prstGeom prst="rect">
            <a:avLst/>
          </a:prstGeom>
          <a:noFill/>
        </p:spPr>
        <p:txBody>
          <a:bodyPr wrap="square" rtlCol="0">
            <a:spAutoFit/>
          </a:bodyPr>
          <a:lstStyle/>
          <a:p>
            <a:pPr algn="ctr"/>
            <a:r>
              <a:rPr lang="de-CH" sz="600" dirty="0">
                <a:solidFill>
                  <a:srgbClr val="000000"/>
                </a:solidFill>
              </a:rPr>
              <a:t>0.14</a:t>
            </a:r>
          </a:p>
        </p:txBody>
      </p:sp>
      <p:sp>
        <p:nvSpPr>
          <p:cNvPr id="315" name="Textfeld 47">
            <a:extLst>
              <a:ext uri="{FF2B5EF4-FFF2-40B4-BE49-F238E27FC236}">
                <a16:creationId xmlns:a16="http://schemas.microsoft.com/office/drawing/2014/main" id="{462A9192-9D96-8344-A27E-59F71CC45CFA}"/>
              </a:ext>
            </a:extLst>
          </p:cNvPr>
          <p:cNvSpPr txBox="1"/>
          <p:nvPr/>
        </p:nvSpPr>
        <p:spPr>
          <a:xfrm>
            <a:off x="5581495" y="2659263"/>
            <a:ext cx="346000" cy="184666"/>
          </a:xfrm>
          <a:prstGeom prst="rect">
            <a:avLst/>
          </a:prstGeom>
          <a:noFill/>
        </p:spPr>
        <p:txBody>
          <a:bodyPr wrap="square" rtlCol="0">
            <a:spAutoFit/>
          </a:bodyPr>
          <a:lstStyle/>
          <a:p>
            <a:pPr algn="ctr"/>
            <a:r>
              <a:rPr lang="de-CH" sz="600" dirty="0">
                <a:solidFill>
                  <a:srgbClr val="000000"/>
                </a:solidFill>
              </a:rPr>
              <a:t>0.02</a:t>
            </a:r>
          </a:p>
        </p:txBody>
      </p:sp>
      <p:sp>
        <p:nvSpPr>
          <p:cNvPr id="316" name="Textfeld 47">
            <a:extLst>
              <a:ext uri="{FF2B5EF4-FFF2-40B4-BE49-F238E27FC236}">
                <a16:creationId xmlns:a16="http://schemas.microsoft.com/office/drawing/2014/main" id="{5E95F0A8-3873-A840-8801-9632DD5912E7}"/>
              </a:ext>
            </a:extLst>
          </p:cNvPr>
          <p:cNvSpPr txBox="1"/>
          <p:nvPr/>
        </p:nvSpPr>
        <p:spPr>
          <a:xfrm>
            <a:off x="5169471" y="2278432"/>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317" name="Textfeld 47">
            <a:extLst>
              <a:ext uri="{FF2B5EF4-FFF2-40B4-BE49-F238E27FC236}">
                <a16:creationId xmlns:a16="http://schemas.microsoft.com/office/drawing/2014/main" id="{155705C1-C84E-9643-A923-FE6CB1E4A1E6}"/>
              </a:ext>
            </a:extLst>
          </p:cNvPr>
          <p:cNvSpPr txBox="1"/>
          <p:nvPr/>
        </p:nvSpPr>
        <p:spPr>
          <a:xfrm>
            <a:off x="5379042" y="2278170"/>
            <a:ext cx="346000" cy="184666"/>
          </a:xfrm>
          <a:prstGeom prst="rect">
            <a:avLst/>
          </a:prstGeom>
          <a:noFill/>
        </p:spPr>
        <p:txBody>
          <a:bodyPr wrap="square" rtlCol="0">
            <a:spAutoFit/>
          </a:bodyPr>
          <a:lstStyle/>
          <a:p>
            <a:pPr algn="ctr"/>
            <a:r>
              <a:rPr lang="de-CH" sz="600" dirty="0">
                <a:solidFill>
                  <a:srgbClr val="000000"/>
                </a:solidFill>
              </a:rPr>
              <a:t>0.05</a:t>
            </a:r>
          </a:p>
        </p:txBody>
      </p:sp>
      <p:sp>
        <p:nvSpPr>
          <p:cNvPr id="318" name="Textfeld 47">
            <a:extLst>
              <a:ext uri="{FF2B5EF4-FFF2-40B4-BE49-F238E27FC236}">
                <a16:creationId xmlns:a16="http://schemas.microsoft.com/office/drawing/2014/main" id="{475DF963-B318-C14B-910D-84D353037BF6}"/>
              </a:ext>
            </a:extLst>
          </p:cNvPr>
          <p:cNvSpPr txBox="1"/>
          <p:nvPr/>
        </p:nvSpPr>
        <p:spPr>
          <a:xfrm>
            <a:off x="5581495" y="2278432"/>
            <a:ext cx="346000" cy="184666"/>
          </a:xfrm>
          <a:prstGeom prst="rect">
            <a:avLst/>
          </a:prstGeom>
          <a:noFill/>
        </p:spPr>
        <p:txBody>
          <a:bodyPr wrap="square" rtlCol="0">
            <a:spAutoFit/>
          </a:bodyPr>
          <a:lstStyle/>
          <a:p>
            <a:pPr algn="ctr"/>
            <a:r>
              <a:rPr lang="de-CH" sz="600" dirty="0">
                <a:solidFill>
                  <a:srgbClr val="000000"/>
                </a:solidFill>
              </a:rPr>
              <a:t>0.01</a:t>
            </a:r>
          </a:p>
        </p:txBody>
      </p:sp>
      <p:sp>
        <p:nvSpPr>
          <p:cNvPr id="319" name="Textfeld 47">
            <a:extLst>
              <a:ext uri="{FF2B5EF4-FFF2-40B4-BE49-F238E27FC236}">
                <a16:creationId xmlns:a16="http://schemas.microsoft.com/office/drawing/2014/main" id="{4079E8FF-ADDD-9D4F-80BE-E7E5CAEC6FB0}"/>
              </a:ext>
            </a:extLst>
          </p:cNvPr>
          <p:cNvSpPr txBox="1"/>
          <p:nvPr/>
        </p:nvSpPr>
        <p:spPr>
          <a:xfrm>
            <a:off x="4398936" y="2284798"/>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320" name="Textfeld 47">
            <a:extLst>
              <a:ext uri="{FF2B5EF4-FFF2-40B4-BE49-F238E27FC236}">
                <a16:creationId xmlns:a16="http://schemas.microsoft.com/office/drawing/2014/main" id="{FF814EE8-EF7E-B045-813E-EA1999B25E25}"/>
              </a:ext>
            </a:extLst>
          </p:cNvPr>
          <p:cNvSpPr txBox="1"/>
          <p:nvPr/>
        </p:nvSpPr>
        <p:spPr>
          <a:xfrm>
            <a:off x="4608507" y="2284536"/>
            <a:ext cx="346000" cy="184666"/>
          </a:xfrm>
          <a:prstGeom prst="rect">
            <a:avLst/>
          </a:prstGeom>
          <a:noFill/>
        </p:spPr>
        <p:txBody>
          <a:bodyPr wrap="square" rtlCol="0">
            <a:spAutoFit/>
          </a:bodyPr>
          <a:lstStyle/>
          <a:p>
            <a:pPr algn="ctr"/>
            <a:r>
              <a:rPr lang="de-CH" sz="600" dirty="0">
                <a:solidFill>
                  <a:srgbClr val="000000"/>
                </a:solidFill>
              </a:rPr>
              <a:t>0.03</a:t>
            </a:r>
          </a:p>
        </p:txBody>
      </p:sp>
      <p:sp>
        <p:nvSpPr>
          <p:cNvPr id="321" name="Textfeld 47">
            <a:extLst>
              <a:ext uri="{FF2B5EF4-FFF2-40B4-BE49-F238E27FC236}">
                <a16:creationId xmlns:a16="http://schemas.microsoft.com/office/drawing/2014/main" id="{39E85395-5871-6B4D-9784-0479D9E9498E}"/>
              </a:ext>
            </a:extLst>
          </p:cNvPr>
          <p:cNvSpPr txBox="1"/>
          <p:nvPr/>
        </p:nvSpPr>
        <p:spPr>
          <a:xfrm>
            <a:off x="4810960" y="2284798"/>
            <a:ext cx="346000" cy="184666"/>
          </a:xfrm>
          <a:prstGeom prst="rect">
            <a:avLst/>
          </a:prstGeom>
          <a:noFill/>
        </p:spPr>
        <p:txBody>
          <a:bodyPr wrap="square" rtlCol="0">
            <a:spAutoFit/>
          </a:bodyPr>
          <a:lstStyle/>
          <a:p>
            <a:pPr algn="ctr"/>
            <a:r>
              <a:rPr lang="de-CH" sz="600" dirty="0">
                <a:solidFill>
                  <a:srgbClr val="000000"/>
                </a:solidFill>
              </a:rPr>
              <a:t>0.00</a:t>
            </a:r>
          </a:p>
        </p:txBody>
      </p:sp>
      <p:sp>
        <p:nvSpPr>
          <p:cNvPr id="323" name="Textfeld 56">
            <a:extLst>
              <a:ext uri="{FF2B5EF4-FFF2-40B4-BE49-F238E27FC236}">
                <a16:creationId xmlns:a16="http://schemas.microsoft.com/office/drawing/2014/main" id="{47C0BF79-DE28-CE4F-BB0A-A145A15C273D}"/>
              </a:ext>
            </a:extLst>
          </p:cNvPr>
          <p:cNvSpPr txBox="1"/>
          <p:nvPr/>
        </p:nvSpPr>
        <p:spPr>
          <a:xfrm>
            <a:off x="5319381" y="3683839"/>
            <a:ext cx="488302" cy="200055"/>
          </a:xfrm>
          <a:prstGeom prst="rect">
            <a:avLst/>
          </a:prstGeom>
          <a:solidFill>
            <a:srgbClr val="92D050"/>
          </a:solidFill>
          <a:ln>
            <a:solidFill>
              <a:schemeClr val="tx1"/>
            </a:solidFill>
          </a:ln>
        </p:spPr>
        <p:txBody>
          <a:bodyPr wrap="square" rtlCol="0">
            <a:spAutoFit/>
          </a:bodyPr>
          <a:lstStyle/>
          <a:p>
            <a:pPr algn="ctr"/>
            <a:r>
              <a:rPr lang="de-CH" sz="700" b="1" dirty="0">
                <a:solidFill>
                  <a:srgbClr val="000000"/>
                </a:solidFill>
              </a:rPr>
              <a:t>H3122</a:t>
            </a:r>
          </a:p>
        </p:txBody>
      </p:sp>
      <p:sp>
        <p:nvSpPr>
          <p:cNvPr id="324" name="Textfeld 44">
            <a:extLst>
              <a:ext uri="{FF2B5EF4-FFF2-40B4-BE49-F238E27FC236}">
                <a16:creationId xmlns:a16="http://schemas.microsoft.com/office/drawing/2014/main" id="{34C5A559-EC64-5E41-A7C2-4FEF82FD2499}"/>
              </a:ext>
            </a:extLst>
          </p:cNvPr>
          <p:cNvSpPr txBox="1"/>
          <p:nvPr/>
        </p:nvSpPr>
        <p:spPr>
          <a:xfrm>
            <a:off x="2595760" y="3863768"/>
            <a:ext cx="975113" cy="215444"/>
          </a:xfrm>
          <a:prstGeom prst="rect">
            <a:avLst/>
          </a:prstGeom>
          <a:noFill/>
        </p:spPr>
        <p:txBody>
          <a:bodyPr wrap="square" rtlCol="0">
            <a:spAutoFit/>
          </a:bodyPr>
          <a:lstStyle/>
          <a:p>
            <a:pPr algn="r"/>
            <a:r>
              <a:rPr lang="de-CH" sz="800" b="1" dirty="0" err="1">
                <a:solidFill>
                  <a:srgbClr val="000000"/>
                </a:solidFill>
              </a:rPr>
              <a:t>Alectinib</a:t>
            </a:r>
            <a:r>
              <a:rPr lang="de-CH" sz="800" b="1" dirty="0">
                <a:solidFill>
                  <a:srgbClr val="000000"/>
                </a:solidFill>
              </a:rPr>
              <a:t> [µM] </a:t>
            </a:r>
          </a:p>
        </p:txBody>
      </p:sp>
      <p:sp>
        <p:nvSpPr>
          <p:cNvPr id="325" name="Textfeld 45">
            <a:extLst>
              <a:ext uri="{FF2B5EF4-FFF2-40B4-BE49-F238E27FC236}">
                <a16:creationId xmlns:a16="http://schemas.microsoft.com/office/drawing/2014/main" id="{1BD04407-A51A-DB41-88CF-238A0A3A420A}"/>
              </a:ext>
            </a:extLst>
          </p:cNvPr>
          <p:cNvSpPr txBox="1"/>
          <p:nvPr/>
        </p:nvSpPr>
        <p:spPr>
          <a:xfrm>
            <a:off x="3681038" y="3872361"/>
            <a:ext cx="143685" cy="200055"/>
          </a:xfrm>
          <a:prstGeom prst="rect">
            <a:avLst/>
          </a:prstGeom>
          <a:noFill/>
        </p:spPr>
        <p:txBody>
          <a:bodyPr wrap="square" rtlCol="0">
            <a:spAutoFit/>
          </a:bodyPr>
          <a:lstStyle/>
          <a:p>
            <a:pPr algn="ctr"/>
            <a:r>
              <a:rPr lang="de-CH" sz="700" b="1" dirty="0">
                <a:solidFill>
                  <a:srgbClr val="000000"/>
                </a:solidFill>
              </a:rPr>
              <a:t>0</a:t>
            </a:r>
          </a:p>
        </p:txBody>
      </p:sp>
      <p:sp>
        <p:nvSpPr>
          <p:cNvPr id="326" name="Textfeld 46">
            <a:extLst>
              <a:ext uri="{FF2B5EF4-FFF2-40B4-BE49-F238E27FC236}">
                <a16:creationId xmlns:a16="http://schemas.microsoft.com/office/drawing/2014/main" id="{DDEE58F9-B614-C842-9F6D-B8AC283DF334}"/>
              </a:ext>
            </a:extLst>
          </p:cNvPr>
          <p:cNvSpPr txBox="1"/>
          <p:nvPr/>
        </p:nvSpPr>
        <p:spPr>
          <a:xfrm>
            <a:off x="3804223" y="3871328"/>
            <a:ext cx="331359" cy="200055"/>
          </a:xfrm>
          <a:prstGeom prst="rect">
            <a:avLst/>
          </a:prstGeom>
          <a:noFill/>
        </p:spPr>
        <p:txBody>
          <a:bodyPr wrap="square" rtlCol="0">
            <a:spAutoFit/>
          </a:bodyPr>
          <a:lstStyle/>
          <a:p>
            <a:pPr algn="ctr"/>
            <a:r>
              <a:rPr lang="de-CH" sz="700" b="1" dirty="0">
                <a:solidFill>
                  <a:srgbClr val="000000"/>
                </a:solidFill>
              </a:rPr>
              <a:t>0.1</a:t>
            </a:r>
          </a:p>
        </p:txBody>
      </p:sp>
      <p:sp>
        <p:nvSpPr>
          <p:cNvPr id="327" name="Textfeld 47">
            <a:extLst>
              <a:ext uri="{FF2B5EF4-FFF2-40B4-BE49-F238E27FC236}">
                <a16:creationId xmlns:a16="http://schemas.microsoft.com/office/drawing/2014/main" id="{F1B6D8FB-F9F6-094F-AEC5-2136A3AEDB01}"/>
              </a:ext>
            </a:extLst>
          </p:cNvPr>
          <p:cNvSpPr txBox="1"/>
          <p:nvPr/>
        </p:nvSpPr>
        <p:spPr>
          <a:xfrm>
            <a:off x="4058885" y="3875172"/>
            <a:ext cx="215718" cy="200055"/>
          </a:xfrm>
          <a:prstGeom prst="rect">
            <a:avLst/>
          </a:prstGeom>
          <a:noFill/>
        </p:spPr>
        <p:txBody>
          <a:bodyPr wrap="square" rtlCol="0">
            <a:spAutoFit/>
          </a:bodyPr>
          <a:lstStyle/>
          <a:p>
            <a:pPr algn="ctr"/>
            <a:r>
              <a:rPr lang="de-CH" sz="700" b="1" dirty="0">
                <a:solidFill>
                  <a:srgbClr val="000000"/>
                </a:solidFill>
              </a:rPr>
              <a:t>1</a:t>
            </a:r>
          </a:p>
        </p:txBody>
      </p:sp>
      <p:sp>
        <p:nvSpPr>
          <p:cNvPr id="328" name="Textfeld 45">
            <a:extLst>
              <a:ext uri="{FF2B5EF4-FFF2-40B4-BE49-F238E27FC236}">
                <a16:creationId xmlns:a16="http://schemas.microsoft.com/office/drawing/2014/main" id="{E303AAC4-277F-9740-A264-8CF3C3AE6DB7}"/>
              </a:ext>
            </a:extLst>
          </p:cNvPr>
          <p:cNvSpPr txBox="1"/>
          <p:nvPr/>
        </p:nvSpPr>
        <p:spPr>
          <a:xfrm>
            <a:off x="4462841" y="3872361"/>
            <a:ext cx="143685" cy="200055"/>
          </a:xfrm>
          <a:prstGeom prst="rect">
            <a:avLst/>
          </a:prstGeom>
          <a:noFill/>
        </p:spPr>
        <p:txBody>
          <a:bodyPr wrap="square" rtlCol="0">
            <a:spAutoFit/>
          </a:bodyPr>
          <a:lstStyle/>
          <a:p>
            <a:pPr algn="ctr"/>
            <a:r>
              <a:rPr lang="de-CH" sz="700" b="1" dirty="0">
                <a:solidFill>
                  <a:srgbClr val="000000"/>
                </a:solidFill>
              </a:rPr>
              <a:t>0</a:t>
            </a:r>
          </a:p>
        </p:txBody>
      </p:sp>
      <p:sp>
        <p:nvSpPr>
          <p:cNvPr id="329" name="Textfeld 46">
            <a:extLst>
              <a:ext uri="{FF2B5EF4-FFF2-40B4-BE49-F238E27FC236}">
                <a16:creationId xmlns:a16="http://schemas.microsoft.com/office/drawing/2014/main" id="{11709F77-436D-2F4B-BDC2-B50A67F3A5FF}"/>
              </a:ext>
            </a:extLst>
          </p:cNvPr>
          <p:cNvSpPr txBox="1"/>
          <p:nvPr/>
        </p:nvSpPr>
        <p:spPr>
          <a:xfrm>
            <a:off x="4586026" y="3871328"/>
            <a:ext cx="331359" cy="200055"/>
          </a:xfrm>
          <a:prstGeom prst="rect">
            <a:avLst/>
          </a:prstGeom>
          <a:noFill/>
        </p:spPr>
        <p:txBody>
          <a:bodyPr wrap="square" rtlCol="0">
            <a:spAutoFit/>
          </a:bodyPr>
          <a:lstStyle/>
          <a:p>
            <a:pPr algn="ctr"/>
            <a:r>
              <a:rPr lang="de-CH" sz="700" b="1" dirty="0">
                <a:solidFill>
                  <a:srgbClr val="000000"/>
                </a:solidFill>
              </a:rPr>
              <a:t>0.1</a:t>
            </a:r>
          </a:p>
        </p:txBody>
      </p:sp>
      <p:sp>
        <p:nvSpPr>
          <p:cNvPr id="330" name="Textfeld 47">
            <a:extLst>
              <a:ext uri="{FF2B5EF4-FFF2-40B4-BE49-F238E27FC236}">
                <a16:creationId xmlns:a16="http://schemas.microsoft.com/office/drawing/2014/main" id="{40CB206B-3D79-4045-8B8E-518D29DC44AC}"/>
              </a:ext>
            </a:extLst>
          </p:cNvPr>
          <p:cNvSpPr txBox="1"/>
          <p:nvPr/>
        </p:nvSpPr>
        <p:spPr>
          <a:xfrm>
            <a:off x="4840688" y="3875172"/>
            <a:ext cx="215718" cy="200055"/>
          </a:xfrm>
          <a:prstGeom prst="rect">
            <a:avLst/>
          </a:prstGeom>
          <a:noFill/>
        </p:spPr>
        <p:txBody>
          <a:bodyPr wrap="square" rtlCol="0">
            <a:spAutoFit/>
          </a:bodyPr>
          <a:lstStyle/>
          <a:p>
            <a:pPr algn="ctr"/>
            <a:r>
              <a:rPr lang="de-CH" sz="700" b="1" dirty="0">
                <a:solidFill>
                  <a:srgbClr val="000000"/>
                </a:solidFill>
              </a:rPr>
              <a:t>1</a:t>
            </a:r>
          </a:p>
        </p:txBody>
      </p:sp>
      <p:sp>
        <p:nvSpPr>
          <p:cNvPr id="331" name="Textfeld 45">
            <a:extLst>
              <a:ext uri="{FF2B5EF4-FFF2-40B4-BE49-F238E27FC236}">
                <a16:creationId xmlns:a16="http://schemas.microsoft.com/office/drawing/2014/main" id="{BECDD6D0-7527-474B-8189-F5B581FB6E63}"/>
              </a:ext>
            </a:extLst>
          </p:cNvPr>
          <p:cNvSpPr txBox="1"/>
          <p:nvPr/>
        </p:nvSpPr>
        <p:spPr>
          <a:xfrm>
            <a:off x="5290568" y="3870171"/>
            <a:ext cx="143685" cy="200055"/>
          </a:xfrm>
          <a:prstGeom prst="rect">
            <a:avLst/>
          </a:prstGeom>
          <a:noFill/>
        </p:spPr>
        <p:txBody>
          <a:bodyPr wrap="square" rtlCol="0">
            <a:spAutoFit/>
          </a:bodyPr>
          <a:lstStyle/>
          <a:p>
            <a:pPr algn="ctr"/>
            <a:r>
              <a:rPr lang="de-CH" sz="700" b="1" dirty="0">
                <a:solidFill>
                  <a:srgbClr val="000000"/>
                </a:solidFill>
              </a:rPr>
              <a:t>0</a:t>
            </a:r>
          </a:p>
        </p:txBody>
      </p:sp>
      <p:sp>
        <p:nvSpPr>
          <p:cNvPr id="332" name="Textfeld 46">
            <a:extLst>
              <a:ext uri="{FF2B5EF4-FFF2-40B4-BE49-F238E27FC236}">
                <a16:creationId xmlns:a16="http://schemas.microsoft.com/office/drawing/2014/main" id="{4ED1663C-9C48-A24B-B3F4-93B5C4A818AC}"/>
              </a:ext>
            </a:extLst>
          </p:cNvPr>
          <p:cNvSpPr txBox="1"/>
          <p:nvPr/>
        </p:nvSpPr>
        <p:spPr>
          <a:xfrm>
            <a:off x="5413753" y="3869138"/>
            <a:ext cx="331359" cy="200055"/>
          </a:xfrm>
          <a:prstGeom prst="rect">
            <a:avLst/>
          </a:prstGeom>
          <a:noFill/>
        </p:spPr>
        <p:txBody>
          <a:bodyPr wrap="square" rtlCol="0">
            <a:spAutoFit/>
          </a:bodyPr>
          <a:lstStyle/>
          <a:p>
            <a:pPr algn="ctr"/>
            <a:r>
              <a:rPr lang="de-CH" sz="700" b="1" dirty="0">
                <a:solidFill>
                  <a:srgbClr val="000000"/>
                </a:solidFill>
              </a:rPr>
              <a:t>0.1</a:t>
            </a:r>
          </a:p>
        </p:txBody>
      </p:sp>
      <p:sp>
        <p:nvSpPr>
          <p:cNvPr id="333" name="Textfeld 47">
            <a:extLst>
              <a:ext uri="{FF2B5EF4-FFF2-40B4-BE49-F238E27FC236}">
                <a16:creationId xmlns:a16="http://schemas.microsoft.com/office/drawing/2014/main" id="{C66A9EA7-91CA-934C-8FC8-8D2A4D98ADEB}"/>
              </a:ext>
            </a:extLst>
          </p:cNvPr>
          <p:cNvSpPr txBox="1"/>
          <p:nvPr/>
        </p:nvSpPr>
        <p:spPr>
          <a:xfrm>
            <a:off x="5668415" y="3872982"/>
            <a:ext cx="215718" cy="200055"/>
          </a:xfrm>
          <a:prstGeom prst="rect">
            <a:avLst/>
          </a:prstGeom>
          <a:noFill/>
        </p:spPr>
        <p:txBody>
          <a:bodyPr wrap="square" rtlCol="0">
            <a:spAutoFit/>
          </a:bodyPr>
          <a:lstStyle/>
          <a:p>
            <a:pPr algn="ctr"/>
            <a:r>
              <a:rPr lang="de-CH" sz="700" b="1" dirty="0">
                <a:solidFill>
                  <a:srgbClr val="000000"/>
                </a:solidFill>
              </a:rPr>
              <a:t>1</a:t>
            </a:r>
          </a:p>
        </p:txBody>
      </p:sp>
      <p:sp>
        <p:nvSpPr>
          <p:cNvPr id="334" name="Textfeld 56">
            <a:extLst>
              <a:ext uri="{FF2B5EF4-FFF2-40B4-BE49-F238E27FC236}">
                <a16:creationId xmlns:a16="http://schemas.microsoft.com/office/drawing/2014/main" id="{91ACED45-4102-4D44-BC86-EF1DFB6BC943}"/>
              </a:ext>
            </a:extLst>
          </p:cNvPr>
          <p:cNvSpPr txBox="1"/>
          <p:nvPr/>
        </p:nvSpPr>
        <p:spPr>
          <a:xfrm>
            <a:off x="4520966" y="3683839"/>
            <a:ext cx="488302" cy="200055"/>
          </a:xfrm>
          <a:prstGeom prst="rect">
            <a:avLst/>
          </a:prstGeom>
          <a:solidFill>
            <a:srgbClr val="FFC000"/>
          </a:solidFill>
          <a:ln>
            <a:solidFill>
              <a:schemeClr val="tx1"/>
            </a:solidFill>
          </a:ln>
        </p:spPr>
        <p:txBody>
          <a:bodyPr wrap="square" rtlCol="0">
            <a:spAutoFit/>
          </a:bodyPr>
          <a:lstStyle/>
          <a:p>
            <a:pPr algn="ctr"/>
            <a:r>
              <a:rPr lang="de-CH" sz="700" b="1" dirty="0">
                <a:solidFill>
                  <a:srgbClr val="000000"/>
                </a:solidFill>
              </a:rPr>
              <a:t>H2228</a:t>
            </a:r>
          </a:p>
        </p:txBody>
      </p:sp>
      <p:sp>
        <p:nvSpPr>
          <p:cNvPr id="335" name="Textfeld 56">
            <a:extLst>
              <a:ext uri="{FF2B5EF4-FFF2-40B4-BE49-F238E27FC236}">
                <a16:creationId xmlns:a16="http://schemas.microsoft.com/office/drawing/2014/main" id="{B3DE5D0D-3EDB-C743-B5BD-17D357EF1E23}"/>
              </a:ext>
            </a:extLst>
          </p:cNvPr>
          <p:cNvSpPr txBox="1"/>
          <p:nvPr/>
        </p:nvSpPr>
        <p:spPr>
          <a:xfrm>
            <a:off x="3722551" y="3685529"/>
            <a:ext cx="488302" cy="200055"/>
          </a:xfrm>
          <a:prstGeom prst="rect">
            <a:avLst/>
          </a:prstGeom>
          <a:solidFill>
            <a:srgbClr val="C00000"/>
          </a:solidFill>
          <a:ln>
            <a:solidFill>
              <a:schemeClr val="tx1"/>
            </a:solidFill>
          </a:ln>
        </p:spPr>
        <p:txBody>
          <a:bodyPr wrap="square" rtlCol="0">
            <a:spAutoFit/>
          </a:bodyPr>
          <a:lstStyle/>
          <a:p>
            <a:pPr algn="ctr"/>
            <a:r>
              <a:rPr lang="de-CH" sz="700" b="1" dirty="0">
                <a:solidFill>
                  <a:srgbClr val="FFFFFF"/>
                </a:solidFill>
              </a:rPr>
              <a:t>A549</a:t>
            </a:r>
          </a:p>
        </p:txBody>
      </p:sp>
      <p:sp>
        <p:nvSpPr>
          <p:cNvPr id="336" name="Textfeld 48">
            <a:extLst>
              <a:ext uri="{FF2B5EF4-FFF2-40B4-BE49-F238E27FC236}">
                <a16:creationId xmlns:a16="http://schemas.microsoft.com/office/drawing/2014/main" id="{77E1E1E2-DF3C-FC44-91D8-6039467EB6F8}"/>
              </a:ext>
            </a:extLst>
          </p:cNvPr>
          <p:cNvSpPr txBox="1"/>
          <p:nvPr/>
        </p:nvSpPr>
        <p:spPr>
          <a:xfrm>
            <a:off x="2779561" y="4096219"/>
            <a:ext cx="882839" cy="200055"/>
          </a:xfrm>
          <a:prstGeom prst="rect">
            <a:avLst/>
          </a:prstGeom>
          <a:noFill/>
        </p:spPr>
        <p:txBody>
          <a:bodyPr wrap="square" rtlCol="0">
            <a:spAutoFit/>
          </a:bodyPr>
          <a:lstStyle/>
          <a:p>
            <a:pPr algn="r"/>
            <a:r>
              <a:rPr lang="de-CH" sz="700" b="1" dirty="0">
                <a:solidFill>
                  <a:srgbClr val="000000"/>
                </a:solidFill>
              </a:rPr>
              <a:t>p-mTOR</a:t>
            </a:r>
            <a:r>
              <a:rPr lang="de-CH" sz="700" b="1" baseline="30000" dirty="0">
                <a:solidFill>
                  <a:srgbClr val="000000"/>
                </a:solidFill>
              </a:rPr>
              <a:t>S2448</a:t>
            </a:r>
          </a:p>
        </p:txBody>
      </p:sp>
      <p:sp>
        <p:nvSpPr>
          <p:cNvPr id="337" name="Textfeld 49">
            <a:extLst>
              <a:ext uri="{FF2B5EF4-FFF2-40B4-BE49-F238E27FC236}">
                <a16:creationId xmlns:a16="http://schemas.microsoft.com/office/drawing/2014/main" id="{5DC1817D-CD44-E942-89B1-F3517C35607D}"/>
              </a:ext>
            </a:extLst>
          </p:cNvPr>
          <p:cNvSpPr txBox="1"/>
          <p:nvPr/>
        </p:nvSpPr>
        <p:spPr>
          <a:xfrm>
            <a:off x="2629462" y="4940543"/>
            <a:ext cx="1024343" cy="200055"/>
          </a:xfrm>
          <a:prstGeom prst="rect">
            <a:avLst/>
          </a:prstGeom>
          <a:noFill/>
        </p:spPr>
        <p:txBody>
          <a:bodyPr wrap="square" rtlCol="0">
            <a:spAutoFit/>
          </a:bodyPr>
          <a:lstStyle/>
          <a:p>
            <a:pPr algn="r"/>
            <a:r>
              <a:rPr lang="de-CH" sz="700" b="1" dirty="0">
                <a:solidFill>
                  <a:srgbClr val="000000"/>
                </a:solidFill>
              </a:rPr>
              <a:t>p-EML4-ALK</a:t>
            </a:r>
            <a:r>
              <a:rPr lang="de-CH" sz="700" b="1" baseline="30000" dirty="0">
                <a:solidFill>
                  <a:srgbClr val="000000"/>
                </a:solidFill>
              </a:rPr>
              <a:t>Tyr1604</a:t>
            </a:r>
          </a:p>
        </p:txBody>
      </p:sp>
      <p:sp>
        <p:nvSpPr>
          <p:cNvPr id="338" name="Textfeld 53">
            <a:extLst>
              <a:ext uri="{FF2B5EF4-FFF2-40B4-BE49-F238E27FC236}">
                <a16:creationId xmlns:a16="http://schemas.microsoft.com/office/drawing/2014/main" id="{22AEEE6F-B970-F747-B20C-0D635A873D07}"/>
              </a:ext>
            </a:extLst>
          </p:cNvPr>
          <p:cNvSpPr txBox="1"/>
          <p:nvPr/>
        </p:nvSpPr>
        <p:spPr>
          <a:xfrm>
            <a:off x="2770967" y="5669592"/>
            <a:ext cx="882839" cy="200055"/>
          </a:xfrm>
          <a:prstGeom prst="rect">
            <a:avLst/>
          </a:prstGeom>
          <a:noFill/>
        </p:spPr>
        <p:txBody>
          <a:bodyPr wrap="square" rtlCol="0">
            <a:spAutoFit/>
          </a:bodyPr>
          <a:lstStyle/>
          <a:p>
            <a:pPr algn="r"/>
            <a:r>
              <a:rPr lang="de-CH" sz="700" b="1" dirty="0">
                <a:solidFill>
                  <a:srgbClr val="000000"/>
                </a:solidFill>
              </a:rPr>
              <a:t>Total </a:t>
            </a:r>
            <a:r>
              <a:rPr lang="de-CH" sz="700" b="1" dirty="0" err="1">
                <a:solidFill>
                  <a:srgbClr val="000000"/>
                </a:solidFill>
              </a:rPr>
              <a:t>protein</a:t>
            </a:r>
            <a:endParaRPr lang="de-CH" sz="700" b="1" dirty="0">
              <a:solidFill>
                <a:srgbClr val="000000"/>
              </a:solidFill>
            </a:endParaRPr>
          </a:p>
        </p:txBody>
      </p:sp>
      <p:sp>
        <p:nvSpPr>
          <p:cNvPr id="339" name="Textfeld 54">
            <a:extLst>
              <a:ext uri="{FF2B5EF4-FFF2-40B4-BE49-F238E27FC236}">
                <a16:creationId xmlns:a16="http://schemas.microsoft.com/office/drawing/2014/main" id="{B71F6845-FAE1-D74B-8AB7-31EAD7B7BF8D}"/>
              </a:ext>
            </a:extLst>
          </p:cNvPr>
          <p:cNvSpPr txBox="1"/>
          <p:nvPr/>
        </p:nvSpPr>
        <p:spPr>
          <a:xfrm>
            <a:off x="2770966" y="4484285"/>
            <a:ext cx="882839" cy="200055"/>
          </a:xfrm>
          <a:prstGeom prst="rect">
            <a:avLst/>
          </a:prstGeom>
          <a:noFill/>
        </p:spPr>
        <p:txBody>
          <a:bodyPr wrap="square" rtlCol="0">
            <a:spAutoFit/>
          </a:bodyPr>
          <a:lstStyle/>
          <a:p>
            <a:pPr algn="r"/>
            <a:r>
              <a:rPr lang="de-CH" sz="700" b="1" dirty="0">
                <a:solidFill>
                  <a:srgbClr val="000000"/>
                </a:solidFill>
              </a:rPr>
              <a:t>p-ULK1</a:t>
            </a:r>
            <a:r>
              <a:rPr lang="de-CH" sz="700" b="1" baseline="30000" dirty="0">
                <a:solidFill>
                  <a:srgbClr val="000000"/>
                </a:solidFill>
              </a:rPr>
              <a:t>S757</a:t>
            </a:r>
          </a:p>
        </p:txBody>
      </p:sp>
      <p:sp>
        <p:nvSpPr>
          <p:cNvPr id="340" name="TextBox 25">
            <a:extLst>
              <a:ext uri="{FF2B5EF4-FFF2-40B4-BE49-F238E27FC236}">
                <a16:creationId xmlns:a16="http://schemas.microsoft.com/office/drawing/2014/main" id="{5FCCBF5B-DBD5-3247-9F52-B54DD58898C8}"/>
              </a:ext>
            </a:extLst>
          </p:cNvPr>
          <p:cNvSpPr txBox="1"/>
          <p:nvPr/>
        </p:nvSpPr>
        <p:spPr>
          <a:xfrm>
            <a:off x="5845534" y="4491979"/>
            <a:ext cx="482447" cy="184666"/>
          </a:xfrm>
          <a:prstGeom prst="rect">
            <a:avLst/>
          </a:prstGeom>
          <a:noFill/>
        </p:spPr>
        <p:txBody>
          <a:bodyPr wrap="square" rtlCol="0">
            <a:spAutoFit/>
          </a:bodyPr>
          <a:lstStyle/>
          <a:p>
            <a:r>
              <a:rPr lang="de-CH" sz="600" b="1" dirty="0">
                <a:solidFill>
                  <a:srgbClr val="000000"/>
                </a:solidFill>
              </a:rPr>
              <a:t>150kDa</a:t>
            </a:r>
          </a:p>
        </p:txBody>
      </p:sp>
      <p:sp>
        <p:nvSpPr>
          <p:cNvPr id="341" name="TextBox 19">
            <a:extLst>
              <a:ext uri="{FF2B5EF4-FFF2-40B4-BE49-F238E27FC236}">
                <a16:creationId xmlns:a16="http://schemas.microsoft.com/office/drawing/2014/main" id="{B54C14F8-94C3-024C-B4F4-5372074249F0}"/>
              </a:ext>
            </a:extLst>
          </p:cNvPr>
          <p:cNvSpPr txBox="1"/>
          <p:nvPr/>
        </p:nvSpPr>
        <p:spPr>
          <a:xfrm>
            <a:off x="5845534" y="4053244"/>
            <a:ext cx="482447" cy="184666"/>
          </a:xfrm>
          <a:prstGeom prst="rect">
            <a:avLst/>
          </a:prstGeom>
          <a:noFill/>
        </p:spPr>
        <p:txBody>
          <a:bodyPr wrap="square" rtlCol="0">
            <a:spAutoFit/>
          </a:bodyPr>
          <a:lstStyle/>
          <a:p>
            <a:r>
              <a:rPr lang="de-CH" sz="600" b="1" dirty="0">
                <a:solidFill>
                  <a:srgbClr val="000000"/>
                </a:solidFill>
              </a:rPr>
              <a:t>250kDa</a:t>
            </a:r>
          </a:p>
        </p:txBody>
      </p:sp>
      <p:sp>
        <p:nvSpPr>
          <p:cNvPr id="342" name="TextBox 21">
            <a:extLst>
              <a:ext uri="{FF2B5EF4-FFF2-40B4-BE49-F238E27FC236}">
                <a16:creationId xmlns:a16="http://schemas.microsoft.com/office/drawing/2014/main" id="{5AA517B4-608C-9B40-932F-A459C9882434}"/>
              </a:ext>
            </a:extLst>
          </p:cNvPr>
          <p:cNvSpPr txBox="1"/>
          <p:nvPr/>
        </p:nvSpPr>
        <p:spPr>
          <a:xfrm>
            <a:off x="5857541" y="4844799"/>
            <a:ext cx="482447" cy="184666"/>
          </a:xfrm>
          <a:prstGeom prst="rect">
            <a:avLst/>
          </a:prstGeom>
          <a:noFill/>
        </p:spPr>
        <p:txBody>
          <a:bodyPr wrap="square" rtlCol="0">
            <a:spAutoFit/>
          </a:bodyPr>
          <a:lstStyle/>
          <a:p>
            <a:r>
              <a:rPr lang="de-CH" sz="600" b="1" dirty="0">
                <a:solidFill>
                  <a:srgbClr val="000000"/>
                </a:solidFill>
              </a:rPr>
              <a:t>120kDa</a:t>
            </a:r>
          </a:p>
        </p:txBody>
      </p:sp>
      <p:sp>
        <p:nvSpPr>
          <p:cNvPr id="343" name="TextBox 21">
            <a:extLst>
              <a:ext uri="{FF2B5EF4-FFF2-40B4-BE49-F238E27FC236}">
                <a16:creationId xmlns:a16="http://schemas.microsoft.com/office/drawing/2014/main" id="{30668189-9B29-674E-BD8B-30FE7B1D0AD6}"/>
              </a:ext>
            </a:extLst>
          </p:cNvPr>
          <p:cNvSpPr txBox="1"/>
          <p:nvPr/>
        </p:nvSpPr>
        <p:spPr>
          <a:xfrm>
            <a:off x="5858823" y="5033737"/>
            <a:ext cx="482447" cy="184666"/>
          </a:xfrm>
          <a:prstGeom prst="rect">
            <a:avLst/>
          </a:prstGeom>
          <a:noFill/>
        </p:spPr>
        <p:txBody>
          <a:bodyPr wrap="square" rtlCol="0">
            <a:spAutoFit/>
          </a:bodyPr>
          <a:lstStyle/>
          <a:p>
            <a:r>
              <a:rPr lang="de-CH" sz="600" b="1" dirty="0">
                <a:solidFill>
                  <a:srgbClr val="000000"/>
                </a:solidFill>
              </a:rPr>
              <a:t>90kDa</a:t>
            </a:r>
          </a:p>
        </p:txBody>
      </p:sp>
      <p:sp>
        <p:nvSpPr>
          <p:cNvPr id="344" name="TextBox 23">
            <a:extLst>
              <a:ext uri="{FF2B5EF4-FFF2-40B4-BE49-F238E27FC236}">
                <a16:creationId xmlns:a16="http://schemas.microsoft.com/office/drawing/2014/main" id="{5183E165-E04A-1140-9FA9-8A099BC53A8E}"/>
              </a:ext>
            </a:extLst>
          </p:cNvPr>
          <p:cNvSpPr txBox="1"/>
          <p:nvPr/>
        </p:nvSpPr>
        <p:spPr>
          <a:xfrm>
            <a:off x="5859696" y="5253199"/>
            <a:ext cx="482447" cy="184666"/>
          </a:xfrm>
          <a:prstGeom prst="rect">
            <a:avLst/>
          </a:prstGeom>
          <a:noFill/>
        </p:spPr>
        <p:txBody>
          <a:bodyPr wrap="square" rtlCol="0">
            <a:spAutoFit/>
          </a:bodyPr>
          <a:lstStyle/>
          <a:p>
            <a:r>
              <a:rPr lang="de-CH" sz="600" b="1" dirty="0">
                <a:solidFill>
                  <a:srgbClr val="000000"/>
                </a:solidFill>
              </a:rPr>
              <a:t>50kDa</a:t>
            </a:r>
          </a:p>
        </p:txBody>
      </p:sp>
      <p:sp>
        <p:nvSpPr>
          <p:cNvPr id="345" name="Textfeld 51">
            <a:extLst>
              <a:ext uri="{FF2B5EF4-FFF2-40B4-BE49-F238E27FC236}">
                <a16:creationId xmlns:a16="http://schemas.microsoft.com/office/drawing/2014/main" id="{7AE3E8B1-E75F-4C4E-AC0B-4270C3163918}"/>
              </a:ext>
            </a:extLst>
          </p:cNvPr>
          <p:cNvSpPr txBox="1"/>
          <p:nvPr/>
        </p:nvSpPr>
        <p:spPr>
          <a:xfrm>
            <a:off x="2779561" y="5285260"/>
            <a:ext cx="882840" cy="200055"/>
          </a:xfrm>
          <a:prstGeom prst="rect">
            <a:avLst/>
          </a:prstGeom>
          <a:noFill/>
        </p:spPr>
        <p:txBody>
          <a:bodyPr wrap="square" rtlCol="0">
            <a:spAutoFit/>
          </a:bodyPr>
          <a:lstStyle/>
          <a:p>
            <a:pPr algn="r"/>
            <a:r>
              <a:rPr lang="de-CH" sz="700" b="1" dirty="0">
                <a:solidFill>
                  <a:srgbClr val="000000"/>
                </a:solidFill>
              </a:rPr>
              <a:t>p-p70S6K</a:t>
            </a:r>
            <a:r>
              <a:rPr lang="de-CH" sz="700" b="1" baseline="30000" dirty="0">
                <a:solidFill>
                  <a:srgbClr val="000000"/>
                </a:solidFill>
              </a:rPr>
              <a:t>Thr389</a:t>
            </a:r>
          </a:p>
        </p:txBody>
      </p:sp>
      <p:pic>
        <p:nvPicPr>
          <p:cNvPr id="346" name="Picture 345">
            <a:extLst>
              <a:ext uri="{FF2B5EF4-FFF2-40B4-BE49-F238E27FC236}">
                <a16:creationId xmlns:a16="http://schemas.microsoft.com/office/drawing/2014/main" id="{DA8FFAF1-D86E-2441-8B7A-D91CE66E4033}"/>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13236" t="14200" r="20366" b="75060"/>
          <a:stretch/>
        </p:blipFill>
        <p:spPr>
          <a:xfrm>
            <a:off x="3662400" y="4062126"/>
            <a:ext cx="2216150" cy="267723"/>
          </a:xfrm>
          <a:prstGeom prst="rect">
            <a:avLst/>
          </a:prstGeom>
          <a:ln>
            <a:solidFill>
              <a:schemeClr val="tx1"/>
            </a:solidFill>
          </a:ln>
        </p:spPr>
      </p:pic>
      <p:pic>
        <p:nvPicPr>
          <p:cNvPr id="347" name="Picture 346">
            <a:extLst>
              <a:ext uri="{FF2B5EF4-FFF2-40B4-BE49-F238E27FC236}">
                <a16:creationId xmlns:a16="http://schemas.microsoft.com/office/drawing/2014/main" id="{A69B707B-3043-E44A-BE2F-7E00735BEBF9}"/>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l="17023" t="38664" r="16578" b="49996"/>
          <a:stretch/>
        </p:blipFill>
        <p:spPr>
          <a:xfrm>
            <a:off x="3662400" y="4460374"/>
            <a:ext cx="2216150" cy="282716"/>
          </a:xfrm>
          <a:prstGeom prst="rect">
            <a:avLst/>
          </a:prstGeom>
          <a:ln>
            <a:solidFill>
              <a:schemeClr val="tx1"/>
            </a:solidFill>
          </a:ln>
        </p:spPr>
      </p:pic>
      <p:pic>
        <p:nvPicPr>
          <p:cNvPr id="348" name="Picture 347">
            <a:extLst>
              <a:ext uri="{FF2B5EF4-FFF2-40B4-BE49-F238E27FC236}">
                <a16:creationId xmlns:a16="http://schemas.microsoft.com/office/drawing/2014/main" id="{40314858-6490-0D4C-80DC-7EFA5E44E18A}"/>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l="12344" t="18377" r="18216" b="72976"/>
          <a:stretch/>
        </p:blipFill>
        <p:spPr>
          <a:xfrm>
            <a:off x="3663018" y="5246593"/>
            <a:ext cx="2209108" cy="205484"/>
          </a:xfrm>
          <a:prstGeom prst="rect">
            <a:avLst/>
          </a:prstGeom>
          <a:ln>
            <a:solidFill>
              <a:schemeClr val="tx1"/>
            </a:solidFill>
          </a:ln>
        </p:spPr>
      </p:pic>
      <p:pic>
        <p:nvPicPr>
          <p:cNvPr id="349" name="Picture 348">
            <a:extLst>
              <a:ext uri="{FF2B5EF4-FFF2-40B4-BE49-F238E27FC236}">
                <a16:creationId xmlns:a16="http://schemas.microsoft.com/office/drawing/2014/main" id="{5B802E41-11D9-4E4A-9878-D3932732506C}"/>
              </a:ext>
            </a:extLst>
          </p:cNvPr>
          <p:cNvPicPr>
            <a:picLocks noChangeAspect="1"/>
          </p:cNvPicPr>
          <p:nvPr/>
        </p:nvPicPr>
        <p:blipFill rotWithShape="1">
          <a:blip r:embed="rId19" cstate="print">
            <a:extLst>
              <a:ext uri="{BEBA8EAE-BF5A-486C-A8C5-ECC9F3942E4B}">
                <a14:imgProps xmlns:a14="http://schemas.microsoft.com/office/drawing/2010/main">
                  <a14:imgLayer r:embed="rId20">
                    <a14:imgEffect>
                      <a14:brightnessContrast bright="20000" contrast="-40000"/>
                    </a14:imgEffect>
                  </a14:imgLayer>
                </a14:imgProps>
              </a:ext>
              <a:ext uri="{28A0092B-C50C-407E-A947-70E740481C1C}">
                <a14:useLocalDpi xmlns:a14="http://schemas.microsoft.com/office/drawing/2010/main" val="0"/>
              </a:ext>
            </a:extLst>
          </a:blip>
          <a:srcRect l="13682" t="52983" r="19251" b="35084"/>
          <a:stretch/>
        </p:blipFill>
        <p:spPr>
          <a:xfrm>
            <a:off x="3664799" y="5591103"/>
            <a:ext cx="2213877" cy="295664"/>
          </a:xfrm>
          <a:prstGeom prst="rect">
            <a:avLst/>
          </a:prstGeom>
          <a:ln>
            <a:solidFill>
              <a:schemeClr val="tx1"/>
            </a:solidFill>
          </a:ln>
        </p:spPr>
      </p:pic>
      <p:pic>
        <p:nvPicPr>
          <p:cNvPr id="350" name="Picture 349">
            <a:extLst>
              <a:ext uri="{FF2B5EF4-FFF2-40B4-BE49-F238E27FC236}">
                <a16:creationId xmlns:a16="http://schemas.microsoft.com/office/drawing/2014/main" id="{DBA63056-D75F-1E4E-ACFC-745DBBB3FC39}"/>
              </a:ext>
            </a:extLst>
          </p:cNvPr>
          <p:cNvPicPr>
            <a:picLocks noChangeAspect="1"/>
          </p:cNvPicPr>
          <p:nvPr/>
        </p:nvPicPr>
        <p:blipFill rotWithShape="1">
          <a:blip r:embed="rId21" cstate="print">
            <a:extLst>
              <a:ext uri="{28A0092B-C50C-407E-A947-70E740481C1C}">
                <a14:useLocalDpi xmlns:a14="http://schemas.microsoft.com/office/drawing/2010/main" val="0"/>
              </a:ext>
            </a:extLst>
          </a:blip>
          <a:srcRect l="16355" t="33482" r="16277" b="53692"/>
          <a:stretch/>
        </p:blipFill>
        <p:spPr>
          <a:xfrm>
            <a:off x="3666669" y="4876924"/>
            <a:ext cx="2205457" cy="313604"/>
          </a:xfrm>
          <a:prstGeom prst="rect">
            <a:avLst/>
          </a:prstGeom>
          <a:ln>
            <a:solidFill>
              <a:schemeClr val="tx1"/>
            </a:solidFill>
          </a:ln>
        </p:spPr>
      </p:pic>
      <p:sp>
        <p:nvSpPr>
          <p:cNvPr id="351" name="Textfeld 47">
            <a:extLst>
              <a:ext uri="{FF2B5EF4-FFF2-40B4-BE49-F238E27FC236}">
                <a16:creationId xmlns:a16="http://schemas.microsoft.com/office/drawing/2014/main" id="{1C4A9BF8-CFD4-414B-8ECF-4FE1DD45A253}"/>
              </a:ext>
            </a:extLst>
          </p:cNvPr>
          <p:cNvSpPr txBox="1"/>
          <p:nvPr/>
        </p:nvSpPr>
        <p:spPr>
          <a:xfrm>
            <a:off x="3579800" y="4303345"/>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352" name="Textfeld 47">
            <a:extLst>
              <a:ext uri="{FF2B5EF4-FFF2-40B4-BE49-F238E27FC236}">
                <a16:creationId xmlns:a16="http://schemas.microsoft.com/office/drawing/2014/main" id="{4EB00E62-922A-E94C-9942-C6A02D33F525}"/>
              </a:ext>
            </a:extLst>
          </p:cNvPr>
          <p:cNvSpPr txBox="1"/>
          <p:nvPr/>
        </p:nvSpPr>
        <p:spPr>
          <a:xfrm>
            <a:off x="4360697" y="4303345"/>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353" name="Textfeld 47">
            <a:extLst>
              <a:ext uri="{FF2B5EF4-FFF2-40B4-BE49-F238E27FC236}">
                <a16:creationId xmlns:a16="http://schemas.microsoft.com/office/drawing/2014/main" id="{CE84B365-5D46-B74F-ACBB-6916F5DE0FAC}"/>
              </a:ext>
            </a:extLst>
          </p:cNvPr>
          <p:cNvSpPr txBox="1"/>
          <p:nvPr/>
        </p:nvSpPr>
        <p:spPr>
          <a:xfrm>
            <a:off x="5137552" y="4297090"/>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354" name="Textfeld 47">
            <a:extLst>
              <a:ext uri="{FF2B5EF4-FFF2-40B4-BE49-F238E27FC236}">
                <a16:creationId xmlns:a16="http://schemas.microsoft.com/office/drawing/2014/main" id="{9177DD9E-5C36-9C4D-8CCA-C5939112A47F}"/>
              </a:ext>
            </a:extLst>
          </p:cNvPr>
          <p:cNvSpPr txBox="1"/>
          <p:nvPr/>
        </p:nvSpPr>
        <p:spPr>
          <a:xfrm>
            <a:off x="3789371" y="4303083"/>
            <a:ext cx="346000" cy="184666"/>
          </a:xfrm>
          <a:prstGeom prst="rect">
            <a:avLst/>
          </a:prstGeom>
          <a:noFill/>
        </p:spPr>
        <p:txBody>
          <a:bodyPr wrap="square" rtlCol="0">
            <a:spAutoFit/>
          </a:bodyPr>
          <a:lstStyle/>
          <a:p>
            <a:pPr algn="ctr"/>
            <a:r>
              <a:rPr lang="de-CH" sz="600" dirty="0">
                <a:solidFill>
                  <a:srgbClr val="000000"/>
                </a:solidFill>
              </a:rPr>
              <a:t>0.83</a:t>
            </a:r>
          </a:p>
        </p:txBody>
      </p:sp>
      <p:sp>
        <p:nvSpPr>
          <p:cNvPr id="355" name="Textfeld 47">
            <a:extLst>
              <a:ext uri="{FF2B5EF4-FFF2-40B4-BE49-F238E27FC236}">
                <a16:creationId xmlns:a16="http://schemas.microsoft.com/office/drawing/2014/main" id="{01C1D8A1-031B-A64C-A88E-61303FF4CEDC}"/>
              </a:ext>
            </a:extLst>
          </p:cNvPr>
          <p:cNvSpPr txBox="1"/>
          <p:nvPr/>
        </p:nvSpPr>
        <p:spPr>
          <a:xfrm>
            <a:off x="4570268" y="4303083"/>
            <a:ext cx="346000" cy="184666"/>
          </a:xfrm>
          <a:prstGeom prst="rect">
            <a:avLst/>
          </a:prstGeom>
          <a:noFill/>
        </p:spPr>
        <p:txBody>
          <a:bodyPr wrap="square" rtlCol="0">
            <a:spAutoFit/>
          </a:bodyPr>
          <a:lstStyle/>
          <a:p>
            <a:pPr algn="ctr"/>
            <a:r>
              <a:rPr lang="de-CH" sz="600" dirty="0">
                <a:solidFill>
                  <a:srgbClr val="000000"/>
                </a:solidFill>
              </a:rPr>
              <a:t>0.81</a:t>
            </a:r>
          </a:p>
        </p:txBody>
      </p:sp>
      <p:sp>
        <p:nvSpPr>
          <p:cNvPr id="356" name="Textfeld 47">
            <a:extLst>
              <a:ext uri="{FF2B5EF4-FFF2-40B4-BE49-F238E27FC236}">
                <a16:creationId xmlns:a16="http://schemas.microsoft.com/office/drawing/2014/main" id="{1EC727D7-7474-A144-9C0A-22C91476A8BB}"/>
              </a:ext>
            </a:extLst>
          </p:cNvPr>
          <p:cNvSpPr txBox="1"/>
          <p:nvPr/>
        </p:nvSpPr>
        <p:spPr>
          <a:xfrm>
            <a:off x="5347123" y="4296828"/>
            <a:ext cx="346000" cy="184666"/>
          </a:xfrm>
          <a:prstGeom prst="rect">
            <a:avLst/>
          </a:prstGeom>
          <a:noFill/>
        </p:spPr>
        <p:txBody>
          <a:bodyPr wrap="square" rtlCol="0">
            <a:spAutoFit/>
          </a:bodyPr>
          <a:lstStyle/>
          <a:p>
            <a:pPr algn="ctr"/>
            <a:r>
              <a:rPr lang="de-CH" sz="600" dirty="0">
                <a:solidFill>
                  <a:srgbClr val="000000"/>
                </a:solidFill>
              </a:rPr>
              <a:t>1.04</a:t>
            </a:r>
          </a:p>
        </p:txBody>
      </p:sp>
      <p:sp>
        <p:nvSpPr>
          <p:cNvPr id="357" name="Textfeld 47">
            <a:extLst>
              <a:ext uri="{FF2B5EF4-FFF2-40B4-BE49-F238E27FC236}">
                <a16:creationId xmlns:a16="http://schemas.microsoft.com/office/drawing/2014/main" id="{B3F28799-99F7-5547-AF19-3745939C5013}"/>
              </a:ext>
            </a:extLst>
          </p:cNvPr>
          <p:cNvSpPr txBox="1"/>
          <p:nvPr/>
        </p:nvSpPr>
        <p:spPr>
          <a:xfrm>
            <a:off x="3991824" y="4303345"/>
            <a:ext cx="346000" cy="184666"/>
          </a:xfrm>
          <a:prstGeom prst="rect">
            <a:avLst/>
          </a:prstGeom>
          <a:noFill/>
        </p:spPr>
        <p:txBody>
          <a:bodyPr wrap="square" rtlCol="0">
            <a:spAutoFit/>
          </a:bodyPr>
          <a:lstStyle/>
          <a:p>
            <a:pPr algn="ctr"/>
            <a:r>
              <a:rPr lang="de-CH" sz="600" dirty="0">
                <a:solidFill>
                  <a:srgbClr val="000000"/>
                </a:solidFill>
              </a:rPr>
              <a:t>0.88</a:t>
            </a:r>
          </a:p>
        </p:txBody>
      </p:sp>
      <p:sp>
        <p:nvSpPr>
          <p:cNvPr id="358" name="Textfeld 47">
            <a:extLst>
              <a:ext uri="{FF2B5EF4-FFF2-40B4-BE49-F238E27FC236}">
                <a16:creationId xmlns:a16="http://schemas.microsoft.com/office/drawing/2014/main" id="{24D29BE4-1892-0A49-BDFB-0C968947E90D}"/>
              </a:ext>
            </a:extLst>
          </p:cNvPr>
          <p:cNvSpPr txBox="1"/>
          <p:nvPr/>
        </p:nvSpPr>
        <p:spPr>
          <a:xfrm>
            <a:off x="4772721" y="4303345"/>
            <a:ext cx="346000" cy="184666"/>
          </a:xfrm>
          <a:prstGeom prst="rect">
            <a:avLst/>
          </a:prstGeom>
          <a:noFill/>
        </p:spPr>
        <p:txBody>
          <a:bodyPr wrap="square" rtlCol="0">
            <a:spAutoFit/>
          </a:bodyPr>
          <a:lstStyle/>
          <a:p>
            <a:pPr algn="ctr"/>
            <a:r>
              <a:rPr lang="de-CH" sz="600" dirty="0">
                <a:solidFill>
                  <a:srgbClr val="000000"/>
                </a:solidFill>
              </a:rPr>
              <a:t>0.59</a:t>
            </a:r>
          </a:p>
        </p:txBody>
      </p:sp>
      <p:sp>
        <p:nvSpPr>
          <p:cNvPr id="359" name="Textfeld 47">
            <a:extLst>
              <a:ext uri="{FF2B5EF4-FFF2-40B4-BE49-F238E27FC236}">
                <a16:creationId xmlns:a16="http://schemas.microsoft.com/office/drawing/2014/main" id="{A9AC79A9-6B4E-8043-85E6-6AEA4806FCA9}"/>
              </a:ext>
            </a:extLst>
          </p:cNvPr>
          <p:cNvSpPr txBox="1"/>
          <p:nvPr/>
        </p:nvSpPr>
        <p:spPr>
          <a:xfrm>
            <a:off x="5549576" y="4297090"/>
            <a:ext cx="346000" cy="184666"/>
          </a:xfrm>
          <a:prstGeom prst="rect">
            <a:avLst/>
          </a:prstGeom>
          <a:noFill/>
        </p:spPr>
        <p:txBody>
          <a:bodyPr wrap="square" rtlCol="0">
            <a:spAutoFit/>
          </a:bodyPr>
          <a:lstStyle/>
          <a:p>
            <a:pPr algn="ctr"/>
            <a:r>
              <a:rPr lang="de-CH" sz="600" dirty="0">
                <a:solidFill>
                  <a:srgbClr val="000000"/>
                </a:solidFill>
              </a:rPr>
              <a:t>0.98</a:t>
            </a:r>
          </a:p>
        </p:txBody>
      </p:sp>
      <p:sp>
        <p:nvSpPr>
          <p:cNvPr id="360" name="Textfeld 47">
            <a:extLst>
              <a:ext uri="{FF2B5EF4-FFF2-40B4-BE49-F238E27FC236}">
                <a16:creationId xmlns:a16="http://schemas.microsoft.com/office/drawing/2014/main" id="{532C9D95-D928-0C46-8B36-C5F79CD20276}"/>
              </a:ext>
            </a:extLst>
          </p:cNvPr>
          <p:cNvSpPr txBox="1"/>
          <p:nvPr/>
        </p:nvSpPr>
        <p:spPr>
          <a:xfrm>
            <a:off x="3579800" y="4716809"/>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361" name="Textfeld 47">
            <a:extLst>
              <a:ext uri="{FF2B5EF4-FFF2-40B4-BE49-F238E27FC236}">
                <a16:creationId xmlns:a16="http://schemas.microsoft.com/office/drawing/2014/main" id="{E67FDB1D-55CB-BB4A-BE65-115CDABBD581}"/>
              </a:ext>
            </a:extLst>
          </p:cNvPr>
          <p:cNvSpPr txBox="1"/>
          <p:nvPr/>
        </p:nvSpPr>
        <p:spPr>
          <a:xfrm>
            <a:off x="4360697" y="4716809"/>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362" name="Textfeld 47">
            <a:extLst>
              <a:ext uri="{FF2B5EF4-FFF2-40B4-BE49-F238E27FC236}">
                <a16:creationId xmlns:a16="http://schemas.microsoft.com/office/drawing/2014/main" id="{E02481DF-8768-0749-B35E-FD4877C3B0D9}"/>
              </a:ext>
            </a:extLst>
          </p:cNvPr>
          <p:cNvSpPr txBox="1"/>
          <p:nvPr/>
        </p:nvSpPr>
        <p:spPr>
          <a:xfrm>
            <a:off x="5137552" y="4710554"/>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363" name="Textfeld 47">
            <a:extLst>
              <a:ext uri="{FF2B5EF4-FFF2-40B4-BE49-F238E27FC236}">
                <a16:creationId xmlns:a16="http://schemas.microsoft.com/office/drawing/2014/main" id="{589D3D40-D272-014F-B10F-3DAD733DADED}"/>
              </a:ext>
            </a:extLst>
          </p:cNvPr>
          <p:cNvSpPr txBox="1"/>
          <p:nvPr/>
        </p:nvSpPr>
        <p:spPr>
          <a:xfrm>
            <a:off x="3789371" y="4716547"/>
            <a:ext cx="346000" cy="184666"/>
          </a:xfrm>
          <a:prstGeom prst="rect">
            <a:avLst/>
          </a:prstGeom>
          <a:noFill/>
        </p:spPr>
        <p:txBody>
          <a:bodyPr wrap="square" rtlCol="0">
            <a:spAutoFit/>
          </a:bodyPr>
          <a:lstStyle/>
          <a:p>
            <a:pPr algn="ctr"/>
            <a:r>
              <a:rPr lang="de-CH" sz="600" dirty="0">
                <a:solidFill>
                  <a:srgbClr val="000000"/>
                </a:solidFill>
              </a:rPr>
              <a:t>0.95</a:t>
            </a:r>
          </a:p>
        </p:txBody>
      </p:sp>
      <p:sp>
        <p:nvSpPr>
          <p:cNvPr id="364" name="Textfeld 47">
            <a:extLst>
              <a:ext uri="{FF2B5EF4-FFF2-40B4-BE49-F238E27FC236}">
                <a16:creationId xmlns:a16="http://schemas.microsoft.com/office/drawing/2014/main" id="{08E2292D-3450-B146-8AE3-03E253942BD7}"/>
              </a:ext>
            </a:extLst>
          </p:cNvPr>
          <p:cNvSpPr txBox="1"/>
          <p:nvPr/>
        </p:nvSpPr>
        <p:spPr>
          <a:xfrm>
            <a:off x="4570268" y="4716547"/>
            <a:ext cx="346000" cy="184666"/>
          </a:xfrm>
          <a:prstGeom prst="rect">
            <a:avLst/>
          </a:prstGeom>
          <a:noFill/>
        </p:spPr>
        <p:txBody>
          <a:bodyPr wrap="square" rtlCol="0">
            <a:spAutoFit/>
          </a:bodyPr>
          <a:lstStyle/>
          <a:p>
            <a:pPr algn="ctr"/>
            <a:r>
              <a:rPr lang="de-CH" sz="600" dirty="0">
                <a:solidFill>
                  <a:srgbClr val="000000"/>
                </a:solidFill>
              </a:rPr>
              <a:t>0.81</a:t>
            </a:r>
          </a:p>
        </p:txBody>
      </p:sp>
      <p:sp>
        <p:nvSpPr>
          <p:cNvPr id="365" name="Textfeld 47">
            <a:extLst>
              <a:ext uri="{FF2B5EF4-FFF2-40B4-BE49-F238E27FC236}">
                <a16:creationId xmlns:a16="http://schemas.microsoft.com/office/drawing/2014/main" id="{A05E33E2-151B-4742-9B37-C18881B68ABF}"/>
              </a:ext>
            </a:extLst>
          </p:cNvPr>
          <p:cNvSpPr txBox="1"/>
          <p:nvPr/>
        </p:nvSpPr>
        <p:spPr>
          <a:xfrm>
            <a:off x="5347123" y="4710292"/>
            <a:ext cx="346000" cy="184666"/>
          </a:xfrm>
          <a:prstGeom prst="rect">
            <a:avLst/>
          </a:prstGeom>
          <a:noFill/>
        </p:spPr>
        <p:txBody>
          <a:bodyPr wrap="square" rtlCol="0">
            <a:spAutoFit/>
          </a:bodyPr>
          <a:lstStyle/>
          <a:p>
            <a:pPr algn="ctr"/>
            <a:r>
              <a:rPr lang="de-CH" sz="600" dirty="0">
                <a:solidFill>
                  <a:srgbClr val="000000"/>
                </a:solidFill>
              </a:rPr>
              <a:t>0.66</a:t>
            </a:r>
          </a:p>
        </p:txBody>
      </p:sp>
      <p:sp>
        <p:nvSpPr>
          <p:cNvPr id="366" name="Textfeld 47">
            <a:extLst>
              <a:ext uri="{FF2B5EF4-FFF2-40B4-BE49-F238E27FC236}">
                <a16:creationId xmlns:a16="http://schemas.microsoft.com/office/drawing/2014/main" id="{17920376-0856-024C-9568-DD6166DBC85F}"/>
              </a:ext>
            </a:extLst>
          </p:cNvPr>
          <p:cNvSpPr txBox="1"/>
          <p:nvPr/>
        </p:nvSpPr>
        <p:spPr>
          <a:xfrm>
            <a:off x="3991824" y="4716809"/>
            <a:ext cx="346000" cy="184666"/>
          </a:xfrm>
          <a:prstGeom prst="rect">
            <a:avLst/>
          </a:prstGeom>
          <a:noFill/>
        </p:spPr>
        <p:txBody>
          <a:bodyPr wrap="square" rtlCol="0">
            <a:spAutoFit/>
          </a:bodyPr>
          <a:lstStyle/>
          <a:p>
            <a:pPr algn="ctr"/>
            <a:r>
              <a:rPr lang="de-CH" sz="600" dirty="0">
                <a:solidFill>
                  <a:srgbClr val="000000"/>
                </a:solidFill>
              </a:rPr>
              <a:t>0.67</a:t>
            </a:r>
          </a:p>
        </p:txBody>
      </p:sp>
      <p:sp>
        <p:nvSpPr>
          <p:cNvPr id="367" name="Textfeld 47">
            <a:extLst>
              <a:ext uri="{FF2B5EF4-FFF2-40B4-BE49-F238E27FC236}">
                <a16:creationId xmlns:a16="http://schemas.microsoft.com/office/drawing/2014/main" id="{B82B2F45-E461-A343-B305-FD1879036CDD}"/>
              </a:ext>
            </a:extLst>
          </p:cNvPr>
          <p:cNvSpPr txBox="1"/>
          <p:nvPr/>
        </p:nvSpPr>
        <p:spPr>
          <a:xfrm>
            <a:off x="4772721" y="4716809"/>
            <a:ext cx="346000" cy="184666"/>
          </a:xfrm>
          <a:prstGeom prst="rect">
            <a:avLst/>
          </a:prstGeom>
          <a:noFill/>
        </p:spPr>
        <p:txBody>
          <a:bodyPr wrap="square" rtlCol="0">
            <a:spAutoFit/>
          </a:bodyPr>
          <a:lstStyle/>
          <a:p>
            <a:pPr algn="ctr"/>
            <a:r>
              <a:rPr lang="de-CH" sz="600" dirty="0">
                <a:solidFill>
                  <a:srgbClr val="000000"/>
                </a:solidFill>
              </a:rPr>
              <a:t>0.70</a:t>
            </a:r>
          </a:p>
        </p:txBody>
      </p:sp>
      <p:sp>
        <p:nvSpPr>
          <p:cNvPr id="368" name="Textfeld 47">
            <a:extLst>
              <a:ext uri="{FF2B5EF4-FFF2-40B4-BE49-F238E27FC236}">
                <a16:creationId xmlns:a16="http://schemas.microsoft.com/office/drawing/2014/main" id="{EEA9CA98-D51F-D545-9503-38AA2CB10F78}"/>
              </a:ext>
            </a:extLst>
          </p:cNvPr>
          <p:cNvSpPr txBox="1"/>
          <p:nvPr/>
        </p:nvSpPr>
        <p:spPr>
          <a:xfrm>
            <a:off x="5549576" y="4710554"/>
            <a:ext cx="346000" cy="184666"/>
          </a:xfrm>
          <a:prstGeom prst="rect">
            <a:avLst/>
          </a:prstGeom>
          <a:noFill/>
        </p:spPr>
        <p:txBody>
          <a:bodyPr wrap="square" rtlCol="0">
            <a:spAutoFit/>
          </a:bodyPr>
          <a:lstStyle/>
          <a:p>
            <a:pPr algn="ctr"/>
            <a:r>
              <a:rPr lang="de-CH" sz="600" dirty="0">
                <a:solidFill>
                  <a:srgbClr val="000000"/>
                </a:solidFill>
              </a:rPr>
              <a:t>0.70</a:t>
            </a:r>
          </a:p>
        </p:txBody>
      </p:sp>
      <p:sp>
        <p:nvSpPr>
          <p:cNvPr id="369" name="Textfeld 47">
            <a:extLst>
              <a:ext uri="{FF2B5EF4-FFF2-40B4-BE49-F238E27FC236}">
                <a16:creationId xmlns:a16="http://schemas.microsoft.com/office/drawing/2014/main" id="{54D649C3-8CCA-434D-9527-49A04DA4B226}"/>
              </a:ext>
            </a:extLst>
          </p:cNvPr>
          <p:cNvSpPr txBox="1"/>
          <p:nvPr/>
        </p:nvSpPr>
        <p:spPr>
          <a:xfrm>
            <a:off x="3579800" y="5436383"/>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370" name="Textfeld 47">
            <a:extLst>
              <a:ext uri="{FF2B5EF4-FFF2-40B4-BE49-F238E27FC236}">
                <a16:creationId xmlns:a16="http://schemas.microsoft.com/office/drawing/2014/main" id="{9D5C734F-852A-EF4F-8BE6-E862937F108B}"/>
              </a:ext>
            </a:extLst>
          </p:cNvPr>
          <p:cNvSpPr txBox="1"/>
          <p:nvPr/>
        </p:nvSpPr>
        <p:spPr>
          <a:xfrm>
            <a:off x="4360697" y="5436383"/>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371" name="Textfeld 47">
            <a:extLst>
              <a:ext uri="{FF2B5EF4-FFF2-40B4-BE49-F238E27FC236}">
                <a16:creationId xmlns:a16="http://schemas.microsoft.com/office/drawing/2014/main" id="{107B669B-6F8B-1F48-80B1-962920FD9150}"/>
              </a:ext>
            </a:extLst>
          </p:cNvPr>
          <p:cNvSpPr txBox="1"/>
          <p:nvPr/>
        </p:nvSpPr>
        <p:spPr>
          <a:xfrm>
            <a:off x="5137552" y="5430128"/>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372" name="Textfeld 47">
            <a:extLst>
              <a:ext uri="{FF2B5EF4-FFF2-40B4-BE49-F238E27FC236}">
                <a16:creationId xmlns:a16="http://schemas.microsoft.com/office/drawing/2014/main" id="{A1F24FE6-CF7D-504D-980F-9A20563199B5}"/>
              </a:ext>
            </a:extLst>
          </p:cNvPr>
          <p:cNvSpPr txBox="1"/>
          <p:nvPr/>
        </p:nvSpPr>
        <p:spPr>
          <a:xfrm>
            <a:off x="3789371" y="5436121"/>
            <a:ext cx="346000" cy="184666"/>
          </a:xfrm>
          <a:prstGeom prst="rect">
            <a:avLst/>
          </a:prstGeom>
          <a:noFill/>
        </p:spPr>
        <p:txBody>
          <a:bodyPr wrap="square" rtlCol="0">
            <a:spAutoFit/>
          </a:bodyPr>
          <a:lstStyle/>
          <a:p>
            <a:pPr algn="ctr"/>
            <a:r>
              <a:rPr lang="de-CH" sz="600" dirty="0">
                <a:solidFill>
                  <a:srgbClr val="000000"/>
                </a:solidFill>
              </a:rPr>
              <a:t>0.86</a:t>
            </a:r>
          </a:p>
        </p:txBody>
      </p:sp>
      <p:sp>
        <p:nvSpPr>
          <p:cNvPr id="373" name="Textfeld 47">
            <a:extLst>
              <a:ext uri="{FF2B5EF4-FFF2-40B4-BE49-F238E27FC236}">
                <a16:creationId xmlns:a16="http://schemas.microsoft.com/office/drawing/2014/main" id="{1E216CF0-09FF-CE4E-A056-781BDFE94DB2}"/>
              </a:ext>
            </a:extLst>
          </p:cNvPr>
          <p:cNvSpPr txBox="1"/>
          <p:nvPr/>
        </p:nvSpPr>
        <p:spPr>
          <a:xfrm>
            <a:off x="4570268" y="5436121"/>
            <a:ext cx="346000" cy="184666"/>
          </a:xfrm>
          <a:prstGeom prst="rect">
            <a:avLst/>
          </a:prstGeom>
          <a:noFill/>
        </p:spPr>
        <p:txBody>
          <a:bodyPr wrap="square" rtlCol="0">
            <a:spAutoFit/>
          </a:bodyPr>
          <a:lstStyle/>
          <a:p>
            <a:pPr algn="ctr"/>
            <a:r>
              <a:rPr lang="de-CH" sz="600" dirty="0">
                <a:solidFill>
                  <a:srgbClr val="000000"/>
                </a:solidFill>
              </a:rPr>
              <a:t>0.15</a:t>
            </a:r>
          </a:p>
        </p:txBody>
      </p:sp>
      <p:sp>
        <p:nvSpPr>
          <p:cNvPr id="374" name="Textfeld 47">
            <a:extLst>
              <a:ext uri="{FF2B5EF4-FFF2-40B4-BE49-F238E27FC236}">
                <a16:creationId xmlns:a16="http://schemas.microsoft.com/office/drawing/2014/main" id="{6A2048B3-7D79-BD49-BB7F-A28FFB4C27A2}"/>
              </a:ext>
            </a:extLst>
          </p:cNvPr>
          <p:cNvSpPr txBox="1"/>
          <p:nvPr/>
        </p:nvSpPr>
        <p:spPr>
          <a:xfrm>
            <a:off x="5347123" y="5429866"/>
            <a:ext cx="346000" cy="184666"/>
          </a:xfrm>
          <a:prstGeom prst="rect">
            <a:avLst/>
          </a:prstGeom>
          <a:noFill/>
        </p:spPr>
        <p:txBody>
          <a:bodyPr wrap="square" rtlCol="0">
            <a:spAutoFit/>
          </a:bodyPr>
          <a:lstStyle/>
          <a:p>
            <a:pPr algn="ctr"/>
            <a:r>
              <a:rPr lang="de-CH" sz="600" dirty="0">
                <a:solidFill>
                  <a:srgbClr val="000000"/>
                </a:solidFill>
              </a:rPr>
              <a:t>0.10</a:t>
            </a:r>
          </a:p>
        </p:txBody>
      </p:sp>
      <p:sp>
        <p:nvSpPr>
          <p:cNvPr id="375" name="Textfeld 47">
            <a:extLst>
              <a:ext uri="{FF2B5EF4-FFF2-40B4-BE49-F238E27FC236}">
                <a16:creationId xmlns:a16="http://schemas.microsoft.com/office/drawing/2014/main" id="{20647A1C-15B8-9A45-9D28-FC34A8AFFD89}"/>
              </a:ext>
            </a:extLst>
          </p:cNvPr>
          <p:cNvSpPr txBox="1"/>
          <p:nvPr/>
        </p:nvSpPr>
        <p:spPr>
          <a:xfrm>
            <a:off x="3991824" y="5436383"/>
            <a:ext cx="346000" cy="184666"/>
          </a:xfrm>
          <a:prstGeom prst="rect">
            <a:avLst/>
          </a:prstGeom>
          <a:noFill/>
        </p:spPr>
        <p:txBody>
          <a:bodyPr wrap="square" rtlCol="0">
            <a:spAutoFit/>
          </a:bodyPr>
          <a:lstStyle/>
          <a:p>
            <a:pPr algn="ctr"/>
            <a:r>
              <a:rPr lang="de-CH" sz="600" dirty="0">
                <a:solidFill>
                  <a:srgbClr val="000000"/>
                </a:solidFill>
              </a:rPr>
              <a:t>1.10</a:t>
            </a:r>
          </a:p>
        </p:txBody>
      </p:sp>
      <p:sp>
        <p:nvSpPr>
          <p:cNvPr id="376" name="Textfeld 47">
            <a:extLst>
              <a:ext uri="{FF2B5EF4-FFF2-40B4-BE49-F238E27FC236}">
                <a16:creationId xmlns:a16="http://schemas.microsoft.com/office/drawing/2014/main" id="{C2DF747B-641C-7A49-A115-AF81CFBCDED1}"/>
              </a:ext>
            </a:extLst>
          </p:cNvPr>
          <p:cNvSpPr txBox="1"/>
          <p:nvPr/>
        </p:nvSpPr>
        <p:spPr>
          <a:xfrm>
            <a:off x="4772721" y="5436383"/>
            <a:ext cx="346000" cy="184666"/>
          </a:xfrm>
          <a:prstGeom prst="rect">
            <a:avLst/>
          </a:prstGeom>
          <a:noFill/>
        </p:spPr>
        <p:txBody>
          <a:bodyPr wrap="square" rtlCol="0">
            <a:spAutoFit/>
          </a:bodyPr>
          <a:lstStyle/>
          <a:p>
            <a:pPr algn="ctr"/>
            <a:r>
              <a:rPr lang="de-CH" sz="600" dirty="0">
                <a:solidFill>
                  <a:srgbClr val="000000"/>
                </a:solidFill>
              </a:rPr>
              <a:t>0.04</a:t>
            </a:r>
          </a:p>
        </p:txBody>
      </p:sp>
      <p:sp>
        <p:nvSpPr>
          <p:cNvPr id="377" name="Textfeld 47">
            <a:extLst>
              <a:ext uri="{FF2B5EF4-FFF2-40B4-BE49-F238E27FC236}">
                <a16:creationId xmlns:a16="http://schemas.microsoft.com/office/drawing/2014/main" id="{F8448FDC-202D-F54D-AAA5-362FEB086944}"/>
              </a:ext>
            </a:extLst>
          </p:cNvPr>
          <p:cNvSpPr txBox="1"/>
          <p:nvPr/>
        </p:nvSpPr>
        <p:spPr>
          <a:xfrm>
            <a:off x="5549576" y="5430128"/>
            <a:ext cx="346000" cy="184666"/>
          </a:xfrm>
          <a:prstGeom prst="rect">
            <a:avLst/>
          </a:prstGeom>
          <a:noFill/>
        </p:spPr>
        <p:txBody>
          <a:bodyPr wrap="square" rtlCol="0">
            <a:spAutoFit/>
          </a:bodyPr>
          <a:lstStyle/>
          <a:p>
            <a:pPr algn="ctr"/>
            <a:r>
              <a:rPr lang="de-CH" sz="600" dirty="0">
                <a:solidFill>
                  <a:srgbClr val="000000"/>
                </a:solidFill>
              </a:rPr>
              <a:t>0.05</a:t>
            </a:r>
          </a:p>
        </p:txBody>
      </p:sp>
      <p:cxnSp>
        <p:nvCxnSpPr>
          <p:cNvPr id="379" name="Straight Arrow Connector 378">
            <a:extLst>
              <a:ext uri="{FF2B5EF4-FFF2-40B4-BE49-F238E27FC236}">
                <a16:creationId xmlns:a16="http://schemas.microsoft.com/office/drawing/2014/main" id="{031260AB-4EA6-AB4A-8010-E876869B2A82}"/>
              </a:ext>
            </a:extLst>
          </p:cNvPr>
          <p:cNvCxnSpPr/>
          <p:nvPr/>
        </p:nvCxnSpPr>
        <p:spPr>
          <a:xfrm flipV="1">
            <a:off x="4295752" y="5096117"/>
            <a:ext cx="154246" cy="102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380" name="Textfeld 56">
            <a:extLst>
              <a:ext uri="{FF2B5EF4-FFF2-40B4-BE49-F238E27FC236}">
                <a16:creationId xmlns:a16="http://schemas.microsoft.com/office/drawing/2014/main" id="{AA8F9525-B06B-7F49-A95B-E3E495FF05C6}"/>
              </a:ext>
            </a:extLst>
          </p:cNvPr>
          <p:cNvSpPr txBox="1"/>
          <p:nvPr/>
        </p:nvSpPr>
        <p:spPr>
          <a:xfrm>
            <a:off x="5302962" y="6371229"/>
            <a:ext cx="488302" cy="200055"/>
          </a:xfrm>
          <a:prstGeom prst="rect">
            <a:avLst/>
          </a:prstGeom>
          <a:solidFill>
            <a:srgbClr val="92D050"/>
          </a:solidFill>
          <a:ln>
            <a:solidFill>
              <a:schemeClr val="tx1"/>
            </a:solidFill>
          </a:ln>
        </p:spPr>
        <p:txBody>
          <a:bodyPr wrap="square" rtlCol="0">
            <a:spAutoFit/>
          </a:bodyPr>
          <a:lstStyle/>
          <a:p>
            <a:pPr algn="ctr"/>
            <a:r>
              <a:rPr lang="de-CH" sz="700" b="1" dirty="0">
                <a:solidFill>
                  <a:srgbClr val="000000"/>
                </a:solidFill>
              </a:rPr>
              <a:t>H3122</a:t>
            </a:r>
          </a:p>
        </p:txBody>
      </p:sp>
      <p:sp>
        <p:nvSpPr>
          <p:cNvPr id="381" name="Textfeld 44">
            <a:extLst>
              <a:ext uri="{FF2B5EF4-FFF2-40B4-BE49-F238E27FC236}">
                <a16:creationId xmlns:a16="http://schemas.microsoft.com/office/drawing/2014/main" id="{61CF109F-F100-3148-861D-E9EBE515D4B5}"/>
              </a:ext>
            </a:extLst>
          </p:cNvPr>
          <p:cNvSpPr txBox="1"/>
          <p:nvPr/>
        </p:nvSpPr>
        <p:spPr>
          <a:xfrm>
            <a:off x="2507145" y="6542876"/>
            <a:ext cx="1044109" cy="215444"/>
          </a:xfrm>
          <a:prstGeom prst="rect">
            <a:avLst/>
          </a:prstGeom>
          <a:noFill/>
        </p:spPr>
        <p:txBody>
          <a:bodyPr wrap="square" rtlCol="0">
            <a:spAutoFit/>
          </a:bodyPr>
          <a:lstStyle/>
          <a:p>
            <a:pPr algn="r"/>
            <a:r>
              <a:rPr lang="de-CH" sz="800" b="1" dirty="0" err="1">
                <a:solidFill>
                  <a:srgbClr val="000000"/>
                </a:solidFill>
              </a:rPr>
              <a:t>Lorlatinib</a:t>
            </a:r>
            <a:r>
              <a:rPr lang="de-CH" sz="800" b="1" dirty="0">
                <a:solidFill>
                  <a:srgbClr val="000000"/>
                </a:solidFill>
              </a:rPr>
              <a:t> [µM] </a:t>
            </a:r>
          </a:p>
        </p:txBody>
      </p:sp>
      <p:sp>
        <p:nvSpPr>
          <p:cNvPr id="382" name="Textfeld 45">
            <a:extLst>
              <a:ext uri="{FF2B5EF4-FFF2-40B4-BE49-F238E27FC236}">
                <a16:creationId xmlns:a16="http://schemas.microsoft.com/office/drawing/2014/main" id="{C56D8876-BB6E-1A47-9483-B2EEB6DA6053}"/>
              </a:ext>
            </a:extLst>
          </p:cNvPr>
          <p:cNvSpPr txBox="1"/>
          <p:nvPr/>
        </p:nvSpPr>
        <p:spPr>
          <a:xfrm>
            <a:off x="3661419" y="6551470"/>
            <a:ext cx="143685" cy="200055"/>
          </a:xfrm>
          <a:prstGeom prst="rect">
            <a:avLst/>
          </a:prstGeom>
          <a:noFill/>
        </p:spPr>
        <p:txBody>
          <a:bodyPr wrap="square" rtlCol="0">
            <a:spAutoFit/>
          </a:bodyPr>
          <a:lstStyle/>
          <a:p>
            <a:pPr algn="ctr"/>
            <a:r>
              <a:rPr lang="de-CH" sz="700" b="1" dirty="0">
                <a:solidFill>
                  <a:srgbClr val="000000"/>
                </a:solidFill>
              </a:rPr>
              <a:t>0</a:t>
            </a:r>
          </a:p>
        </p:txBody>
      </p:sp>
      <p:sp>
        <p:nvSpPr>
          <p:cNvPr id="383" name="Textfeld 46">
            <a:extLst>
              <a:ext uri="{FF2B5EF4-FFF2-40B4-BE49-F238E27FC236}">
                <a16:creationId xmlns:a16="http://schemas.microsoft.com/office/drawing/2014/main" id="{D634F2CB-8445-7F4F-8ADD-BD481F3F35BB}"/>
              </a:ext>
            </a:extLst>
          </p:cNvPr>
          <p:cNvSpPr txBox="1"/>
          <p:nvPr/>
        </p:nvSpPr>
        <p:spPr>
          <a:xfrm>
            <a:off x="3784604" y="6550437"/>
            <a:ext cx="331359" cy="200055"/>
          </a:xfrm>
          <a:prstGeom prst="rect">
            <a:avLst/>
          </a:prstGeom>
          <a:noFill/>
        </p:spPr>
        <p:txBody>
          <a:bodyPr wrap="square" rtlCol="0">
            <a:spAutoFit/>
          </a:bodyPr>
          <a:lstStyle/>
          <a:p>
            <a:pPr algn="ctr"/>
            <a:r>
              <a:rPr lang="de-CH" sz="700" b="1" dirty="0">
                <a:solidFill>
                  <a:srgbClr val="000000"/>
                </a:solidFill>
              </a:rPr>
              <a:t>0.1</a:t>
            </a:r>
          </a:p>
        </p:txBody>
      </p:sp>
      <p:sp>
        <p:nvSpPr>
          <p:cNvPr id="384" name="Textfeld 47">
            <a:extLst>
              <a:ext uri="{FF2B5EF4-FFF2-40B4-BE49-F238E27FC236}">
                <a16:creationId xmlns:a16="http://schemas.microsoft.com/office/drawing/2014/main" id="{7B0CC42D-44C2-D546-AEC1-B5123DDDB6BF}"/>
              </a:ext>
            </a:extLst>
          </p:cNvPr>
          <p:cNvSpPr txBox="1"/>
          <p:nvPr/>
        </p:nvSpPr>
        <p:spPr>
          <a:xfrm>
            <a:off x="4039266" y="6554281"/>
            <a:ext cx="215718" cy="200055"/>
          </a:xfrm>
          <a:prstGeom prst="rect">
            <a:avLst/>
          </a:prstGeom>
          <a:noFill/>
        </p:spPr>
        <p:txBody>
          <a:bodyPr wrap="square" rtlCol="0">
            <a:spAutoFit/>
          </a:bodyPr>
          <a:lstStyle/>
          <a:p>
            <a:pPr algn="ctr"/>
            <a:r>
              <a:rPr lang="de-CH" sz="700" b="1" dirty="0">
                <a:solidFill>
                  <a:srgbClr val="000000"/>
                </a:solidFill>
              </a:rPr>
              <a:t>1</a:t>
            </a:r>
          </a:p>
        </p:txBody>
      </p:sp>
      <p:sp>
        <p:nvSpPr>
          <p:cNvPr id="385" name="Textfeld 45">
            <a:extLst>
              <a:ext uri="{FF2B5EF4-FFF2-40B4-BE49-F238E27FC236}">
                <a16:creationId xmlns:a16="http://schemas.microsoft.com/office/drawing/2014/main" id="{75E72D4B-4EA7-F147-9D2E-64006CF69511}"/>
              </a:ext>
            </a:extLst>
          </p:cNvPr>
          <p:cNvSpPr txBox="1"/>
          <p:nvPr/>
        </p:nvSpPr>
        <p:spPr>
          <a:xfrm>
            <a:off x="4443222" y="6551470"/>
            <a:ext cx="143685" cy="200055"/>
          </a:xfrm>
          <a:prstGeom prst="rect">
            <a:avLst/>
          </a:prstGeom>
          <a:noFill/>
        </p:spPr>
        <p:txBody>
          <a:bodyPr wrap="square" rtlCol="0">
            <a:spAutoFit/>
          </a:bodyPr>
          <a:lstStyle/>
          <a:p>
            <a:pPr algn="ctr"/>
            <a:r>
              <a:rPr lang="de-CH" sz="700" b="1" dirty="0">
                <a:solidFill>
                  <a:srgbClr val="000000"/>
                </a:solidFill>
              </a:rPr>
              <a:t>0</a:t>
            </a:r>
          </a:p>
        </p:txBody>
      </p:sp>
      <p:sp>
        <p:nvSpPr>
          <p:cNvPr id="386" name="Textfeld 46">
            <a:extLst>
              <a:ext uri="{FF2B5EF4-FFF2-40B4-BE49-F238E27FC236}">
                <a16:creationId xmlns:a16="http://schemas.microsoft.com/office/drawing/2014/main" id="{21375C7B-BFB5-3E42-9356-B7DCFED47915}"/>
              </a:ext>
            </a:extLst>
          </p:cNvPr>
          <p:cNvSpPr txBox="1"/>
          <p:nvPr/>
        </p:nvSpPr>
        <p:spPr>
          <a:xfrm>
            <a:off x="4566407" y="6550437"/>
            <a:ext cx="331359" cy="200055"/>
          </a:xfrm>
          <a:prstGeom prst="rect">
            <a:avLst/>
          </a:prstGeom>
          <a:noFill/>
        </p:spPr>
        <p:txBody>
          <a:bodyPr wrap="square" rtlCol="0">
            <a:spAutoFit/>
          </a:bodyPr>
          <a:lstStyle/>
          <a:p>
            <a:pPr algn="ctr"/>
            <a:r>
              <a:rPr lang="de-CH" sz="700" b="1" dirty="0">
                <a:solidFill>
                  <a:srgbClr val="000000"/>
                </a:solidFill>
              </a:rPr>
              <a:t>0.1</a:t>
            </a:r>
          </a:p>
        </p:txBody>
      </p:sp>
      <p:sp>
        <p:nvSpPr>
          <p:cNvPr id="387" name="Textfeld 47">
            <a:extLst>
              <a:ext uri="{FF2B5EF4-FFF2-40B4-BE49-F238E27FC236}">
                <a16:creationId xmlns:a16="http://schemas.microsoft.com/office/drawing/2014/main" id="{4F784185-2683-8247-AD0B-E51806DFF550}"/>
              </a:ext>
            </a:extLst>
          </p:cNvPr>
          <p:cNvSpPr txBox="1"/>
          <p:nvPr/>
        </p:nvSpPr>
        <p:spPr>
          <a:xfrm>
            <a:off x="4821069" y="6554281"/>
            <a:ext cx="215718" cy="200055"/>
          </a:xfrm>
          <a:prstGeom prst="rect">
            <a:avLst/>
          </a:prstGeom>
          <a:noFill/>
        </p:spPr>
        <p:txBody>
          <a:bodyPr wrap="square" rtlCol="0">
            <a:spAutoFit/>
          </a:bodyPr>
          <a:lstStyle/>
          <a:p>
            <a:pPr algn="ctr"/>
            <a:r>
              <a:rPr lang="de-CH" sz="700" b="1" dirty="0">
                <a:solidFill>
                  <a:srgbClr val="000000"/>
                </a:solidFill>
              </a:rPr>
              <a:t>1</a:t>
            </a:r>
          </a:p>
        </p:txBody>
      </p:sp>
      <p:sp>
        <p:nvSpPr>
          <p:cNvPr id="388" name="Textfeld 45">
            <a:extLst>
              <a:ext uri="{FF2B5EF4-FFF2-40B4-BE49-F238E27FC236}">
                <a16:creationId xmlns:a16="http://schemas.microsoft.com/office/drawing/2014/main" id="{EEDA3B70-FFE9-A441-AFFA-F40084E84DA2}"/>
              </a:ext>
            </a:extLst>
          </p:cNvPr>
          <p:cNvSpPr txBox="1"/>
          <p:nvPr/>
        </p:nvSpPr>
        <p:spPr>
          <a:xfrm>
            <a:off x="5270949" y="6549280"/>
            <a:ext cx="143685" cy="200055"/>
          </a:xfrm>
          <a:prstGeom prst="rect">
            <a:avLst/>
          </a:prstGeom>
          <a:noFill/>
        </p:spPr>
        <p:txBody>
          <a:bodyPr wrap="square" rtlCol="0">
            <a:spAutoFit/>
          </a:bodyPr>
          <a:lstStyle/>
          <a:p>
            <a:pPr algn="ctr"/>
            <a:r>
              <a:rPr lang="de-CH" sz="700" b="1" dirty="0">
                <a:solidFill>
                  <a:srgbClr val="000000"/>
                </a:solidFill>
              </a:rPr>
              <a:t>0</a:t>
            </a:r>
          </a:p>
        </p:txBody>
      </p:sp>
      <p:sp>
        <p:nvSpPr>
          <p:cNvPr id="389" name="Textfeld 46">
            <a:extLst>
              <a:ext uri="{FF2B5EF4-FFF2-40B4-BE49-F238E27FC236}">
                <a16:creationId xmlns:a16="http://schemas.microsoft.com/office/drawing/2014/main" id="{E5651C24-2DBA-284D-A5D1-8393876B65F8}"/>
              </a:ext>
            </a:extLst>
          </p:cNvPr>
          <p:cNvSpPr txBox="1"/>
          <p:nvPr/>
        </p:nvSpPr>
        <p:spPr>
          <a:xfrm>
            <a:off x="5394134" y="6548247"/>
            <a:ext cx="331359" cy="200055"/>
          </a:xfrm>
          <a:prstGeom prst="rect">
            <a:avLst/>
          </a:prstGeom>
          <a:noFill/>
        </p:spPr>
        <p:txBody>
          <a:bodyPr wrap="square" rtlCol="0">
            <a:spAutoFit/>
          </a:bodyPr>
          <a:lstStyle/>
          <a:p>
            <a:pPr algn="ctr"/>
            <a:r>
              <a:rPr lang="de-CH" sz="700" b="1" dirty="0">
                <a:solidFill>
                  <a:srgbClr val="000000"/>
                </a:solidFill>
              </a:rPr>
              <a:t>0.1</a:t>
            </a:r>
          </a:p>
        </p:txBody>
      </p:sp>
      <p:sp>
        <p:nvSpPr>
          <p:cNvPr id="390" name="Textfeld 47">
            <a:extLst>
              <a:ext uri="{FF2B5EF4-FFF2-40B4-BE49-F238E27FC236}">
                <a16:creationId xmlns:a16="http://schemas.microsoft.com/office/drawing/2014/main" id="{4888D9A5-9FD9-2944-94E8-77190B0E199A}"/>
              </a:ext>
            </a:extLst>
          </p:cNvPr>
          <p:cNvSpPr txBox="1"/>
          <p:nvPr/>
        </p:nvSpPr>
        <p:spPr>
          <a:xfrm>
            <a:off x="5648796" y="6552091"/>
            <a:ext cx="215718" cy="200055"/>
          </a:xfrm>
          <a:prstGeom prst="rect">
            <a:avLst/>
          </a:prstGeom>
          <a:noFill/>
        </p:spPr>
        <p:txBody>
          <a:bodyPr wrap="square" rtlCol="0">
            <a:spAutoFit/>
          </a:bodyPr>
          <a:lstStyle/>
          <a:p>
            <a:pPr algn="ctr"/>
            <a:r>
              <a:rPr lang="de-CH" sz="700" b="1" dirty="0">
                <a:solidFill>
                  <a:srgbClr val="000000"/>
                </a:solidFill>
              </a:rPr>
              <a:t>1</a:t>
            </a:r>
          </a:p>
        </p:txBody>
      </p:sp>
      <p:sp>
        <p:nvSpPr>
          <p:cNvPr id="391" name="Textfeld 56">
            <a:extLst>
              <a:ext uri="{FF2B5EF4-FFF2-40B4-BE49-F238E27FC236}">
                <a16:creationId xmlns:a16="http://schemas.microsoft.com/office/drawing/2014/main" id="{9A105FF9-781F-CD46-BDBA-7BD4568E2D95}"/>
              </a:ext>
            </a:extLst>
          </p:cNvPr>
          <p:cNvSpPr txBox="1"/>
          <p:nvPr/>
        </p:nvSpPr>
        <p:spPr>
          <a:xfrm>
            <a:off x="4504547" y="6371229"/>
            <a:ext cx="488302" cy="200055"/>
          </a:xfrm>
          <a:prstGeom prst="rect">
            <a:avLst/>
          </a:prstGeom>
          <a:solidFill>
            <a:srgbClr val="FFC000"/>
          </a:solidFill>
          <a:ln>
            <a:solidFill>
              <a:schemeClr val="tx1"/>
            </a:solidFill>
          </a:ln>
        </p:spPr>
        <p:txBody>
          <a:bodyPr wrap="square" rtlCol="0">
            <a:spAutoFit/>
          </a:bodyPr>
          <a:lstStyle/>
          <a:p>
            <a:pPr algn="ctr"/>
            <a:r>
              <a:rPr lang="de-CH" sz="700" b="1" dirty="0">
                <a:solidFill>
                  <a:srgbClr val="000000"/>
                </a:solidFill>
              </a:rPr>
              <a:t>H2228</a:t>
            </a:r>
          </a:p>
        </p:txBody>
      </p:sp>
      <p:sp>
        <p:nvSpPr>
          <p:cNvPr id="392" name="Textfeld 56">
            <a:extLst>
              <a:ext uri="{FF2B5EF4-FFF2-40B4-BE49-F238E27FC236}">
                <a16:creationId xmlns:a16="http://schemas.microsoft.com/office/drawing/2014/main" id="{7C060A89-D637-1B44-BF46-758753596906}"/>
              </a:ext>
            </a:extLst>
          </p:cNvPr>
          <p:cNvSpPr txBox="1"/>
          <p:nvPr/>
        </p:nvSpPr>
        <p:spPr>
          <a:xfrm>
            <a:off x="3706132" y="6372919"/>
            <a:ext cx="488302" cy="200055"/>
          </a:xfrm>
          <a:prstGeom prst="rect">
            <a:avLst/>
          </a:prstGeom>
          <a:solidFill>
            <a:srgbClr val="C00000"/>
          </a:solidFill>
          <a:ln>
            <a:solidFill>
              <a:schemeClr val="tx1"/>
            </a:solidFill>
          </a:ln>
        </p:spPr>
        <p:txBody>
          <a:bodyPr wrap="square" rtlCol="0">
            <a:spAutoFit/>
          </a:bodyPr>
          <a:lstStyle/>
          <a:p>
            <a:pPr algn="ctr"/>
            <a:r>
              <a:rPr lang="de-CH" sz="700" b="1" dirty="0">
                <a:solidFill>
                  <a:srgbClr val="FFFFFF"/>
                </a:solidFill>
              </a:rPr>
              <a:t>A549</a:t>
            </a:r>
          </a:p>
        </p:txBody>
      </p:sp>
      <p:sp>
        <p:nvSpPr>
          <p:cNvPr id="393" name="Textfeld 48">
            <a:extLst>
              <a:ext uri="{FF2B5EF4-FFF2-40B4-BE49-F238E27FC236}">
                <a16:creationId xmlns:a16="http://schemas.microsoft.com/office/drawing/2014/main" id="{E7CDEE61-9D54-CA44-AFC6-9B186C0FD628}"/>
              </a:ext>
            </a:extLst>
          </p:cNvPr>
          <p:cNvSpPr txBox="1"/>
          <p:nvPr/>
        </p:nvSpPr>
        <p:spPr>
          <a:xfrm>
            <a:off x="2786534" y="6807630"/>
            <a:ext cx="882839" cy="200055"/>
          </a:xfrm>
          <a:prstGeom prst="rect">
            <a:avLst/>
          </a:prstGeom>
          <a:noFill/>
        </p:spPr>
        <p:txBody>
          <a:bodyPr wrap="square" rtlCol="0">
            <a:spAutoFit/>
          </a:bodyPr>
          <a:lstStyle/>
          <a:p>
            <a:pPr algn="r"/>
            <a:r>
              <a:rPr lang="de-CH" sz="700" b="1" dirty="0">
                <a:solidFill>
                  <a:srgbClr val="000000"/>
                </a:solidFill>
              </a:rPr>
              <a:t>p-mTOR</a:t>
            </a:r>
            <a:r>
              <a:rPr lang="de-CH" sz="700" b="1" baseline="30000" dirty="0">
                <a:solidFill>
                  <a:srgbClr val="000000"/>
                </a:solidFill>
              </a:rPr>
              <a:t>S2448</a:t>
            </a:r>
          </a:p>
        </p:txBody>
      </p:sp>
      <p:sp>
        <p:nvSpPr>
          <p:cNvPr id="394" name="Textfeld 49">
            <a:extLst>
              <a:ext uri="{FF2B5EF4-FFF2-40B4-BE49-F238E27FC236}">
                <a16:creationId xmlns:a16="http://schemas.microsoft.com/office/drawing/2014/main" id="{FA8430E9-6624-6846-B61C-C1D0F392ECAE}"/>
              </a:ext>
            </a:extLst>
          </p:cNvPr>
          <p:cNvSpPr txBox="1"/>
          <p:nvPr/>
        </p:nvSpPr>
        <p:spPr>
          <a:xfrm>
            <a:off x="2636435" y="7630053"/>
            <a:ext cx="1024343" cy="200055"/>
          </a:xfrm>
          <a:prstGeom prst="rect">
            <a:avLst/>
          </a:prstGeom>
          <a:noFill/>
        </p:spPr>
        <p:txBody>
          <a:bodyPr wrap="square" rtlCol="0">
            <a:spAutoFit/>
          </a:bodyPr>
          <a:lstStyle/>
          <a:p>
            <a:pPr algn="r"/>
            <a:r>
              <a:rPr lang="de-CH" sz="700" b="1" dirty="0">
                <a:solidFill>
                  <a:srgbClr val="000000"/>
                </a:solidFill>
              </a:rPr>
              <a:t>p-EML4-ALK</a:t>
            </a:r>
            <a:r>
              <a:rPr lang="de-CH" sz="700" b="1" baseline="30000" dirty="0">
                <a:solidFill>
                  <a:srgbClr val="000000"/>
                </a:solidFill>
              </a:rPr>
              <a:t>Tyr1604</a:t>
            </a:r>
          </a:p>
        </p:txBody>
      </p:sp>
      <p:sp>
        <p:nvSpPr>
          <p:cNvPr id="395" name="Textfeld 53">
            <a:extLst>
              <a:ext uri="{FF2B5EF4-FFF2-40B4-BE49-F238E27FC236}">
                <a16:creationId xmlns:a16="http://schemas.microsoft.com/office/drawing/2014/main" id="{E7C00FB6-CA31-704B-9ACA-26EC777AEB0C}"/>
              </a:ext>
            </a:extLst>
          </p:cNvPr>
          <p:cNvSpPr txBox="1"/>
          <p:nvPr/>
        </p:nvSpPr>
        <p:spPr>
          <a:xfrm>
            <a:off x="2777940" y="8335287"/>
            <a:ext cx="882839" cy="200055"/>
          </a:xfrm>
          <a:prstGeom prst="rect">
            <a:avLst/>
          </a:prstGeom>
          <a:noFill/>
        </p:spPr>
        <p:txBody>
          <a:bodyPr wrap="square" rtlCol="0">
            <a:spAutoFit/>
          </a:bodyPr>
          <a:lstStyle/>
          <a:p>
            <a:pPr algn="r"/>
            <a:r>
              <a:rPr lang="de-CH" sz="700" b="1" dirty="0">
                <a:solidFill>
                  <a:srgbClr val="000000"/>
                </a:solidFill>
              </a:rPr>
              <a:t>Total </a:t>
            </a:r>
            <a:r>
              <a:rPr lang="de-CH" sz="700" b="1" dirty="0" err="1">
                <a:solidFill>
                  <a:srgbClr val="000000"/>
                </a:solidFill>
              </a:rPr>
              <a:t>protein</a:t>
            </a:r>
            <a:endParaRPr lang="de-CH" sz="700" b="1" dirty="0">
              <a:solidFill>
                <a:srgbClr val="000000"/>
              </a:solidFill>
            </a:endParaRPr>
          </a:p>
        </p:txBody>
      </p:sp>
      <p:sp>
        <p:nvSpPr>
          <p:cNvPr id="396" name="Textfeld 54">
            <a:extLst>
              <a:ext uri="{FF2B5EF4-FFF2-40B4-BE49-F238E27FC236}">
                <a16:creationId xmlns:a16="http://schemas.microsoft.com/office/drawing/2014/main" id="{5B20976B-89B4-DA40-94EB-024F06DA0FF0}"/>
              </a:ext>
            </a:extLst>
          </p:cNvPr>
          <p:cNvSpPr txBox="1"/>
          <p:nvPr/>
        </p:nvSpPr>
        <p:spPr>
          <a:xfrm>
            <a:off x="2777939" y="7173795"/>
            <a:ext cx="882839" cy="200055"/>
          </a:xfrm>
          <a:prstGeom prst="rect">
            <a:avLst/>
          </a:prstGeom>
          <a:noFill/>
        </p:spPr>
        <p:txBody>
          <a:bodyPr wrap="square" rtlCol="0">
            <a:spAutoFit/>
          </a:bodyPr>
          <a:lstStyle/>
          <a:p>
            <a:pPr algn="r"/>
            <a:r>
              <a:rPr lang="de-CH" sz="700" b="1" dirty="0">
                <a:solidFill>
                  <a:srgbClr val="000000"/>
                </a:solidFill>
              </a:rPr>
              <a:t>p-ULK1</a:t>
            </a:r>
            <a:r>
              <a:rPr lang="de-CH" sz="700" b="1" baseline="30000" dirty="0">
                <a:solidFill>
                  <a:srgbClr val="000000"/>
                </a:solidFill>
              </a:rPr>
              <a:t>S757</a:t>
            </a:r>
          </a:p>
        </p:txBody>
      </p:sp>
      <p:sp>
        <p:nvSpPr>
          <p:cNvPr id="397" name="TextBox 25">
            <a:extLst>
              <a:ext uri="{FF2B5EF4-FFF2-40B4-BE49-F238E27FC236}">
                <a16:creationId xmlns:a16="http://schemas.microsoft.com/office/drawing/2014/main" id="{F85A3459-01BB-214E-A443-E87338ABD7FB}"/>
              </a:ext>
            </a:extLst>
          </p:cNvPr>
          <p:cNvSpPr txBox="1"/>
          <p:nvPr/>
        </p:nvSpPr>
        <p:spPr>
          <a:xfrm>
            <a:off x="5852507" y="7181489"/>
            <a:ext cx="482447" cy="184666"/>
          </a:xfrm>
          <a:prstGeom prst="rect">
            <a:avLst/>
          </a:prstGeom>
          <a:noFill/>
        </p:spPr>
        <p:txBody>
          <a:bodyPr wrap="square" rtlCol="0">
            <a:spAutoFit/>
          </a:bodyPr>
          <a:lstStyle/>
          <a:p>
            <a:r>
              <a:rPr lang="de-CH" sz="600" b="1" dirty="0">
                <a:solidFill>
                  <a:srgbClr val="000000"/>
                </a:solidFill>
              </a:rPr>
              <a:t>150kDa</a:t>
            </a:r>
          </a:p>
        </p:txBody>
      </p:sp>
      <p:sp>
        <p:nvSpPr>
          <p:cNvPr id="398" name="TextBox 19">
            <a:extLst>
              <a:ext uri="{FF2B5EF4-FFF2-40B4-BE49-F238E27FC236}">
                <a16:creationId xmlns:a16="http://schemas.microsoft.com/office/drawing/2014/main" id="{80EE2574-8799-5640-99BA-7C79765F2F65}"/>
              </a:ext>
            </a:extLst>
          </p:cNvPr>
          <p:cNvSpPr txBox="1"/>
          <p:nvPr/>
        </p:nvSpPr>
        <p:spPr>
          <a:xfrm>
            <a:off x="5852507" y="6764655"/>
            <a:ext cx="482447" cy="184666"/>
          </a:xfrm>
          <a:prstGeom prst="rect">
            <a:avLst/>
          </a:prstGeom>
          <a:noFill/>
        </p:spPr>
        <p:txBody>
          <a:bodyPr wrap="square" rtlCol="0">
            <a:spAutoFit/>
          </a:bodyPr>
          <a:lstStyle/>
          <a:p>
            <a:r>
              <a:rPr lang="de-CH" sz="600" b="1" dirty="0">
                <a:solidFill>
                  <a:srgbClr val="000000"/>
                </a:solidFill>
              </a:rPr>
              <a:t>250kDa</a:t>
            </a:r>
          </a:p>
        </p:txBody>
      </p:sp>
      <p:sp>
        <p:nvSpPr>
          <p:cNvPr id="399" name="TextBox 21">
            <a:extLst>
              <a:ext uri="{FF2B5EF4-FFF2-40B4-BE49-F238E27FC236}">
                <a16:creationId xmlns:a16="http://schemas.microsoft.com/office/drawing/2014/main" id="{37BB98FD-3550-144E-B37F-08D019B226ED}"/>
              </a:ext>
            </a:extLst>
          </p:cNvPr>
          <p:cNvSpPr txBox="1"/>
          <p:nvPr/>
        </p:nvSpPr>
        <p:spPr>
          <a:xfrm>
            <a:off x="5864514" y="7534309"/>
            <a:ext cx="482447" cy="184666"/>
          </a:xfrm>
          <a:prstGeom prst="rect">
            <a:avLst/>
          </a:prstGeom>
          <a:noFill/>
        </p:spPr>
        <p:txBody>
          <a:bodyPr wrap="square" rtlCol="0">
            <a:spAutoFit/>
          </a:bodyPr>
          <a:lstStyle/>
          <a:p>
            <a:r>
              <a:rPr lang="de-CH" sz="600" b="1" dirty="0">
                <a:solidFill>
                  <a:srgbClr val="000000"/>
                </a:solidFill>
              </a:rPr>
              <a:t>120kDa</a:t>
            </a:r>
          </a:p>
        </p:txBody>
      </p:sp>
      <p:sp>
        <p:nvSpPr>
          <p:cNvPr id="400" name="TextBox 21">
            <a:extLst>
              <a:ext uri="{FF2B5EF4-FFF2-40B4-BE49-F238E27FC236}">
                <a16:creationId xmlns:a16="http://schemas.microsoft.com/office/drawing/2014/main" id="{914A41AA-7D93-994E-A436-17199F218604}"/>
              </a:ext>
            </a:extLst>
          </p:cNvPr>
          <p:cNvSpPr txBox="1"/>
          <p:nvPr/>
        </p:nvSpPr>
        <p:spPr>
          <a:xfrm>
            <a:off x="5865796" y="7723247"/>
            <a:ext cx="482447" cy="184666"/>
          </a:xfrm>
          <a:prstGeom prst="rect">
            <a:avLst/>
          </a:prstGeom>
          <a:noFill/>
        </p:spPr>
        <p:txBody>
          <a:bodyPr wrap="square" rtlCol="0">
            <a:spAutoFit/>
          </a:bodyPr>
          <a:lstStyle/>
          <a:p>
            <a:r>
              <a:rPr lang="de-CH" sz="600" b="1" dirty="0">
                <a:solidFill>
                  <a:srgbClr val="000000"/>
                </a:solidFill>
              </a:rPr>
              <a:t>90kDa</a:t>
            </a:r>
          </a:p>
        </p:txBody>
      </p:sp>
      <p:sp>
        <p:nvSpPr>
          <p:cNvPr id="401" name="TextBox 23">
            <a:extLst>
              <a:ext uri="{FF2B5EF4-FFF2-40B4-BE49-F238E27FC236}">
                <a16:creationId xmlns:a16="http://schemas.microsoft.com/office/drawing/2014/main" id="{4209E1C4-AEEC-5248-B3D4-D62B90D927B2}"/>
              </a:ext>
            </a:extLst>
          </p:cNvPr>
          <p:cNvSpPr txBox="1"/>
          <p:nvPr/>
        </p:nvSpPr>
        <p:spPr>
          <a:xfrm>
            <a:off x="5866669" y="7971287"/>
            <a:ext cx="482447" cy="184666"/>
          </a:xfrm>
          <a:prstGeom prst="rect">
            <a:avLst/>
          </a:prstGeom>
          <a:noFill/>
        </p:spPr>
        <p:txBody>
          <a:bodyPr wrap="square" rtlCol="0">
            <a:spAutoFit/>
          </a:bodyPr>
          <a:lstStyle/>
          <a:p>
            <a:r>
              <a:rPr lang="de-CH" sz="600" b="1" dirty="0">
                <a:solidFill>
                  <a:srgbClr val="000000"/>
                </a:solidFill>
              </a:rPr>
              <a:t>50kDa</a:t>
            </a:r>
          </a:p>
        </p:txBody>
      </p:sp>
      <p:sp>
        <p:nvSpPr>
          <p:cNvPr id="402" name="Textfeld 51">
            <a:extLst>
              <a:ext uri="{FF2B5EF4-FFF2-40B4-BE49-F238E27FC236}">
                <a16:creationId xmlns:a16="http://schemas.microsoft.com/office/drawing/2014/main" id="{EAF9A46E-C237-5049-865B-9DC0175AADCC}"/>
              </a:ext>
            </a:extLst>
          </p:cNvPr>
          <p:cNvSpPr txBox="1"/>
          <p:nvPr/>
        </p:nvSpPr>
        <p:spPr>
          <a:xfrm>
            <a:off x="2786534" y="7965244"/>
            <a:ext cx="882840" cy="200055"/>
          </a:xfrm>
          <a:prstGeom prst="rect">
            <a:avLst/>
          </a:prstGeom>
          <a:noFill/>
        </p:spPr>
        <p:txBody>
          <a:bodyPr wrap="square" rtlCol="0">
            <a:spAutoFit/>
          </a:bodyPr>
          <a:lstStyle/>
          <a:p>
            <a:pPr algn="r"/>
            <a:r>
              <a:rPr lang="de-CH" sz="700" b="1" dirty="0">
                <a:solidFill>
                  <a:srgbClr val="000000"/>
                </a:solidFill>
              </a:rPr>
              <a:t>p-p70S6K</a:t>
            </a:r>
            <a:r>
              <a:rPr lang="de-CH" sz="700" b="1" baseline="30000" dirty="0">
                <a:solidFill>
                  <a:srgbClr val="000000"/>
                </a:solidFill>
              </a:rPr>
              <a:t>Thr389</a:t>
            </a:r>
          </a:p>
        </p:txBody>
      </p:sp>
      <p:pic>
        <p:nvPicPr>
          <p:cNvPr id="403" name="Picture 402">
            <a:extLst>
              <a:ext uri="{FF2B5EF4-FFF2-40B4-BE49-F238E27FC236}">
                <a16:creationId xmlns:a16="http://schemas.microsoft.com/office/drawing/2014/main" id="{29F269E0-1424-194B-8A5E-469D37ACF212}"/>
              </a:ext>
            </a:extLst>
          </p:cNvPr>
          <p:cNvPicPr>
            <a:picLocks noChangeAspect="1"/>
          </p:cNvPicPr>
          <p:nvPr/>
        </p:nvPicPr>
        <p:blipFill rotWithShape="1">
          <a:blip r:embed="rId22" cstate="print">
            <a:extLst>
              <a:ext uri="{BEBA8EAE-BF5A-486C-A8C5-ECC9F3942E4B}">
                <a14:imgProps xmlns:a14="http://schemas.microsoft.com/office/drawing/2010/main">
                  <a14:imgLayer r:embed="rId23">
                    <a14:imgEffect>
                      <a14:brightnessContrast bright="20000" contrast="-20000"/>
                    </a14:imgEffect>
                  </a14:imgLayer>
                </a14:imgProps>
              </a:ext>
              <a:ext uri="{28A0092B-C50C-407E-A947-70E740481C1C}">
                <a14:useLocalDpi xmlns:a14="http://schemas.microsoft.com/office/drawing/2010/main" val="0"/>
              </a:ext>
            </a:extLst>
          </a:blip>
          <a:srcRect l="11776" t="57104" r="23170" b="31455"/>
          <a:stretch/>
        </p:blipFill>
        <p:spPr>
          <a:xfrm>
            <a:off x="3675013" y="8284243"/>
            <a:ext cx="2210512" cy="292231"/>
          </a:xfrm>
          <a:prstGeom prst="rect">
            <a:avLst/>
          </a:prstGeom>
          <a:ln>
            <a:solidFill>
              <a:schemeClr val="tx1"/>
            </a:solidFill>
          </a:ln>
        </p:spPr>
      </p:pic>
      <p:pic>
        <p:nvPicPr>
          <p:cNvPr id="404" name="Picture 403">
            <a:extLst>
              <a:ext uri="{FF2B5EF4-FFF2-40B4-BE49-F238E27FC236}">
                <a16:creationId xmlns:a16="http://schemas.microsoft.com/office/drawing/2014/main" id="{42EC417E-3955-7F46-BA46-FA6131C119CF}"/>
              </a:ext>
            </a:extLst>
          </p:cNvPr>
          <p:cNvPicPr>
            <a:picLocks noChangeAspect="1"/>
          </p:cNvPicPr>
          <p:nvPr/>
        </p:nvPicPr>
        <p:blipFill rotWithShape="1">
          <a:blip r:embed="rId24" cstate="print">
            <a:extLst>
              <a:ext uri="{28A0092B-C50C-407E-A947-70E740481C1C}">
                <a14:useLocalDpi xmlns:a14="http://schemas.microsoft.com/office/drawing/2010/main" val="0"/>
              </a:ext>
            </a:extLst>
          </a:blip>
          <a:srcRect l="17636" t="5752" r="16208" b="84701"/>
          <a:stretch/>
        </p:blipFill>
        <p:spPr>
          <a:xfrm>
            <a:off x="3669924" y="7921392"/>
            <a:ext cx="2215600" cy="238791"/>
          </a:xfrm>
          <a:prstGeom prst="rect">
            <a:avLst/>
          </a:prstGeom>
          <a:ln>
            <a:solidFill>
              <a:schemeClr val="tx1"/>
            </a:solidFill>
          </a:ln>
        </p:spPr>
      </p:pic>
      <p:pic>
        <p:nvPicPr>
          <p:cNvPr id="405" name="Picture 404">
            <a:extLst>
              <a:ext uri="{FF2B5EF4-FFF2-40B4-BE49-F238E27FC236}">
                <a16:creationId xmlns:a16="http://schemas.microsoft.com/office/drawing/2014/main" id="{682E9DA9-4E90-F640-959B-21BA3F900613}"/>
              </a:ext>
            </a:extLst>
          </p:cNvPr>
          <p:cNvPicPr>
            <a:picLocks noChangeAspect="1"/>
          </p:cNvPicPr>
          <p:nvPr/>
        </p:nvPicPr>
        <p:blipFill rotWithShape="1">
          <a:blip r:embed="rId25" cstate="print">
            <a:extLst>
              <a:ext uri="{28A0092B-C50C-407E-A947-70E740481C1C}">
                <a14:useLocalDpi xmlns:a14="http://schemas.microsoft.com/office/drawing/2010/main" val="0"/>
              </a:ext>
            </a:extLst>
          </a:blip>
          <a:srcRect l="14349" t="41945" r="20143" b="46719"/>
          <a:stretch/>
        </p:blipFill>
        <p:spPr>
          <a:xfrm>
            <a:off x="3669373" y="7136807"/>
            <a:ext cx="2216076" cy="289560"/>
          </a:xfrm>
          <a:prstGeom prst="rect">
            <a:avLst/>
          </a:prstGeom>
          <a:ln>
            <a:solidFill>
              <a:schemeClr val="tx1"/>
            </a:solidFill>
          </a:ln>
        </p:spPr>
      </p:pic>
      <p:pic>
        <p:nvPicPr>
          <p:cNvPr id="406" name="Picture 405">
            <a:extLst>
              <a:ext uri="{FF2B5EF4-FFF2-40B4-BE49-F238E27FC236}">
                <a16:creationId xmlns:a16="http://schemas.microsoft.com/office/drawing/2014/main" id="{B23DBFB4-B867-0B43-9439-BF87124B0029}"/>
              </a:ext>
            </a:extLst>
          </p:cNvPr>
          <p:cNvPicPr>
            <a:picLocks noChangeAspect="1"/>
          </p:cNvPicPr>
          <p:nvPr/>
        </p:nvPicPr>
        <p:blipFill rotWithShape="1">
          <a:blip r:embed="rId26" cstate="print">
            <a:extLst>
              <a:ext uri="{28A0092B-C50C-407E-A947-70E740481C1C}">
                <a14:useLocalDpi xmlns:a14="http://schemas.microsoft.com/office/drawing/2010/main" val="0"/>
              </a:ext>
            </a:extLst>
          </a:blip>
          <a:srcRect l="13236" t="11217" r="20366" b="78640"/>
          <a:stretch/>
        </p:blipFill>
        <p:spPr>
          <a:xfrm>
            <a:off x="3669373" y="6750339"/>
            <a:ext cx="2216076" cy="252841"/>
          </a:xfrm>
          <a:prstGeom prst="rect">
            <a:avLst/>
          </a:prstGeom>
          <a:ln>
            <a:solidFill>
              <a:schemeClr val="tx1"/>
            </a:solidFill>
          </a:ln>
        </p:spPr>
      </p:pic>
      <p:pic>
        <p:nvPicPr>
          <p:cNvPr id="407" name="Picture 406">
            <a:extLst>
              <a:ext uri="{FF2B5EF4-FFF2-40B4-BE49-F238E27FC236}">
                <a16:creationId xmlns:a16="http://schemas.microsoft.com/office/drawing/2014/main" id="{7C202446-AC11-A34A-B7E3-7439C3CD8E1D}"/>
              </a:ext>
            </a:extLst>
          </p:cNvPr>
          <p:cNvPicPr>
            <a:picLocks noChangeAspect="1"/>
          </p:cNvPicPr>
          <p:nvPr/>
        </p:nvPicPr>
        <p:blipFill rotWithShape="1">
          <a:blip r:embed="rId27" cstate="print">
            <a:extLst>
              <a:ext uri="{28A0092B-C50C-407E-A947-70E740481C1C}">
                <a14:useLocalDpi xmlns:a14="http://schemas.microsoft.com/office/drawing/2010/main" val="0"/>
              </a:ext>
            </a:extLst>
          </a:blip>
          <a:srcRect l="13301" t="34031" r="18265" b="53334"/>
          <a:stretch/>
        </p:blipFill>
        <p:spPr>
          <a:xfrm>
            <a:off x="3669374" y="7555954"/>
            <a:ext cx="2216150" cy="306154"/>
          </a:xfrm>
          <a:prstGeom prst="rect">
            <a:avLst/>
          </a:prstGeom>
          <a:ln>
            <a:solidFill>
              <a:schemeClr val="tx1"/>
            </a:solidFill>
          </a:ln>
        </p:spPr>
      </p:pic>
      <p:sp>
        <p:nvSpPr>
          <p:cNvPr id="408" name="Textfeld 47">
            <a:extLst>
              <a:ext uri="{FF2B5EF4-FFF2-40B4-BE49-F238E27FC236}">
                <a16:creationId xmlns:a16="http://schemas.microsoft.com/office/drawing/2014/main" id="{84017F6A-2432-514B-965A-0CC1486C8809}"/>
              </a:ext>
            </a:extLst>
          </p:cNvPr>
          <p:cNvSpPr txBox="1"/>
          <p:nvPr/>
        </p:nvSpPr>
        <p:spPr>
          <a:xfrm>
            <a:off x="3605605" y="6982332"/>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409" name="Textfeld 47">
            <a:extLst>
              <a:ext uri="{FF2B5EF4-FFF2-40B4-BE49-F238E27FC236}">
                <a16:creationId xmlns:a16="http://schemas.microsoft.com/office/drawing/2014/main" id="{E5E22ACD-2292-EB45-BE58-C416FA473011}"/>
              </a:ext>
            </a:extLst>
          </p:cNvPr>
          <p:cNvSpPr txBox="1"/>
          <p:nvPr/>
        </p:nvSpPr>
        <p:spPr>
          <a:xfrm>
            <a:off x="4386502" y="6982332"/>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410" name="Textfeld 47">
            <a:extLst>
              <a:ext uri="{FF2B5EF4-FFF2-40B4-BE49-F238E27FC236}">
                <a16:creationId xmlns:a16="http://schemas.microsoft.com/office/drawing/2014/main" id="{7A67CB6C-1041-7540-99CE-96BDC16AB84A}"/>
              </a:ext>
            </a:extLst>
          </p:cNvPr>
          <p:cNvSpPr txBox="1"/>
          <p:nvPr/>
        </p:nvSpPr>
        <p:spPr>
          <a:xfrm>
            <a:off x="5163357" y="6976077"/>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411" name="Textfeld 47">
            <a:extLst>
              <a:ext uri="{FF2B5EF4-FFF2-40B4-BE49-F238E27FC236}">
                <a16:creationId xmlns:a16="http://schemas.microsoft.com/office/drawing/2014/main" id="{357F9850-9550-1B4C-8153-AF1BE600D867}"/>
              </a:ext>
            </a:extLst>
          </p:cNvPr>
          <p:cNvSpPr txBox="1"/>
          <p:nvPr/>
        </p:nvSpPr>
        <p:spPr>
          <a:xfrm>
            <a:off x="3815176" y="6982070"/>
            <a:ext cx="346000" cy="184666"/>
          </a:xfrm>
          <a:prstGeom prst="rect">
            <a:avLst/>
          </a:prstGeom>
          <a:noFill/>
        </p:spPr>
        <p:txBody>
          <a:bodyPr wrap="square" rtlCol="0">
            <a:spAutoFit/>
          </a:bodyPr>
          <a:lstStyle/>
          <a:p>
            <a:pPr algn="ctr"/>
            <a:r>
              <a:rPr lang="de-CH" sz="600" dirty="0">
                <a:solidFill>
                  <a:srgbClr val="000000"/>
                </a:solidFill>
              </a:rPr>
              <a:t>0.88</a:t>
            </a:r>
          </a:p>
        </p:txBody>
      </p:sp>
      <p:sp>
        <p:nvSpPr>
          <p:cNvPr id="412" name="Textfeld 47">
            <a:extLst>
              <a:ext uri="{FF2B5EF4-FFF2-40B4-BE49-F238E27FC236}">
                <a16:creationId xmlns:a16="http://schemas.microsoft.com/office/drawing/2014/main" id="{779457AD-6483-5E48-8AB6-14EEED63EBDF}"/>
              </a:ext>
            </a:extLst>
          </p:cNvPr>
          <p:cNvSpPr txBox="1"/>
          <p:nvPr/>
        </p:nvSpPr>
        <p:spPr>
          <a:xfrm>
            <a:off x="4596073" y="6982070"/>
            <a:ext cx="346000" cy="184666"/>
          </a:xfrm>
          <a:prstGeom prst="rect">
            <a:avLst/>
          </a:prstGeom>
          <a:noFill/>
        </p:spPr>
        <p:txBody>
          <a:bodyPr wrap="square" rtlCol="0">
            <a:spAutoFit/>
          </a:bodyPr>
          <a:lstStyle/>
          <a:p>
            <a:pPr algn="ctr"/>
            <a:r>
              <a:rPr lang="de-CH" sz="600" dirty="0">
                <a:solidFill>
                  <a:srgbClr val="000000"/>
                </a:solidFill>
              </a:rPr>
              <a:t>0.93</a:t>
            </a:r>
          </a:p>
        </p:txBody>
      </p:sp>
      <p:sp>
        <p:nvSpPr>
          <p:cNvPr id="413" name="Textfeld 47">
            <a:extLst>
              <a:ext uri="{FF2B5EF4-FFF2-40B4-BE49-F238E27FC236}">
                <a16:creationId xmlns:a16="http://schemas.microsoft.com/office/drawing/2014/main" id="{2AB3C2E5-EA85-5443-8D62-B0EAA058727F}"/>
              </a:ext>
            </a:extLst>
          </p:cNvPr>
          <p:cNvSpPr txBox="1"/>
          <p:nvPr/>
        </p:nvSpPr>
        <p:spPr>
          <a:xfrm>
            <a:off x="5372928" y="6975815"/>
            <a:ext cx="346000" cy="184666"/>
          </a:xfrm>
          <a:prstGeom prst="rect">
            <a:avLst/>
          </a:prstGeom>
          <a:noFill/>
        </p:spPr>
        <p:txBody>
          <a:bodyPr wrap="square" rtlCol="0">
            <a:spAutoFit/>
          </a:bodyPr>
          <a:lstStyle/>
          <a:p>
            <a:pPr algn="ctr"/>
            <a:r>
              <a:rPr lang="de-CH" sz="600" dirty="0">
                <a:solidFill>
                  <a:srgbClr val="000000"/>
                </a:solidFill>
              </a:rPr>
              <a:t>0.91</a:t>
            </a:r>
          </a:p>
        </p:txBody>
      </p:sp>
      <p:sp>
        <p:nvSpPr>
          <p:cNvPr id="414" name="Textfeld 47">
            <a:extLst>
              <a:ext uri="{FF2B5EF4-FFF2-40B4-BE49-F238E27FC236}">
                <a16:creationId xmlns:a16="http://schemas.microsoft.com/office/drawing/2014/main" id="{938E166D-CE25-5742-8676-56FBDC849A84}"/>
              </a:ext>
            </a:extLst>
          </p:cNvPr>
          <p:cNvSpPr txBox="1"/>
          <p:nvPr/>
        </p:nvSpPr>
        <p:spPr>
          <a:xfrm>
            <a:off x="4017629" y="6982332"/>
            <a:ext cx="346000" cy="184666"/>
          </a:xfrm>
          <a:prstGeom prst="rect">
            <a:avLst/>
          </a:prstGeom>
          <a:noFill/>
        </p:spPr>
        <p:txBody>
          <a:bodyPr wrap="square" rtlCol="0">
            <a:spAutoFit/>
          </a:bodyPr>
          <a:lstStyle/>
          <a:p>
            <a:pPr algn="ctr"/>
            <a:r>
              <a:rPr lang="de-CH" sz="600" dirty="0">
                <a:solidFill>
                  <a:srgbClr val="000000"/>
                </a:solidFill>
              </a:rPr>
              <a:t>0.88</a:t>
            </a:r>
          </a:p>
        </p:txBody>
      </p:sp>
      <p:sp>
        <p:nvSpPr>
          <p:cNvPr id="415" name="Textfeld 47">
            <a:extLst>
              <a:ext uri="{FF2B5EF4-FFF2-40B4-BE49-F238E27FC236}">
                <a16:creationId xmlns:a16="http://schemas.microsoft.com/office/drawing/2014/main" id="{4C8CC5B0-2C66-E64D-B061-F3F9FD803CF0}"/>
              </a:ext>
            </a:extLst>
          </p:cNvPr>
          <p:cNvSpPr txBox="1"/>
          <p:nvPr/>
        </p:nvSpPr>
        <p:spPr>
          <a:xfrm>
            <a:off x="4798526" y="6982332"/>
            <a:ext cx="346000" cy="184666"/>
          </a:xfrm>
          <a:prstGeom prst="rect">
            <a:avLst/>
          </a:prstGeom>
          <a:noFill/>
        </p:spPr>
        <p:txBody>
          <a:bodyPr wrap="square" rtlCol="0">
            <a:spAutoFit/>
          </a:bodyPr>
          <a:lstStyle/>
          <a:p>
            <a:pPr algn="ctr"/>
            <a:r>
              <a:rPr lang="de-CH" sz="600" dirty="0">
                <a:solidFill>
                  <a:srgbClr val="000000"/>
                </a:solidFill>
              </a:rPr>
              <a:t>0.71</a:t>
            </a:r>
          </a:p>
        </p:txBody>
      </p:sp>
      <p:sp>
        <p:nvSpPr>
          <p:cNvPr id="416" name="Textfeld 47">
            <a:extLst>
              <a:ext uri="{FF2B5EF4-FFF2-40B4-BE49-F238E27FC236}">
                <a16:creationId xmlns:a16="http://schemas.microsoft.com/office/drawing/2014/main" id="{9AAAB43F-4DC1-C245-A7D8-C6D4EC8F173D}"/>
              </a:ext>
            </a:extLst>
          </p:cNvPr>
          <p:cNvSpPr txBox="1"/>
          <p:nvPr/>
        </p:nvSpPr>
        <p:spPr>
          <a:xfrm>
            <a:off x="5575381" y="6976077"/>
            <a:ext cx="346000" cy="184666"/>
          </a:xfrm>
          <a:prstGeom prst="rect">
            <a:avLst/>
          </a:prstGeom>
          <a:noFill/>
        </p:spPr>
        <p:txBody>
          <a:bodyPr wrap="square" rtlCol="0">
            <a:spAutoFit/>
          </a:bodyPr>
          <a:lstStyle/>
          <a:p>
            <a:pPr algn="ctr"/>
            <a:r>
              <a:rPr lang="de-CH" sz="600" dirty="0">
                <a:solidFill>
                  <a:srgbClr val="000000"/>
                </a:solidFill>
              </a:rPr>
              <a:t>0.97</a:t>
            </a:r>
          </a:p>
        </p:txBody>
      </p:sp>
      <p:sp>
        <p:nvSpPr>
          <p:cNvPr id="417" name="Textfeld 47">
            <a:extLst>
              <a:ext uri="{FF2B5EF4-FFF2-40B4-BE49-F238E27FC236}">
                <a16:creationId xmlns:a16="http://schemas.microsoft.com/office/drawing/2014/main" id="{C6BF495E-2F32-CF44-BB57-D5B88A17C376}"/>
              </a:ext>
            </a:extLst>
          </p:cNvPr>
          <p:cNvSpPr txBox="1"/>
          <p:nvPr/>
        </p:nvSpPr>
        <p:spPr>
          <a:xfrm>
            <a:off x="3605605" y="7401012"/>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418" name="Textfeld 47">
            <a:extLst>
              <a:ext uri="{FF2B5EF4-FFF2-40B4-BE49-F238E27FC236}">
                <a16:creationId xmlns:a16="http://schemas.microsoft.com/office/drawing/2014/main" id="{8212273A-3B64-8146-965C-25247E6AAE37}"/>
              </a:ext>
            </a:extLst>
          </p:cNvPr>
          <p:cNvSpPr txBox="1"/>
          <p:nvPr/>
        </p:nvSpPr>
        <p:spPr>
          <a:xfrm>
            <a:off x="4386502" y="7401012"/>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419" name="Textfeld 47">
            <a:extLst>
              <a:ext uri="{FF2B5EF4-FFF2-40B4-BE49-F238E27FC236}">
                <a16:creationId xmlns:a16="http://schemas.microsoft.com/office/drawing/2014/main" id="{80D62544-D52E-2F4A-A96C-6E809A92C8F0}"/>
              </a:ext>
            </a:extLst>
          </p:cNvPr>
          <p:cNvSpPr txBox="1"/>
          <p:nvPr/>
        </p:nvSpPr>
        <p:spPr>
          <a:xfrm>
            <a:off x="5163357" y="7394757"/>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420" name="Textfeld 47">
            <a:extLst>
              <a:ext uri="{FF2B5EF4-FFF2-40B4-BE49-F238E27FC236}">
                <a16:creationId xmlns:a16="http://schemas.microsoft.com/office/drawing/2014/main" id="{333AC36B-FFE9-4246-B1B7-F64BEAC4F5F9}"/>
              </a:ext>
            </a:extLst>
          </p:cNvPr>
          <p:cNvSpPr txBox="1"/>
          <p:nvPr/>
        </p:nvSpPr>
        <p:spPr>
          <a:xfrm>
            <a:off x="3815176" y="7400750"/>
            <a:ext cx="346000" cy="184666"/>
          </a:xfrm>
          <a:prstGeom prst="rect">
            <a:avLst/>
          </a:prstGeom>
          <a:noFill/>
        </p:spPr>
        <p:txBody>
          <a:bodyPr wrap="square" rtlCol="0">
            <a:spAutoFit/>
          </a:bodyPr>
          <a:lstStyle/>
          <a:p>
            <a:pPr algn="ctr"/>
            <a:r>
              <a:rPr lang="de-CH" sz="600" dirty="0">
                <a:solidFill>
                  <a:srgbClr val="000000"/>
                </a:solidFill>
              </a:rPr>
              <a:t>0.67</a:t>
            </a:r>
          </a:p>
        </p:txBody>
      </p:sp>
      <p:sp>
        <p:nvSpPr>
          <p:cNvPr id="421" name="Textfeld 47">
            <a:extLst>
              <a:ext uri="{FF2B5EF4-FFF2-40B4-BE49-F238E27FC236}">
                <a16:creationId xmlns:a16="http://schemas.microsoft.com/office/drawing/2014/main" id="{D9EA8913-CE57-EE4A-97A7-F0B171CB99E8}"/>
              </a:ext>
            </a:extLst>
          </p:cNvPr>
          <p:cNvSpPr txBox="1"/>
          <p:nvPr/>
        </p:nvSpPr>
        <p:spPr>
          <a:xfrm>
            <a:off x="4596073" y="7400750"/>
            <a:ext cx="346000" cy="184666"/>
          </a:xfrm>
          <a:prstGeom prst="rect">
            <a:avLst/>
          </a:prstGeom>
          <a:noFill/>
        </p:spPr>
        <p:txBody>
          <a:bodyPr wrap="square" rtlCol="0">
            <a:spAutoFit/>
          </a:bodyPr>
          <a:lstStyle/>
          <a:p>
            <a:pPr algn="ctr"/>
            <a:r>
              <a:rPr lang="de-CH" sz="600" dirty="0">
                <a:solidFill>
                  <a:srgbClr val="000000"/>
                </a:solidFill>
              </a:rPr>
              <a:t>1.17</a:t>
            </a:r>
          </a:p>
        </p:txBody>
      </p:sp>
      <p:sp>
        <p:nvSpPr>
          <p:cNvPr id="422" name="Textfeld 47">
            <a:extLst>
              <a:ext uri="{FF2B5EF4-FFF2-40B4-BE49-F238E27FC236}">
                <a16:creationId xmlns:a16="http://schemas.microsoft.com/office/drawing/2014/main" id="{0FE7AD59-F490-934E-9FCD-8061083884FC}"/>
              </a:ext>
            </a:extLst>
          </p:cNvPr>
          <p:cNvSpPr txBox="1"/>
          <p:nvPr/>
        </p:nvSpPr>
        <p:spPr>
          <a:xfrm>
            <a:off x="5372928" y="7394495"/>
            <a:ext cx="346000" cy="184666"/>
          </a:xfrm>
          <a:prstGeom prst="rect">
            <a:avLst/>
          </a:prstGeom>
          <a:noFill/>
        </p:spPr>
        <p:txBody>
          <a:bodyPr wrap="square" rtlCol="0">
            <a:spAutoFit/>
          </a:bodyPr>
          <a:lstStyle/>
          <a:p>
            <a:pPr algn="ctr"/>
            <a:r>
              <a:rPr lang="de-CH" sz="600" dirty="0">
                <a:solidFill>
                  <a:srgbClr val="000000"/>
                </a:solidFill>
              </a:rPr>
              <a:t>0.37</a:t>
            </a:r>
          </a:p>
        </p:txBody>
      </p:sp>
      <p:sp>
        <p:nvSpPr>
          <p:cNvPr id="423" name="Textfeld 47">
            <a:extLst>
              <a:ext uri="{FF2B5EF4-FFF2-40B4-BE49-F238E27FC236}">
                <a16:creationId xmlns:a16="http://schemas.microsoft.com/office/drawing/2014/main" id="{A2FDB526-0C10-7142-A3C9-F763AAFDB954}"/>
              </a:ext>
            </a:extLst>
          </p:cNvPr>
          <p:cNvSpPr txBox="1"/>
          <p:nvPr/>
        </p:nvSpPr>
        <p:spPr>
          <a:xfrm>
            <a:off x="4017629" y="7401012"/>
            <a:ext cx="346000" cy="184666"/>
          </a:xfrm>
          <a:prstGeom prst="rect">
            <a:avLst/>
          </a:prstGeom>
          <a:noFill/>
        </p:spPr>
        <p:txBody>
          <a:bodyPr wrap="square" rtlCol="0">
            <a:spAutoFit/>
          </a:bodyPr>
          <a:lstStyle/>
          <a:p>
            <a:pPr algn="ctr"/>
            <a:r>
              <a:rPr lang="de-CH" sz="600" dirty="0">
                <a:solidFill>
                  <a:srgbClr val="000000"/>
                </a:solidFill>
              </a:rPr>
              <a:t>0.99</a:t>
            </a:r>
          </a:p>
        </p:txBody>
      </p:sp>
      <p:sp>
        <p:nvSpPr>
          <p:cNvPr id="424" name="Textfeld 47">
            <a:extLst>
              <a:ext uri="{FF2B5EF4-FFF2-40B4-BE49-F238E27FC236}">
                <a16:creationId xmlns:a16="http://schemas.microsoft.com/office/drawing/2014/main" id="{E27DDB66-812F-6742-AC9F-068F2D619790}"/>
              </a:ext>
            </a:extLst>
          </p:cNvPr>
          <p:cNvSpPr txBox="1"/>
          <p:nvPr/>
        </p:nvSpPr>
        <p:spPr>
          <a:xfrm>
            <a:off x="4798526" y="7401012"/>
            <a:ext cx="346000" cy="184666"/>
          </a:xfrm>
          <a:prstGeom prst="rect">
            <a:avLst/>
          </a:prstGeom>
          <a:noFill/>
        </p:spPr>
        <p:txBody>
          <a:bodyPr wrap="square" rtlCol="0">
            <a:spAutoFit/>
          </a:bodyPr>
          <a:lstStyle/>
          <a:p>
            <a:pPr algn="ctr"/>
            <a:r>
              <a:rPr lang="de-CH" sz="600" dirty="0">
                <a:solidFill>
                  <a:srgbClr val="000000"/>
                </a:solidFill>
              </a:rPr>
              <a:t>0.95</a:t>
            </a:r>
          </a:p>
        </p:txBody>
      </p:sp>
      <p:sp>
        <p:nvSpPr>
          <p:cNvPr id="425" name="Textfeld 47">
            <a:extLst>
              <a:ext uri="{FF2B5EF4-FFF2-40B4-BE49-F238E27FC236}">
                <a16:creationId xmlns:a16="http://schemas.microsoft.com/office/drawing/2014/main" id="{370BB78B-DBA7-D347-88A3-707165965A40}"/>
              </a:ext>
            </a:extLst>
          </p:cNvPr>
          <p:cNvSpPr txBox="1"/>
          <p:nvPr/>
        </p:nvSpPr>
        <p:spPr>
          <a:xfrm>
            <a:off x="5575381" y="7394757"/>
            <a:ext cx="346000" cy="184666"/>
          </a:xfrm>
          <a:prstGeom prst="rect">
            <a:avLst/>
          </a:prstGeom>
          <a:noFill/>
        </p:spPr>
        <p:txBody>
          <a:bodyPr wrap="square" rtlCol="0">
            <a:spAutoFit/>
          </a:bodyPr>
          <a:lstStyle/>
          <a:p>
            <a:pPr algn="ctr"/>
            <a:r>
              <a:rPr lang="de-CH" sz="600" dirty="0">
                <a:solidFill>
                  <a:srgbClr val="000000"/>
                </a:solidFill>
              </a:rPr>
              <a:t>0.17</a:t>
            </a:r>
          </a:p>
        </p:txBody>
      </p:sp>
      <p:sp>
        <p:nvSpPr>
          <p:cNvPr id="426" name="Textfeld 47">
            <a:extLst>
              <a:ext uri="{FF2B5EF4-FFF2-40B4-BE49-F238E27FC236}">
                <a16:creationId xmlns:a16="http://schemas.microsoft.com/office/drawing/2014/main" id="{DE3BF010-9638-0F4C-B4F6-EC9E82E27874}"/>
              </a:ext>
            </a:extLst>
          </p:cNvPr>
          <p:cNvSpPr txBox="1"/>
          <p:nvPr/>
        </p:nvSpPr>
        <p:spPr>
          <a:xfrm>
            <a:off x="3586774" y="8130929"/>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427" name="Textfeld 47">
            <a:extLst>
              <a:ext uri="{FF2B5EF4-FFF2-40B4-BE49-F238E27FC236}">
                <a16:creationId xmlns:a16="http://schemas.microsoft.com/office/drawing/2014/main" id="{F2288D05-4E62-2F4A-A15D-0127E62050F5}"/>
              </a:ext>
            </a:extLst>
          </p:cNvPr>
          <p:cNvSpPr txBox="1"/>
          <p:nvPr/>
        </p:nvSpPr>
        <p:spPr>
          <a:xfrm>
            <a:off x="4367671" y="8130929"/>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428" name="Textfeld 47">
            <a:extLst>
              <a:ext uri="{FF2B5EF4-FFF2-40B4-BE49-F238E27FC236}">
                <a16:creationId xmlns:a16="http://schemas.microsoft.com/office/drawing/2014/main" id="{38765DE0-EDA4-5A4C-B7AC-C43CBFEE5385}"/>
              </a:ext>
            </a:extLst>
          </p:cNvPr>
          <p:cNvSpPr txBox="1"/>
          <p:nvPr/>
        </p:nvSpPr>
        <p:spPr>
          <a:xfrm>
            <a:off x="5144526" y="8124674"/>
            <a:ext cx="346000" cy="184666"/>
          </a:xfrm>
          <a:prstGeom prst="rect">
            <a:avLst/>
          </a:prstGeom>
          <a:noFill/>
        </p:spPr>
        <p:txBody>
          <a:bodyPr wrap="square" rtlCol="0">
            <a:spAutoFit/>
          </a:bodyPr>
          <a:lstStyle/>
          <a:p>
            <a:pPr algn="ctr"/>
            <a:r>
              <a:rPr lang="de-CH" sz="600" dirty="0">
                <a:solidFill>
                  <a:srgbClr val="000000"/>
                </a:solidFill>
              </a:rPr>
              <a:t>1</a:t>
            </a:r>
          </a:p>
        </p:txBody>
      </p:sp>
      <p:sp>
        <p:nvSpPr>
          <p:cNvPr id="429" name="Textfeld 47">
            <a:extLst>
              <a:ext uri="{FF2B5EF4-FFF2-40B4-BE49-F238E27FC236}">
                <a16:creationId xmlns:a16="http://schemas.microsoft.com/office/drawing/2014/main" id="{5AB1F394-2C26-7547-8E9D-85051B1411D8}"/>
              </a:ext>
            </a:extLst>
          </p:cNvPr>
          <p:cNvSpPr txBox="1"/>
          <p:nvPr/>
        </p:nvSpPr>
        <p:spPr>
          <a:xfrm>
            <a:off x="3796345" y="8130667"/>
            <a:ext cx="346000" cy="184666"/>
          </a:xfrm>
          <a:prstGeom prst="rect">
            <a:avLst/>
          </a:prstGeom>
          <a:noFill/>
        </p:spPr>
        <p:txBody>
          <a:bodyPr wrap="square" rtlCol="0">
            <a:spAutoFit/>
          </a:bodyPr>
          <a:lstStyle/>
          <a:p>
            <a:pPr algn="ctr"/>
            <a:r>
              <a:rPr lang="de-CH" sz="600" dirty="0">
                <a:solidFill>
                  <a:srgbClr val="000000"/>
                </a:solidFill>
              </a:rPr>
              <a:t>1.08</a:t>
            </a:r>
          </a:p>
        </p:txBody>
      </p:sp>
      <p:sp>
        <p:nvSpPr>
          <p:cNvPr id="430" name="Textfeld 47">
            <a:extLst>
              <a:ext uri="{FF2B5EF4-FFF2-40B4-BE49-F238E27FC236}">
                <a16:creationId xmlns:a16="http://schemas.microsoft.com/office/drawing/2014/main" id="{80B0F09E-4421-2645-A5EE-A395383AF7DA}"/>
              </a:ext>
            </a:extLst>
          </p:cNvPr>
          <p:cNvSpPr txBox="1"/>
          <p:nvPr/>
        </p:nvSpPr>
        <p:spPr>
          <a:xfrm>
            <a:off x="4577242" y="8130667"/>
            <a:ext cx="346000" cy="184666"/>
          </a:xfrm>
          <a:prstGeom prst="rect">
            <a:avLst/>
          </a:prstGeom>
          <a:noFill/>
        </p:spPr>
        <p:txBody>
          <a:bodyPr wrap="square" rtlCol="0">
            <a:spAutoFit/>
          </a:bodyPr>
          <a:lstStyle/>
          <a:p>
            <a:pPr algn="ctr"/>
            <a:r>
              <a:rPr lang="de-CH" sz="600" dirty="0">
                <a:solidFill>
                  <a:srgbClr val="000000"/>
                </a:solidFill>
              </a:rPr>
              <a:t>0.41</a:t>
            </a:r>
          </a:p>
        </p:txBody>
      </p:sp>
      <p:sp>
        <p:nvSpPr>
          <p:cNvPr id="431" name="Textfeld 47">
            <a:extLst>
              <a:ext uri="{FF2B5EF4-FFF2-40B4-BE49-F238E27FC236}">
                <a16:creationId xmlns:a16="http://schemas.microsoft.com/office/drawing/2014/main" id="{889C758F-5971-CD42-BC52-9471B7410AC1}"/>
              </a:ext>
            </a:extLst>
          </p:cNvPr>
          <p:cNvSpPr txBox="1"/>
          <p:nvPr/>
        </p:nvSpPr>
        <p:spPr>
          <a:xfrm>
            <a:off x="5354097" y="8124412"/>
            <a:ext cx="346000" cy="184666"/>
          </a:xfrm>
          <a:prstGeom prst="rect">
            <a:avLst/>
          </a:prstGeom>
          <a:noFill/>
        </p:spPr>
        <p:txBody>
          <a:bodyPr wrap="square" rtlCol="0">
            <a:spAutoFit/>
          </a:bodyPr>
          <a:lstStyle/>
          <a:p>
            <a:pPr algn="ctr"/>
            <a:r>
              <a:rPr lang="de-CH" sz="600" dirty="0">
                <a:solidFill>
                  <a:srgbClr val="000000"/>
                </a:solidFill>
              </a:rPr>
              <a:t>0.12</a:t>
            </a:r>
          </a:p>
        </p:txBody>
      </p:sp>
      <p:sp>
        <p:nvSpPr>
          <p:cNvPr id="432" name="Textfeld 47">
            <a:extLst>
              <a:ext uri="{FF2B5EF4-FFF2-40B4-BE49-F238E27FC236}">
                <a16:creationId xmlns:a16="http://schemas.microsoft.com/office/drawing/2014/main" id="{E5305215-C520-FB46-BA39-AC7A476EF227}"/>
              </a:ext>
            </a:extLst>
          </p:cNvPr>
          <p:cNvSpPr txBox="1"/>
          <p:nvPr/>
        </p:nvSpPr>
        <p:spPr>
          <a:xfrm>
            <a:off x="3998798" y="8130929"/>
            <a:ext cx="346000" cy="184666"/>
          </a:xfrm>
          <a:prstGeom prst="rect">
            <a:avLst/>
          </a:prstGeom>
          <a:noFill/>
        </p:spPr>
        <p:txBody>
          <a:bodyPr wrap="square" rtlCol="0">
            <a:spAutoFit/>
          </a:bodyPr>
          <a:lstStyle/>
          <a:p>
            <a:pPr algn="ctr"/>
            <a:r>
              <a:rPr lang="de-CH" sz="600" dirty="0">
                <a:solidFill>
                  <a:srgbClr val="000000"/>
                </a:solidFill>
              </a:rPr>
              <a:t>1.35</a:t>
            </a:r>
          </a:p>
        </p:txBody>
      </p:sp>
      <p:sp>
        <p:nvSpPr>
          <p:cNvPr id="433" name="Textfeld 47">
            <a:extLst>
              <a:ext uri="{FF2B5EF4-FFF2-40B4-BE49-F238E27FC236}">
                <a16:creationId xmlns:a16="http://schemas.microsoft.com/office/drawing/2014/main" id="{96ECF934-2FB5-BE47-832F-8C06F6E53D9C}"/>
              </a:ext>
            </a:extLst>
          </p:cNvPr>
          <p:cNvSpPr txBox="1"/>
          <p:nvPr/>
        </p:nvSpPr>
        <p:spPr>
          <a:xfrm>
            <a:off x="4779695" y="8130929"/>
            <a:ext cx="346000" cy="184666"/>
          </a:xfrm>
          <a:prstGeom prst="rect">
            <a:avLst/>
          </a:prstGeom>
          <a:noFill/>
        </p:spPr>
        <p:txBody>
          <a:bodyPr wrap="square" rtlCol="0">
            <a:spAutoFit/>
          </a:bodyPr>
          <a:lstStyle/>
          <a:p>
            <a:pPr algn="ctr"/>
            <a:r>
              <a:rPr lang="de-CH" sz="600" dirty="0">
                <a:solidFill>
                  <a:srgbClr val="000000"/>
                </a:solidFill>
              </a:rPr>
              <a:t>0.81</a:t>
            </a:r>
          </a:p>
        </p:txBody>
      </p:sp>
      <p:sp>
        <p:nvSpPr>
          <p:cNvPr id="434" name="Textfeld 47">
            <a:extLst>
              <a:ext uri="{FF2B5EF4-FFF2-40B4-BE49-F238E27FC236}">
                <a16:creationId xmlns:a16="http://schemas.microsoft.com/office/drawing/2014/main" id="{688033D3-AE47-3148-8AEC-2BDE7526FD4F}"/>
              </a:ext>
            </a:extLst>
          </p:cNvPr>
          <p:cNvSpPr txBox="1"/>
          <p:nvPr/>
        </p:nvSpPr>
        <p:spPr>
          <a:xfrm>
            <a:off x="5556550" y="8124674"/>
            <a:ext cx="346000" cy="184666"/>
          </a:xfrm>
          <a:prstGeom prst="rect">
            <a:avLst/>
          </a:prstGeom>
          <a:noFill/>
        </p:spPr>
        <p:txBody>
          <a:bodyPr wrap="square" rtlCol="0">
            <a:spAutoFit/>
          </a:bodyPr>
          <a:lstStyle/>
          <a:p>
            <a:pPr algn="ctr"/>
            <a:r>
              <a:rPr lang="de-CH" sz="600" dirty="0">
                <a:solidFill>
                  <a:srgbClr val="000000"/>
                </a:solidFill>
              </a:rPr>
              <a:t>0.20</a:t>
            </a:r>
          </a:p>
        </p:txBody>
      </p:sp>
      <p:cxnSp>
        <p:nvCxnSpPr>
          <p:cNvPr id="436" name="Straight Arrow Connector 435">
            <a:extLst>
              <a:ext uri="{FF2B5EF4-FFF2-40B4-BE49-F238E27FC236}">
                <a16:creationId xmlns:a16="http://schemas.microsoft.com/office/drawing/2014/main" id="{42171442-3CD7-974A-BC49-A1C4B25D6D5A}"/>
              </a:ext>
            </a:extLst>
          </p:cNvPr>
          <p:cNvCxnSpPr/>
          <p:nvPr/>
        </p:nvCxnSpPr>
        <p:spPr>
          <a:xfrm flipV="1">
            <a:off x="4350301" y="7784157"/>
            <a:ext cx="154246" cy="102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182" name="Textfeld 18">
            <a:extLst>
              <a:ext uri="{FF2B5EF4-FFF2-40B4-BE49-F238E27FC236}">
                <a16:creationId xmlns:a16="http://schemas.microsoft.com/office/drawing/2014/main" id="{851D67FB-DD37-9043-A61F-778A6B5C1FA9}"/>
              </a:ext>
            </a:extLst>
          </p:cNvPr>
          <p:cNvSpPr txBox="1"/>
          <p:nvPr/>
        </p:nvSpPr>
        <p:spPr>
          <a:xfrm>
            <a:off x="183840" y="628254"/>
            <a:ext cx="328826" cy="338554"/>
          </a:xfrm>
          <a:prstGeom prst="rect">
            <a:avLst/>
          </a:prstGeom>
          <a:noFill/>
        </p:spPr>
        <p:txBody>
          <a:bodyPr wrap="square" rtlCol="0">
            <a:spAutoFit/>
          </a:bodyPr>
          <a:lstStyle/>
          <a:p>
            <a:r>
              <a:rPr lang="de-CH" sz="1600" b="1" dirty="0">
                <a:solidFill>
                  <a:srgbClr val="000000"/>
                </a:solidFill>
                <a:latin typeface="Arial" panose="020B0604020202020204" pitchFamily="34" charset="0"/>
                <a:cs typeface="Arial" panose="020B0604020202020204" pitchFamily="34" charset="0"/>
              </a:rPr>
              <a:t>A</a:t>
            </a:r>
          </a:p>
        </p:txBody>
      </p:sp>
      <p:sp>
        <p:nvSpPr>
          <p:cNvPr id="183" name="Textfeld 100">
            <a:extLst>
              <a:ext uri="{FF2B5EF4-FFF2-40B4-BE49-F238E27FC236}">
                <a16:creationId xmlns:a16="http://schemas.microsoft.com/office/drawing/2014/main" id="{D49A712E-DC8C-744F-87D8-E6B6010904C2}"/>
              </a:ext>
            </a:extLst>
          </p:cNvPr>
          <p:cNvSpPr txBox="1"/>
          <p:nvPr/>
        </p:nvSpPr>
        <p:spPr>
          <a:xfrm>
            <a:off x="2504520" y="629782"/>
            <a:ext cx="328826" cy="338554"/>
          </a:xfrm>
          <a:prstGeom prst="rect">
            <a:avLst/>
          </a:prstGeom>
          <a:noFill/>
        </p:spPr>
        <p:txBody>
          <a:bodyPr wrap="square" rtlCol="0">
            <a:spAutoFit/>
          </a:bodyPr>
          <a:lstStyle/>
          <a:p>
            <a:r>
              <a:rPr lang="de-CH" sz="1600" b="1" dirty="0">
                <a:solidFill>
                  <a:srgbClr val="000000"/>
                </a:solidFill>
                <a:latin typeface="Arial" panose="020B0604020202020204" pitchFamily="34" charset="0"/>
                <a:cs typeface="Arial" panose="020B0604020202020204" pitchFamily="34" charset="0"/>
              </a:rPr>
              <a:t>B</a:t>
            </a:r>
          </a:p>
        </p:txBody>
      </p:sp>
      <p:sp>
        <p:nvSpPr>
          <p:cNvPr id="184" name="Textfeld 100">
            <a:extLst>
              <a:ext uri="{FF2B5EF4-FFF2-40B4-BE49-F238E27FC236}">
                <a16:creationId xmlns:a16="http://schemas.microsoft.com/office/drawing/2014/main" id="{EFE64CA9-AEAA-0944-8A07-1542F7FE9429}"/>
              </a:ext>
            </a:extLst>
          </p:cNvPr>
          <p:cNvSpPr txBox="1"/>
          <p:nvPr/>
        </p:nvSpPr>
        <p:spPr>
          <a:xfrm>
            <a:off x="2504520" y="3507721"/>
            <a:ext cx="328826" cy="338554"/>
          </a:xfrm>
          <a:prstGeom prst="rect">
            <a:avLst/>
          </a:prstGeom>
          <a:noFill/>
        </p:spPr>
        <p:txBody>
          <a:bodyPr wrap="square" rtlCol="0">
            <a:spAutoFit/>
          </a:bodyPr>
          <a:lstStyle/>
          <a:p>
            <a:r>
              <a:rPr lang="de-CH" sz="1600" b="1" dirty="0">
                <a:solidFill>
                  <a:srgbClr val="000000"/>
                </a:solidFill>
                <a:latin typeface="Arial" panose="020B0604020202020204" pitchFamily="34" charset="0"/>
                <a:cs typeface="Arial" panose="020B0604020202020204" pitchFamily="34" charset="0"/>
              </a:rPr>
              <a:t>C</a:t>
            </a:r>
          </a:p>
        </p:txBody>
      </p:sp>
      <p:sp>
        <p:nvSpPr>
          <p:cNvPr id="185" name="Textfeld 100">
            <a:extLst>
              <a:ext uri="{FF2B5EF4-FFF2-40B4-BE49-F238E27FC236}">
                <a16:creationId xmlns:a16="http://schemas.microsoft.com/office/drawing/2014/main" id="{D3C6B11A-62BA-4148-AD13-3137E449FE8B}"/>
              </a:ext>
            </a:extLst>
          </p:cNvPr>
          <p:cNvSpPr txBox="1"/>
          <p:nvPr/>
        </p:nvSpPr>
        <p:spPr>
          <a:xfrm>
            <a:off x="2504520" y="6201952"/>
            <a:ext cx="328826" cy="338554"/>
          </a:xfrm>
          <a:prstGeom prst="rect">
            <a:avLst/>
          </a:prstGeom>
          <a:noFill/>
        </p:spPr>
        <p:txBody>
          <a:bodyPr wrap="square" rtlCol="0">
            <a:spAutoFit/>
          </a:bodyPr>
          <a:lstStyle/>
          <a:p>
            <a:r>
              <a:rPr lang="de-CH" sz="1600" b="1" dirty="0">
                <a:solidFill>
                  <a:srgbClr val="000000"/>
                </a:solidFill>
                <a:latin typeface="Arial" panose="020B0604020202020204" pitchFamily="34" charset="0"/>
                <a:cs typeface="Arial" panose="020B0604020202020204" pitchFamily="34" charset="0"/>
              </a:rPr>
              <a:t>D</a:t>
            </a:r>
          </a:p>
        </p:txBody>
      </p:sp>
    </p:spTree>
    <p:extLst>
      <p:ext uri="{BB962C8B-B14F-4D97-AF65-F5344CB8AC3E}">
        <p14:creationId xmlns:p14="http://schemas.microsoft.com/office/powerpoint/2010/main" val="3232085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pPr>
              <a:defRPr/>
            </a:pPr>
            <a:fld id="{3DD90A9E-06AA-4687-BC05-8FEF3A28D508}" type="slidenum">
              <a:rPr lang="en-US" smtClean="0">
                <a:solidFill>
                  <a:srgbClr val="000000"/>
                </a:solidFill>
              </a:rPr>
              <a:pPr>
                <a:defRPr/>
              </a:pPr>
              <a:t>3</a:t>
            </a:fld>
            <a:endParaRPr lang="en-US">
              <a:solidFill>
                <a:srgbClr val="000000"/>
              </a:solidFill>
            </a:endParaRPr>
          </a:p>
        </p:txBody>
      </p:sp>
      <p:sp>
        <p:nvSpPr>
          <p:cNvPr id="3" name="Rechteck 2"/>
          <p:cNvSpPr/>
          <p:nvPr/>
        </p:nvSpPr>
        <p:spPr>
          <a:xfrm>
            <a:off x="142228" y="364447"/>
            <a:ext cx="6013938" cy="1015663"/>
          </a:xfrm>
          <a:prstGeom prst="rect">
            <a:avLst/>
          </a:prstGeom>
        </p:spPr>
        <p:txBody>
          <a:bodyPr wrap="square">
            <a:spAutoFit/>
          </a:bodyPr>
          <a:lstStyle/>
          <a:p>
            <a:pPr algn="just">
              <a:spcAft>
                <a:spcPts val="0"/>
              </a:spcAft>
            </a:pPr>
            <a:r>
              <a:rPr lang="en-US" sz="1000" b="1" dirty="0">
                <a:latin typeface="Arial" panose="020B0604020202020204" pitchFamily="34" charset="0"/>
                <a:ea typeface="MS Mincho"/>
                <a:cs typeface="Times New Roman" panose="02020603050405020304" pitchFamily="18" charset="0"/>
              </a:rPr>
              <a:t>Supplementary Figure </a:t>
            </a:r>
            <a:r>
              <a:rPr lang="en-US" sz="1000" b="1" dirty="0" smtClean="0">
                <a:latin typeface="Arial" panose="020B0604020202020204" pitchFamily="34" charset="0"/>
                <a:ea typeface="MS Mincho"/>
                <a:cs typeface="Times New Roman" panose="02020603050405020304" pitchFamily="18" charset="0"/>
              </a:rPr>
              <a:t>1 </a:t>
            </a:r>
            <a:r>
              <a:rPr lang="en-US" sz="1000" b="1" dirty="0">
                <a:latin typeface="Arial" panose="020B0604020202020204" pitchFamily="34" charset="0"/>
                <a:ea typeface="MS Mincho"/>
                <a:cs typeface="Times New Roman" panose="02020603050405020304" pitchFamily="18" charset="0"/>
              </a:rPr>
              <a:t>(A) </a:t>
            </a:r>
            <a:r>
              <a:rPr lang="en-US" sz="1000" dirty="0">
                <a:latin typeface="Arial" panose="020B0604020202020204" pitchFamily="34" charset="0"/>
                <a:ea typeface="MS Mincho"/>
                <a:cs typeface="Times New Roman" panose="02020603050405020304" pitchFamily="18" charset="0"/>
              </a:rPr>
              <a:t>H3122, H2228 and A549 cells were treated with Ceritinib, Alectinib or Lorlatinib at indicated concentrations for 3 days before metabolic activity was determined using </a:t>
            </a:r>
            <a:r>
              <a:rPr lang="en-US" sz="1000" dirty="0" err="1" smtClean="0">
                <a:latin typeface="Arial" panose="020B0604020202020204" pitchFamily="34" charset="0"/>
                <a:ea typeface="MS Mincho"/>
                <a:cs typeface="Times New Roman" panose="02020603050405020304" pitchFamily="18" charset="0"/>
              </a:rPr>
              <a:t>Alamarblue</a:t>
            </a:r>
            <a:r>
              <a:rPr lang="en-US" sz="1000" dirty="0" smtClean="0">
                <a:latin typeface="Arial" panose="020B0604020202020204" pitchFamily="34" charset="0"/>
                <a:ea typeface="MS Mincho"/>
                <a:cs typeface="Times New Roman" panose="02020603050405020304" pitchFamily="18" charset="0"/>
              </a:rPr>
              <a:t> </a:t>
            </a:r>
            <a:r>
              <a:rPr lang="en-US" sz="1000" dirty="0">
                <a:latin typeface="Arial" panose="020B0604020202020204" pitchFamily="34" charset="0"/>
                <a:ea typeface="MS Mincho"/>
                <a:cs typeface="Times New Roman" panose="02020603050405020304" pitchFamily="18" charset="0"/>
              </a:rPr>
              <a:t>assay (n=3). Two-Way ANOVA was applied to compare the two drugs. ****p &lt; 0.0001 (</a:t>
            </a:r>
            <a:r>
              <a:rPr lang="en-US" sz="1000" b="1" dirty="0">
                <a:latin typeface="Arial" panose="020B0604020202020204" pitchFamily="34" charset="0"/>
                <a:ea typeface="MS Mincho"/>
                <a:cs typeface="Times New Roman" panose="02020603050405020304" pitchFamily="18" charset="0"/>
              </a:rPr>
              <a:t>B-D</a:t>
            </a:r>
            <a:r>
              <a:rPr lang="en-US" sz="1000" dirty="0">
                <a:latin typeface="Arial" panose="020B0604020202020204" pitchFamily="34" charset="0"/>
                <a:ea typeface="MS Mincho"/>
                <a:cs typeface="Times New Roman" panose="02020603050405020304" pitchFamily="18" charset="0"/>
              </a:rPr>
              <a:t>) Western blot for p-</a:t>
            </a:r>
            <a:r>
              <a:rPr lang="en-US" sz="1000" dirty="0" err="1">
                <a:latin typeface="Arial" panose="020B0604020202020204" pitchFamily="34" charset="0"/>
                <a:ea typeface="MS Mincho"/>
                <a:cs typeface="Times New Roman" panose="02020603050405020304" pitchFamily="18" charset="0"/>
              </a:rPr>
              <a:t>mTOR</a:t>
            </a:r>
            <a:r>
              <a:rPr lang="en-US" sz="1000" dirty="0">
                <a:latin typeface="Arial" panose="020B0604020202020204" pitchFamily="34" charset="0"/>
                <a:ea typeface="MS Mincho"/>
                <a:cs typeface="Times New Roman" panose="02020603050405020304" pitchFamily="18" charset="0"/>
              </a:rPr>
              <a:t>, p-ULK1, p-EML4-ALK and p-p70S6K is shown of protein lysate from A549, H2228 and H3122 cells treated with 0, 0.1 or 1 µM </a:t>
            </a:r>
            <a:r>
              <a:rPr lang="en-US" sz="1000" b="1" dirty="0">
                <a:latin typeface="Arial" panose="020B0604020202020204" pitchFamily="34" charset="0"/>
                <a:ea typeface="MS Mincho"/>
                <a:cs typeface="Times New Roman" panose="02020603050405020304" pitchFamily="18" charset="0"/>
              </a:rPr>
              <a:t>(B)</a:t>
            </a:r>
            <a:r>
              <a:rPr lang="en-US" sz="1000" dirty="0">
                <a:latin typeface="Arial" panose="020B0604020202020204" pitchFamily="34" charset="0"/>
                <a:ea typeface="MS Mincho"/>
                <a:cs typeface="Times New Roman" panose="02020603050405020304" pitchFamily="18" charset="0"/>
              </a:rPr>
              <a:t> </a:t>
            </a:r>
            <a:r>
              <a:rPr lang="en-US" sz="1000" dirty="0" err="1">
                <a:latin typeface="Arial" panose="020B0604020202020204" pitchFamily="34" charset="0"/>
                <a:ea typeface="MS Mincho"/>
                <a:cs typeface="Times New Roman" panose="02020603050405020304" pitchFamily="18" charset="0"/>
              </a:rPr>
              <a:t>Ceritinib</a:t>
            </a:r>
            <a:r>
              <a:rPr lang="en-US" sz="1000" dirty="0">
                <a:latin typeface="Arial" panose="020B0604020202020204" pitchFamily="34" charset="0"/>
                <a:ea typeface="MS Mincho"/>
                <a:cs typeface="Times New Roman" panose="02020603050405020304" pitchFamily="18" charset="0"/>
              </a:rPr>
              <a:t>, </a:t>
            </a:r>
            <a:r>
              <a:rPr lang="en-US" sz="1000" b="1" dirty="0">
                <a:latin typeface="Arial" panose="020B0604020202020204" pitchFamily="34" charset="0"/>
                <a:ea typeface="MS Mincho"/>
                <a:cs typeface="Times New Roman" panose="02020603050405020304" pitchFamily="18" charset="0"/>
              </a:rPr>
              <a:t>(C)</a:t>
            </a:r>
            <a:r>
              <a:rPr lang="en-US" sz="1000" dirty="0">
                <a:latin typeface="Arial" panose="020B0604020202020204" pitchFamily="34" charset="0"/>
                <a:ea typeface="MS Mincho"/>
                <a:cs typeface="Times New Roman" panose="02020603050405020304" pitchFamily="18" charset="0"/>
              </a:rPr>
              <a:t> </a:t>
            </a:r>
            <a:r>
              <a:rPr lang="en-US" sz="1000" dirty="0" err="1">
                <a:latin typeface="Arial" panose="020B0604020202020204" pitchFamily="34" charset="0"/>
                <a:ea typeface="MS Mincho"/>
                <a:cs typeface="Times New Roman" panose="02020603050405020304" pitchFamily="18" charset="0"/>
              </a:rPr>
              <a:t>Alectinib</a:t>
            </a:r>
            <a:r>
              <a:rPr lang="en-US" sz="1000" dirty="0">
                <a:latin typeface="Arial" panose="020B0604020202020204" pitchFamily="34" charset="0"/>
                <a:ea typeface="MS Mincho"/>
                <a:cs typeface="Times New Roman" panose="02020603050405020304" pitchFamily="18" charset="0"/>
              </a:rPr>
              <a:t> or </a:t>
            </a:r>
            <a:r>
              <a:rPr lang="en-US" sz="1000" b="1" dirty="0">
                <a:latin typeface="Arial" panose="020B0604020202020204" pitchFamily="34" charset="0"/>
                <a:ea typeface="MS Mincho"/>
                <a:cs typeface="Times New Roman" panose="02020603050405020304" pitchFamily="18" charset="0"/>
              </a:rPr>
              <a:t>(D)</a:t>
            </a:r>
            <a:r>
              <a:rPr lang="en-US" sz="1000" dirty="0">
                <a:latin typeface="Arial" panose="020B0604020202020204" pitchFamily="34" charset="0"/>
                <a:ea typeface="MS Mincho"/>
                <a:cs typeface="Times New Roman" panose="02020603050405020304" pitchFamily="18" charset="0"/>
              </a:rPr>
              <a:t> </a:t>
            </a:r>
            <a:r>
              <a:rPr lang="en-US" sz="1000" dirty="0" err="1">
                <a:latin typeface="Arial" panose="020B0604020202020204" pitchFamily="34" charset="0"/>
                <a:ea typeface="MS Mincho"/>
                <a:cs typeface="Times New Roman" panose="02020603050405020304" pitchFamily="18" charset="0"/>
              </a:rPr>
              <a:t>Lorlatinib</a:t>
            </a:r>
            <a:r>
              <a:rPr lang="en-US" sz="1000" dirty="0">
                <a:latin typeface="Arial" panose="020B0604020202020204" pitchFamily="34" charset="0"/>
                <a:ea typeface="MS Mincho"/>
                <a:cs typeface="Times New Roman" panose="02020603050405020304" pitchFamily="18" charset="0"/>
              </a:rPr>
              <a:t> for 24 h. Total protein serves as a loading control. </a:t>
            </a:r>
            <a:endParaRPr lang="de-CH" sz="1000" dirty="0">
              <a:effectLst/>
              <a:latin typeface="Cambria" panose="02040503050406030204" pitchFamily="18" charset="0"/>
              <a:ea typeface="MS Mincho"/>
              <a:cs typeface="Times New Roman" panose="02020603050405020304" pitchFamily="18" charset="0"/>
            </a:endParaRPr>
          </a:p>
        </p:txBody>
      </p:sp>
    </p:spTree>
    <p:extLst>
      <p:ext uri="{BB962C8B-B14F-4D97-AF65-F5344CB8AC3E}">
        <p14:creationId xmlns:p14="http://schemas.microsoft.com/office/powerpoint/2010/main" val="1721830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object 216"/>
          <p:cNvSpPr txBox="1"/>
          <p:nvPr/>
        </p:nvSpPr>
        <p:spPr>
          <a:xfrm>
            <a:off x="2394118" y="565727"/>
            <a:ext cx="164351" cy="244641"/>
          </a:xfrm>
          <a:prstGeom prst="rect">
            <a:avLst/>
          </a:prstGeom>
        </p:spPr>
        <p:txBody>
          <a:bodyPr vert="horz" wrap="square" lIns="0" tIns="13960" rIns="0" bIns="0" rtlCol="0">
            <a:spAutoFit/>
          </a:bodyPr>
          <a:lstStyle/>
          <a:p>
            <a:pPr marL="12691">
              <a:spcBef>
                <a:spcPts val="110"/>
              </a:spcBef>
            </a:pPr>
            <a:r>
              <a:rPr lang="de-CH" sz="1499" b="1" spc="5" dirty="0">
                <a:latin typeface="Arial"/>
                <a:cs typeface="Arial"/>
              </a:rPr>
              <a:t>B</a:t>
            </a:r>
            <a:endParaRPr sz="1499" dirty="0">
              <a:latin typeface="Arial"/>
              <a:cs typeface="Arial"/>
            </a:endParaRPr>
          </a:p>
        </p:txBody>
      </p:sp>
      <p:sp>
        <p:nvSpPr>
          <p:cNvPr id="2" name="object 2"/>
          <p:cNvSpPr txBox="1"/>
          <p:nvPr/>
        </p:nvSpPr>
        <p:spPr>
          <a:xfrm>
            <a:off x="368134" y="2605334"/>
            <a:ext cx="164351" cy="244641"/>
          </a:xfrm>
          <a:prstGeom prst="rect">
            <a:avLst/>
          </a:prstGeom>
        </p:spPr>
        <p:txBody>
          <a:bodyPr vert="horz" wrap="square" lIns="0" tIns="13960" rIns="0" bIns="0" rtlCol="0">
            <a:spAutoFit/>
          </a:bodyPr>
          <a:lstStyle/>
          <a:p>
            <a:pPr marL="12691">
              <a:spcBef>
                <a:spcPts val="110"/>
              </a:spcBef>
            </a:pPr>
            <a:r>
              <a:rPr lang="de-CH" sz="1499" b="1" dirty="0">
                <a:latin typeface="Arial"/>
                <a:cs typeface="Arial"/>
              </a:rPr>
              <a:t>D</a:t>
            </a:r>
            <a:endParaRPr sz="1499" b="1" dirty="0">
              <a:latin typeface="Arial"/>
              <a:cs typeface="Arial"/>
            </a:endParaRPr>
          </a:p>
        </p:txBody>
      </p:sp>
      <p:sp>
        <p:nvSpPr>
          <p:cNvPr id="61" name="object 61"/>
          <p:cNvSpPr txBox="1"/>
          <p:nvPr/>
        </p:nvSpPr>
        <p:spPr>
          <a:xfrm>
            <a:off x="1001631" y="4571174"/>
            <a:ext cx="107722" cy="302050"/>
          </a:xfrm>
          <a:prstGeom prst="rect">
            <a:avLst/>
          </a:prstGeom>
        </p:spPr>
        <p:txBody>
          <a:bodyPr vert="vert270" wrap="square" lIns="0" tIns="4442" rIns="0" bIns="0" rtlCol="0">
            <a:spAutoFit/>
          </a:bodyPr>
          <a:lstStyle/>
          <a:p>
            <a:pPr marL="12691">
              <a:spcBef>
                <a:spcPts val="35"/>
              </a:spcBef>
            </a:pPr>
            <a:r>
              <a:rPr sz="700" b="1" dirty="0">
                <a:latin typeface="Arial"/>
                <a:cs typeface="Arial"/>
              </a:rPr>
              <a:t>s</a:t>
            </a:r>
            <a:r>
              <a:rPr sz="700" b="1" spc="-10" dirty="0">
                <a:latin typeface="Arial"/>
                <a:cs typeface="Arial"/>
              </a:rPr>
              <a:t>hC</a:t>
            </a:r>
            <a:r>
              <a:rPr sz="700" b="1" dirty="0">
                <a:latin typeface="Arial"/>
                <a:cs typeface="Arial"/>
              </a:rPr>
              <a:t>t</a:t>
            </a:r>
            <a:r>
              <a:rPr sz="700" b="1" spc="5" dirty="0">
                <a:latin typeface="Arial"/>
                <a:cs typeface="Arial"/>
              </a:rPr>
              <a:t>r</a:t>
            </a:r>
            <a:r>
              <a:rPr sz="700" b="1" dirty="0">
                <a:latin typeface="Arial"/>
                <a:cs typeface="Arial"/>
              </a:rPr>
              <a:t>l</a:t>
            </a:r>
            <a:endParaRPr sz="700" dirty="0">
              <a:latin typeface="Arial"/>
              <a:cs typeface="Arial"/>
            </a:endParaRPr>
          </a:p>
        </p:txBody>
      </p:sp>
      <p:sp>
        <p:nvSpPr>
          <p:cNvPr id="62" name="object 62"/>
          <p:cNvSpPr txBox="1"/>
          <p:nvPr/>
        </p:nvSpPr>
        <p:spPr>
          <a:xfrm>
            <a:off x="1285787" y="4554240"/>
            <a:ext cx="107722" cy="583160"/>
          </a:xfrm>
          <a:prstGeom prst="rect">
            <a:avLst/>
          </a:prstGeom>
        </p:spPr>
        <p:txBody>
          <a:bodyPr vert="vert270" wrap="square" lIns="0" tIns="4442" rIns="0" bIns="0" rtlCol="0">
            <a:spAutoFit/>
          </a:bodyPr>
          <a:lstStyle/>
          <a:p>
            <a:pPr marL="12691">
              <a:spcBef>
                <a:spcPts val="35"/>
              </a:spcBef>
            </a:pPr>
            <a:r>
              <a:rPr sz="700" b="1" spc="-5" dirty="0">
                <a:latin typeface="Arial"/>
                <a:cs typeface="Arial"/>
              </a:rPr>
              <a:t>shLULK1</a:t>
            </a:r>
            <a:r>
              <a:rPr sz="700" b="1" spc="-10" dirty="0">
                <a:latin typeface="Arial"/>
                <a:cs typeface="Arial"/>
              </a:rPr>
              <a:t> </a:t>
            </a:r>
            <a:r>
              <a:rPr sz="700" b="1" dirty="0">
                <a:latin typeface="Arial"/>
                <a:cs typeface="Arial"/>
              </a:rPr>
              <a:t>#1</a:t>
            </a:r>
            <a:endParaRPr sz="700" dirty="0">
              <a:latin typeface="Arial"/>
              <a:cs typeface="Arial"/>
            </a:endParaRPr>
          </a:p>
        </p:txBody>
      </p:sp>
      <p:sp>
        <p:nvSpPr>
          <p:cNvPr id="63" name="object 63"/>
          <p:cNvSpPr txBox="1"/>
          <p:nvPr/>
        </p:nvSpPr>
        <p:spPr>
          <a:xfrm>
            <a:off x="1555348" y="4554240"/>
            <a:ext cx="107722" cy="523511"/>
          </a:xfrm>
          <a:prstGeom prst="rect">
            <a:avLst/>
          </a:prstGeom>
        </p:spPr>
        <p:txBody>
          <a:bodyPr vert="vert270" wrap="square" lIns="0" tIns="4442" rIns="0" bIns="0" rtlCol="0">
            <a:spAutoFit/>
          </a:bodyPr>
          <a:lstStyle/>
          <a:p>
            <a:pPr marL="12691">
              <a:spcBef>
                <a:spcPts val="35"/>
              </a:spcBef>
            </a:pPr>
            <a:r>
              <a:rPr sz="700" b="1" spc="-5" dirty="0">
                <a:latin typeface="Arial"/>
                <a:cs typeface="Arial"/>
              </a:rPr>
              <a:t>shULK1</a:t>
            </a:r>
            <a:r>
              <a:rPr sz="700" b="1" spc="-15" dirty="0">
                <a:latin typeface="Arial"/>
                <a:cs typeface="Arial"/>
              </a:rPr>
              <a:t> </a:t>
            </a:r>
            <a:r>
              <a:rPr sz="700" b="1" dirty="0">
                <a:latin typeface="Arial"/>
                <a:cs typeface="Arial"/>
              </a:rPr>
              <a:t>#2</a:t>
            </a:r>
            <a:endParaRPr sz="700" dirty="0">
              <a:latin typeface="Arial"/>
              <a:cs typeface="Arial"/>
            </a:endParaRPr>
          </a:p>
        </p:txBody>
      </p:sp>
      <p:sp>
        <p:nvSpPr>
          <p:cNvPr id="64" name="object 64"/>
          <p:cNvSpPr/>
          <p:nvPr/>
        </p:nvSpPr>
        <p:spPr>
          <a:xfrm>
            <a:off x="927564" y="3800550"/>
            <a:ext cx="848279" cy="233010"/>
          </a:xfrm>
          <a:prstGeom prst="rect">
            <a:avLst/>
          </a:prstGeom>
          <a:blipFill>
            <a:blip r:embed="rId3" cstate="print"/>
            <a:stretch>
              <a:fillRect/>
            </a:stretch>
          </a:blipFill>
          <a:ln>
            <a:solidFill>
              <a:schemeClr val="tx1"/>
            </a:solidFill>
          </a:ln>
        </p:spPr>
        <p:txBody>
          <a:bodyPr wrap="square" lIns="0" tIns="0" rIns="0" bIns="0" rtlCol="0"/>
          <a:lstStyle/>
          <a:p>
            <a:endParaRPr/>
          </a:p>
        </p:txBody>
      </p:sp>
      <p:sp>
        <p:nvSpPr>
          <p:cNvPr id="66" name="object 66"/>
          <p:cNvSpPr/>
          <p:nvPr/>
        </p:nvSpPr>
        <p:spPr>
          <a:xfrm>
            <a:off x="927564" y="4060974"/>
            <a:ext cx="848279" cy="510186"/>
          </a:xfrm>
          <a:prstGeom prst="rect">
            <a:avLst/>
          </a:prstGeom>
          <a:blipFill>
            <a:blip r:embed="rId4" cstate="print"/>
            <a:stretch>
              <a:fillRect/>
            </a:stretch>
          </a:blipFill>
          <a:ln>
            <a:solidFill>
              <a:schemeClr val="tx1"/>
            </a:solidFill>
          </a:ln>
        </p:spPr>
        <p:txBody>
          <a:bodyPr wrap="square" lIns="0" tIns="0" rIns="0" bIns="0" rtlCol="0"/>
          <a:lstStyle/>
          <a:p>
            <a:endParaRPr/>
          </a:p>
        </p:txBody>
      </p:sp>
      <p:grpSp>
        <p:nvGrpSpPr>
          <p:cNvPr id="344" name="Gruppieren 343"/>
          <p:cNvGrpSpPr/>
          <p:nvPr/>
        </p:nvGrpSpPr>
        <p:grpSpPr>
          <a:xfrm>
            <a:off x="821406" y="2809545"/>
            <a:ext cx="948060" cy="981499"/>
            <a:chOff x="821406" y="2961954"/>
            <a:chExt cx="948060" cy="981499"/>
          </a:xfrm>
        </p:grpSpPr>
        <p:sp>
          <p:nvSpPr>
            <p:cNvPr id="155" name="object 155"/>
            <p:cNvSpPr/>
            <p:nvPr/>
          </p:nvSpPr>
          <p:spPr>
            <a:xfrm>
              <a:off x="1528297" y="3854135"/>
              <a:ext cx="158640" cy="0"/>
            </a:xfrm>
            <a:custGeom>
              <a:avLst/>
              <a:gdLst/>
              <a:ahLst/>
              <a:cxnLst/>
              <a:rect l="l" t="t" r="r" b="b"/>
              <a:pathLst>
                <a:path w="158750">
                  <a:moveTo>
                    <a:pt x="0" y="0"/>
                  </a:moveTo>
                  <a:lnTo>
                    <a:pt x="158419" y="0"/>
                  </a:lnTo>
                </a:path>
              </a:pathLst>
            </a:custGeom>
            <a:ln w="71510">
              <a:solidFill>
                <a:srgbClr val="000000"/>
              </a:solidFill>
            </a:ln>
          </p:spPr>
          <p:txBody>
            <a:bodyPr wrap="square" lIns="0" tIns="0" rIns="0" bIns="0" rtlCol="0"/>
            <a:lstStyle/>
            <a:p>
              <a:endParaRPr/>
            </a:p>
          </p:txBody>
        </p:sp>
        <p:sp>
          <p:nvSpPr>
            <p:cNvPr id="156" name="object 156"/>
            <p:cNvSpPr/>
            <p:nvPr/>
          </p:nvSpPr>
          <p:spPr>
            <a:xfrm>
              <a:off x="1290832" y="3803870"/>
              <a:ext cx="158640" cy="86300"/>
            </a:xfrm>
            <a:custGeom>
              <a:avLst/>
              <a:gdLst/>
              <a:ahLst/>
              <a:cxnLst/>
              <a:rect l="l" t="t" r="r" b="b"/>
              <a:pathLst>
                <a:path w="158750" h="86359">
                  <a:moveTo>
                    <a:pt x="0" y="86055"/>
                  </a:moveTo>
                  <a:lnTo>
                    <a:pt x="158419" y="86055"/>
                  </a:lnTo>
                  <a:lnTo>
                    <a:pt x="158419" y="0"/>
                  </a:lnTo>
                  <a:lnTo>
                    <a:pt x="0" y="0"/>
                  </a:lnTo>
                  <a:lnTo>
                    <a:pt x="0" y="86055"/>
                  </a:lnTo>
                  <a:close/>
                </a:path>
              </a:pathLst>
            </a:custGeom>
            <a:solidFill>
              <a:srgbClr val="000000"/>
            </a:solidFill>
          </p:spPr>
          <p:txBody>
            <a:bodyPr wrap="square" lIns="0" tIns="0" rIns="0" bIns="0" rtlCol="0"/>
            <a:lstStyle/>
            <a:p>
              <a:endParaRPr/>
            </a:p>
          </p:txBody>
        </p:sp>
        <p:sp>
          <p:nvSpPr>
            <p:cNvPr id="157" name="object 157"/>
            <p:cNvSpPr/>
            <p:nvPr/>
          </p:nvSpPr>
          <p:spPr>
            <a:xfrm>
              <a:off x="1053367" y="3427183"/>
              <a:ext cx="158640" cy="463228"/>
            </a:xfrm>
            <a:custGeom>
              <a:avLst/>
              <a:gdLst/>
              <a:ahLst/>
              <a:cxnLst/>
              <a:rect l="l" t="t" r="r" b="b"/>
              <a:pathLst>
                <a:path w="158750" h="463550">
                  <a:moveTo>
                    <a:pt x="0" y="463002"/>
                  </a:moveTo>
                  <a:lnTo>
                    <a:pt x="158420" y="463002"/>
                  </a:lnTo>
                  <a:lnTo>
                    <a:pt x="158419" y="0"/>
                  </a:lnTo>
                  <a:lnTo>
                    <a:pt x="0" y="0"/>
                  </a:lnTo>
                  <a:lnTo>
                    <a:pt x="0" y="463002"/>
                  </a:lnTo>
                  <a:close/>
                </a:path>
              </a:pathLst>
            </a:custGeom>
            <a:solidFill>
              <a:srgbClr val="000000"/>
            </a:solidFill>
          </p:spPr>
          <p:txBody>
            <a:bodyPr wrap="square" lIns="0" tIns="0" rIns="0" bIns="0" rtlCol="0"/>
            <a:lstStyle/>
            <a:p>
              <a:endParaRPr/>
            </a:p>
          </p:txBody>
        </p:sp>
        <p:sp>
          <p:nvSpPr>
            <p:cNvPr id="158" name="object 158"/>
            <p:cNvSpPr/>
            <p:nvPr/>
          </p:nvSpPr>
          <p:spPr>
            <a:xfrm>
              <a:off x="971190" y="3889865"/>
              <a:ext cx="798276" cy="0"/>
            </a:xfrm>
            <a:custGeom>
              <a:avLst/>
              <a:gdLst/>
              <a:ahLst/>
              <a:cxnLst/>
              <a:rect l="l" t="t" r="r" b="b"/>
              <a:pathLst>
                <a:path w="798830">
                  <a:moveTo>
                    <a:pt x="0" y="0"/>
                  </a:moveTo>
                  <a:lnTo>
                    <a:pt x="798751" y="0"/>
                  </a:lnTo>
                </a:path>
              </a:pathLst>
            </a:custGeom>
            <a:ln w="7272">
              <a:solidFill>
                <a:srgbClr val="000000"/>
              </a:solidFill>
            </a:ln>
          </p:spPr>
          <p:txBody>
            <a:bodyPr wrap="square" lIns="0" tIns="0" rIns="0" bIns="0" rtlCol="0"/>
            <a:lstStyle/>
            <a:p>
              <a:endParaRPr/>
            </a:p>
          </p:txBody>
        </p:sp>
        <p:sp>
          <p:nvSpPr>
            <p:cNvPr id="159" name="object 159"/>
            <p:cNvSpPr txBox="1"/>
            <p:nvPr/>
          </p:nvSpPr>
          <p:spPr>
            <a:xfrm>
              <a:off x="821406" y="3826125"/>
              <a:ext cx="137699" cy="117328"/>
            </a:xfrm>
            <a:prstGeom prst="rect">
              <a:avLst/>
            </a:prstGeom>
          </p:spPr>
          <p:txBody>
            <a:bodyPr vert="horz" wrap="square" lIns="0" tIns="17133" rIns="0" bIns="0" rtlCol="0">
              <a:spAutoFit/>
            </a:bodyPr>
            <a:lstStyle/>
            <a:p>
              <a:pPr marL="12691">
                <a:spcBef>
                  <a:spcPts val="135"/>
                </a:spcBef>
              </a:pPr>
              <a:r>
                <a:rPr sz="650" b="1" spc="15" dirty="0">
                  <a:latin typeface="Arial"/>
                  <a:cs typeface="Arial"/>
                </a:rPr>
                <a:t>0</a:t>
              </a:r>
              <a:r>
                <a:rPr sz="650" b="1" spc="5" dirty="0">
                  <a:latin typeface="Arial"/>
                  <a:cs typeface="Arial"/>
                </a:rPr>
                <a:t>.</a:t>
              </a:r>
              <a:r>
                <a:rPr sz="650" b="1" spc="15" dirty="0">
                  <a:latin typeface="Arial"/>
                  <a:cs typeface="Arial"/>
                </a:rPr>
                <a:t>0</a:t>
              </a:r>
              <a:endParaRPr sz="650" dirty="0">
                <a:latin typeface="Arial"/>
                <a:cs typeface="Arial"/>
              </a:endParaRPr>
            </a:p>
          </p:txBody>
        </p:sp>
        <p:sp>
          <p:nvSpPr>
            <p:cNvPr id="160" name="object 160"/>
            <p:cNvSpPr txBox="1"/>
            <p:nvPr/>
          </p:nvSpPr>
          <p:spPr>
            <a:xfrm>
              <a:off x="821406" y="3644446"/>
              <a:ext cx="137699" cy="117328"/>
            </a:xfrm>
            <a:prstGeom prst="rect">
              <a:avLst/>
            </a:prstGeom>
          </p:spPr>
          <p:txBody>
            <a:bodyPr vert="horz" wrap="square" lIns="0" tIns="17133" rIns="0" bIns="0" rtlCol="0">
              <a:spAutoFit/>
            </a:bodyPr>
            <a:lstStyle/>
            <a:p>
              <a:pPr marL="12691">
                <a:spcBef>
                  <a:spcPts val="135"/>
                </a:spcBef>
              </a:pPr>
              <a:r>
                <a:rPr sz="650" b="1" spc="15" dirty="0">
                  <a:latin typeface="Arial"/>
                  <a:cs typeface="Arial"/>
                </a:rPr>
                <a:t>0</a:t>
              </a:r>
              <a:r>
                <a:rPr sz="650" b="1" spc="5" dirty="0">
                  <a:latin typeface="Arial"/>
                  <a:cs typeface="Arial"/>
                </a:rPr>
                <a:t>.</a:t>
              </a:r>
              <a:r>
                <a:rPr sz="650" b="1" spc="15" dirty="0">
                  <a:latin typeface="Arial"/>
                  <a:cs typeface="Arial"/>
                </a:rPr>
                <a:t>5</a:t>
              </a:r>
              <a:endParaRPr sz="650" dirty="0">
                <a:latin typeface="Arial"/>
                <a:cs typeface="Arial"/>
              </a:endParaRPr>
            </a:p>
          </p:txBody>
        </p:sp>
        <p:sp>
          <p:nvSpPr>
            <p:cNvPr id="161" name="object 161"/>
            <p:cNvSpPr txBox="1"/>
            <p:nvPr/>
          </p:nvSpPr>
          <p:spPr>
            <a:xfrm>
              <a:off x="821406" y="3462765"/>
              <a:ext cx="137699" cy="117328"/>
            </a:xfrm>
            <a:prstGeom prst="rect">
              <a:avLst/>
            </a:prstGeom>
          </p:spPr>
          <p:txBody>
            <a:bodyPr vert="horz" wrap="square" lIns="0" tIns="17133" rIns="0" bIns="0" rtlCol="0">
              <a:spAutoFit/>
            </a:bodyPr>
            <a:lstStyle/>
            <a:p>
              <a:pPr marL="12691">
                <a:spcBef>
                  <a:spcPts val="135"/>
                </a:spcBef>
              </a:pPr>
              <a:r>
                <a:rPr sz="650" b="1" spc="15" dirty="0">
                  <a:latin typeface="Arial"/>
                  <a:cs typeface="Arial"/>
                </a:rPr>
                <a:t>1</a:t>
              </a:r>
              <a:r>
                <a:rPr sz="650" b="1" spc="5" dirty="0">
                  <a:latin typeface="Arial"/>
                  <a:cs typeface="Arial"/>
                </a:rPr>
                <a:t>.</a:t>
              </a:r>
              <a:r>
                <a:rPr sz="650" b="1" spc="15" dirty="0">
                  <a:latin typeface="Arial"/>
                  <a:cs typeface="Arial"/>
                </a:rPr>
                <a:t>0</a:t>
              </a:r>
              <a:endParaRPr sz="650" dirty="0">
                <a:latin typeface="Arial"/>
                <a:cs typeface="Arial"/>
              </a:endParaRPr>
            </a:p>
          </p:txBody>
        </p:sp>
        <p:sp>
          <p:nvSpPr>
            <p:cNvPr id="162" name="object 162"/>
            <p:cNvSpPr txBox="1"/>
            <p:nvPr/>
          </p:nvSpPr>
          <p:spPr>
            <a:xfrm>
              <a:off x="821406" y="3281098"/>
              <a:ext cx="137699" cy="117328"/>
            </a:xfrm>
            <a:prstGeom prst="rect">
              <a:avLst/>
            </a:prstGeom>
          </p:spPr>
          <p:txBody>
            <a:bodyPr vert="horz" wrap="square" lIns="0" tIns="17133" rIns="0" bIns="0" rtlCol="0">
              <a:spAutoFit/>
            </a:bodyPr>
            <a:lstStyle/>
            <a:p>
              <a:pPr marL="12691">
                <a:spcBef>
                  <a:spcPts val="135"/>
                </a:spcBef>
              </a:pPr>
              <a:r>
                <a:rPr sz="650" b="1" spc="15" dirty="0">
                  <a:latin typeface="Arial"/>
                  <a:cs typeface="Arial"/>
                </a:rPr>
                <a:t>1</a:t>
              </a:r>
              <a:r>
                <a:rPr sz="650" b="1" spc="5" dirty="0">
                  <a:latin typeface="Arial"/>
                  <a:cs typeface="Arial"/>
                </a:rPr>
                <a:t>.</a:t>
              </a:r>
              <a:r>
                <a:rPr sz="650" b="1" spc="15" dirty="0">
                  <a:latin typeface="Arial"/>
                  <a:cs typeface="Arial"/>
                </a:rPr>
                <a:t>5</a:t>
              </a:r>
              <a:endParaRPr sz="650" dirty="0">
                <a:latin typeface="Arial"/>
                <a:cs typeface="Arial"/>
              </a:endParaRPr>
            </a:p>
          </p:txBody>
        </p:sp>
        <p:sp>
          <p:nvSpPr>
            <p:cNvPr id="163" name="object 163"/>
            <p:cNvSpPr txBox="1"/>
            <p:nvPr/>
          </p:nvSpPr>
          <p:spPr>
            <a:xfrm>
              <a:off x="821406" y="3099417"/>
              <a:ext cx="137699" cy="117328"/>
            </a:xfrm>
            <a:prstGeom prst="rect">
              <a:avLst/>
            </a:prstGeom>
          </p:spPr>
          <p:txBody>
            <a:bodyPr vert="horz" wrap="square" lIns="0" tIns="17133" rIns="0" bIns="0" rtlCol="0">
              <a:spAutoFit/>
            </a:bodyPr>
            <a:lstStyle/>
            <a:p>
              <a:pPr marL="12691">
                <a:spcBef>
                  <a:spcPts val="135"/>
                </a:spcBef>
              </a:pPr>
              <a:r>
                <a:rPr sz="650" b="1" spc="15" dirty="0">
                  <a:latin typeface="Arial"/>
                  <a:cs typeface="Arial"/>
                </a:rPr>
                <a:t>2</a:t>
              </a:r>
              <a:r>
                <a:rPr sz="650" b="1" spc="5" dirty="0">
                  <a:latin typeface="Arial"/>
                  <a:cs typeface="Arial"/>
                </a:rPr>
                <a:t>.</a:t>
              </a:r>
              <a:r>
                <a:rPr sz="650" b="1" spc="15" dirty="0">
                  <a:latin typeface="Arial"/>
                  <a:cs typeface="Arial"/>
                </a:rPr>
                <a:t>0</a:t>
              </a:r>
              <a:endParaRPr sz="650" dirty="0">
                <a:latin typeface="Arial"/>
                <a:cs typeface="Arial"/>
              </a:endParaRPr>
            </a:p>
          </p:txBody>
        </p:sp>
        <p:sp>
          <p:nvSpPr>
            <p:cNvPr id="164" name="object 164"/>
            <p:cNvSpPr/>
            <p:nvPr/>
          </p:nvSpPr>
          <p:spPr>
            <a:xfrm>
              <a:off x="953065" y="3888612"/>
              <a:ext cx="18402" cy="7615"/>
            </a:xfrm>
            <a:custGeom>
              <a:avLst/>
              <a:gdLst/>
              <a:ahLst/>
              <a:cxnLst/>
              <a:rect l="l" t="t" r="r" b="b"/>
              <a:pathLst>
                <a:path w="18415" h="7619">
                  <a:moveTo>
                    <a:pt x="18139" y="0"/>
                  </a:moveTo>
                  <a:lnTo>
                    <a:pt x="0" y="0"/>
                  </a:lnTo>
                  <a:lnTo>
                    <a:pt x="0" y="7271"/>
                  </a:lnTo>
                  <a:lnTo>
                    <a:pt x="18139" y="7271"/>
                  </a:lnTo>
                  <a:lnTo>
                    <a:pt x="18139" y="0"/>
                  </a:lnTo>
                  <a:close/>
                </a:path>
              </a:pathLst>
            </a:custGeom>
            <a:solidFill>
              <a:srgbClr val="000000"/>
            </a:solidFill>
          </p:spPr>
          <p:txBody>
            <a:bodyPr wrap="square" lIns="0" tIns="0" rIns="0" bIns="0" rtlCol="0"/>
            <a:lstStyle/>
            <a:p>
              <a:endParaRPr/>
            </a:p>
          </p:txBody>
        </p:sp>
        <p:sp>
          <p:nvSpPr>
            <p:cNvPr id="165" name="object 165"/>
            <p:cNvSpPr/>
            <p:nvPr/>
          </p:nvSpPr>
          <p:spPr>
            <a:xfrm>
              <a:off x="971191" y="3886143"/>
              <a:ext cx="3807" cy="8249"/>
            </a:xfrm>
            <a:custGeom>
              <a:avLst/>
              <a:gdLst/>
              <a:ahLst/>
              <a:cxnLst/>
              <a:rect l="l" t="t" r="r" b="b"/>
              <a:pathLst>
                <a:path w="3809" h="8255">
                  <a:moveTo>
                    <a:pt x="0" y="7628"/>
                  </a:moveTo>
                  <a:lnTo>
                    <a:pt x="3627" y="7628"/>
                  </a:lnTo>
                  <a:lnTo>
                    <a:pt x="3627" y="0"/>
                  </a:lnTo>
                  <a:lnTo>
                    <a:pt x="0" y="0"/>
                  </a:lnTo>
                  <a:lnTo>
                    <a:pt x="0" y="7628"/>
                  </a:lnTo>
                  <a:close/>
                </a:path>
              </a:pathLst>
            </a:custGeom>
            <a:solidFill>
              <a:srgbClr val="000000"/>
            </a:solidFill>
          </p:spPr>
          <p:txBody>
            <a:bodyPr wrap="square" lIns="0" tIns="0" rIns="0" bIns="0" rtlCol="0"/>
            <a:lstStyle/>
            <a:p>
              <a:endParaRPr/>
            </a:p>
          </p:txBody>
        </p:sp>
        <p:sp>
          <p:nvSpPr>
            <p:cNvPr id="166" name="object 166"/>
            <p:cNvSpPr/>
            <p:nvPr/>
          </p:nvSpPr>
          <p:spPr>
            <a:xfrm>
              <a:off x="974816" y="3712077"/>
              <a:ext cx="0" cy="174504"/>
            </a:xfrm>
            <a:custGeom>
              <a:avLst/>
              <a:gdLst/>
              <a:ahLst/>
              <a:cxnLst/>
              <a:rect l="l" t="t" r="r" b="b"/>
              <a:pathLst>
                <a:path h="174625">
                  <a:moveTo>
                    <a:pt x="0" y="0"/>
                  </a:moveTo>
                  <a:lnTo>
                    <a:pt x="0" y="174186"/>
                  </a:lnTo>
                </a:path>
              </a:pathLst>
            </a:custGeom>
            <a:ln w="7255">
              <a:solidFill>
                <a:srgbClr val="000000"/>
              </a:solidFill>
            </a:ln>
          </p:spPr>
          <p:txBody>
            <a:bodyPr wrap="square" lIns="0" tIns="0" rIns="0" bIns="0" rtlCol="0"/>
            <a:lstStyle/>
            <a:p>
              <a:endParaRPr/>
            </a:p>
          </p:txBody>
        </p:sp>
        <p:sp>
          <p:nvSpPr>
            <p:cNvPr id="167" name="object 167"/>
            <p:cNvSpPr/>
            <p:nvPr/>
          </p:nvSpPr>
          <p:spPr>
            <a:xfrm>
              <a:off x="971191" y="3704454"/>
              <a:ext cx="3807" cy="8249"/>
            </a:xfrm>
            <a:custGeom>
              <a:avLst/>
              <a:gdLst/>
              <a:ahLst/>
              <a:cxnLst/>
              <a:rect l="l" t="t" r="r" b="b"/>
              <a:pathLst>
                <a:path w="3809" h="8255">
                  <a:moveTo>
                    <a:pt x="0" y="7628"/>
                  </a:moveTo>
                  <a:lnTo>
                    <a:pt x="3627" y="7628"/>
                  </a:lnTo>
                  <a:lnTo>
                    <a:pt x="3627" y="0"/>
                  </a:lnTo>
                  <a:lnTo>
                    <a:pt x="0" y="0"/>
                  </a:lnTo>
                  <a:lnTo>
                    <a:pt x="0" y="7628"/>
                  </a:lnTo>
                  <a:close/>
                </a:path>
              </a:pathLst>
            </a:custGeom>
            <a:solidFill>
              <a:srgbClr val="000000"/>
            </a:solidFill>
          </p:spPr>
          <p:txBody>
            <a:bodyPr wrap="square" lIns="0" tIns="0" rIns="0" bIns="0" rtlCol="0"/>
            <a:lstStyle/>
            <a:p>
              <a:endParaRPr/>
            </a:p>
          </p:txBody>
        </p:sp>
        <p:sp>
          <p:nvSpPr>
            <p:cNvPr id="168" name="object 168"/>
            <p:cNvSpPr/>
            <p:nvPr/>
          </p:nvSpPr>
          <p:spPr>
            <a:xfrm>
              <a:off x="974816" y="3530388"/>
              <a:ext cx="0" cy="174504"/>
            </a:xfrm>
            <a:custGeom>
              <a:avLst/>
              <a:gdLst/>
              <a:ahLst/>
              <a:cxnLst/>
              <a:rect l="l" t="t" r="r" b="b"/>
              <a:pathLst>
                <a:path h="174625">
                  <a:moveTo>
                    <a:pt x="0" y="0"/>
                  </a:moveTo>
                  <a:lnTo>
                    <a:pt x="0" y="174186"/>
                  </a:lnTo>
                </a:path>
              </a:pathLst>
            </a:custGeom>
            <a:ln w="7255">
              <a:solidFill>
                <a:srgbClr val="000000"/>
              </a:solidFill>
            </a:ln>
          </p:spPr>
          <p:txBody>
            <a:bodyPr wrap="square" lIns="0" tIns="0" rIns="0" bIns="0" rtlCol="0"/>
            <a:lstStyle/>
            <a:p>
              <a:endParaRPr/>
            </a:p>
          </p:txBody>
        </p:sp>
        <p:sp>
          <p:nvSpPr>
            <p:cNvPr id="169" name="object 169"/>
            <p:cNvSpPr/>
            <p:nvPr/>
          </p:nvSpPr>
          <p:spPr>
            <a:xfrm>
              <a:off x="971191" y="3522765"/>
              <a:ext cx="3807" cy="8249"/>
            </a:xfrm>
            <a:custGeom>
              <a:avLst/>
              <a:gdLst/>
              <a:ahLst/>
              <a:cxnLst/>
              <a:rect l="l" t="t" r="r" b="b"/>
              <a:pathLst>
                <a:path w="3809" h="8254">
                  <a:moveTo>
                    <a:pt x="0" y="7628"/>
                  </a:moveTo>
                  <a:lnTo>
                    <a:pt x="3627" y="7628"/>
                  </a:lnTo>
                  <a:lnTo>
                    <a:pt x="3627" y="0"/>
                  </a:lnTo>
                  <a:lnTo>
                    <a:pt x="0" y="0"/>
                  </a:lnTo>
                  <a:lnTo>
                    <a:pt x="0" y="7628"/>
                  </a:lnTo>
                  <a:close/>
                </a:path>
              </a:pathLst>
            </a:custGeom>
            <a:solidFill>
              <a:srgbClr val="000000"/>
            </a:solidFill>
          </p:spPr>
          <p:txBody>
            <a:bodyPr wrap="square" lIns="0" tIns="0" rIns="0" bIns="0" rtlCol="0"/>
            <a:lstStyle/>
            <a:p>
              <a:endParaRPr/>
            </a:p>
          </p:txBody>
        </p:sp>
        <p:sp>
          <p:nvSpPr>
            <p:cNvPr id="170" name="object 170"/>
            <p:cNvSpPr/>
            <p:nvPr/>
          </p:nvSpPr>
          <p:spPr>
            <a:xfrm>
              <a:off x="974816" y="3348699"/>
              <a:ext cx="0" cy="174504"/>
            </a:xfrm>
            <a:custGeom>
              <a:avLst/>
              <a:gdLst/>
              <a:ahLst/>
              <a:cxnLst/>
              <a:rect l="l" t="t" r="r" b="b"/>
              <a:pathLst>
                <a:path h="174625">
                  <a:moveTo>
                    <a:pt x="0" y="0"/>
                  </a:moveTo>
                  <a:lnTo>
                    <a:pt x="0" y="174186"/>
                  </a:lnTo>
                </a:path>
              </a:pathLst>
            </a:custGeom>
            <a:ln w="7255">
              <a:solidFill>
                <a:srgbClr val="000000"/>
              </a:solidFill>
            </a:ln>
          </p:spPr>
          <p:txBody>
            <a:bodyPr wrap="square" lIns="0" tIns="0" rIns="0" bIns="0" rtlCol="0"/>
            <a:lstStyle/>
            <a:p>
              <a:endParaRPr/>
            </a:p>
          </p:txBody>
        </p:sp>
        <p:sp>
          <p:nvSpPr>
            <p:cNvPr id="171" name="object 171"/>
            <p:cNvSpPr/>
            <p:nvPr/>
          </p:nvSpPr>
          <p:spPr>
            <a:xfrm>
              <a:off x="971191" y="3341076"/>
              <a:ext cx="3807" cy="8249"/>
            </a:xfrm>
            <a:custGeom>
              <a:avLst/>
              <a:gdLst/>
              <a:ahLst/>
              <a:cxnLst/>
              <a:rect l="l" t="t" r="r" b="b"/>
              <a:pathLst>
                <a:path w="3809" h="8254">
                  <a:moveTo>
                    <a:pt x="0" y="7628"/>
                  </a:moveTo>
                  <a:lnTo>
                    <a:pt x="3627" y="7628"/>
                  </a:lnTo>
                  <a:lnTo>
                    <a:pt x="3627" y="0"/>
                  </a:lnTo>
                  <a:lnTo>
                    <a:pt x="0" y="0"/>
                  </a:lnTo>
                  <a:lnTo>
                    <a:pt x="0" y="7628"/>
                  </a:lnTo>
                  <a:close/>
                </a:path>
              </a:pathLst>
            </a:custGeom>
            <a:solidFill>
              <a:srgbClr val="000000"/>
            </a:solidFill>
          </p:spPr>
          <p:txBody>
            <a:bodyPr wrap="square" lIns="0" tIns="0" rIns="0" bIns="0" rtlCol="0"/>
            <a:lstStyle/>
            <a:p>
              <a:endParaRPr/>
            </a:p>
          </p:txBody>
        </p:sp>
        <p:sp>
          <p:nvSpPr>
            <p:cNvPr id="172" name="object 172"/>
            <p:cNvSpPr/>
            <p:nvPr/>
          </p:nvSpPr>
          <p:spPr>
            <a:xfrm>
              <a:off x="974816" y="3167010"/>
              <a:ext cx="0" cy="174504"/>
            </a:xfrm>
            <a:custGeom>
              <a:avLst/>
              <a:gdLst/>
              <a:ahLst/>
              <a:cxnLst/>
              <a:rect l="l" t="t" r="r" b="b"/>
              <a:pathLst>
                <a:path h="174625">
                  <a:moveTo>
                    <a:pt x="0" y="0"/>
                  </a:moveTo>
                  <a:lnTo>
                    <a:pt x="0" y="174186"/>
                  </a:lnTo>
                </a:path>
              </a:pathLst>
            </a:custGeom>
            <a:ln w="7255">
              <a:solidFill>
                <a:srgbClr val="000000"/>
              </a:solidFill>
            </a:ln>
          </p:spPr>
          <p:txBody>
            <a:bodyPr wrap="square" lIns="0" tIns="0" rIns="0" bIns="0" rtlCol="0"/>
            <a:lstStyle/>
            <a:p>
              <a:endParaRPr/>
            </a:p>
          </p:txBody>
        </p:sp>
        <p:sp>
          <p:nvSpPr>
            <p:cNvPr id="174" name="object 174"/>
            <p:cNvSpPr/>
            <p:nvPr/>
          </p:nvSpPr>
          <p:spPr>
            <a:xfrm>
              <a:off x="974816" y="3886231"/>
              <a:ext cx="3807" cy="7615"/>
            </a:xfrm>
            <a:custGeom>
              <a:avLst/>
              <a:gdLst/>
              <a:ahLst/>
              <a:cxnLst/>
              <a:rect l="l" t="t" r="r" b="b"/>
              <a:pathLst>
                <a:path w="3809" h="7619">
                  <a:moveTo>
                    <a:pt x="3627" y="0"/>
                  </a:moveTo>
                  <a:lnTo>
                    <a:pt x="0" y="0"/>
                  </a:lnTo>
                  <a:lnTo>
                    <a:pt x="0" y="7271"/>
                  </a:lnTo>
                  <a:lnTo>
                    <a:pt x="3627" y="7271"/>
                  </a:lnTo>
                  <a:lnTo>
                    <a:pt x="3627" y="0"/>
                  </a:lnTo>
                  <a:close/>
                </a:path>
              </a:pathLst>
            </a:custGeom>
            <a:solidFill>
              <a:srgbClr val="000000"/>
            </a:solidFill>
          </p:spPr>
          <p:txBody>
            <a:bodyPr wrap="square" lIns="0" tIns="0" rIns="0" bIns="0" rtlCol="0"/>
            <a:lstStyle/>
            <a:p>
              <a:endParaRPr/>
            </a:p>
          </p:txBody>
        </p:sp>
        <p:sp>
          <p:nvSpPr>
            <p:cNvPr id="175" name="object 175"/>
            <p:cNvSpPr/>
            <p:nvPr/>
          </p:nvSpPr>
          <p:spPr>
            <a:xfrm>
              <a:off x="953065" y="3704551"/>
              <a:ext cx="18402" cy="7615"/>
            </a:xfrm>
            <a:custGeom>
              <a:avLst/>
              <a:gdLst/>
              <a:ahLst/>
              <a:cxnLst/>
              <a:rect l="l" t="t" r="r" b="b"/>
              <a:pathLst>
                <a:path w="18415" h="7619">
                  <a:moveTo>
                    <a:pt x="18139" y="0"/>
                  </a:moveTo>
                  <a:lnTo>
                    <a:pt x="0" y="0"/>
                  </a:lnTo>
                  <a:lnTo>
                    <a:pt x="0" y="7272"/>
                  </a:lnTo>
                  <a:lnTo>
                    <a:pt x="18139" y="7272"/>
                  </a:lnTo>
                  <a:lnTo>
                    <a:pt x="18139" y="0"/>
                  </a:lnTo>
                  <a:close/>
                </a:path>
              </a:pathLst>
            </a:custGeom>
            <a:solidFill>
              <a:srgbClr val="000000"/>
            </a:solidFill>
          </p:spPr>
          <p:txBody>
            <a:bodyPr wrap="square" lIns="0" tIns="0" rIns="0" bIns="0" rtlCol="0"/>
            <a:lstStyle/>
            <a:p>
              <a:endParaRPr/>
            </a:p>
          </p:txBody>
        </p:sp>
        <p:sp>
          <p:nvSpPr>
            <p:cNvPr id="176" name="object 176"/>
            <p:cNvSpPr/>
            <p:nvPr/>
          </p:nvSpPr>
          <p:spPr>
            <a:xfrm>
              <a:off x="974816" y="3704551"/>
              <a:ext cx="3807" cy="7615"/>
            </a:xfrm>
            <a:custGeom>
              <a:avLst/>
              <a:gdLst/>
              <a:ahLst/>
              <a:cxnLst/>
              <a:rect l="l" t="t" r="r" b="b"/>
              <a:pathLst>
                <a:path w="3809" h="7619">
                  <a:moveTo>
                    <a:pt x="3627" y="0"/>
                  </a:moveTo>
                  <a:lnTo>
                    <a:pt x="0" y="0"/>
                  </a:lnTo>
                  <a:lnTo>
                    <a:pt x="0" y="7272"/>
                  </a:lnTo>
                  <a:lnTo>
                    <a:pt x="3627" y="7272"/>
                  </a:lnTo>
                  <a:lnTo>
                    <a:pt x="3627" y="0"/>
                  </a:lnTo>
                  <a:close/>
                </a:path>
              </a:pathLst>
            </a:custGeom>
            <a:solidFill>
              <a:srgbClr val="000000"/>
            </a:solidFill>
          </p:spPr>
          <p:txBody>
            <a:bodyPr wrap="square" lIns="0" tIns="0" rIns="0" bIns="0" rtlCol="0"/>
            <a:lstStyle/>
            <a:p>
              <a:endParaRPr/>
            </a:p>
          </p:txBody>
        </p:sp>
        <p:sp>
          <p:nvSpPr>
            <p:cNvPr id="177" name="object 177"/>
            <p:cNvSpPr/>
            <p:nvPr/>
          </p:nvSpPr>
          <p:spPr>
            <a:xfrm>
              <a:off x="953065" y="3522869"/>
              <a:ext cx="18402" cy="7615"/>
            </a:xfrm>
            <a:custGeom>
              <a:avLst/>
              <a:gdLst/>
              <a:ahLst/>
              <a:cxnLst/>
              <a:rect l="l" t="t" r="r" b="b"/>
              <a:pathLst>
                <a:path w="18415" h="7620">
                  <a:moveTo>
                    <a:pt x="18139" y="0"/>
                  </a:moveTo>
                  <a:lnTo>
                    <a:pt x="0" y="0"/>
                  </a:lnTo>
                  <a:lnTo>
                    <a:pt x="0" y="7272"/>
                  </a:lnTo>
                  <a:lnTo>
                    <a:pt x="18139" y="7272"/>
                  </a:lnTo>
                  <a:lnTo>
                    <a:pt x="18139" y="0"/>
                  </a:lnTo>
                  <a:close/>
                </a:path>
              </a:pathLst>
            </a:custGeom>
            <a:solidFill>
              <a:srgbClr val="000000"/>
            </a:solidFill>
          </p:spPr>
          <p:txBody>
            <a:bodyPr wrap="square" lIns="0" tIns="0" rIns="0" bIns="0" rtlCol="0"/>
            <a:lstStyle/>
            <a:p>
              <a:endParaRPr/>
            </a:p>
          </p:txBody>
        </p:sp>
        <p:sp>
          <p:nvSpPr>
            <p:cNvPr id="178" name="object 178"/>
            <p:cNvSpPr/>
            <p:nvPr/>
          </p:nvSpPr>
          <p:spPr>
            <a:xfrm>
              <a:off x="974816" y="3522869"/>
              <a:ext cx="3807" cy="7615"/>
            </a:xfrm>
            <a:custGeom>
              <a:avLst/>
              <a:gdLst/>
              <a:ahLst/>
              <a:cxnLst/>
              <a:rect l="l" t="t" r="r" b="b"/>
              <a:pathLst>
                <a:path w="3809" h="7620">
                  <a:moveTo>
                    <a:pt x="3627" y="0"/>
                  </a:moveTo>
                  <a:lnTo>
                    <a:pt x="0" y="0"/>
                  </a:lnTo>
                  <a:lnTo>
                    <a:pt x="0" y="7272"/>
                  </a:lnTo>
                  <a:lnTo>
                    <a:pt x="3627" y="7272"/>
                  </a:lnTo>
                  <a:lnTo>
                    <a:pt x="3627" y="0"/>
                  </a:lnTo>
                  <a:close/>
                </a:path>
              </a:pathLst>
            </a:custGeom>
            <a:solidFill>
              <a:srgbClr val="000000"/>
            </a:solidFill>
          </p:spPr>
          <p:txBody>
            <a:bodyPr wrap="square" lIns="0" tIns="0" rIns="0" bIns="0" rtlCol="0"/>
            <a:lstStyle/>
            <a:p>
              <a:endParaRPr/>
            </a:p>
          </p:txBody>
        </p:sp>
        <p:sp>
          <p:nvSpPr>
            <p:cNvPr id="179" name="object 179"/>
            <p:cNvSpPr/>
            <p:nvPr/>
          </p:nvSpPr>
          <p:spPr>
            <a:xfrm>
              <a:off x="953065" y="3341178"/>
              <a:ext cx="18402" cy="7615"/>
            </a:xfrm>
            <a:custGeom>
              <a:avLst/>
              <a:gdLst/>
              <a:ahLst/>
              <a:cxnLst/>
              <a:rect l="l" t="t" r="r" b="b"/>
              <a:pathLst>
                <a:path w="18415" h="7620">
                  <a:moveTo>
                    <a:pt x="18139" y="0"/>
                  </a:moveTo>
                  <a:lnTo>
                    <a:pt x="0" y="0"/>
                  </a:lnTo>
                  <a:lnTo>
                    <a:pt x="0" y="7272"/>
                  </a:lnTo>
                  <a:lnTo>
                    <a:pt x="18139" y="7272"/>
                  </a:lnTo>
                  <a:lnTo>
                    <a:pt x="18139" y="0"/>
                  </a:lnTo>
                  <a:close/>
                </a:path>
              </a:pathLst>
            </a:custGeom>
            <a:solidFill>
              <a:srgbClr val="000000"/>
            </a:solidFill>
          </p:spPr>
          <p:txBody>
            <a:bodyPr wrap="square" lIns="0" tIns="0" rIns="0" bIns="0" rtlCol="0"/>
            <a:lstStyle/>
            <a:p>
              <a:endParaRPr/>
            </a:p>
          </p:txBody>
        </p:sp>
        <p:sp>
          <p:nvSpPr>
            <p:cNvPr id="180" name="object 180"/>
            <p:cNvSpPr/>
            <p:nvPr/>
          </p:nvSpPr>
          <p:spPr>
            <a:xfrm>
              <a:off x="974816" y="3341178"/>
              <a:ext cx="3807" cy="7615"/>
            </a:xfrm>
            <a:custGeom>
              <a:avLst/>
              <a:gdLst/>
              <a:ahLst/>
              <a:cxnLst/>
              <a:rect l="l" t="t" r="r" b="b"/>
              <a:pathLst>
                <a:path w="3809" h="7620">
                  <a:moveTo>
                    <a:pt x="3627" y="0"/>
                  </a:moveTo>
                  <a:lnTo>
                    <a:pt x="0" y="0"/>
                  </a:lnTo>
                  <a:lnTo>
                    <a:pt x="0" y="7272"/>
                  </a:lnTo>
                  <a:lnTo>
                    <a:pt x="3627" y="7272"/>
                  </a:lnTo>
                  <a:lnTo>
                    <a:pt x="3627" y="0"/>
                  </a:lnTo>
                  <a:close/>
                </a:path>
              </a:pathLst>
            </a:custGeom>
            <a:solidFill>
              <a:srgbClr val="000000"/>
            </a:solidFill>
          </p:spPr>
          <p:txBody>
            <a:bodyPr wrap="square" lIns="0" tIns="0" rIns="0" bIns="0" rtlCol="0"/>
            <a:lstStyle/>
            <a:p>
              <a:endParaRPr/>
            </a:p>
          </p:txBody>
        </p:sp>
        <p:sp>
          <p:nvSpPr>
            <p:cNvPr id="181" name="object 181"/>
            <p:cNvSpPr/>
            <p:nvPr/>
          </p:nvSpPr>
          <p:spPr>
            <a:xfrm>
              <a:off x="960208" y="3166639"/>
              <a:ext cx="18402" cy="7615"/>
            </a:xfrm>
            <a:custGeom>
              <a:avLst/>
              <a:gdLst/>
              <a:ahLst/>
              <a:cxnLst/>
              <a:rect l="l" t="t" r="r" b="b"/>
              <a:pathLst>
                <a:path w="18415" h="7620">
                  <a:moveTo>
                    <a:pt x="18139" y="0"/>
                  </a:moveTo>
                  <a:lnTo>
                    <a:pt x="0" y="0"/>
                  </a:lnTo>
                  <a:lnTo>
                    <a:pt x="0" y="7272"/>
                  </a:lnTo>
                  <a:lnTo>
                    <a:pt x="18139" y="7272"/>
                  </a:lnTo>
                  <a:lnTo>
                    <a:pt x="18139" y="0"/>
                  </a:lnTo>
                  <a:close/>
                </a:path>
              </a:pathLst>
            </a:custGeom>
            <a:solidFill>
              <a:srgbClr val="000000"/>
            </a:solidFill>
          </p:spPr>
          <p:txBody>
            <a:bodyPr wrap="square" lIns="0" tIns="0" rIns="0" bIns="0" rtlCol="0"/>
            <a:lstStyle/>
            <a:p>
              <a:endParaRPr/>
            </a:p>
          </p:txBody>
        </p:sp>
        <p:sp>
          <p:nvSpPr>
            <p:cNvPr id="183" name="object 183"/>
            <p:cNvSpPr/>
            <p:nvPr/>
          </p:nvSpPr>
          <p:spPr>
            <a:xfrm>
              <a:off x="1567572" y="3801448"/>
              <a:ext cx="78685" cy="17133"/>
            </a:xfrm>
            <a:custGeom>
              <a:avLst/>
              <a:gdLst/>
              <a:ahLst/>
              <a:cxnLst/>
              <a:rect l="l" t="t" r="r" b="b"/>
              <a:pathLst>
                <a:path w="78740" h="17144">
                  <a:moveTo>
                    <a:pt x="78605" y="0"/>
                  </a:moveTo>
                  <a:lnTo>
                    <a:pt x="35674" y="0"/>
                  </a:lnTo>
                  <a:lnTo>
                    <a:pt x="35674" y="16968"/>
                  </a:lnTo>
                  <a:lnTo>
                    <a:pt x="42930" y="16968"/>
                  </a:lnTo>
                  <a:lnTo>
                    <a:pt x="42930" y="7272"/>
                  </a:lnTo>
                  <a:lnTo>
                    <a:pt x="39302" y="7272"/>
                  </a:lnTo>
                  <a:lnTo>
                    <a:pt x="42930" y="3636"/>
                  </a:lnTo>
                  <a:lnTo>
                    <a:pt x="78605" y="3636"/>
                  </a:lnTo>
                  <a:lnTo>
                    <a:pt x="78605" y="0"/>
                  </a:lnTo>
                  <a:close/>
                </a:path>
                <a:path w="78740" h="17144">
                  <a:moveTo>
                    <a:pt x="35674" y="0"/>
                  </a:moveTo>
                  <a:lnTo>
                    <a:pt x="0" y="0"/>
                  </a:lnTo>
                  <a:lnTo>
                    <a:pt x="0" y="7272"/>
                  </a:lnTo>
                  <a:lnTo>
                    <a:pt x="35674" y="7272"/>
                  </a:lnTo>
                  <a:lnTo>
                    <a:pt x="35674" y="0"/>
                  </a:lnTo>
                  <a:close/>
                </a:path>
                <a:path w="78740" h="17144">
                  <a:moveTo>
                    <a:pt x="42930" y="3636"/>
                  </a:moveTo>
                  <a:lnTo>
                    <a:pt x="39302" y="7272"/>
                  </a:lnTo>
                  <a:lnTo>
                    <a:pt x="42930" y="7272"/>
                  </a:lnTo>
                  <a:lnTo>
                    <a:pt x="42930" y="3636"/>
                  </a:lnTo>
                  <a:close/>
                </a:path>
                <a:path w="78740" h="17144">
                  <a:moveTo>
                    <a:pt x="78605" y="3636"/>
                  </a:moveTo>
                  <a:lnTo>
                    <a:pt x="42930" y="3636"/>
                  </a:lnTo>
                  <a:lnTo>
                    <a:pt x="42930" y="7272"/>
                  </a:lnTo>
                  <a:lnTo>
                    <a:pt x="78605" y="7272"/>
                  </a:lnTo>
                  <a:lnTo>
                    <a:pt x="78605" y="3636"/>
                  </a:lnTo>
                  <a:close/>
                </a:path>
              </a:pathLst>
            </a:custGeom>
            <a:solidFill>
              <a:srgbClr val="000000"/>
            </a:solidFill>
          </p:spPr>
          <p:txBody>
            <a:bodyPr wrap="square" lIns="0" tIns="0" rIns="0" bIns="0" rtlCol="0"/>
            <a:lstStyle/>
            <a:p>
              <a:endParaRPr/>
            </a:p>
          </p:txBody>
        </p:sp>
        <p:sp>
          <p:nvSpPr>
            <p:cNvPr id="184" name="object 184"/>
            <p:cNvSpPr/>
            <p:nvPr/>
          </p:nvSpPr>
          <p:spPr>
            <a:xfrm>
              <a:off x="1330107" y="3793574"/>
              <a:ext cx="78685" cy="10788"/>
            </a:xfrm>
            <a:custGeom>
              <a:avLst/>
              <a:gdLst/>
              <a:ahLst/>
              <a:cxnLst/>
              <a:rect l="l" t="t" r="r" b="b"/>
              <a:pathLst>
                <a:path w="78740" h="10794">
                  <a:moveTo>
                    <a:pt x="78605" y="0"/>
                  </a:moveTo>
                  <a:lnTo>
                    <a:pt x="35674" y="0"/>
                  </a:lnTo>
                  <a:lnTo>
                    <a:pt x="35674" y="10302"/>
                  </a:lnTo>
                  <a:lnTo>
                    <a:pt x="42930" y="10302"/>
                  </a:lnTo>
                  <a:lnTo>
                    <a:pt x="42930" y="7272"/>
                  </a:lnTo>
                  <a:lnTo>
                    <a:pt x="39302" y="7272"/>
                  </a:lnTo>
                  <a:lnTo>
                    <a:pt x="42930" y="3636"/>
                  </a:lnTo>
                  <a:lnTo>
                    <a:pt x="78605" y="3636"/>
                  </a:lnTo>
                  <a:lnTo>
                    <a:pt x="78605" y="0"/>
                  </a:lnTo>
                  <a:close/>
                </a:path>
                <a:path w="78740" h="10794">
                  <a:moveTo>
                    <a:pt x="35674" y="0"/>
                  </a:moveTo>
                  <a:lnTo>
                    <a:pt x="0" y="0"/>
                  </a:lnTo>
                  <a:lnTo>
                    <a:pt x="0" y="7272"/>
                  </a:lnTo>
                  <a:lnTo>
                    <a:pt x="35674" y="7272"/>
                  </a:lnTo>
                  <a:lnTo>
                    <a:pt x="35674" y="0"/>
                  </a:lnTo>
                  <a:close/>
                </a:path>
                <a:path w="78740" h="10794">
                  <a:moveTo>
                    <a:pt x="42930" y="3636"/>
                  </a:moveTo>
                  <a:lnTo>
                    <a:pt x="39302" y="7272"/>
                  </a:lnTo>
                  <a:lnTo>
                    <a:pt x="42930" y="7272"/>
                  </a:lnTo>
                  <a:lnTo>
                    <a:pt x="42930" y="3636"/>
                  </a:lnTo>
                  <a:close/>
                </a:path>
                <a:path w="78740" h="10794">
                  <a:moveTo>
                    <a:pt x="78605" y="3636"/>
                  </a:moveTo>
                  <a:lnTo>
                    <a:pt x="42930" y="3636"/>
                  </a:lnTo>
                  <a:lnTo>
                    <a:pt x="42930" y="7272"/>
                  </a:lnTo>
                  <a:lnTo>
                    <a:pt x="78605" y="7272"/>
                  </a:lnTo>
                  <a:lnTo>
                    <a:pt x="78605" y="3636"/>
                  </a:lnTo>
                  <a:close/>
                </a:path>
              </a:pathLst>
            </a:custGeom>
            <a:solidFill>
              <a:srgbClr val="000000"/>
            </a:solidFill>
          </p:spPr>
          <p:txBody>
            <a:bodyPr wrap="square" lIns="0" tIns="0" rIns="0" bIns="0" rtlCol="0"/>
            <a:lstStyle/>
            <a:p>
              <a:endParaRPr/>
            </a:p>
          </p:txBody>
        </p:sp>
        <p:sp>
          <p:nvSpPr>
            <p:cNvPr id="185" name="object 185"/>
            <p:cNvSpPr/>
            <p:nvPr/>
          </p:nvSpPr>
          <p:spPr>
            <a:xfrm>
              <a:off x="1131918" y="3286442"/>
              <a:ext cx="0" cy="141507"/>
            </a:xfrm>
            <a:custGeom>
              <a:avLst/>
              <a:gdLst/>
              <a:ahLst/>
              <a:cxnLst/>
              <a:rect l="l" t="t" r="r" b="b"/>
              <a:pathLst>
                <a:path h="141604">
                  <a:moveTo>
                    <a:pt x="0" y="0"/>
                  </a:moveTo>
                  <a:lnTo>
                    <a:pt x="0" y="141129"/>
                  </a:lnTo>
                </a:path>
              </a:pathLst>
            </a:custGeom>
            <a:ln w="7255">
              <a:solidFill>
                <a:srgbClr val="000000"/>
              </a:solidFill>
            </a:ln>
          </p:spPr>
          <p:txBody>
            <a:bodyPr wrap="square" lIns="0" tIns="0" rIns="0" bIns="0" rtlCol="0"/>
            <a:lstStyle/>
            <a:p>
              <a:endParaRPr/>
            </a:p>
          </p:txBody>
        </p:sp>
        <p:sp>
          <p:nvSpPr>
            <p:cNvPr id="186" name="object 186"/>
            <p:cNvSpPr/>
            <p:nvPr/>
          </p:nvSpPr>
          <p:spPr>
            <a:xfrm>
              <a:off x="1128292" y="3282630"/>
              <a:ext cx="43150" cy="3807"/>
            </a:xfrm>
            <a:custGeom>
              <a:avLst/>
              <a:gdLst/>
              <a:ahLst/>
              <a:cxnLst/>
              <a:rect l="l" t="t" r="r" b="b"/>
              <a:pathLst>
                <a:path w="43180" h="3809">
                  <a:moveTo>
                    <a:pt x="0" y="3814"/>
                  </a:moveTo>
                  <a:lnTo>
                    <a:pt x="42930" y="3814"/>
                  </a:lnTo>
                  <a:lnTo>
                    <a:pt x="42930" y="0"/>
                  </a:lnTo>
                  <a:lnTo>
                    <a:pt x="0" y="0"/>
                  </a:lnTo>
                  <a:lnTo>
                    <a:pt x="0" y="3814"/>
                  </a:lnTo>
                  <a:close/>
                </a:path>
              </a:pathLst>
            </a:custGeom>
            <a:solidFill>
              <a:srgbClr val="000000"/>
            </a:solidFill>
          </p:spPr>
          <p:txBody>
            <a:bodyPr wrap="square" lIns="0" tIns="0" rIns="0" bIns="0" rtlCol="0"/>
            <a:lstStyle/>
            <a:p>
              <a:endParaRPr/>
            </a:p>
          </p:txBody>
        </p:sp>
        <p:sp>
          <p:nvSpPr>
            <p:cNvPr id="187" name="object 187"/>
            <p:cNvSpPr/>
            <p:nvPr/>
          </p:nvSpPr>
          <p:spPr>
            <a:xfrm>
              <a:off x="1092643" y="3283040"/>
              <a:ext cx="36170" cy="7615"/>
            </a:xfrm>
            <a:custGeom>
              <a:avLst/>
              <a:gdLst/>
              <a:ahLst/>
              <a:cxnLst/>
              <a:rect l="l" t="t" r="r" b="b"/>
              <a:pathLst>
                <a:path w="36194" h="7620">
                  <a:moveTo>
                    <a:pt x="35674" y="0"/>
                  </a:moveTo>
                  <a:lnTo>
                    <a:pt x="0" y="0"/>
                  </a:lnTo>
                  <a:lnTo>
                    <a:pt x="0" y="7272"/>
                  </a:lnTo>
                  <a:lnTo>
                    <a:pt x="35674" y="7272"/>
                  </a:lnTo>
                  <a:lnTo>
                    <a:pt x="35674" y="0"/>
                  </a:lnTo>
                  <a:close/>
                </a:path>
              </a:pathLst>
            </a:custGeom>
            <a:solidFill>
              <a:srgbClr val="000000"/>
            </a:solidFill>
          </p:spPr>
          <p:txBody>
            <a:bodyPr wrap="square" lIns="0" tIns="0" rIns="0" bIns="0" rtlCol="0"/>
            <a:lstStyle/>
            <a:p>
              <a:endParaRPr/>
            </a:p>
          </p:txBody>
        </p:sp>
        <p:sp>
          <p:nvSpPr>
            <p:cNvPr id="188" name="object 188"/>
            <p:cNvSpPr/>
            <p:nvPr/>
          </p:nvSpPr>
          <p:spPr>
            <a:xfrm>
              <a:off x="1131918" y="3286674"/>
              <a:ext cx="3807" cy="3807"/>
            </a:xfrm>
            <a:custGeom>
              <a:avLst/>
              <a:gdLst/>
              <a:ahLst/>
              <a:cxnLst/>
              <a:rect l="l" t="t" r="r" b="b"/>
              <a:pathLst>
                <a:path w="3809" h="3809">
                  <a:moveTo>
                    <a:pt x="3627" y="0"/>
                  </a:moveTo>
                  <a:lnTo>
                    <a:pt x="0" y="3636"/>
                  </a:lnTo>
                  <a:lnTo>
                    <a:pt x="3627" y="3636"/>
                  </a:lnTo>
                  <a:lnTo>
                    <a:pt x="3627" y="0"/>
                  </a:lnTo>
                  <a:close/>
                </a:path>
              </a:pathLst>
            </a:custGeom>
            <a:solidFill>
              <a:srgbClr val="000000"/>
            </a:solidFill>
          </p:spPr>
          <p:txBody>
            <a:bodyPr wrap="square" lIns="0" tIns="0" rIns="0" bIns="0" rtlCol="0"/>
            <a:lstStyle/>
            <a:p>
              <a:endParaRPr/>
            </a:p>
          </p:txBody>
        </p:sp>
        <p:sp>
          <p:nvSpPr>
            <p:cNvPr id="189" name="object 189"/>
            <p:cNvSpPr/>
            <p:nvPr/>
          </p:nvSpPr>
          <p:spPr>
            <a:xfrm>
              <a:off x="1135544" y="3286674"/>
              <a:ext cx="36170" cy="3807"/>
            </a:xfrm>
            <a:custGeom>
              <a:avLst/>
              <a:gdLst/>
              <a:ahLst/>
              <a:cxnLst/>
              <a:rect l="l" t="t" r="r" b="b"/>
              <a:pathLst>
                <a:path w="36194" h="3809">
                  <a:moveTo>
                    <a:pt x="35674" y="0"/>
                  </a:moveTo>
                  <a:lnTo>
                    <a:pt x="0" y="0"/>
                  </a:lnTo>
                  <a:lnTo>
                    <a:pt x="0" y="3636"/>
                  </a:lnTo>
                  <a:lnTo>
                    <a:pt x="35674" y="3636"/>
                  </a:lnTo>
                  <a:lnTo>
                    <a:pt x="35674" y="0"/>
                  </a:lnTo>
                  <a:close/>
                </a:path>
              </a:pathLst>
            </a:custGeom>
            <a:solidFill>
              <a:srgbClr val="000000"/>
            </a:solidFill>
          </p:spPr>
          <p:txBody>
            <a:bodyPr wrap="square" lIns="0" tIns="0" rIns="0" bIns="0" rtlCol="0"/>
            <a:lstStyle/>
            <a:p>
              <a:endParaRPr/>
            </a:p>
          </p:txBody>
        </p:sp>
        <p:sp>
          <p:nvSpPr>
            <p:cNvPr id="190" name="object 190"/>
            <p:cNvSpPr/>
            <p:nvPr/>
          </p:nvSpPr>
          <p:spPr>
            <a:xfrm>
              <a:off x="1118625" y="3229267"/>
              <a:ext cx="11422" cy="27286"/>
            </a:xfrm>
            <a:custGeom>
              <a:avLst/>
              <a:gdLst/>
              <a:ahLst/>
              <a:cxnLst/>
              <a:rect l="l" t="t" r="r" b="b"/>
              <a:pathLst>
                <a:path w="11430" h="27304">
                  <a:moveTo>
                    <a:pt x="0" y="26700"/>
                  </a:moveTo>
                  <a:lnTo>
                    <a:pt x="10883" y="26700"/>
                  </a:lnTo>
                  <a:lnTo>
                    <a:pt x="10883" y="0"/>
                  </a:lnTo>
                  <a:lnTo>
                    <a:pt x="0" y="0"/>
                  </a:lnTo>
                  <a:lnTo>
                    <a:pt x="0" y="26700"/>
                  </a:lnTo>
                  <a:close/>
                </a:path>
              </a:pathLst>
            </a:custGeom>
            <a:solidFill>
              <a:srgbClr val="000000"/>
            </a:solidFill>
          </p:spPr>
          <p:txBody>
            <a:bodyPr wrap="square" lIns="0" tIns="0" rIns="0" bIns="0" rtlCol="0"/>
            <a:lstStyle/>
            <a:p>
              <a:endParaRPr/>
            </a:p>
          </p:txBody>
        </p:sp>
        <p:sp>
          <p:nvSpPr>
            <p:cNvPr id="191" name="object 191"/>
            <p:cNvSpPr/>
            <p:nvPr/>
          </p:nvSpPr>
          <p:spPr>
            <a:xfrm>
              <a:off x="1118625" y="3226726"/>
              <a:ext cx="1904" cy="2538"/>
            </a:xfrm>
            <a:custGeom>
              <a:avLst/>
              <a:gdLst/>
              <a:ahLst/>
              <a:cxnLst/>
              <a:rect l="l" t="t" r="r" b="b"/>
              <a:pathLst>
                <a:path w="1905" h="2540">
                  <a:moveTo>
                    <a:pt x="0" y="2542"/>
                  </a:moveTo>
                  <a:lnTo>
                    <a:pt x="1286" y="2542"/>
                  </a:lnTo>
                  <a:lnTo>
                    <a:pt x="1286" y="0"/>
                  </a:lnTo>
                  <a:lnTo>
                    <a:pt x="0" y="0"/>
                  </a:lnTo>
                  <a:lnTo>
                    <a:pt x="0" y="2542"/>
                  </a:lnTo>
                  <a:close/>
                </a:path>
              </a:pathLst>
            </a:custGeom>
            <a:solidFill>
              <a:srgbClr val="000000"/>
            </a:solidFill>
          </p:spPr>
          <p:txBody>
            <a:bodyPr wrap="square" lIns="0" tIns="0" rIns="0" bIns="0" rtlCol="0"/>
            <a:lstStyle/>
            <a:p>
              <a:endParaRPr/>
            </a:p>
          </p:txBody>
        </p:sp>
        <p:sp>
          <p:nvSpPr>
            <p:cNvPr id="192" name="object 192"/>
            <p:cNvSpPr/>
            <p:nvPr/>
          </p:nvSpPr>
          <p:spPr>
            <a:xfrm>
              <a:off x="1307146" y="3226886"/>
              <a:ext cx="11422" cy="27286"/>
            </a:xfrm>
            <a:custGeom>
              <a:avLst/>
              <a:gdLst/>
              <a:ahLst/>
              <a:cxnLst/>
              <a:rect l="l" t="t" r="r" b="b"/>
              <a:pathLst>
                <a:path w="11430" h="27304">
                  <a:moveTo>
                    <a:pt x="0" y="26700"/>
                  </a:moveTo>
                  <a:lnTo>
                    <a:pt x="10883" y="26700"/>
                  </a:lnTo>
                  <a:lnTo>
                    <a:pt x="10883" y="0"/>
                  </a:lnTo>
                  <a:lnTo>
                    <a:pt x="0" y="0"/>
                  </a:lnTo>
                  <a:lnTo>
                    <a:pt x="0" y="26700"/>
                  </a:lnTo>
                  <a:close/>
                </a:path>
              </a:pathLst>
            </a:custGeom>
            <a:solidFill>
              <a:srgbClr val="000000"/>
            </a:solidFill>
          </p:spPr>
          <p:txBody>
            <a:bodyPr wrap="square" lIns="0" tIns="0" rIns="0" bIns="0" rtlCol="0"/>
            <a:lstStyle/>
            <a:p>
              <a:endParaRPr/>
            </a:p>
          </p:txBody>
        </p:sp>
        <p:sp>
          <p:nvSpPr>
            <p:cNvPr id="193" name="object 193"/>
            <p:cNvSpPr/>
            <p:nvPr/>
          </p:nvSpPr>
          <p:spPr>
            <a:xfrm>
              <a:off x="1307146" y="3226726"/>
              <a:ext cx="10153" cy="2538"/>
            </a:xfrm>
            <a:custGeom>
              <a:avLst/>
              <a:gdLst/>
              <a:ahLst/>
              <a:cxnLst/>
              <a:rect l="l" t="t" r="r" b="b"/>
              <a:pathLst>
                <a:path w="10159" h="2540">
                  <a:moveTo>
                    <a:pt x="0" y="2542"/>
                  </a:moveTo>
                  <a:lnTo>
                    <a:pt x="9608" y="2542"/>
                  </a:lnTo>
                  <a:lnTo>
                    <a:pt x="9608" y="0"/>
                  </a:lnTo>
                  <a:lnTo>
                    <a:pt x="0" y="0"/>
                  </a:lnTo>
                  <a:lnTo>
                    <a:pt x="0" y="2542"/>
                  </a:lnTo>
                  <a:close/>
                </a:path>
              </a:pathLst>
            </a:custGeom>
            <a:solidFill>
              <a:srgbClr val="000000"/>
            </a:solidFill>
          </p:spPr>
          <p:txBody>
            <a:bodyPr wrap="square" lIns="0" tIns="0" rIns="0" bIns="0" rtlCol="0"/>
            <a:lstStyle/>
            <a:p>
              <a:endParaRPr/>
            </a:p>
          </p:txBody>
        </p:sp>
        <p:sp>
          <p:nvSpPr>
            <p:cNvPr id="194" name="object 194"/>
            <p:cNvSpPr/>
            <p:nvPr/>
          </p:nvSpPr>
          <p:spPr>
            <a:xfrm>
              <a:off x="1307146" y="3224184"/>
              <a:ext cx="11422" cy="2538"/>
            </a:xfrm>
            <a:custGeom>
              <a:avLst/>
              <a:gdLst/>
              <a:ahLst/>
              <a:cxnLst/>
              <a:rect l="l" t="t" r="r" b="b"/>
              <a:pathLst>
                <a:path w="11430" h="2540">
                  <a:moveTo>
                    <a:pt x="0" y="2542"/>
                  </a:moveTo>
                  <a:lnTo>
                    <a:pt x="10883" y="2542"/>
                  </a:lnTo>
                  <a:lnTo>
                    <a:pt x="10883" y="0"/>
                  </a:lnTo>
                  <a:lnTo>
                    <a:pt x="0" y="0"/>
                  </a:lnTo>
                  <a:lnTo>
                    <a:pt x="0" y="2542"/>
                  </a:lnTo>
                  <a:close/>
                </a:path>
              </a:pathLst>
            </a:custGeom>
            <a:solidFill>
              <a:srgbClr val="000000"/>
            </a:solidFill>
          </p:spPr>
          <p:txBody>
            <a:bodyPr wrap="square" lIns="0" tIns="0" rIns="0" bIns="0" rtlCol="0"/>
            <a:lstStyle/>
            <a:p>
              <a:endParaRPr/>
            </a:p>
          </p:txBody>
        </p:sp>
        <p:sp>
          <p:nvSpPr>
            <p:cNvPr id="195" name="object 195"/>
            <p:cNvSpPr/>
            <p:nvPr/>
          </p:nvSpPr>
          <p:spPr>
            <a:xfrm>
              <a:off x="1119910" y="3226726"/>
              <a:ext cx="10153" cy="2538"/>
            </a:xfrm>
            <a:custGeom>
              <a:avLst/>
              <a:gdLst/>
              <a:ahLst/>
              <a:cxnLst/>
              <a:rect l="l" t="t" r="r" b="b"/>
              <a:pathLst>
                <a:path w="10159" h="2540">
                  <a:moveTo>
                    <a:pt x="0" y="2542"/>
                  </a:moveTo>
                  <a:lnTo>
                    <a:pt x="9597" y="2542"/>
                  </a:lnTo>
                  <a:lnTo>
                    <a:pt x="9597" y="0"/>
                  </a:lnTo>
                  <a:lnTo>
                    <a:pt x="0" y="0"/>
                  </a:lnTo>
                  <a:lnTo>
                    <a:pt x="0" y="2542"/>
                  </a:lnTo>
                  <a:close/>
                </a:path>
              </a:pathLst>
            </a:custGeom>
            <a:solidFill>
              <a:srgbClr val="000000"/>
            </a:solidFill>
          </p:spPr>
          <p:txBody>
            <a:bodyPr wrap="square" lIns="0" tIns="0" rIns="0" bIns="0" rtlCol="0"/>
            <a:lstStyle/>
            <a:p>
              <a:endParaRPr/>
            </a:p>
          </p:txBody>
        </p:sp>
        <p:sp>
          <p:nvSpPr>
            <p:cNvPr id="196" name="object 196"/>
            <p:cNvSpPr/>
            <p:nvPr/>
          </p:nvSpPr>
          <p:spPr>
            <a:xfrm>
              <a:off x="1118625" y="3224184"/>
              <a:ext cx="11422" cy="2538"/>
            </a:xfrm>
            <a:custGeom>
              <a:avLst/>
              <a:gdLst/>
              <a:ahLst/>
              <a:cxnLst/>
              <a:rect l="l" t="t" r="r" b="b"/>
              <a:pathLst>
                <a:path w="11430" h="2540">
                  <a:moveTo>
                    <a:pt x="0" y="2542"/>
                  </a:moveTo>
                  <a:lnTo>
                    <a:pt x="10883" y="2542"/>
                  </a:lnTo>
                  <a:lnTo>
                    <a:pt x="10883" y="0"/>
                  </a:lnTo>
                  <a:lnTo>
                    <a:pt x="0" y="0"/>
                  </a:lnTo>
                  <a:lnTo>
                    <a:pt x="0" y="2542"/>
                  </a:lnTo>
                  <a:close/>
                </a:path>
              </a:pathLst>
            </a:custGeom>
            <a:solidFill>
              <a:srgbClr val="000000"/>
            </a:solidFill>
          </p:spPr>
          <p:txBody>
            <a:bodyPr wrap="square" lIns="0" tIns="0" rIns="0" bIns="0" rtlCol="0"/>
            <a:lstStyle/>
            <a:p>
              <a:endParaRPr/>
            </a:p>
          </p:txBody>
        </p:sp>
        <p:sp>
          <p:nvSpPr>
            <p:cNvPr id="197" name="object 197"/>
            <p:cNvSpPr/>
            <p:nvPr/>
          </p:nvSpPr>
          <p:spPr>
            <a:xfrm>
              <a:off x="1118626" y="3222279"/>
              <a:ext cx="199886" cy="0"/>
            </a:xfrm>
            <a:custGeom>
              <a:avLst/>
              <a:gdLst/>
              <a:ahLst/>
              <a:cxnLst/>
              <a:rect l="l" t="t" r="r" b="b"/>
              <a:pathLst>
                <a:path w="200025">
                  <a:moveTo>
                    <a:pt x="0" y="0"/>
                  </a:moveTo>
                  <a:lnTo>
                    <a:pt x="199536" y="0"/>
                  </a:lnTo>
                </a:path>
              </a:pathLst>
            </a:custGeom>
            <a:ln w="3814">
              <a:solidFill>
                <a:srgbClr val="000000"/>
              </a:solidFill>
            </a:ln>
          </p:spPr>
          <p:txBody>
            <a:bodyPr wrap="square" lIns="0" tIns="0" rIns="0" bIns="0" rtlCol="0"/>
            <a:lstStyle/>
            <a:p>
              <a:endParaRPr/>
            </a:p>
          </p:txBody>
        </p:sp>
        <p:sp>
          <p:nvSpPr>
            <p:cNvPr id="198" name="object 198"/>
            <p:cNvSpPr/>
            <p:nvPr/>
          </p:nvSpPr>
          <p:spPr>
            <a:xfrm>
              <a:off x="1120212" y="3219103"/>
              <a:ext cx="196713" cy="0"/>
            </a:xfrm>
            <a:custGeom>
              <a:avLst/>
              <a:gdLst/>
              <a:ahLst/>
              <a:cxnLst/>
              <a:rect l="l" t="t" r="r" b="b"/>
              <a:pathLst>
                <a:path w="196850">
                  <a:moveTo>
                    <a:pt x="0" y="0"/>
                  </a:moveTo>
                  <a:lnTo>
                    <a:pt x="196372" y="0"/>
                  </a:lnTo>
                </a:path>
              </a:pathLst>
            </a:custGeom>
            <a:ln w="3175">
              <a:solidFill>
                <a:srgbClr val="000000"/>
              </a:solidFill>
            </a:ln>
          </p:spPr>
          <p:txBody>
            <a:bodyPr wrap="square" lIns="0" tIns="0" rIns="0" bIns="0" rtlCol="0"/>
            <a:lstStyle/>
            <a:p>
              <a:endParaRPr/>
            </a:p>
          </p:txBody>
        </p:sp>
        <p:sp>
          <p:nvSpPr>
            <p:cNvPr id="199" name="object 199"/>
            <p:cNvSpPr/>
            <p:nvPr/>
          </p:nvSpPr>
          <p:spPr>
            <a:xfrm>
              <a:off x="1129500" y="3226416"/>
              <a:ext cx="177677" cy="0"/>
            </a:xfrm>
            <a:custGeom>
              <a:avLst/>
              <a:gdLst/>
              <a:ahLst/>
              <a:cxnLst/>
              <a:rect l="l" t="t" r="r" b="b"/>
              <a:pathLst>
                <a:path w="177800">
                  <a:moveTo>
                    <a:pt x="0" y="0"/>
                  </a:moveTo>
                  <a:lnTo>
                    <a:pt x="177768" y="0"/>
                  </a:lnTo>
                </a:path>
              </a:pathLst>
            </a:custGeom>
            <a:ln w="12700">
              <a:solidFill>
                <a:srgbClr val="000000"/>
              </a:solidFill>
            </a:ln>
          </p:spPr>
          <p:txBody>
            <a:bodyPr wrap="square" lIns="0" tIns="0" rIns="0" bIns="0" rtlCol="0"/>
            <a:lstStyle/>
            <a:p>
              <a:endParaRPr dirty="0"/>
            </a:p>
          </p:txBody>
        </p:sp>
        <p:sp>
          <p:nvSpPr>
            <p:cNvPr id="200" name="object 200"/>
            <p:cNvSpPr/>
            <p:nvPr/>
          </p:nvSpPr>
          <p:spPr>
            <a:xfrm>
              <a:off x="1315606" y="3226719"/>
              <a:ext cx="2538" cy="2538"/>
            </a:xfrm>
            <a:custGeom>
              <a:avLst/>
              <a:gdLst/>
              <a:ahLst/>
              <a:cxnLst/>
              <a:rect l="l" t="t" r="r" b="b"/>
              <a:pathLst>
                <a:path w="2540" h="2540">
                  <a:moveTo>
                    <a:pt x="2418" y="0"/>
                  </a:moveTo>
                  <a:lnTo>
                    <a:pt x="0" y="2424"/>
                  </a:lnTo>
                  <a:lnTo>
                    <a:pt x="2418" y="2424"/>
                  </a:lnTo>
                  <a:lnTo>
                    <a:pt x="2418" y="0"/>
                  </a:lnTo>
                  <a:close/>
                </a:path>
              </a:pathLst>
            </a:custGeom>
            <a:solidFill>
              <a:srgbClr val="000000"/>
            </a:solidFill>
          </p:spPr>
          <p:txBody>
            <a:bodyPr wrap="square" lIns="0" tIns="0" rIns="0" bIns="0" rtlCol="0"/>
            <a:lstStyle/>
            <a:p>
              <a:endParaRPr/>
            </a:p>
          </p:txBody>
        </p:sp>
        <p:sp>
          <p:nvSpPr>
            <p:cNvPr id="201" name="object 201"/>
            <p:cNvSpPr/>
            <p:nvPr/>
          </p:nvSpPr>
          <p:spPr>
            <a:xfrm>
              <a:off x="1137961" y="3076801"/>
              <a:ext cx="11422" cy="28555"/>
            </a:xfrm>
            <a:custGeom>
              <a:avLst/>
              <a:gdLst/>
              <a:ahLst/>
              <a:cxnLst/>
              <a:rect l="l" t="t" r="r" b="b"/>
              <a:pathLst>
                <a:path w="11430" h="28575">
                  <a:moveTo>
                    <a:pt x="0" y="27971"/>
                  </a:moveTo>
                  <a:lnTo>
                    <a:pt x="10883" y="27971"/>
                  </a:lnTo>
                  <a:lnTo>
                    <a:pt x="10883" y="0"/>
                  </a:lnTo>
                  <a:lnTo>
                    <a:pt x="0" y="0"/>
                  </a:lnTo>
                  <a:lnTo>
                    <a:pt x="0" y="27971"/>
                  </a:lnTo>
                  <a:close/>
                </a:path>
              </a:pathLst>
            </a:custGeom>
            <a:solidFill>
              <a:srgbClr val="000000"/>
            </a:solidFill>
          </p:spPr>
          <p:txBody>
            <a:bodyPr wrap="square" lIns="0" tIns="0" rIns="0" bIns="0" rtlCol="0"/>
            <a:lstStyle/>
            <a:p>
              <a:endParaRPr/>
            </a:p>
          </p:txBody>
        </p:sp>
        <p:sp>
          <p:nvSpPr>
            <p:cNvPr id="202" name="object 202"/>
            <p:cNvSpPr/>
            <p:nvPr/>
          </p:nvSpPr>
          <p:spPr>
            <a:xfrm>
              <a:off x="1137961" y="3074259"/>
              <a:ext cx="1269" cy="2538"/>
            </a:xfrm>
            <a:custGeom>
              <a:avLst/>
              <a:gdLst/>
              <a:ahLst/>
              <a:cxnLst/>
              <a:rect l="l" t="t" r="r" b="b"/>
              <a:pathLst>
                <a:path w="1269" h="2539">
                  <a:moveTo>
                    <a:pt x="0" y="2542"/>
                  </a:moveTo>
                  <a:lnTo>
                    <a:pt x="823" y="2542"/>
                  </a:lnTo>
                  <a:lnTo>
                    <a:pt x="823" y="0"/>
                  </a:lnTo>
                  <a:lnTo>
                    <a:pt x="0" y="0"/>
                  </a:lnTo>
                  <a:lnTo>
                    <a:pt x="0" y="2542"/>
                  </a:lnTo>
                  <a:close/>
                </a:path>
              </a:pathLst>
            </a:custGeom>
            <a:solidFill>
              <a:srgbClr val="000000"/>
            </a:solidFill>
          </p:spPr>
          <p:txBody>
            <a:bodyPr wrap="square" lIns="0" tIns="0" rIns="0" bIns="0" rtlCol="0"/>
            <a:lstStyle/>
            <a:p>
              <a:endParaRPr/>
            </a:p>
          </p:txBody>
        </p:sp>
        <p:sp>
          <p:nvSpPr>
            <p:cNvPr id="203" name="object 203"/>
            <p:cNvSpPr/>
            <p:nvPr/>
          </p:nvSpPr>
          <p:spPr>
            <a:xfrm>
              <a:off x="1577729" y="3069658"/>
              <a:ext cx="11422" cy="28555"/>
            </a:xfrm>
            <a:custGeom>
              <a:avLst/>
              <a:gdLst/>
              <a:ahLst/>
              <a:cxnLst/>
              <a:rect l="l" t="t" r="r" b="b"/>
              <a:pathLst>
                <a:path w="11430" h="28575">
                  <a:moveTo>
                    <a:pt x="0" y="27971"/>
                  </a:moveTo>
                  <a:lnTo>
                    <a:pt x="10883" y="27971"/>
                  </a:lnTo>
                  <a:lnTo>
                    <a:pt x="10883" y="0"/>
                  </a:lnTo>
                  <a:lnTo>
                    <a:pt x="0" y="0"/>
                  </a:lnTo>
                  <a:lnTo>
                    <a:pt x="0" y="27971"/>
                  </a:lnTo>
                  <a:close/>
                </a:path>
              </a:pathLst>
            </a:custGeom>
            <a:solidFill>
              <a:srgbClr val="000000"/>
            </a:solidFill>
          </p:spPr>
          <p:txBody>
            <a:bodyPr wrap="square" lIns="0" tIns="0" rIns="0" bIns="0" rtlCol="0"/>
            <a:lstStyle/>
            <a:p>
              <a:endParaRPr/>
            </a:p>
          </p:txBody>
        </p:sp>
        <p:sp>
          <p:nvSpPr>
            <p:cNvPr id="204" name="object 204"/>
            <p:cNvSpPr/>
            <p:nvPr/>
          </p:nvSpPr>
          <p:spPr>
            <a:xfrm>
              <a:off x="1579053" y="3074259"/>
              <a:ext cx="10153" cy="2538"/>
            </a:xfrm>
            <a:custGeom>
              <a:avLst/>
              <a:gdLst/>
              <a:ahLst/>
              <a:cxnLst/>
              <a:rect l="l" t="t" r="r" b="b"/>
              <a:pathLst>
                <a:path w="10159" h="2539">
                  <a:moveTo>
                    <a:pt x="0" y="2542"/>
                  </a:moveTo>
                  <a:lnTo>
                    <a:pt x="10067" y="2542"/>
                  </a:lnTo>
                  <a:lnTo>
                    <a:pt x="10067" y="0"/>
                  </a:lnTo>
                  <a:lnTo>
                    <a:pt x="0" y="0"/>
                  </a:lnTo>
                  <a:lnTo>
                    <a:pt x="0" y="2542"/>
                  </a:lnTo>
                  <a:close/>
                </a:path>
              </a:pathLst>
            </a:custGeom>
            <a:solidFill>
              <a:srgbClr val="000000"/>
            </a:solidFill>
          </p:spPr>
          <p:txBody>
            <a:bodyPr wrap="square" lIns="0" tIns="0" rIns="0" bIns="0" rtlCol="0"/>
            <a:lstStyle/>
            <a:p>
              <a:endParaRPr/>
            </a:p>
          </p:txBody>
        </p:sp>
        <p:sp>
          <p:nvSpPr>
            <p:cNvPr id="206" name="object 206"/>
            <p:cNvSpPr/>
            <p:nvPr/>
          </p:nvSpPr>
          <p:spPr>
            <a:xfrm>
              <a:off x="1138783" y="3074259"/>
              <a:ext cx="10153" cy="2538"/>
            </a:xfrm>
            <a:custGeom>
              <a:avLst/>
              <a:gdLst/>
              <a:ahLst/>
              <a:cxnLst/>
              <a:rect l="l" t="t" r="r" b="b"/>
              <a:pathLst>
                <a:path w="10159" h="2539">
                  <a:moveTo>
                    <a:pt x="0" y="2542"/>
                  </a:moveTo>
                  <a:lnTo>
                    <a:pt x="10060" y="2542"/>
                  </a:lnTo>
                  <a:lnTo>
                    <a:pt x="10060" y="0"/>
                  </a:lnTo>
                  <a:lnTo>
                    <a:pt x="0" y="0"/>
                  </a:lnTo>
                  <a:lnTo>
                    <a:pt x="0" y="2542"/>
                  </a:lnTo>
                  <a:close/>
                </a:path>
              </a:pathLst>
            </a:custGeom>
            <a:solidFill>
              <a:srgbClr val="000000"/>
            </a:solidFill>
          </p:spPr>
          <p:txBody>
            <a:bodyPr wrap="square" lIns="0" tIns="0" rIns="0" bIns="0" rtlCol="0"/>
            <a:lstStyle/>
            <a:p>
              <a:endParaRPr/>
            </a:p>
          </p:txBody>
        </p:sp>
        <p:sp>
          <p:nvSpPr>
            <p:cNvPr id="208" name="object 208"/>
            <p:cNvSpPr/>
            <p:nvPr/>
          </p:nvSpPr>
          <p:spPr>
            <a:xfrm>
              <a:off x="1137961" y="3070448"/>
              <a:ext cx="452441" cy="0"/>
            </a:xfrm>
            <a:custGeom>
              <a:avLst/>
              <a:gdLst/>
              <a:ahLst/>
              <a:cxnLst/>
              <a:rect l="l" t="t" r="r" b="b"/>
              <a:pathLst>
                <a:path w="452755">
                  <a:moveTo>
                    <a:pt x="0" y="0"/>
                  </a:moveTo>
                  <a:lnTo>
                    <a:pt x="452283" y="0"/>
                  </a:lnTo>
                </a:path>
              </a:pathLst>
            </a:custGeom>
            <a:ln w="12700">
              <a:solidFill>
                <a:srgbClr val="000000"/>
              </a:solidFill>
            </a:ln>
          </p:spPr>
          <p:txBody>
            <a:bodyPr wrap="square" lIns="0" tIns="0" rIns="0" bIns="0" rtlCol="0"/>
            <a:lstStyle/>
            <a:p>
              <a:endParaRPr/>
            </a:p>
          </p:txBody>
        </p:sp>
        <p:sp>
          <p:nvSpPr>
            <p:cNvPr id="212" name="object 212"/>
            <p:cNvSpPr txBox="1"/>
            <p:nvPr/>
          </p:nvSpPr>
          <p:spPr>
            <a:xfrm>
              <a:off x="1089619" y="3109914"/>
              <a:ext cx="289994" cy="85861"/>
            </a:xfrm>
            <a:prstGeom prst="rect">
              <a:avLst/>
            </a:prstGeom>
          </p:spPr>
          <p:txBody>
            <a:bodyPr vert="horz" wrap="square" lIns="0" tIns="16499" rIns="0" bIns="0" rtlCol="0">
              <a:spAutoFit/>
            </a:bodyPr>
            <a:lstStyle/>
            <a:p>
              <a:pPr marL="12691">
                <a:spcBef>
                  <a:spcPts val="130"/>
                </a:spcBef>
              </a:pPr>
              <a:r>
                <a:rPr sz="450" b="1" spc="15" dirty="0">
                  <a:latin typeface="Arial"/>
                  <a:cs typeface="Arial"/>
                </a:rPr>
                <a:t>p=</a:t>
              </a:r>
              <a:r>
                <a:rPr sz="450" b="1" spc="-114" dirty="0">
                  <a:latin typeface="Arial"/>
                  <a:cs typeface="Arial"/>
                </a:rPr>
                <a:t> </a:t>
              </a:r>
              <a:r>
                <a:rPr sz="450" b="1" spc="15" dirty="0">
                  <a:latin typeface="Arial"/>
                  <a:cs typeface="Arial"/>
                </a:rPr>
                <a:t>0.0278</a:t>
              </a:r>
              <a:endParaRPr sz="450" dirty="0">
                <a:latin typeface="Arial"/>
                <a:cs typeface="Arial"/>
              </a:endParaRPr>
            </a:p>
          </p:txBody>
        </p:sp>
        <p:sp>
          <p:nvSpPr>
            <p:cNvPr id="213" name="object 213"/>
            <p:cNvSpPr txBox="1"/>
            <p:nvPr/>
          </p:nvSpPr>
          <p:spPr>
            <a:xfrm>
              <a:off x="1337513" y="2961954"/>
              <a:ext cx="69167" cy="146605"/>
            </a:xfrm>
            <a:prstGeom prst="rect">
              <a:avLst/>
            </a:prstGeom>
          </p:spPr>
          <p:txBody>
            <a:bodyPr vert="horz" wrap="square" lIns="0" tIns="15864" rIns="0" bIns="0" rtlCol="0">
              <a:spAutoFit/>
            </a:bodyPr>
            <a:lstStyle/>
            <a:p>
              <a:pPr marL="12691">
                <a:spcBef>
                  <a:spcPts val="125"/>
                </a:spcBef>
              </a:pPr>
              <a:r>
                <a:rPr sz="849" b="1" spc="5" dirty="0">
                  <a:latin typeface="Arial"/>
                  <a:cs typeface="Arial"/>
                </a:rPr>
                <a:t>*</a:t>
              </a:r>
              <a:endParaRPr sz="849" dirty="0">
                <a:latin typeface="Arial"/>
                <a:cs typeface="Arial"/>
              </a:endParaRPr>
            </a:p>
          </p:txBody>
        </p:sp>
      </p:grpSp>
      <p:sp>
        <p:nvSpPr>
          <p:cNvPr id="214" name="object 214"/>
          <p:cNvSpPr txBox="1"/>
          <p:nvPr/>
        </p:nvSpPr>
        <p:spPr>
          <a:xfrm>
            <a:off x="651051" y="3123908"/>
            <a:ext cx="107722" cy="567296"/>
          </a:xfrm>
          <a:prstGeom prst="rect">
            <a:avLst/>
          </a:prstGeom>
        </p:spPr>
        <p:txBody>
          <a:bodyPr vert="vert270" wrap="square" lIns="0" tIns="4442" rIns="0" bIns="0" rtlCol="0">
            <a:spAutoFit/>
          </a:bodyPr>
          <a:lstStyle/>
          <a:p>
            <a:pPr marL="12691">
              <a:spcBef>
                <a:spcPts val="35"/>
              </a:spcBef>
            </a:pPr>
            <a:r>
              <a:rPr sz="700" b="1" dirty="0">
                <a:latin typeface="Arial"/>
                <a:cs typeface="Arial"/>
              </a:rPr>
              <a:t>n-fold</a:t>
            </a:r>
            <a:r>
              <a:rPr sz="700" b="1" spc="-45" dirty="0">
                <a:latin typeface="Arial"/>
                <a:cs typeface="Arial"/>
              </a:rPr>
              <a:t> </a:t>
            </a:r>
            <a:r>
              <a:rPr sz="700" b="1" spc="-10" dirty="0">
                <a:latin typeface="Arial"/>
                <a:cs typeface="Arial"/>
              </a:rPr>
              <a:t>ULK1</a:t>
            </a:r>
            <a:endParaRPr sz="700" dirty="0">
              <a:latin typeface="Arial"/>
              <a:cs typeface="Arial"/>
            </a:endParaRPr>
          </a:p>
        </p:txBody>
      </p:sp>
      <p:sp>
        <p:nvSpPr>
          <p:cNvPr id="217" name="object 217"/>
          <p:cNvSpPr txBox="1"/>
          <p:nvPr/>
        </p:nvSpPr>
        <p:spPr>
          <a:xfrm>
            <a:off x="565075" y="3854819"/>
            <a:ext cx="272861" cy="121178"/>
          </a:xfrm>
          <a:prstGeom prst="rect">
            <a:avLst/>
          </a:prstGeom>
        </p:spPr>
        <p:txBody>
          <a:bodyPr vert="horz" wrap="square" lIns="0" tIns="13326" rIns="0" bIns="0" rtlCol="0">
            <a:spAutoFit/>
          </a:bodyPr>
          <a:lstStyle/>
          <a:p>
            <a:pPr marL="12691">
              <a:spcBef>
                <a:spcPts val="105"/>
              </a:spcBef>
            </a:pPr>
            <a:r>
              <a:rPr sz="700" b="1" spc="-5" dirty="0">
                <a:latin typeface="Arial"/>
                <a:cs typeface="Arial"/>
              </a:rPr>
              <a:t>ULK1</a:t>
            </a:r>
            <a:endParaRPr sz="700" dirty="0">
              <a:latin typeface="Arial"/>
              <a:cs typeface="Arial"/>
            </a:endParaRPr>
          </a:p>
        </p:txBody>
      </p:sp>
      <p:sp>
        <p:nvSpPr>
          <p:cNvPr id="219" name="object 219"/>
          <p:cNvSpPr txBox="1"/>
          <p:nvPr/>
        </p:nvSpPr>
        <p:spPr>
          <a:xfrm>
            <a:off x="565075" y="4219786"/>
            <a:ext cx="606639" cy="242365"/>
          </a:xfrm>
          <a:prstGeom prst="rect">
            <a:avLst/>
          </a:prstGeom>
        </p:spPr>
        <p:txBody>
          <a:bodyPr vert="horz" wrap="square" lIns="0" tIns="13326" rIns="0" bIns="0" rtlCol="0">
            <a:spAutoFit/>
          </a:bodyPr>
          <a:lstStyle/>
          <a:p>
            <a:pPr marL="12691">
              <a:spcBef>
                <a:spcPts val="105"/>
              </a:spcBef>
            </a:pPr>
            <a:r>
              <a:rPr sz="700" b="1" spc="-5" dirty="0">
                <a:latin typeface="Arial"/>
                <a:cs typeface="Arial"/>
              </a:rPr>
              <a:t>Total</a:t>
            </a:r>
            <a:endParaRPr lang="en-US" sz="700" b="1" spc="-35" dirty="0">
              <a:latin typeface="Arial"/>
              <a:cs typeface="Arial"/>
            </a:endParaRPr>
          </a:p>
          <a:p>
            <a:pPr marL="12691">
              <a:spcBef>
                <a:spcPts val="105"/>
              </a:spcBef>
            </a:pPr>
            <a:r>
              <a:rPr sz="700" b="1" dirty="0">
                <a:latin typeface="Arial"/>
                <a:cs typeface="Arial"/>
              </a:rPr>
              <a:t>protein</a:t>
            </a:r>
            <a:endParaRPr sz="700" dirty="0">
              <a:latin typeface="Arial"/>
              <a:cs typeface="Arial"/>
            </a:endParaRPr>
          </a:p>
        </p:txBody>
      </p:sp>
      <p:sp>
        <p:nvSpPr>
          <p:cNvPr id="3" name="object 3"/>
          <p:cNvSpPr txBox="1"/>
          <p:nvPr/>
        </p:nvSpPr>
        <p:spPr>
          <a:xfrm>
            <a:off x="2394118" y="2605334"/>
            <a:ext cx="164351" cy="244641"/>
          </a:xfrm>
          <a:prstGeom prst="rect">
            <a:avLst/>
          </a:prstGeom>
        </p:spPr>
        <p:txBody>
          <a:bodyPr vert="horz" wrap="square" lIns="0" tIns="13960" rIns="0" bIns="0" rtlCol="0">
            <a:spAutoFit/>
          </a:bodyPr>
          <a:lstStyle/>
          <a:p>
            <a:pPr marL="12691">
              <a:spcBef>
                <a:spcPts val="110"/>
              </a:spcBef>
            </a:pPr>
            <a:r>
              <a:rPr lang="de-CH" sz="1499" b="1" spc="5" dirty="0">
                <a:latin typeface="Arial"/>
                <a:cs typeface="Arial"/>
              </a:rPr>
              <a:t>E</a:t>
            </a:r>
            <a:endParaRPr sz="1499" dirty="0">
              <a:latin typeface="Arial"/>
              <a:cs typeface="Arial"/>
            </a:endParaRPr>
          </a:p>
        </p:txBody>
      </p:sp>
      <p:sp>
        <p:nvSpPr>
          <p:cNvPr id="4" name="object 4"/>
          <p:cNvSpPr txBox="1"/>
          <p:nvPr/>
        </p:nvSpPr>
        <p:spPr>
          <a:xfrm>
            <a:off x="3101166" y="4571174"/>
            <a:ext cx="107722" cy="302050"/>
          </a:xfrm>
          <a:prstGeom prst="rect">
            <a:avLst/>
          </a:prstGeom>
        </p:spPr>
        <p:txBody>
          <a:bodyPr vert="vert270" wrap="square" lIns="0" tIns="4442" rIns="0" bIns="0" rtlCol="0">
            <a:spAutoFit/>
          </a:bodyPr>
          <a:lstStyle/>
          <a:p>
            <a:pPr marL="12691">
              <a:spcBef>
                <a:spcPts val="35"/>
              </a:spcBef>
            </a:pPr>
            <a:r>
              <a:rPr sz="700" b="1" dirty="0">
                <a:latin typeface="Arial"/>
                <a:cs typeface="Arial"/>
              </a:rPr>
              <a:t>s</a:t>
            </a:r>
            <a:r>
              <a:rPr sz="700" b="1" spc="-10" dirty="0">
                <a:latin typeface="Arial"/>
                <a:cs typeface="Arial"/>
              </a:rPr>
              <a:t>hC</a:t>
            </a:r>
            <a:r>
              <a:rPr sz="700" b="1" dirty="0">
                <a:latin typeface="Arial"/>
                <a:cs typeface="Arial"/>
              </a:rPr>
              <a:t>t</a:t>
            </a:r>
            <a:r>
              <a:rPr sz="700" b="1" spc="5" dirty="0">
                <a:latin typeface="Arial"/>
                <a:cs typeface="Arial"/>
              </a:rPr>
              <a:t>r</a:t>
            </a:r>
            <a:r>
              <a:rPr sz="700" b="1" dirty="0">
                <a:latin typeface="Arial"/>
                <a:cs typeface="Arial"/>
              </a:rPr>
              <a:t>l</a:t>
            </a:r>
            <a:endParaRPr sz="700" dirty="0">
              <a:latin typeface="Arial"/>
              <a:cs typeface="Arial"/>
            </a:endParaRPr>
          </a:p>
        </p:txBody>
      </p:sp>
      <p:sp>
        <p:nvSpPr>
          <p:cNvPr id="5" name="object 5"/>
          <p:cNvSpPr txBox="1"/>
          <p:nvPr/>
        </p:nvSpPr>
        <p:spPr>
          <a:xfrm>
            <a:off x="3367300" y="4545773"/>
            <a:ext cx="107722" cy="523511"/>
          </a:xfrm>
          <a:prstGeom prst="rect">
            <a:avLst/>
          </a:prstGeom>
        </p:spPr>
        <p:txBody>
          <a:bodyPr vert="vert270" wrap="square" lIns="0" tIns="4442" rIns="0" bIns="0" rtlCol="0">
            <a:spAutoFit/>
          </a:bodyPr>
          <a:lstStyle/>
          <a:p>
            <a:pPr marL="12691">
              <a:spcBef>
                <a:spcPts val="35"/>
              </a:spcBef>
            </a:pPr>
            <a:r>
              <a:rPr sz="700" b="1" spc="-5" dirty="0">
                <a:latin typeface="Arial"/>
                <a:cs typeface="Arial"/>
              </a:rPr>
              <a:t>shLC3B</a:t>
            </a:r>
            <a:r>
              <a:rPr sz="700" b="1" spc="-15" dirty="0">
                <a:latin typeface="Arial"/>
                <a:cs typeface="Arial"/>
              </a:rPr>
              <a:t> </a:t>
            </a:r>
            <a:r>
              <a:rPr sz="700" b="1" dirty="0">
                <a:latin typeface="Arial"/>
                <a:cs typeface="Arial"/>
              </a:rPr>
              <a:t>#1</a:t>
            </a:r>
            <a:endParaRPr sz="700" dirty="0">
              <a:latin typeface="Arial"/>
              <a:cs typeface="Arial"/>
            </a:endParaRPr>
          </a:p>
        </p:txBody>
      </p:sp>
      <p:sp>
        <p:nvSpPr>
          <p:cNvPr id="6" name="object 6"/>
          <p:cNvSpPr txBox="1"/>
          <p:nvPr/>
        </p:nvSpPr>
        <p:spPr>
          <a:xfrm>
            <a:off x="3630769" y="4545773"/>
            <a:ext cx="107722" cy="523511"/>
          </a:xfrm>
          <a:prstGeom prst="rect">
            <a:avLst/>
          </a:prstGeom>
        </p:spPr>
        <p:txBody>
          <a:bodyPr vert="vert270" wrap="square" lIns="0" tIns="4442" rIns="0" bIns="0" rtlCol="0">
            <a:spAutoFit/>
          </a:bodyPr>
          <a:lstStyle/>
          <a:p>
            <a:pPr marL="12691">
              <a:spcBef>
                <a:spcPts val="35"/>
              </a:spcBef>
            </a:pPr>
            <a:r>
              <a:rPr sz="700" b="1" spc="-5" dirty="0">
                <a:latin typeface="Arial"/>
                <a:cs typeface="Arial"/>
              </a:rPr>
              <a:t>shLC3B</a:t>
            </a:r>
            <a:r>
              <a:rPr sz="700" b="1" spc="-15" dirty="0">
                <a:latin typeface="Arial"/>
                <a:cs typeface="Arial"/>
              </a:rPr>
              <a:t> </a:t>
            </a:r>
            <a:r>
              <a:rPr sz="700" b="1" dirty="0">
                <a:latin typeface="Arial"/>
                <a:cs typeface="Arial"/>
              </a:rPr>
              <a:t>#2</a:t>
            </a:r>
            <a:endParaRPr sz="700" dirty="0">
              <a:latin typeface="Arial"/>
              <a:cs typeface="Arial"/>
            </a:endParaRPr>
          </a:p>
        </p:txBody>
      </p:sp>
      <p:sp>
        <p:nvSpPr>
          <p:cNvPr id="56" name="object 56"/>
          <p:cNvSpPr txBox="1"/>
          <p:nvPr/>
        </p:nvSpPr>
        <p:spPr>
          <a:xfrm>
            <a:off x="2699617" y="3057505"/>
            <a:ext cx="107722" cy="654865"/>
          </a:xfrm>
          <a:prstGeom prst="rect">
            <a:avLst/>
          </a:prstGeom>
        </p:spPr>
        <p:txBody>
          <a:bodyPr vert="vert270" wrap="square" lIns="0" tIns="4442" rIns="0" bIns="0" rtlCol="0">
            <a:spAutoFit/>
          </a:bodyPr>
          <a:lstStyle/>
          <a:p>
            <a:pPr marL="12691">
              <a:spcBef>
                <a:spcPts val="35"/>
              </a:spcBef>
            </a:pPr>
            <a:r>
              <a:rPr sz="700" b="1" dirty="0">
                <a:latin typeface="Arial"/>
                <a:cs typeface="Arial"/>
              </a:rPr>
              <a:t>n-fold</a:t>
            </a:r>
            <a:r>
              <a:rPr sz="700" b="1" spc="-55" dirty="0">
                <a:latin typeface="Arial"/>
                <a:cs typeface="Arial"/>
              </a:rPr>
              <a:t> </a:t>
            </a:r>
            <a:r>
              <a:rPr sz="700" b="1" dirty="0">
                <a:latin typeface="Arial"/>
                <a:cs typeface="Arial"/>
              </a:rPr>
              <a:t>LC3B-II</a:t>
            </a:r>
            <a:endParaRPr sz="700" dirty="0">
              <a:latin typeface="Arial"/>
              <a:cs typeface="Arial"/>
            </a:endParaRPr>
          </a:p>
        </p:txBody>
      </p:sp>
      <p:sp>
        <p:nvSpPr>
          <p:cNvPr id="57" name="object 57"/>
          <p:cNvSpPr/>
          <p:nvPr/>
        </p:nvSpPr>
        <p:spPr>
          <a:xfrm>
            <a:off x="2999939" y="3799837"/>
            <a:ext cx="817820" cy="239102"/>
          </a:xfrm>
          <a:prstGeom prst="rect">
            <a:avLst/>
          </a:prstGeom>
          <a:blipFill>
            <a:blip r:embed="rId5" cstate="print"/>
            <a:stretch>
              <a:fillRect/>
            </a:stretch>
          </a:blipFill>
          <a:ln>
            <a:solidFill>
              <a:schemeClr val="tx1"/>
            </a:solidFill>
          </a:ln>
        </p:spPr>
        <p:txBody>
          <a:bodyPr wrap="square" lIns="0" tIns="0" rIns="0" bIns="0" rtlCol="0"/>
          <a:lstStyle/>
          <a:p>
            <a:endParaRPr/>
          </a:p>
        </p:txBody>
      </p:sp>
      <p:sp>
        <p:nvSpPr>
          <p:cNvPr id="59" name="object 59"/>
          <p:cNvSpPr/>
          <p:nvPr/>
        </p:nvSpPr>
        <p:spPr>
          <a:xfrm>
            <a:off x="2999940" y="4067166"/>
            <a:ext cx="823911" cy="503640"/>
          </a:xfrm>
          <a:prstGeom prst="rect">
            <a:avLst/>
          </a:prstGeom>
          <a:blipFill>
            <a:blip r:embed="rId6" cstate="print"/>
            <a:srcRect/>
            <a:stretch>
              <a:fillRect t="-3416"/>
            </a:stretch>
          </a:blipFill>
          <a:ln>
            <a:solidFill>
              <a:schemeClr val="tx1"/>
            </a:solidFill>
          </a:ln>
        </p:spPr>
        <p:txBody>
          <a:bodyPr wrap="square" lIns="0" tIns="0" rIns="0" bIns="0" rtlCol="0"/>
          <a:lstStyle/>
          <a:p>
            <a:endParaRPr/>
          </a:p>
        </p:txBody>
      </p:sp>
      <p:sp>
        <p:nvSpPr>
          <p:cNvPr id="220" name="object 220"/>
          <p:cNvSpPr txBox="1"/>
          <p:nvPr/>
        </p:nvSpPr>
        <p:spPr>
          <a:xfrm>
            <a:off x="2608345" y="4219791"/>
            <a:ext cx="606639" cy="242365"/>
          </a:xfrm>
          <a:prstGeom prst="rect">
            <a:avLst/>
          </a:prstGeom>
        </p:spPr>
        <p:txBody>
          <a:bodyPr vert="horz" wrap="square" lIns="0" tIns="13326" rIns="0" bIns="0" rtlCol="0">
            <a:spAutoFit/>
          </a:bodyPr>
          <a:lstStyle/>
          <a:p>
            <a:pPr marL="12691">
              <a:spcBef>
                <a:spcPts val="105"/>
              </a:spcBef>
            </a:pPr>
            <a:r>
              <a:rPr sz="700" b="1" spc="-5" dirty="0">
                <a:latin typeface="Arial"/>
                <a:cs typeface="Arial"/>
              </a:rPr>
              <a:t>Total</a:t>
            </a:r>
            <a:endParaRPr lang="en-US" sz="700" b="1" spc="-35" dirty="0">
              <a:latin typeface="Arial"/>
              <a:cs typeface="Arial"/>
            </a:endParaRPr>
          </a:p>
          <a:p>
            <a:pPr marL="12691">
              <a:spcBef>
                <a:spcPts val="105"/>
              </a:spcBef>
            </a:pPr>
            <a:r>
              <a:rPr sz="700" b="1" dirty="0">
                <a:latin typeface="Arial"/>
                <a:cs typeface="Arial"/>
              </a:rPr>
              <a:t>protein</a:t>
            </a:r>
            <a:endParaRPr sz="700" dirty="0">
              <a:latin typeface="Arial"/>
              <a:cs typeface="Arial"/>
            </a:endParaRPr>
          </a:p>
        </p:txBody>
      </p:sp>
      <p:sp>
        <p:nvSpPr>
          <p:cNvPr id="215" name="object 215"/>
          <p:cNvSpPr txBox="1"/>
          <p:nvPr/>
        </p:nvSpPr>
        <p:spPr>
          <a:xfrm>
            <a:off x="368134" y="567454"/>
            <a:ext cx="164351" cy="244801"/>
          </a:xfrm>
          <a:prstGeom prst="rect">
            <a:avLst/>
          </a:prstGeom>
        </p:spPr>
        <p:txBody>
          <a:bodyPr vert="horz" wrap="square" lIns="0" tIns="13960" rIns="0" bIns="0" rtlCol="0">
            <a:spAutoFit/>
          </a:bodyPr>
          <a:lstStyle/>
          <a:p>
            <a:pPr marL="12691">
              <a:spcBef>
                <a:spcPts val="110"/>
              </a:spcBef>
            </a:pPr>
            <a:r>
              <a:rPr lang="de-CH" sz="1499" b="1" spc="5" dirty="0">
                <a:latin typeface="Arial"/>
                <a:cs typeface="Arial"/>
              </a:rPr>
              <a:t>A</a:t>
            </a:r>
            <a:endParaRPr sz="1499" dirty="0">
              <a:latin typeface="Arial"/>
              <a:cs typeface="Arial"/>
            </a:endParaRPr>
          </a:p>
        </p:txBody>
      </p:sp>
      <p:sp>
        <p:nvSpPr>
          <p:cNvPr id="270" name="object 270"/>
          <p:cNvSpPr txBox="1"/>
          <p:nvPr/>
        </p:nvSpPr>
        <p:spPr>
          <a:xfrm>
            <a:off x="652511" y="1041162"/>
            <a:ext cx="107722" cy="1118094"/>
          </a:xfrm>
          <a:prstGeom prst="rect">
            <a:avLst/>
          </a:prstGeom>
        </p:spPr>
        <p:txBody>
          <a:bodyPr vert="vert270" wrap="square" lIns="0" tIns="4442" rIns="0" bIns="0" rtlCol="0">
            <a:spAutoFit/>
          </a:bodyPr>
          <a:lstStyle/>
          <a:p>
            <a:pPr marL="12691">
              <a:spcBef>
                <a:spcPts val="35"/>
              </a:spcBef>
            </a:pPr>
            <a:r>
              <a:rPr sz="700" b="1" spc="5" dirty="0">
                <a:latin typeface="Arial"/>
                <a:cs typeface="Arial"/>
              </a:rPr>
              <a:t>% </a:t>
            </a:r>
            <a:r>
              <a:rPr sz="700" b="1" spc="-5" dirty="0">
                <a:latin typeface="Arial"/>
                <a:cs typeface="Arial"/>
              </a:rPr>
              <a:t>of </a:t>
            </a:r>
            <a:r>
              <a:rPr sz="700" b="1" dirty="0">
                <a:latin typeface="Arial"/>
                <a:cs typeface="Arial"/>
              </a:rPr>
              <a:t>cells with </a:t>
            </a:r>
            <a:r>
              <a:rPr sz="700" b="1" spc="-5" dirty="0">
                <a:latin typeface="Arial"/>
                <a:cs typeface="Arial"/>
              </a:rPr>
              <a:t>high</a:t>
            </a:r>
            <a:r>
              <a:rPr sz="700" b="1" spc="-10" dirty="0">
                <a:latin typeface="Arial"/>
                <a:cs typeface="Arial"/>
              </a:rPr>
              <a:t> </a:t>
            </a:r>
            <a:r>
              <a:rPr sz="700" b="1" dirty="0">
                <a:latin typeface="Arial"/>
                <a:cs typeface="Arial"/>
              </a:rPr>
              <a:t>flux</a:t>
            </a:r>
            <a:endParaRPr sz="700" dirty="0">
              <a:latin typeface="Arial"/>
              <a:cs typeface="Arial"/>
            </a:endParaRPr>
          </a:p>
        </p:txBody>
      </p:sp>
      <p:sp>
        <p:nvSpPr>
          <p:cNvPr id="271" name="object 271"/>
          <p:cNvSpPr txBox="1"/>
          <p:nvPr/>
        </p:nvSpPr>
        <p:spPr>
          <a:xfrm>
            <a:off x="471157" y="2167697"/>
            <a:ext cx="732281" cy="242365"/>
          </a:xfrm>
          <a:prstGeom prst="rect">
            <a:avLst/>
          </a:prstGeom>
        </p:spPr>
        <p:txBody>
          <a:bodyPr vert="horz" wrap="square" lIns="0" tIns="13326" rIns="0" bIns="0" rtlCol="0">
            <a:spAutoFit/>
          </a:bodyPr>
          <a:lstStyle/>
          <a:p>
            <a:pPr marL="12691">
              <a:spcBef>
                <a:spcPts val="105"/>
              </a:spcBef>
            </a:pPr>
            <a:r>
              <a:rPr sz="700" b="1" dirty="0">
                <a:latin typeface="Arial"/>
                <a:cs typeface="Arial"/>
              </a:rPr>
              <a:t>VPS34-IN1</a:t>
            </a:r>
            <a:endParaRPr lang="en-US" sz="700" b="1" dirty="0">
              <a:latin typeface="Arial"/>
              <a:cs typeface="Arial"/>
            </a:endParaRPr>
          </a:p>
          <a:p>
            <a:pPr marL="12691">
              <a:spcBef>
                <a:spcPts val="105"/>
              </a:spcBef>
            </a:pPr>
            <a:r>
              <a:rPr sz="700" b="1" spc="-50" dirty="0">
                <a:latin typeface="Arial"/>
                <a:cs typeface="Arial"/>
              </a:rPr>
              <a:t> </a:t>
            </a:r>
            <a:r>
              <a:rPr sz="700" b="1" dirty="0">
                <a:latin typeface="Arial"/>
                <a:cs typeface="Arial"/>
              </a:rPr>
              <a:t>[µM]</a:t>
            </a:r>
            <a:endParaRPr sz="700" dirty="0">
              <a:latin typeface="Arial"/>
              <a:cs typeface="Arial"/>
            </a:endParaRPr>
          </a:p>
        </p:txBody>
      </p:sp>
      <p:grpSp>
        <p:nvGrpSpPr>
          <p:cNvPr id="40" name="Group 39">
            <a:extLst>
              <a:ext uri="{FF2B5EF4-FFF2-40B4-BE49-F238E27FC236}">
                <a16:creationId xmlns:a16="http://schemas.microsoft.com/office/drawing/2014/main" id="{2397E8DE-96F1-494B-9E3C-F1054CE1742E}"/>
              </a:ext>
            </a:extLst>
          </p:cNvPr>
          <p:cNvGrpSpPr/>
          <p:nvPr/>
        </p:nvGrpSpPr>
        <p:grpSpPr>
          <a:xfrm>
            <a:off x="842626" y="854603"/>
            <a:ext cx="1047069" cy="1433515"/>
            <a:chOff x="842626" y="854603"/>
            <a:chExt cx="1047069" cy="1433515"/>
          </a:xfrm>
        </p:grpSpPr>
        <p:sp>
          <p:nvSpPr>
            <p:cNvPr id="86" name="object 86"/>
            <p:cNvSpPr txBox="1"/>
            <p:nvPr/>
          </p:nvSpPr>
          <p:spPr>
            <a:xfrm>
              <a:off x="892159" y="2080612"/>
              <a:ext cx="75513" cy="120462"/>
            </a:xfrm>
            <a:prstGeom prst="rect">
              <a:avLst/>
            </a:prstGeom>
          </p:spPr>
          <p:txBody>
            <a:bodyPr vert="horz" wrap="square" lIns="0" tIns="12691" rIns="0" bIns="0" rtlCol="0">
              <a:spAutoFit/>
            </a:bodyPr>
            <a:lstStyle/>
            <a:p>
              <a:pPr marL="12691">
                <a:spcBef>
                  <a:spcPts val="100"/>
                </a:spcBef>
              </a:pPr>
              <a:r>
                <a:rPr sz="700" b="1" dirty="0">
                  <a:latin typeface="Arial"/>
                  <a:cs typeface="Arial"/>
                </a:rPr>
                <a:t>0</a:t>
              </a:r>
              <a:endParaRPr sz="700">
                <a:latin typeface="Arial"/>
                <a:cs typeface="Arial"/>
              </a:endParaRPr>
            </a:p>
          </p:txBody>
        </p:sp>
        <p:sp>
          <p:nvSpPr>
            <p:cNvPr id="68" name="object 68"/>
            <p:cNvSpPr/>
            <p:nvPr/>
          </p:nvSpPr>
          <p:spPr>
            <a:xfrm>
              <a:off x="1679382" y="2022304"/>
              <a:ext cx="137161" cy="126951"/>
            </a:xfrm>
            <a:prstGeom prst="rect">
              <a:avLst/>
            </a:prstGeom>
            <a:blipFill>
              <a:blip r:embed="rId7" cstate="print"/>
              <a:stretch>
                <a:fillRect/>
              </a:stretch>
            </a:blipFill>
          </p:spPr>
          <p:txBody>
            <a:bodyPr wrap="square" lIns="0" tIns="0" rIns="0" bIns="0" rtlCol="0"/>
            <a:lstStyle/>
            <a:p>
              <a:endParaRPr/>
            </a:p>
          </p:txBody>
        </p:sp>
        <p:sp>
          <p:nvSpPr>
            <p:cNvPr id="69" name="object 69"/>
            <p:cNvSpPr/>
            <p:nvPr/>
          </p:nvSpPr>
          <p:spPr>
            <a:xfrm>
              <a:off x="1474530" y="1993122"/>
              <a:ext cx="137161" cy="156133"/>
            </a:xfrm>
            <a:prstGeom prst="rect">
              <a:avLst/>
            </a:prstGeom>
            <a:blipFill>
              <a:blip r:embed="rId8" cstate="print"/>
              <a:stretch>
                <a:fillRect/>
              </a:stretch>
            </a:blipFill>
          </p:spPr>
          <p:txBody>
            <a:bodyPr wrap="square" lIns="0" tIns="0" rIns="0" bIns="0" rtlCol="0"/>
            <a:lstStyle/>
            <a:p>
              <a:endParaRPr/>
            </a:p>
          </p:txBody>
        </p:sp>
        <p:sp>
          <p:nvSpPr>
            <p:cNvPr id="70" name="object 70"/>
            <p:cNvSpPr/>
            <p:nvPr/>
          </p:nvSpPr>
          <p:spPr>
            <a:xfrm>
              <a:off x="1277695" y="1853733"/>
              <a:ext cx="121201" cy="295705"/>
            </a:xfrm>
            <a:custGeom>
              <a:avLst/>
              <a:gdLst/>
              <a:ahLst/>
              <a:cxnLst/>
              <a:rect l="l" t="t" r="r" b="b"/>
              <a:pathLst>
                <a:path w="121285" h="295910">
                  <a:moveTo>
                    <a:pt x="0" y="295727"/>
                  </a:moveTo>
                  <a:lnTo>
                    <a:pt x="121213" y="295727"/>
                  </a:lnTo>
                  <a:lnTo>
                    <a:pt x="121213" y="0"/>
                  </a:lnTo>
                  <a:lnTo>
                    <a:pt x="0" y="0"/>
                  </a:lnTo>
                  <a:lnTo>
                    <a:pt x="0" y="295727"/>
                  </a:lnTo>
                  <a:close/>
                </a:path>
              </a:pathLst>
            </a:custGeom>
            <a:solidFill>
              <a:srgbClr val="D3D3D3"/>
            </a:solidFill>
          </p:spPr>
          <p:txBody>
            <a:bodyPr wrap="square" lIns="0" tIns="0" rIns="0" bIns="0" rtlCol="0"/>
            <a:lstStyle/>
            <a:p>
              <a:endParaRPr/>
            </a:p>
          </p:txBody>
        </p:sp>
        <p:sp>
          <p:nvSpPr>
            <p:cNvPr id="71" name="object 71"/>
            <p:cNvSpPr/>
            <p:nvPr/>
          </p:nvSpPr>
          <p:spPr>
            <a:xfrm>
              <a:off x="1277695" y="1845949"/>
              <a:ext cx="0" cy="303319"/>
            </a:xfrm>
            <a:custGeom>
              <a:avLst/>
              <a:gdLst/>
              <a:ahLst/>
              <a:cxnLst/>
              <a:rect l="l" t="t" r="r" b="b"/>
              <a:pathLst>
                <a:path h="303530">
                  <a:moveTo>
                    <a:pt x="0" y="0"/>
                  </a:moveTo>
                  <a:lnTo>
                    <a:pt x="0" y="303439"/>
                  </a:lnTo>
                </a:path>
              </a:pathLst>
            </a:custGeom>
            <a:ln w="16043">
              <a:solidFill>
                <a:srgbClr val="000000"/>
              </a:solidFill>
            </a:ln>
          </p:spPr>
          <p:txBody>
            <a:bodyPr wrap="square" lIns="0" tIns="0" rIns="0" bIns="0" rtlCol="0"/>
            <a:lstStyle/>
            <a:p>
              <a:endParaRPr/>
            </a:p>
          </p:txBody>
        </p:sp>
        <p:sp>
          <p:nvSpPr>
            <p:cNvPr id="72" name="object 72"/>
            <p:cNvSpPr/>
            <p:nvPr/>
          </p:nvSpPr>
          <p:spPr>
            <a:xfrm>
              <a:off x="1269678" y="1853561"/>
              <a:ext cx="3807" cy="7615"/>
            </a:xfrm>
            <a:custGeom>
              <a:avLst/>
              <a:gdLst/>
              <a:ahLst/>
              <a:cxnLst/>
              <a:rect l="l" t="t" r="r" b="b"/>
              <a:pathLst>
                <a:path w="3810" h="7619">
                  <a:moveTo>
                    <a:pt x="0" y="7617"/>
                  </a:moveTo>
                  <a:lnTo>
                    <a:pt x="3639" y="7617"/>
                  </a:lnTo>
                  <a:lnTo>
                    <a:pt x="3639" y="0"/>
                  </a:lnTo>
                  <a:lnTo>
                    <a:pt x="0" y="0"/>
                  </a:lnTo>
                  <a:lnTo>
                    <a:pt x="0" y="7617"/>
                  </a:lnTo>
                  <a:close/>
                </a:path>
              </a:pathLst>
            </a:custGeom>
            <a:solidFill>
              <a:srgbClr val="000000"/>
            </a:solidFill>
          </p:spPr>
          <p:txBody>
            <a:bodyPr wrap="square" lIns="0" tIns="0" rIns="0" bIns="0" rtlCol="0"/>
            <a:lstStyle/>
            <a:p>
              <a:endParaRPr/>
            </a:p>
          </p:txBody>
        </p:sp>
        <p:sp>
          <p:nvSpPr>
            <p:cNvPr id="73" name="object 73"/>
            <p:cNvSpPr/>
            <p:nvPr/>
          </p:nvSpPr>
          <p:spPr>
            <a:xfrm>
              <a:off x="1398824" y="1845949"/>
              <a:ext cx="0" cy="303319"/>
            </a:xfrm>
            <a:custGeom>
              <a:avLst/>
              <a:gdLst/>
              <a:ahLst/>
              <a:cxnLst/>
              <a:rect l="l" t="t" r="r" b="b"/>
              <a:pathLst>
                <a:path h="303530">
                  <a:moveTo>
                    <a:pt x="0" y="0"/>
                  </a:moveTo>
                  <a:lnTo>
                    <a:pt x="0" y="303439"/>
                  </a:lnTo>
                </a:path>
              </a:pathLst>
            </a:custGeom>
            <a:ln w="16043">
              <a:solidFill>
                <a:srgbClr val="000000"/>
              </a:solidFill>
            </a:ln>
          </p:spPr>
          <p:txBody>
            <a:bodyPr wrap="square" lIns="0" tIns="0" rIns="0" bIns="0" rtlCol="0"/>
            <a:lstStyle/>
            <a:p>
              <a:endParaRPr/>
            </a:p>
          </p:txBody>
        </p:sp>
        <p:sp>
          <p:nvSpPr>
            <p:cNvPr id="74" name="object 74"/>
            <p:cNvSpPr/>
            <p:nvPr/>
          </p:nvSpPr>
          <p:spPr>
            <a:xfrm>
              <a:off x="1390808" y="1853561"/>
              <a:ext cx="12691" cy="7615"/>
            </a:xfrm>
            <a:custGeom>
              <a:avLst/>
              <a:gdLst/>
              <a:ahLst/>
              <a:cxnLst/>
              <a:rect l="l" t="t" r="r" b="b"/>
              <a:pathLst>
                <a:path w="12700" h="7619">
                  <a:moveTo>
                    <a:pt x="0" y="7617"/>
                  </a:moveTo>
                  <a:lnTo>
                    <a:pt x="12403" y="7617"/>
                  </a:lnTo>
                  <a:lnTo>
                    <a:pt x="12403" y="0"/>
                  </a:lnTo>
                  <a:lnTo>
                    <a:pt x="0" y="0"/>
                  </a:lnTo>
                  <a:lnTo>
                    <a:pt x="0" y="7617"/>
                  </a:lnTo>
                  <a:close/>
                </a:path>
              </a:pathLst>
            </a:custGeom>
            <a:solidFill>
              <a:srgbClr val="000000"/>
            </a:solidFill>
          </p:spPr>
          <p:txBody>
            <a:bodyPr wrap="square" lIns="0" tIns="0" rIns="0" bIns="0" rtlCol="0"/>
            <a:lstStyle/>
            <a:p>
              <a:endParaRPr/>
            </a:p>
          </p:txBody>
        </p:sp>
        <p:sp>
          <p:nvSpPr>
            <p:cNvPr id="75" name="object 75"/>
            <p:cNvSpPr/>
            <p:nvPr/>
          </p:nvSpPr>
          <p:spPr>
            <a:xfrm>
              <a:off x="1273316" y="1853561"/>
              <a:ext cx="12691" cy="7615"/>
            </a:xfrm>
            <a:custGeom>
              <a:avLst/>
              <a:gdLst/>
              <a:ahLst/>
              <a:cxnLst/>
              <a:rect l="l" t="t" r="r" b="b"/>
              <a:pathLst>
                <a:path w="12700" h="7619">
                  <a:moveTo>
                    <a:pt x="0" y="7617"/>
                  </a:moveTo>
                  <a:lnTo>
                    <a:pt x="12403" y="7617"/>
                  </a:lnTo>
                  <a:lnTo>
                    <a:pt x="12403" y="0"/>
                  </a:lnTo>
                  <a:lnTo>
                    <a:pt x="0" y="0"/>
                  </a:lnTo>
                  <a:lnTo>
                    <a:pt x="0" y="7617"/>
                  </a:lnTo>
                  <a:close/>
                </a:path>
              </a:pathLst>
            </a:custGeom>
            <a:solidFill>
              <a:srgbClr val="000000"/>
            </a:solidFill>
          </p:spPr>
          <p:txBody>
            <a:bodyPr wrap="square" lIns="0" tIns="0" rIns="0" bIns="0" rtlCol="0"/>
            <a:lstStyle/>
            <a:p>
              <a:endParaRPr/>
            </a:p>
          </p:txBody>
        </p:sp>
        <p:sp>
          <p:nvSpPr>
            <p:cNvPr id="76" name="object 76"/>
            <p:cNvSpPr/>
            <p:nvPr/>
          </p:nvSpPr>
          <p:spPr>
            <a:xfrm>
              <a:off x="1285710" y="1845721"/>
              <a:ext cx="105337" cy="16499"/>
            </a:xfrm>
            <a:custGeom>
              <a:avLst/>
              <a:gdLst/>
              <a:ahLst/>
              <a:cxnLst/>
              <a:rect l="l" t="t" r="r" b="b"/>
              <a:pathLst>
                <a:path w="105410" h="16509">
                  <a:moveTo>
                    <a:pt x="0" y="16033"/>
                  </a:moveTo>
                  <a:lnTo>
                    <a:pt x="105170" y="16033"/>
                  </a:lnTo>
                  <a:lnTo>
                    <a:pt x="105170" y="0"/>
                  </a:lnTo>
                  <a:lnTo>
                    <a:pt x="0" y="0"/>
                  </a:lnTo>
                  <a:lnTo>
                    <a:pt x="0" y="16033"/>
                  </a:lnTo>
                  <a:close/>
                </a:path>
              </a:pathLst>
            </a:custGeom>
            <a:solidFill>
              <a:srgbClr val="000000"/>
            </a:solidFill>
          </p:spPr>
          <p:txBody>
            <a:bodyPr wrap="square" lIns="0" tIns="0" rIns="0" bIns="0" rtlCol="0"/>
            <a:lstStyle/>
            <a:p>
              <a:endParaRPr/>
            </a:p>
          </p:txBody>
        </p:sp>
        <p:sp>
          <p:nvSpPr>
            <p:cNvPr id="77" name="object 77"/>
            <p:cNvSpPr/>
            <p:nvPr/>
          </p:nvSpPr>
          <p:spPr>
            <a:xfrm>
              <a:off x="1398824" y="1853734"/>
              <a:ext cx="8249" cy="8249"/>
            </a:xfrm>
            <a:custGeom>
              <a:avLst/>
              <a:gdLst/>
              <a:ahLst/>
              <a:cxnLst/>
              <a:rect l="l" t="t" r="r" b="b"/>
              <a:pathLst>
                <a:path w="8254" h="8255">
                  <a:moveTo>
                    <a:pt x="8021" y="0"/>
                  </a:moveTo>
                  <a:lnTo>
                    <a:pt x="0" y="8016"/>
                  </a:lnTo>
                  <a:lnTo>
                    <a:pt x="8021" y="8016"/>
                  </a:lnTo>
                  <a:lnTo>
                    <a:pt x="8021" y="0"/>
                  </a:lnTo>
                  <a:close/>
                </a:path>
              </a:pathLst>
            </a:custGeom>
            <a:solidFill>
              <a:srgbClr val="000000"/>
            </a:solidFill>
          </p:spPr>
          <p:txBody>
            <a:bodyPr wrap="square" lIns="0" tIns="0" rIns="0" bIns="0" rtlCol="0"/>
            <a:lstStyle/>
            <a:p>
              <a:endParaRPr/>
            </a:p>
          </p:txBody>
        </p:sp>
        <p:sp>
          <p:nvSpPr>
            <p:cNvPr id="78" name="object 78"/>
            <p:cNvSpPr/>
            <p:nvPr/>
          </p:nvSpPr>
          <p:spPr>
            <a:xfrm>
              <a:off x="1072843" y="1447564"/>
              <a:ext cx="0" cy="701823"/>
            </a:xfrm>
            <a:custGeom>
              <a:avLst/>
              <a:gdLst/>
              <a:ahLst/>
              <a:cxnLst/>
              <a:rect l="l" t="t" r="r" b="b"/>
              <a:pathLst>
                <a:path h="702310">
                  <a:moveTo>
                    <a:pt x="0" y="0"/>
                  </a:moveTo>
                  <a:lnTo>
                    <a:pt x="0" y="702100"/>
                  </a:lnTo>
                </a:path>
              </a:pathLst>
            </a:custGeom>
            <a:ln w="16043">
              <a:solidFill>
                <a:srgbClr val="000000"/>
              </a:solidFill>
            </a:ln>
          </p:spPr>
          <p:txBody>
            <a:bodyPr wrap="square" lIns="0" tIns="0" rIns="0" bIns="0" rtlCol="0"/>
            <a:lstStyle/>
            <a:p>
              <a:endParaRPr/>
            </a:p>
          </p:txBody>
        </p:sp>
        <p:sp>
          <p:nvSpPr>
            <p:cNvPr id="79" name="object 79"/>
            <p:cNvSpPr/>
            <p:nvPr/>
          </p:nvSpPr>
          <p:spPr>
            <a:xfrm>
              <a:off x="1064828" y="1456446"/>
              <a:ext cx="4442" cy="7615"/>
            </a:xfrm>
            <a:custGeom>
              <a:avLst/>
              <a:gdLst/>
              <a:ahLst/>
              <a:cxnLst/>
              <a:rect l="l" t="t" r="r" b="b"/>
              <a:pathLst>
                <a:path w="4445" h="7619">
                  <a:moveTo>
                    <a:pt x="0" y="7617"/>
                  </a:moveTo>
                  <a:lnTo>
                    <a:pt x="4404" y="7617"/>
                  </a:lnTo>
                  <a:lnTo>
                    <a:pt x="4403" y="0"/>
                  </a:lnTo>
                  <a:lnTo>
                    <a:pt x="0" y="0"/>
                  </a:lnTo>
                  <a:lnTo>
                    <a:pt x="0" y="7617"/>
                  </a:lnTo>
                  <a:close/>
                </a:path>
              </a:pathLst>
            </a:custGeom>
            <a:solidFill>
              <a:srgbClr val="000000"/>
            </a:solidFill>
          </p:spPr>
          <p:txBody>
            <a:bodyPr wrap="square" lIns="0" tIns="0" rIns="0" bIns="0" rtlCol="0"/>
            <a:lstStyle/>
            <a:p>
              <a:endParaRPr/>
            </a:p>
          </p:txBody>
        </p:sp>
        <p:sp>
          <p:nvSpPr>
            <p:cNvPr id="80" name="object 80"/>
            <p:cNvSpPr/>
            <p:nvPr/>
          </p:nvSpPr>
          <p:spPr>
            <a:xfrm>
              <a:off x="1193973" y="1447564"/>
              <a:ext cx="0" cy="701823"/>
            </a:xfrm>
            <a:custGeom>
              <a:avLst/>
              <a:gdLst/>
              <a:ahLst/>
              <a:cxnLst/>
              <a:rect l="l" t="t" r="r" b="b"/>
              <a:pathLst>
                <a:path h="702310">
                  <a:moveTo>
                    <a:pt x="0" y="0"/>
                  </a:moveTo>
                  <a:lnTo>
                    <a:pt x="0" y="702100"/>
                  </a:lnTo>
                </a:path>
              </a:pathLst>
            </a:custGeom>
            <a:ln w="16043">
              <a:solidFill>
                <a:srgbClr val="000000"/>
              </a:solidFill>
            </a:ln>
          </p:spPr>
          <p:txBody>
            <a:bodyPr wrap="square" lIns="0" tIns="0" rIns="0" bIns="0" rtlCol="0"/>
            <a:lstStyle/>
            <a:p>
              <a:endParaRPr/>
            </a:p>
          </p:txBody>
        </p:sp>
        <p:sp>
          <p:nvSpPr>
            <p:cNvPr id="81" name="object 81"/>
            <p:cNvSpPr/>
            <p:nvPr/>
          </p:nvSpPr>
          <p:spPr>
            <a:xfrm>
              <a:off x="1185957" y="1456446"/>
              <a:ext cx="12057" cy="7615"/>
            </a:xfrm>
            <a:custGeom>
              <a:avLst/>
              <a:gdLst/>
              <a:ahLst/>
              <a:cxnLst/>
              <a:rect l="l" t="t" r="r" b="b"/>
              <a:pathLst>
                <a:path w="12064" h="7619">
                  <a:moveTo>
                    <a:pt x="0" y="7617"/>
                  </a:moveTo>
                  <a:lnTo>
                    <a:pt x="11638" y="7617"/>
                  </a:lnTo>
                  <a:lnTo>
                    <a:pt x="11638" y="0"/>
                  </a:lnTo>
                  <a:lnTo>
                    <a:pt x="0" y="0"/>
                  </a:lnTo>
                  <a:lnTo>
                    <a:pt x="0" y="7617"/>
                  </a:lnTo>
                  <a:close/>
                </a:path>
              </a:pathLst>
            </a:custGeom>
            <a:solidFill>
              <a:srgbClr val="000000"/>
            </a:solidFill>
          </p:spPr>
          <p:txBody>
            <a:bodyPr wrap="square" lIns="0" tIns="0" rIns="0" bIns="0" rtlCol="0"/>
            <a:lstStyle/>
            <a:p>
              <a:endParaRPr/>
            </a:p>
          </p:txBody>
        </p:sp>
        <p:sp>
          <p:nvSpPr>
            <p:cNvPr id="82" name="object 82"/>
            <p:cNvSpPr/>
            <p:nvPr/>
          </p:nvSpPr>
          <p:spPr>
            <a:xfrm>
              <a:off x="1069229" y="1456446"/>
              <a:ext cx="12057" cy="7615"/>
            </a:xfrm>
            <a:custGeom>
              <a:avLst/>
              <a:gdLst/>
              <a:ahLst/>
              <a:cxnLst/>
              <a:rect l="l" t="t" r="r" b="b"/>
              <a:pathLst>
                <a:path w="12064" h="7619">
                  <a:moveTo>
                    <a:pt x="0" y="7617"/>
                  </a:moveTo>
                  <a:lnTo>
                    <a:pt x="11638" y="7617"/>
                  </a:lnTo>
                  <a:lnTo>
                    <a:pt x="11638" y="0"/>
                  </a:lnTo>
                  <a:lnTo>
                    <a:pt x="0" y="0"/>
                  </a:lnTo>
                  <a:lnTo>
                    <a:pt x="0" y="7617"/>
                  </a:lnTo>
                  <a:close/>
                </a:path>
              </a:pathLst>
            </a:custGeom>
            <a:solidFill>
              <a:srgbClr val="000000"/>
            </a:solidFill>
          </p:spPr>
          <p:txBody>
            <a:bodyPr wrap="square" lIns="0" tIns="0" rIns="0" bIns="0" rtlCol="0"/>
            <a:lstStyle/>
            <a:p>
              <a:endParaRPr/>
            </a:p>
          </p:txBody>
        </p:sp>
        <p:sp>
          <p:nvSpPr>
            <p:cNvPr id="83" name="object 83"/>
            <p:cNvSpPr/>
            <p:nvPr/>
          </p:nvSpPr>
          <p:spPr>
            <a:xfrm>
              <a:off x="1080858" y="1455853"/>
              <a:ext cx="105337" cy="0"/>
            </a:xfrm>
            <a:custGeom>
              <a:avLst/>
              <a:gdLst/>
              <a:ahLst/>
              <a:cxnLst/>
              <a:rect l="l" t="t" r="r" b="b"/>
              <a:pathLst>
                <a:path w="105410">
                  <a:moveTo>
                    <a:pt x="0" y="0"/>
                  </a:moveTo>
                  <a:lnTo>
                    <a:pt x="105170" y="0"/>
                  </a:lnTo>
                </a:path>
              </a:pathLst>
            </a:custGeom>
            <a:ln w="16033">
              <a:solidFill>
                <a:srgbClr val="000000"/>
              </a:solidFill>
            </a:ln>
          </p:spPr>
          <p:txBody>
            <a:bodyPr wrap="square" lIns="0" tIns="0" rIns="0" bIns="0" rtlCol="0"/>
            <a:lstStyle/>
            <a:p>
              <a:endParaRPr/>
            </a:p>
          </p:txBody>
        </p:sp>
        <p:sp>
          <p:nvSpPr>
            <p:cNvPr id="84" name="object 84"/>
            <p:cNvSpPr/>
            <p:nvPr/>
          </p:nvSpPr>
          <p:spPr>
            <a:xfrm>
              <a:off x="1193974" y="1455854"/>
              <a:ext cx="8249" cy="8249"/>
            </a:xfrm>
            <a:custGeom>
              <a:avLst/>
              <a:gdLst/>
              <a:ahLst/>
              <a:cxnLst/>
              <a:rect l="l" t="t" r="r" b="b"/>
              <a:pathLst>
                <a:path w="8254" h="8255">
                  <a:moveTo>
                    <a:pt x="8021" y="0"/>
                  </a:moveTo>
                  <a:lnTo>
                    <a:pt x="0" y="8016"/>
                  </a:lnTo>
                  <a:lnTo>
                    <a:pt x="8021" y="8016"/>
                  </a:lnTo>
                  <a:lnTo>
                    <a:pt x="8021" y="0"/>
                  </a:lnTo>
                  <a:close/>
                </a:path>
              </a:pathLst>
            </a:custGeom>
            <a:solidFill>
              <a:srgbClr val="000000"/>
            </a:solidFill>
          </p:spPr>
          <p:txBody>
            <a:bodyPr wrap="square" lIns="0" tIns="0" rIns="0" bIns="0" rtlCol="0"/>
            <a:lstStyle/>
            <a:p>
              <a:endParaRPr/>
            </a:p>
          </p:txBody>
        </p:sp>
        <p:sp>
          <p:nvSpPr>
            <p:cNvPr id="85" name="object 85"/>
            <p:cNvSpPr/>
            <p:nvPr/>
          </p:nvSpPr>
          <p:spPr>
            <a:xfrm>
              <a:off x="991794" y="2149257"/>
              <a:ext cx="897901" cy="0"/>
            </a:xfrm>
            <a:custGeom>
              <a:avLst/>
              <a:gdLst/>
              <a:ahLst/>
              <a:cxnLst/>
              <a:rect l="l" t="t" r="r" b="b"/>
              <a:pathLst>
                <a:path w="898525">
                  <a:moveTo>
                    <a:pt x="0" y="0"/>
                  </a:moveTo>
                  <a:lnTo>
                    <a:pt x="898407" y="0"/>
                  </a:lnTo>
                </a:path>
              </a:pathLst>
            </a:custGeom>
            <a:ln w="10688">
              <a:solidFill>
                <a:srgbClr val="000000"/>
              </a:solidFill>
            </a:ln>
          </p:spPr>
          <p:txBody>
            <a:bodyPr wrap="square" lIns="0" tIns="0" rIns="0" bIns="0" rtlCol="0"/>
            <a:lstStyle/>
            <a:p>
              <a:endParaRPr/>
            </a:p>
          </p:txBody>
        </p:sp>
        <p:sp>
          <p:nvSpPr>
            <p:cNvPr id="87" name="object 87"/>
            <p:cNvSpPr txBox="1"/>
            <p:nvPr/>
          </p:nvSpPr>
          <p:spPr>
            <a:xfrm>
              <a:off x="842626" y="1866982"/>
              <a:ext cx="125008" cy="120462"/>
            </a:xfrm>
            <a:prstGeom prst="rect">
              <a:avLst/>
            </a:prstGeom>
          </p:spPr>
          <p:txBody>
            <a:bodyPr vert="horz" wrap="square" lIns="0" tIns="12691" rIns="0" bIns="0" rtlCol="0">
              <a:spAutoFit/>
            </a:bodyPr>
            <a:lstStyle/>
            <a:p>
              <a:pPr marL="12691">
                <a:spcBef>
                  <a:spcPts val="100"/>
                </a:spcBef>
              </a:pPr>
              <a:r>
                <a:rPr sz="700" b="1" dirty="0">
                  <a:latin typeface="Arial"/>
                  <a:cs typeface="Arial"/>
                </a:rPr>
                <a:t>10</a:t>
              </a:r>
              <a:endParaRPr sz="700">
                <a:latin typeface="Arial"/>
                <a:cs typeface="Arial"/>
              </a:endParaRPr>
            </a:p>
          </p:txBody>
        </p:sp>
        <p:sp>
          <p:nvSpPr>
            <p:cNvPr id="88" name="object 88"/>
            <p:cNvSpPr txBox="1"/>
            <p:nvPr/>
          </p:nvSpPr>
          <p:spPr>
            <a:xfrm>
              <a:off x="842626" y="1653351"/>
              <a:ext cx="125008" cy="120462"/>
            </a:xfrm>
            <a:prstGeom prst="rect">
              <a:avLst/>
            </a:prstGeom>
          </p:spPr>
          <p:txBody>
            <a:bodyPr vert="horz" wrap="square" lIns="0" tIns="12691" rIns="0" bIns="0" rtlCol="0">
              <a:spAutoFit/>
            </a:bodyPr>
            <a:lstStyle/>
            <a:p>
              <a:pPr marL="12691">
                <a:spcBef>
                  <a:spcPts val="100"/>
                </a:spcBef>
              </a:pPr>
              <a:r>
                <a:rPr sz="700" b="1" dirty="0">
                  <a:latin typeface="Arial"/>
                  <a:cs typeface="Arial"/>
                </a:rPr>
                <a:t>20</a:t>
              </a:r>
              <a:endParaRPr sz="700" dirty="0">
                <a:latin typeface="Arial"/>
                <a:cs typeface="Arial"/>
              </a:endParaRPr>
            </a:p>
          </p:txBody>
        </p:sp>
        <p:sp>
          <p:nvSpPr>
            <p:cNvPr id="89" name="object 89"/>
            <p:cNvSpPr txBox="1"/>
            <p:nvPr/>
          </p:nvSpPr>
          <p:spPr>
            <a:xfrm>
              <a:off x="842626" y="1439721"/>
              <a:ext cx="125008" cy="120462"/>
            </a:xfrm>
            <a:prstGeom prst="rect">
              <a:avLst/>
            </a:prstGeom>
          </p:spPr>
          <p:txBody>
            <a:bodyPr vert="horz" wrap="square" lIns="0" tIns="12691" rIns="0" bIns="0" rtlCol="0">
              <a:spAutoFit/>
            </a:bodyPr>
            <a:lstStyle/>
            <a:p>
              <a:pPr marL="12691">
                <a:spcBef>
                  <a:spcPts val="100"/>
                </a:spcBef>
              </a:pPr>
              <a:r>
                <a:rPr sz="700" b="1" dirty="0">
                  <a:latin typeface="Arial"/>
                  <a:cs typeface="Arial"/>
                </a:rPr>
                <a:t>30</a:t>
              </a:r>
              <a:endParaRPr sz="700">
                <a:latin typeface="Arial"/>
                <a:cs typeface="Arial"/>
              </a:endParaRPr>
            </a:p>
          </p:txBody>
        </p:sp>
        <p:sp>
          <p:nvSpPr>
            <p:cNvPr id="90" name="object 90"/>
            <p:cNvSpPr txBox="1"/>
            <p:nvPr/>
          </p:nvSpPr>
          <p:spPr>
            <a:xfrm>
              <a:off x="842626" y="1226120"/>
              <a:ext cx="125008" cy="120462"/>
            </a:xfrm>
            <a:prstGeom prst="rect">
              <a:avLst/>
            </a:prstGeom>
          </p:spPr>
          <p:txBody>
            <a:bodyPr vert="horz" wrap="square" lIns="0" tIns="12691" rIns="0" bIns="0" rtlCol="0">
              <a:spAutoFit/>
            </a:bodyPr>
            <a:lstStyle/>
            <a:p>
              <a:pPr marL="12691">
                <a:spcBef>
                  <a:spcPts val="100"/>
                </a:spcBef>
              </a:pPr>
              <a:r>
                <a:rPr sz="700" b="1" dirty="0">
                  <a:latin typeface="Arial"/>
                  <a:cs typeface="Arial"/>
                </a:rPr>
                <a:t>40</a:t>
              </a:r>
              <a:endParaRPr sz="700">
                <a:latin typeface="Arial"/>
                <a:cs typeface="Arial"/>
              </a:endParaRPr>
            </a:p>
          </p:txBody>
        </p:sp>
        <p:sp>
          <p:nvSpPr>
            <p:cNvPr id="91" name="object 91"/>
            <p:cNvSpPr txBox="1"/>
            <p:nvPr/>
          </p:nvSpPr>
          <p:spPr>
            <a:xfrm>
              <a:off x="842626" y="1012489"/>
              <a:ext cx="125008" cy="120462"/>
            </a:xfrm>
            <a:prstGeom prst="rect">
              <a:avLst/>
            </a:prstGeom>
          </p:spPr>
          <p:txBody>
            <a:bodyPr vert="horz" wrap="square" lIns="0" tIns="12691" rIns="0" bIns="0" rtlCol="0">
              <a:spAutoFit/>
            </a:bodyPr>
            <a:lstStyle/>
            <a:p>
              <a:pPr marL="12691">
                <a:spcBef>
                  <a:spcPts val="100"/>
                </a:spcBef>
              </a:pPr>
              <a:r>
                <a:rPr sz="700" b="1" dirty="0">
                  <a:latin typeface="Arial"/>
                  <a:cs typeface="Arial"/>
                </a:rPr>
                <a:t>50</a:t>
              </a:r>
              <a:endParaRPr sz="700">
                <a:latin typeface="Arial"/>
                <a:cs typeface="Arial"/>
              </a:endParaRPr>
            </a:p>
          </p:txBody>
        </p:sp>
        <p:sp>
          <p:nvSpPr>
            <p:cNvPr id="92" name="object 92"/>
            <p:cNvSpPr/>
            <p:nvPr/>
          </p:nvSpPr>
          <p:spPr>
            <a:xfrm>
              <a:off x="965074" y="2143915"/>
              <a:ext cx="27286" cy="10788"/>
            </a:xfrm>
            <a:custGeom>
              <a:avLst/>
              <a:gdLst/>
              <a:ahLst/>
              <a:cxnLst/>
              <a:rect l="l" t="t" r="r" b="b"/>
              <a:pathLst>
                <a:path w="27304" h="10794">
                  <a:moveTo>
                    <a:pt x="26738" y="0"/>
                  </a:moveTo>
                  <a:lnTo>
                    <a:pt x="0" y="0"/>
                  </a:lnTo>
                  <a:lnTo>
                    <a:pt x="0" y="10690"/>
                  </a:lnTo>
                  <a:lnTo>
                    <a:pt x="26738" y="10690"/>
                  </a:lnTo>
                  <a:lnTo>
                    <a:pt x="26738" y="0"/>
                  </a:lnTo>
                  <a:close/>
                </a:path>
              </a:pathLst>
            </a:custGeom>
            <a:solidFill>
              <a:srgbClr val="000000"/>
            </a:solidFill>
          </p:spPr>
          <p:txBody>
            <a:bodyPr wrap="square" lIns="0" tIns="0" rIns="0" bIns="0" rtlCol="0"/>
            <a:lstStyle/>
            <a:p>
              <a:endParaRPr/>
            </a:p>
          </p:txBody>
        </p:sp>
        <p:sp>
          <p:nvSpPr>
            <p:cNvPr id="93" name="object 93"/>
            <p:cNvSpPr/>
            <p:nvPr/>
          </p:nvSpPr>
          <p:spPr>
            <a:xfrm>
              <a:off x="991794" y="2144102"/>
              <a:ext cx="5711" cy="10153"/>
            </a:xfrm>
            <a:custGeom>
              <a:avLst/>
              <a:gdLst/>
              <a:ahLst/>
              <a:cxnLst/>
              <a:rect l="l" t="t" r="r" b="b"/>
              <a:pathLst>
                <a:path w="5714" h="10160">
                  <a:moveTo>
                    <a:pt x="0" y="10156"/>
                  </a:moveTo>
                  <a:lnTo>
                    <a:pt x="5347" y="10156"/>
                  </a:lnTo>
                  <a:lnTo>
                    <a:pt x="5347" y="0"/>
                  </a:lnTo>
                  <a:lnTo>
                    <a:pt x="0" y="0"/>
                  </a:lnTo>
                  <a:lnTo>
                    <a:pt x="0" y="10156"/>
                  </a:lnTo>
                  <a:close/>
                </a:path>
              </a:pathLst>
            </a:custGeom>
            <a:solidFill>
              <a:srgbClr val="000000"/>
            </a:solidFill>
          </p:spPr>
          <p:txBody>
            <a:bodyPr wrap="square" lIns="0" tIns="0" rIns="0" bIns="0" rtlCol="0"/>
            <a:lstStyle/>
            <a:p>
              <a:endParaRPr/>
            </a:p>
          </p:txBody>
        </p:sp>
        <p:sp>
          <p:nvSpPr>
            <p:cNvPr id="94" name="object 94"/>
            <p:cNvSpPr/>
            <p:nvPr/>
          </p:nvSpPr>
          <p:spPr>
            <a:xfrm>
              <a:off x="997138" y="1941104"/>
              <a:ext cx="0" cy="203059"/>
            </a:xfrm>
            <a:custGeom>
              <a:avLst/>
              <a:gdLst/>
              <a:ahLst/>
              <a:cxnLst/>
              <a:rect l="l" t="t" r="r" b="b"/>
              <a:pathLst>
                <a:path h="203200">
                  <a:moveTo>
                    <a:pt x="0" y="0"/>
                  </a:moveTo>
                  <a:lnTo>
                    <a:pt x="0" y="203139"/>
                  </a:lnTo>
                </a:path>
              </a:pathLst>
            </a:custGeom>
            <a:ln w="10695">
              <a:solidFill>
                <a:srgbClr val="000000"/>
              </a:solidFill>
            </a:ln>
          </p:spPr>
          <p:txBody>
            <a:bodyPr wrap="square" lIns="0" tIns="0" rIns="0" bIns="0" rtlCol="0"/>
            <a:lstStyle/>
            <a:p>
              <a:endParaRPr/>
            </a:p>
          </p:txBody>
        </p:sp>
        <p:sp>
          <p:nvSpPr>
            <p:cNvPr id="95" name="object 95"/>
            <p:cNvSpPr/>
            <p:nvPr/>
          </p:nvSpPr>
          <p:spPr>
            <a:xfrm>
              <a:off x="991794" y="1929685"/>
              <a:ext cx="5711" cy="11422"/>
            </a:xfrm>
            <a:custGeom>
              <a:avLst/>
              <a:gdLst/>
              <a:ahLst/>
              <a:cxnLst/>
              <a:rect l="l" t="t" r="r" b="b"/>
              <a:pathLst>
                <a:path w="5714" h="11430">
                  <a:moveTo>
                    <a:pt x="0" y="11426"/>
                  </a:moveTo>
                  <a:lnTo>
                    <a:pt x="5347" y="11426"/>
                  </a:lnTo>
                  <a:lnTo>
                    <a:pt x="5347" y="0"/>
                  </a:lnTo>
                  <a:lnTo>
                    <a:pt x="0" y="0"/>
                  </a:lnTo>
                  <a:lnTo>
                    <a:pt x="0" y="11426"/>
                  </a:lnTo>
                  <a:close/>
                </a:path>
              </a:pathLst>
            </a:custGeom>
            <a:solidFill>
              <a:srgbClr val="000000"/>
            </a:solidFill>
          </p:spPr>
          <p:txBody>
            <a:bodyPr wrap="square" lIns="0" tIns="0" rIns="0" bIns="0" rtlCol="0"/>
            <a:lstStyle/>
            <a:p>
              <a:endParaRPr/>
            </a:p>
          </p:txBody>
        </p:sp>
        <p:sp>
          <p:nvSpPr>
            <p:cNvPr id="96" name="object 96"/>
            <p:cNvSpPr/>
            <p:nvPr/>
          </p:nvSpPr>
          <p:spPr>
            <a:xfrm>
              <a:off x="997138" y="1727956"/>
              <a:ext cx="0" cy="201790"/>
            </a:xfrm>
            <a:custGeom>
              <a:avLst/>
              <a:gdLst/>
              <a:ahLst/>
              <a:cxnLst/>
              <a:rect l="l" t="t" r="r" b="b"/>
              <a:pathLst>
                <a:path h="201930">
                  <a:moveTo>
                    <a:pt x="0" y="0"/>
                  </a:moveTo>
                  <a:lnTo>
                    <a:pt x="0" y="201869"/>
                  </a:lnTo>
                </a:path>
              </a:pathLst>
            </a:custGeom>
            <a:ln w="10695">
              <a:solidFill>
                <a:srgbClr val="000000"/>
              </a:solidFill>
            </a:ln>
          </p:spPr>
          <p:txBody>
            <a:bodyPr wrap="square" lIns="0" tIns="0" rIns="0" bIns="0" rtlCol="0"/>
            <a:lstStyle/>
            <a:p>
              <a:endParaRPr/>
            </a:p>
          </p:txBody>
        </p:sp>
        <p:sp>
          <p:nvSpPr>
            <p:cNvPr id="97" name="object 97"/>
            <p:cNvSpPr/>
            <p:nvPr/>
          </p:nvSpPr>
          <p:spPr>
            <a:xfrm>
              <a:off x="991794" y="1716537"/>
              <a:ext cx="5711" cy="11422"/>
            </a:xfrm>
            <a:custGeom>
              <a:avLst/>
              <a:gdLst/>
              <a:ahLst/>
              <a:cxnLst/>
              <a:rect l="l" t="t" r="r" b="b"/>
              <a:pathLst>
                <a:path w="5714" h="11430">
                  <a:moveTo>
                    <a:pt x="0" y="11426"/>
                  </a:moveTo>
                  <a:lnTo>
                    <a:pt x="5347" y="11426"/>
                  </a:lnTo>
                  <a:lnTo>
                    <a:pt x="5347" y="0"/>
                  </a:lnTo>
                  <a:lnTo>
                    <a:pt x="0" y="0"/>
                  </a:lnTo>
                  <a:lnTo>
                    <a:pt x="0" y="11426"/>
                  </a:lnTo>
                  <a:close/>
                </a:path>
              </a:pathLst>
            </a:custGeom>
            <a:solidFill>
              <a:srgbClr val="000000"/>
            </a:solidFill>
          </p:spPr>
          <p:txBody>
            <a:bodyPr wrap="square" lIns="0" tIns="0" rIns="0" bIns="0" rtlCol="0"/>
            <a:lstStyle/>
            <a:p>
              <a:endParaRPr/>
            </a:p>
          </p:txBody>
        </p:sp>
        <p:sp>
          <p:nvSpPr>
            <p:cNvPr id="98" name="object 98"/>
            <p:cNvSpPr/>
            <p:nvPr/>
          </p:nvSpPr>
          <p:spPr>
            <a:xfrm>
              <a:off x="997138" y="1513539"/>
              <a:ext cx="0" cy="203059"/>
            </a:xfrm>
            <a:custGeom>
              <a:avLst/>
              <a:gdLst/>
              <a:ahLst/>
              <a:cxnLst/>
              <a:rect l="l" t="t" r="r" b="b"/>
              <a:pathLst>
                <a:path h="203200">
                  <a:moveTo>
                    <a:pt x="0" y="0"/>
                  </a:moveTo>
                  <a:lnTo>
                    <a:pt x="0" y="203139"/>
                  </a:lnTo>
                </a:path>
              </a:pathLst>
            </a:custGeom>
            <a:ln w="10695">
              <a:solidFill>
                <a:srgbClr val="000000"/>
              </a:solidFill>
            </a:ln>
          </p:spPr>
          <p:txBody>
            <a:bodyPr wrap="square" lIns="0" tIns="0" rIns="0" bIns="0" rtlCol="0"/>
            <a:lstStyle/>
            <a:p>
              <a:endParaRPr/>
            </a:p>
          </p:txBody>
        </p:sp>
        <p:sp>
          <p:nvSpPr>
            <p:cNvPr id="99" name="object 99"/>
            <p:cNvSpPr/>
            <p:nvPr/>
          </p:nvSpPr>
          <p:spPr>
            <a:xfrm>
              <a:off x="991794" y="1503389"/>
              <a:ext cx="5711" cy="10153"/>
            </a:xfrm>
            <a:custGeom>
              <a:avLst/>
              <a:gdLst/>
              <a:ahLst/>
              <a:cxnLst/>
              <a:rect l="l" t="t" r="r" b="b"/>
              <a:pathLst>
                <a:path w="5714" h="10159">
                  <a:moveTo>
                    <a:pt x="0" y="10156"/>
                  </a:moveTo>
                  <a:lnTo>
                    <a:pt x="5347" y="10156"/>
                  </a:lnTo>
                  <a:lnTo>
                    <a:pt x="5347" y="0"/>
                  </a:lnTo>
                  <a:lnTo>
                    <a:pt x="0" y="0"/>
                  </a:lnTo>
                  <a:lnTo>
                    <a:pt x="0" y="10156"/>
                  </a:lnTo>
                  <a:close/>
                </a:path>
              </a:pathLst>
            </a:custGeom>
            <a:solidFill>
              <a:srgbClr val="000000"/>
            </a:solidFill>
          </p:spPr>
          <p:txBody>
            <a:bodyPr wrap="square" lIns="0" tIns="0" rIns="0" bIns="0" rtlCol="0"/>
            <a:lstStyle/>
            <a:p>
              <a:endParaRPr/>
            </a:p>
          </p:txBody>
        </p:sp>
        <p:sp>
          <p:nvSpPr>
            <p:cNvPr id="100" name="object 100"/>
            <p:cNvSpPr/>
            <p:nvPr/>
          </p:nvSpPr>
          <p:spPr>
            <a:xfrm>
              <a:off x="997138" y="1300390"/>
              <a:ext cx="0" cy="203059"/>
            </a:xfrm>
            <a:custGeom>
              <a:avLst/>
              <a:gdLst/>
              <a:ahLst/>
              <a:cxnLst/>
              <a:rect l="l" t="t" r="r" b="b"/>
              <a:pathLst>
                <a:path h="203200">
                  <a:moveTo>
                    <a:pt x="0" y="0"/>
                  </a:moveTo>
                  <a:lnTo>
                    <a:pt x="0" y="203139"/>
                  </a:lnTo>
                </a:path>
              </a:pathLst>
            </a:custGeom>
            <a:ln w="10695">
              <a:solidFill>
                <a:srgbClr val="000000"/>
              </a:solidFill>
            </a:ln>
          </p:spPr>
          <p:txBody>
            <a:bodyPr wrap="square" lIns="0" tIns="0" rIns="0" bIns="0" rtlCol="0"/>
            <a:lstStyle/>
            <a:p>
              <a:endParaRPr/>
            </a:p>
          </p:txBody>
        </p:sp>
        <p:sp>
          <p:nvSpPr>
            <p:cNvPr id="101" name="object 101"/>
            <p:cNvSpPr/>
            <p:nvPr/>
          </p:nvSpPr>
          <p:spPr>
            <a:xfrm>
              <a:off x="991794" y="1288972"/>
              <a:ext cx="5711" cy="11422"/>
            </a:xfrm>
            <a:custGeom>
              <a:avLst/>
              <a:gdLst/>
              <a:ahLst/>
              <a:cxnLst/>
              <a:rect l="l" t="t" r="r" b="b"/>
              <a:pathLst>
                <a:path w="5714" h="11430">
                  <a:moveTo>
                    <a:pt x="0" y="11426"/>
                  </a:moveTo>
                  <a:lnTo>
                    <a:pt x="5347" y="11426"/>
                  </a:lnTo>
                  <a:lnTo>
                    <a:pt x="5347" y="0"/>
                  </a:lnTo>
                  <a:lnTo>
                    <a:pt x="0" y="0"/>
                  </a:lnTo>
                  <a:lnTo>
                    <a:pt x="0" y="11426"/>
                  </a:lnTo>
                  <a:close/>
                </a:path>
              </a:pathLst>
            </a:custGeom>
            <a:solidFill>
              <a:srgbClr val="000000"/>
            </a:solidFill>
          </p:spPr>
          <p:txBody>
            <a:bodyPr wrap="square" lIns="0" tIns="0" rIns="0" bIns="0" rtlCol="0"/>
            <a:lstStyle/>
            <a:p>
              <a:endParaRPr/>
            </a:p>
          </p:txBody>
        </p:sp>
        <p:sp>
          <p:nvSpPr>
            <p:cNvPr id="102" name="object 102"/>
            <p:cNvSpPr/>
            <p:nvPr/>
          </p:nvSpPr>
          <p:spPr>
            <a:xfrm>
              <a:off x="997137" y="1085973"/>
              <a:ext cx="0" cy="203059"/>
            </a:xfrm>
            <a:custGeom>
              <a:avLst/>
              <a:gdLst/>
              <a:ahLst/>
              <a:cxnLst/>
              <a:rect l="l" t="t" r="r" b="b"/>
              <a:pathLst>
                <a:path h="203200">
                  <a:moveTo>
                    <a:pt x="0" y="0"/>
                  </a:moveTo>
                  <a:lnTo>
                    <a:pt x="0" y="203139"/>
                  </a:lnTo>
                </a:path>
              </a:pathLst>
            </a:custGeom>
            <a:ln w="10695">
              <a:solidFill>
                <a:srgbClr val="000000"/>
              </a:solidFill>
            </a:ln>
          </p:spPr>
          <p:txBody>
            <a:bodyPr wrap="square" lIns="0" tIns="0" rIns="0" bIns="0" rtlCol="0"/>
            <a:lstStyle/>
            <a:p>
              <a:endParaRPr/>
            </a:p>
          </p:txBody>
        </p:sp>
        <p:sp>
          <p:nvSpPr>
            <p:cNvPr id="103" name="object 103"/>
            <p:cNvSpPr/>
            <p:nvPr/>
          </p:nvSpPr>
          <p:spPr>
            <a:xfrm>
              <a:off x="991794" y="1075823"/>
              <a:ext cx="5711" cy="10153"/>
            </a:xfrm>
            <a:custGeom>
              <a:avLst/>
              <a:gdLst/>
              <a:ahLst/>
              <a:cxnLst/>
              <a:rect l="l" t="t" r="r" b="b"/>
              <a:pathLst>
                <a:path w="5714" h="10159">
                  <a:moveTo>
                    <a:pt x="0" y="10156"/>
                  </a:moveTo>
                  <a:lnTo>
                    <a:pt x="5347" y="10156"/>
                  </a:lnTo>
                  <a:lnTo>
                    <a:pt x="5347" y="0"/>
                  </a:lnTo>
                  <a:lnTo>
                    <a:pt x="0" y="0"/>
                  </a:lnTo>
                  <a:lnTo>
                    <a:pt x="0" y="10156"/>
                  </a:lnTo>
                  <a:close/>
                </a:path>
              </a:pathLst>
            </a:custGeom>
            <a:solidFill>
              <a:srgbClr val="000000"/>
            </a:solidFill>
          </p:spPr>
          <p:txBody>
            <a:bodyPr wrap="square" lIns="0" tIns="0" rIns="0" bIns="0" rtlCol="0"/>
            <a:lstStyle/>
            <a:p>
              <a:endParaRPr/>
            </a:p>
          </p:txBody>
        </p:sp>
        <p:sp>
          <p:nvSpPr>
            <p:cNvPr id="104" name="object 104"/>
            <p:cNvSpPr/>
            <p:nvPr/>
          </p:nvSpPr>
          <p:spPr>
            <a:xfrm>
              <a:off x="997138" y="2143915"/>
              <a:ext cx="5711" cy="10788"/>
            </a:xfrm>
            <a:custGeom>
              <a:avLst/>
              <a:gdLst/>
              <a:ahLst/>
              <a:cxnLst/>
              <a:rect l="l" t="t" r="r" b="b"/>
              <a:pathLst>
                <a:path w="5714" h="10794">
                  <a:moveTo>
                    <a:pt x="5347" y="0"/>
                  </a:moveTo>
                  <a:lnTo>
                    <a:pt x="0" y="0"/>
                  </a:lnTo>
                  <a:lnTo>
                    <a:pt x="0" y="10690"/>
                  </a:lnTo>
                  <a:lnTo>
                    <a:pt x="5347" y="10690"/>
                  </a:lnTo>
                  <a:lnTo>
                    <a:pt x="5347" y="0"/>
                  </a:lnTo>
                  <a:close/>
                </a:path>
              </a:pathLst>
            </a:custGeom>
            <a:solidFill>
              <a:srgbClr val="000000"/>
            </a:solidFill>
          </p:spPr>
          <p:txBody>
            <a:bodyPr wrap="square" lIns="0" tIns="0" rIns="0" bIns="0" rtlCol="0"/>
            <a:lstStyle/>
            <a:p>
              <a:endParaRPr/>
            </a:p>
          </p:txBody>
        </p:sp>
        <p:sp>
          <p:nvSpPr>
            <p:cNvPr id="105" name="object 105"/>
            <p:cNvSpPr/>
            <p:nvPr/>
          </p:nvSpPr>
          <p:spPr>
            <a:xfrm>
              <a:off x="965074" y="1930284"/>
              <a:ext cx="27286" cy="10788"/>
            </a:xfrm>
            <a:custGeom>
              <a:avLst/>
              <a:gdLst/>
              <a:ahLst/>
              <a:cxnLst/>
              <a:rect l="l" t="t" r="r" b="b"/>
              <a:pathLst>
                <a:path w="27304" h="10794">
                  <a:moveTo>
                    <a:pt x="26738" y="0"/>
                  </a:moveTo>
                  <a:lnTo>
                    <a:pt x="0" y="0"/>
                  </a:lnTo>
                  <a:lnTo>
                    <a:pt x="0" y="10688"/>
                  </a:lnTo>
                  <a:lnTo>
                    <a:pt x="26738" y="10688"/>
                  </a:lnTo>
                  <a:lnTo>
                    <a:pt x="26738" y="0"/>
                  </a:lnTo>
                  <a:close/>
                </a:path>
              </a:pathLst>
            </a:custGeom>
            <a:solidFill>
              <a:srgbClr val="000000"/>
            </a:solidFill>
          </p:spPr>
          <p:txBody>
            <a:bodyPr wrap="square" lIns="0" tIns="0" rIns="0" bIns="0" rtlCol="0"/>
            <a:lstStyle/>
            <a:p>
              <a:endParaRPr/>
            </a:p>
          </p:txBody>
        </p:sp>
        <p:sp>
          <p:nvSpPr>
            <p:cNvPr id="106" name="object 106"/>
            <p:cNvSpPr/>
            <p:nvPr/>
          </p:nvSpPr>
          <p:spPr>
            <a:xfrm>
              <a:off x="997138" y="1930284"/>
              <a:ext cx="5711" cy="10788"/>
            </a:xfrm>
            <a:custGeom>
              <a:avLst/>
              <a:gdLst/>
              <a:ahLst/>
              <a:cxnLst/>
              <a:rect l="l" t="t" r="r" b="b"/>
              <a:pathLst>
                <a:path w="5714" h="10794">
                  <a:moveTo>
                    <a:pt x="5347" y="0"/>
                  </a:moveTo>
                  <a:lnTo>
                    <a:pt x="0" y="0"/>
                  </a:lnTo>
                  <a:lnTo>
                    <a:pt x="0" y="10688"/>
                  </a:lnTo>
                  <a:lnTo>
                    <a:pt x="5347" y="10688"/>
                  </a:lnTo>
                  <a:lnTo>
                    <a:pt x="5347" y="0"/>
                  </a:lnTo>
                  <a:close/>
                </a:path>
              </a:pathLst>
            </a:custGeom>
            <a:solidFill>
              <a:srgbClr val="000000"/>
            </a:solidFill>
          </p:spPr>
          <p:txBody>
            <a:bodyPr wrap="square" lIns="0" tIns="0" rIns="0" bIns="0" rtlCol="0"/>
            <a:lstStyle/>
            <a:p>
              <a:endParaRPr/>
            </a:p>
          </p:txBody>
        </p:sp>
        <p:sp>
          <p:nvSpPr>
            <p:cNvPr id="107" name="object 107"/>
            <p:cNvSpPr/>
            <p:nvPr/>
          </p:nvSpPr>
          <p:spPr>
            <a:xfrm>
              <a:off x="965074" y="1716653"/>
              <a:ext cx="27286" cy="10788"/>
            </a:xfrm>
            <a:custGeom>
              <a:avLst/>
              <a:gdLst/>
              <a:ahLst/>
              <a:cxnLst/>
              <a:rect l="l" t="t" r="r" b="b"/>
              <a:pathLst>
                <a:path w="27304" h="10794">
                  <a:moveTo>
                    <a:pt x="26738" y="0"/>
                  </a:moveTo>
                  <a:lnTo>
                    <a:pt x="0" y="0"/>
                  </a:lnTo>
                  <a:lnTo>
                    <a:pt x="0" y="10688"/>
                  </a:lnTo>
                  <a:lnTo>
                    <a:pt x="26738" y="10688"/>
                  </a:lnTo>
                  <a:lnTo>
                    <a:pt x="26738" y="0"/>
                  </a:lnTo>
                  <a:close/>
                </a:path>
              </a:pathLst>
            </a:custGeom>
            <a:solidFill>
              <a:srgbClr val="000000"/>
            </a:solidFill>
          </p:spPr>
          <p:txBody>
            <a:bodyPr wrap="square" lIns="0" tIns="0" rIns="0" bIns="0" rtlCol="0"/>
            <a:lstStyle/>
            <a:p>
              <a:endParaRPr/>
            </a:p>
          </p:txBody>
        </p:sp>
        <p:sp>
          <p:nvSpPr>
            <p:cNvPr id="108" name="object 108"/>
            <p:cNvSpPr/>
            <p:nvPr/>
          </p:nvSpPr>
          <p:spPr>
            <a:xfrm>
              <a:off x="997138" y="1716653"/>
              <a:ext cx="5711" cy="10788"/>
            </a:xfrm>
            <a:custGeom>
              <a:avLst/>
              <a:gdLst/>
              <a:ahLst/>
              <a:cxnLst/>
              <a:rect l="l" t="t" r="r" b="b"/>
              <a:pathLst>
                <a:path w="5714" h="10794">
                  <a:moveTo>
                    <a:pt x="5347" y="0"/>
                  </a:moveTo>
                  <a:lnTo>
                    <a:pt x="0" y="0"/>
                  </a:lnTo>
                  <a:lnTo>
                    <a:pt x="0" y="10688"/>
                  </a:lnTo>
                  <a:lnTo>
                    <a:pt x="5347" y="10688"/>
                  </a:lnTo>
                  <a:lnTo>
                    <a:pt x="5347" y="0"/>
                  </a:lnTo>
                  <a:close/>
                </a:path>
              </a:pathLst>
            </a:custGeom>
            <a:solidFill>
              <a:srgbClr val="000000"/>
            </a:solidFill>
          </p:spPr>
          <p:txBody>
            <a:bodyPr wrap="square" lIns="0" tIns="0" rIns="0" bIns="0" rtlCol="0"/>
            <a:lstStyle/>
            <a:p>
              <a:endParaRPr/>
            </a:p>
          </p:txBody>
        </p:sp>
        <p:sp>
          <p:nvSpPr>
            <p:cNvPr id="109" name="object 109"/>
            <p:cNvSpPr/>
            <p:nvPr/>
          </p:nvSpPr>
          <p:spPr>
            <a:xfrm>
              <a:off x="965074" y="1503023"/>
              <a:ext cx="27286" cy="10788"/>
            </a:xfrm>
            <a:custGeom>
              <a:avLst/>
              <a:gdLst/>
              <a:ahLst/>
              <a:cxnLst/>
              <a:rect l="l" t="t" r="r" b="b"/>
              <a:pathLst>
                <a:path w="27304" h="10794">
                  <a:moveTo>
                    <a:pt x="26738" y="0"/>
                  </a:moveTo>
                  <a:lnTo>
                    <a:pt x="0" y="0"/>
                  </a:lnTo>
                  <a:lnTo>
                    <a:pt x="0" y="10688"/>
                  </a:lnTo>
                  <a:lnTo>
                    <a:pt x="26738" y="10688"/>
                  </a:lnTo>
                  <a:lnTo>
                    <a:pt x="26738" y="0"/>
                  </a:lnTo>
                  <a:close/>
                </a:path>
              </a:pathLst>
            </a:custGeom>
            <a:solidFill>
              <a:srgbClr val="000000"/>
            </a:solidFill>
          </p:spPr>
          <p:txBody>
            <a:bodyPr wrap="square" lIns="0" tIns="0" rIns="0" bIns="0" rtlCol="0"/>
            <a:lstStyle/>
            <a:p>
              <a:endParaRPr/>
            </a:p>
          </p:txBody>
        </p:sp>
        <p:sp>
          <p:nvSpPr>
            <p:cNvPr id="110" name="object 110"/>
            <p:cNvSpPr/>
            <p:nvPr/>
          </p:nvSpPr>
          <p:spPr>
            <a:xfrm>
              <a:off x="997138" y="1503023"/>
              <a:ext cx="5711" cy="10788"/>
            </a:xfrm>
            <a:custGeom>
              <a:avLst/>
              <a:gdLst/>
              <a:ahLst/>
              <a:cxnLst/>
              <a:rect l="l" t="t" r="r" b="b"/>
              <a:pathLst>
                <a:path w="5714" h="10794">
                  <a:moveTo>
                    <a:pt x="5347" y="0"/>
                  </a:moveTo>
                  <a:lnTo>
                    <a:pt x="0" y="0"/>
                  </a:lnTo>
                  <a:lnTo>
                    <a:pt x="0" y="10688"/>
                  </a:lnTo>
                  <a:lnTo>
                    <a:pt x="5347" y="10688"/>
                  </a:lnTo>
                  <a:lnTo>
                    <a:pt x="5347" y="0"/>
                  </a:lnTo>
                  <a:close/>
                </a:path>
              </a:pathLst>
            </a:custGeom>
            <a:solidFill>
              <a:srgbClr val="000000"/>
            </a:solidFill>
          </p:spPr>
          <p:txBody>
            <a:bodyPr wrap="square" lIns="0" tIns="0" rIns="0" bIns="0" rtlCol="0"/>
            <a:lstStyle/>
            <a:p>
              <a:endParaRPr/>
            </a:p>
          </p:txBody>
        </p:sp>
        <p:sp>
          <p:nvSpPr>
            <p:cNvPr id="111" name="object 111"/>
            <p:cNvSpPr/>
            <p:nvPr/>
          </p:nvSpPr>
          <p:spPr>
            <a:xfrm>
              <a:off x="965074" y="1289400"/>
              <a:ext cx="27286" cy="10788"/>
            </a:xfrm>
            <a:custGeom>
              <a:avLst/>
              <a:gdLst/>
              <a:ahLst/>
              <a:cxnLst/>
              <a:rect l="l" t="t" r="r" b="b"/>
              <a:pathLst>
                <a:path w="27304" h="10794">
                  <a:moveTo>
                    <a:pt x="26738" y="0"/>
                  </a:moveTo>
                  <a:lnTo>
                    <a:pt x="0" y="0"/>
                  </a:lnTo>
                  <a:lnTo>
                    <a:pt x="0" y="10688"/>
                  </a:lnTo>
                  <a:lnTo>
                    <a:pt x="26738" y="10688"/>
                  </a:lnTo>
                  <a:lnTo>
                    <a:pt x="26738" y="0"/>
                  </a:lnTo>
                  <a:close/>
                </a:path>
              </a:pathLst>
            </a:custGeom>
            <a:solidFill>
              <a:srgbClr val="000000"/>
            </a:solidFill>
          </p:spPr>
          <p:txBody>
            <a:bodyPr wrap="square" lIns="0" tIns="0" rIns="0" bIns="0" rtlCol="0"/>
            <a:lstStyle/>
            <a:p>
              <a:endParaRPr/>
            </a:p>
          </p:txBody>
        </p:sp>
        <p:sp>
          <p:nvSpPr>
            <p:cNvPr id="112" name="object 112"/>
            <p:cNvSpPr/>
            <p:nvPr/>
          </p:nvSpPr>
          <p:spPr>
            <a:xfrm>
              <a:off x="997138" y="1289400"/>
              <a:ext cx="5711" cy="10788"/>
            </a:xfrm>
            <a:custGeom>
              <a:avLst/>
              <a:gdLst/>
              <a:ahLst/>
              <a:cxnLst/>
              <a:rect l="l" t="t" r="r" b="b"/>
              <a:pathLst>
                <a:path w="5714" h="10794">
                  <a:moveTo>
                    <a:pt x="5347" y="0"/>
                  </a:moveTo>
                  <a:lnTo>
                    <a:pt x="0" y="0"/>
                  </a:lnTo>
                  <a:lnTo>
                    <a:pt x="0" y="10688"/>
                  </a:lnTo>
                  <a:lnTo>
                    <a:pt x="5347" y="10688"/>
                  </a:lnTo>
                  <a:lnTo>
                    <a:pt x="5347" y="0"/>
                  </a:lnTo>
                  <a:close/>
                </a:path>
              </a:pathLst>
            </a:custGeom>
            <a:solidFill>
              <a:srgbClr val="000000"/>
            </a:solidFill>
          </p:spPr>
          <p:txBody>
            <a:bodyPr wrap="square" lIns="0" tIns="0" rIns="0" bIns="0" rtlCol="0"/>
            <a:lstStyle/>
            <a:p>
              <a:endParaRPr/>
            </a:p>
          </p:txBody>
        </p:sp>
        <p:sp>
          <p:nvSpPr>
            <p:cNvPr id="113" name="object 113"/>
            <p:cNvSpPr/>
            <p:nvPr/>
          </p:nvSpPr>
          <p:spPr>
            <a:xfrm>
              <a:off x="965074" y="1075769"/>
              <a:ext cx="27286" cy="10788"/>
            </a:xfrm>
            <a:custGeom>
              <a:avLst/>
              <a:gdLst/>
              <a:ahLst/>
              <a:cxnLst/>
              <a:rect l="l" t="t" r="r" b="b"/>
              <a:pathLst>
                <a:path w="27304" h="10795">
                  <a:moveTo>
                    <a:pt x="26738" y="0"/>
                  </a:moveTo>
                  <a:lnTo>
                    <a:pt x="0" y="0"/>
                  </a:lnTo>
                  <a:lnTo>
                    <a:pt x="0" y="10688"/>
                  </a:lnTo>
                  <a:lnTo>
                    <a:pt x="26738" y="10688"/>
                  </a:lnTo>
                  <a:lnTo>
                    <a:pt x="26738" y="0"/>
                  </a:lnTo>
                  <a:close/>
                </a:path>
              </a:pathLst>
            </a:custGeom>
            <a:solidFill>
              <a:srgbClr val="000000"/>
            </a:solidFill>
          </p:spPr>
          <p:txBody>
            <a:bodyPr wrap="square" lIns="0" tIns="0" rIns="0" bIns="0" rtlCol="0"/>
            <a:lstStyle/>
            <a:p>
              <a:endParaRPr/>
            </a:p>
          </p:txBody>
        </p:sp>
        <p:sp>
          <p:nvSpPr>
            <p:cNvPr id="114" name="object 114"/>
            <p:cNvSpPr/>
            <p:nvPr/>
          </p:nvSpPr>
          <p:spPr>
            <a:xfrm>
              <a:off x="997137" y="1075769"/>
              <a:ext cx="5711" cy="10788"/>
            </a:xfrm>
            <a:custGeom>
              <a:avLst/>
              <a:gdLst/>
              <a:ahLst/>
              <a:cxnLst/>
              <a:rect l="l" t="t" r="r" b="b"/>
              <a:pathLst>
                <a:path w="5714" h="10795">
                  <a:moveTo>
                    <a:pt x="5347" y="0"/>
                  </a:moveTo>
                  <a:lnTo>
                    <a:pt x="0" y="0"/>
                  </a:lnTo>
                  <a:lnTo>
                    <a:pt x="0" y="10688"/>
                  </a:lnTo>
                  <a:lnTo>
                    <a:pt x="5347" y="10688"/>
                  </a:lnTo>
                  <a:lnTo>
                    <a:pt x="5347" y="0"/>
                  </a:lnTo>
                  <a:close/>
                </a:path>
              </a:pathLst>
            </a:custGeom>
            <a:solidFill>
              <a:srgbClr val="000000"/>
            </a:solidFill>
          </p:spPr>
          <p:txBody>
            <a:bodyPr wrap="square" lIns="0" tIns="0" rIns="0" bIns="0" rtlCol="0"/>
            <a:lstStyle/>
            <a:p>
              <a:endParaRPr/>
            </a:p>
          </p:txBody>
        </p:sp>
        <p:sp>
          <p:nvSpPr>
            <p:cNvPr id="115" name="object 115"/>
            <p:cNvSpPr/>
            <p:nvPr/>
          </p:nvSpPr>
          <p:spPr>
            <a:xfrm>
              <a:off x="1713228" y="1955207"/>
              <a:ext cx="67690" cy="67649"/>
            </a:xfrm>
            <a:prstGeom prst="rect">
              <a:avLst/>
            </a:prstGeom>
            <a:blipFill>
              <a:blip r:embed="rId9" cstate="print"/>
              <a:stretch>
                <a:fillRect/>
              </a:stretch>
            </a:blipFill>
          </p:spPr>
          <p:txBody>
            <a:bodyPr wrap="square" lIns="0" tIns="0" rIns="0" bIns="0" rtlCol="0"/>
            <a:lstStyle/>
            <a:p>
              <a:endParaRPr/>
            </a:p>
          </p:txBody>
        </p:sp>
        <p:sp>
          <p:nvSpPr>
            <p:cNvPr id="116" name="object 116"/>
            <p:cNvSpPr/>
            <p:nvPr/>
          </p:nvSpPr>
          <p:spPr>
            <a:xfrm>
              <a:off x="1303524" y="1685499"/>
              <a:ext cx="67690" cy="160223"/>
            </a:xfrm>
            <a:prstGeom prst="rect">
              <a:avLst/>
            </a:prstGeom>
            <a:blipFill>
              <a:blip r:embed="rId10" cstate="print"/>
              <a:stretch>
                <a:fillRect/>
              </a:stretch>
            </a:blipFill>
          </p:spPr>
          <p:txBody>
            <a:bodyPr wrap="square" lIns="0" tIns="0" rIns="0" bIns="0" rtlCol="0"/>
            <a:lstStyle/>
            <a:p>
              <a:endParaRPr/>
            </a:p>
          </p:txBody>
        </p:sp>
        <p:sp>
          <p:nvSpPr>
            <p:cNvPr id="117" name="object 117"/>
            <p:cNvSpPr/>
            <p:nvPr/>
          </p:nvSpPr>
          <p:spPr>
            <a:xfrm>
              <a:off x="1508376" y="1925833"/>
              <a:ext cx="67690" cy="67649"/>
            </a:xfrm>
            <a:prstGeom prst="rect">
              <a:avLst/>
            </a:prstGeom>
            <a:blipFill>
              <a:blip r:embed="rId9" cstate="print"/>
              <a:stretch>
                <a:fillRect/>
              </a:stretch>
            </a:blipFill>
          </p:spPr>
          <p:txBody>
            <a:bodyPr wrap="square" lIns="0" tIns="0" rIns="0" bIns="0" rtlCol="0"/>
            <a:lstStyle/>
            <a:p>
              <a:endParaRPr/>
            </a:p>
          </p:txBody>
        </p:sp>
        <p:sp>
          <p:nvSpPr>
            <p:cNvPr id="118" name="object 118"/>
            <p:cNvSpPr/>
            <p:nvPr/>
          </p:nvSpPr>
          <p:spPr>
            <a:xfrm>
              <a:off x="1098673" y="1292070"/>
              <a:ext cx="67690" cy="155772"/>
            </a:xfrm>
            <a:prstGeom prst="rect">
              <a:avLst/>
            </a:prstGeom>
            <a:blipFill>
              <a:blip r:embed="rId11" cstate="print"/>
              <a:stretch>
                <a:fillRect/>
              </a:stretch>
            </a:blipFill>
          </p:spPr>
          <p:txBody>
            <a:bodyPr wrap="square" lIns="0" tIns="0" rIns="0" bIns="0" rtlCol="0"/>
            <a:lstStyle/>
            <a:p>
              <a:endParaRPr/>
            </a:p>
          </p:txBody>
        </p:sp>
        <p:sp>
          <p:nvSpPr>
            <p:cNvPr id="119" name="object 119"/>
            <p:cNvSpPr txBox="1"/>
            <p:nvPr/>
          </p:nvSpPr>
          <p:spPr>
            <a:xfrm>
              <a:off x="1187747" y="1086074"/>
              <a:ext cx="121201" cy="112132"/>
            </a:xfrm>
            <a:prstGeom prst="rect">
              <a:avLst/>
            </a:prstGeom>
          </p:spPr>
          <p:txBody>
            <a:bodyPr vert="horz" wrap="square" lIns="0" tIns="12057" rIns="0" bIns="0" rtlCol="0">
              <a:spAutoFit/>
            </a:bodyPr>
            <a:lstStyle/>
            <a:p>
              <a:pPr marL="12691">
                <a:spcBef>
                  <a:spcPts val="95"/>
                </a:spcBef>
              </a:pPr>
              <a:r>
                <a:rPr sz="650" b="1" spc="-5" dirty="0">
                  <a:latin typeface="Arial"/>
                  <a:cs typeface="Arial"/>
                </a:rPr>
                <a:t>ns</a:t>
              </a:r>
              <a:endParaRPr sz="650">
                <a:latin typeface="Arial"/>
                <a:cs typeface="Arial"/>
              </a:endParaRPr>
            </a:p>
          </p:txBody>
        </p:sp>
        <p:sp>
          <p:nvSpPr>
            <p:cNvPr id="120" name="object 120"/>
            <p:cNvSpPr txBox="1"/>
            <p:nvPr/>
          </p:nvSpPr>
          <p:spPr>
            <a:xfrm>
              <a:off x="1320454" y="979220"/>
              <a:ext cx="72340" cy="156217"/>
            </a:xfrm>
            <a:prstGeom prst="rect">
              <a:avLst/>
            </a:prstGeom>
          </p:spPr>
          <p:txBody>
            <a:bodyPr vert="horz" wrap="square" lIns="0" tIns="17768" rIns="0" bIns="0" rtlCol="0">
              <a:spAutoFit/>
            </a:bodyPr>
            <a:lstStyle/>
            <a:p>
              <a:pPr marL="12691">
                <a:spcBef>
                  <a:spcPts val="140"/>
                </a:spcBef>
              </a:pPr>
              <a:r>
                <a:rPr sz="899" b="1" spc="15" dirty="0">
                  <a:latin typeface="Arial"/>
                  <a:cs typeface="Arial"/>
                </a:rPr>
                <a:t>*</a:t>
              </a:r>
              <a:endParaRPr sz="899" dirty="0">
                <a:latin typeface="Arial"/>
                <a:cs typeface="Arial"/>
              </a:endParaRPr>
            </a:p>
          </p:txBody>
        </p:sp>
        <p:sp>
          <p:nvSpPr>
            <p:cNvPr id="121" name="object 121"/>
            <p:cNvSpPr txBox="1"/>
            <p:nvPr/>
          </p:nvSpPr>
          <p:spPr>
            <a:xfrm>
              <a:off x="1384582" y="854603"/>
              <a:ext cx="118663" cy="156217"/>
            </a:xfrm>
            <a:prstGeom prst="rect">
              <a:avLst/>
            </a:prstGeom>
          </p:spPr>
          <p:txBody>
            <a:bodyPr vert="horz" wrap="square" lIns="0" tIns="17768" rIns="0" bIns="0" rtlCol="0">
              <a:spAutoFit/>
            </a:bodyPr>
            <a:lstStyle/>
            <a:p>
              <a:pPr marL="12691">
                <a:spcBef>
                  <a:spcPts val="140"/>
                </a:spcBef>
              </a:pPr>
              <a:r>
                <a:rPr sz="899" b="1" spc="15" dirty="0">
                  <a:latin typeface="Arial"/>
                  <a:cs typeface="Arial"/>
                </a:rPr>
                <a:t>**</a:t>
              </a:r>
              <a:endParaRPr sz="899" dirty="0">
                <a:latin typeface="Arial"/>
                <a:cs typeface="Arial"/>
              </a:endParaRPr>
            </a:p>
          </p:txBody>
        </p:sp>
        <p:sp>
          <p:nvSpPr>
            <p:cNvPr id="122" name="object 122"/>
            <p:cNvSpPr/>
            <p:nvPr/>
          </p:nvSpPr>
          <p:spPr>
            <a:xfrm>
              <a:off x="1117376" y="1210141"/>
              <a:ext cx="16499" cy="39343"/>
            </a:xfrm>
            <a:custGeom>
              <a:avLst/>
              <a:gdLst/>
              <a:ahLst/>
              <a:cxnLst/>
              <a:rect l="l" t="t" r="r" b="b"/>
              <a:pathLst>
                <a:path w="16510" h="39369">
                  <a:moveTo>
                    <a:pt x="0" y="39358"/>
                  </a:moveTo>
                  <a:lnTo>
                    <a:pt x="16042" y="39358"/>
                  </a:lnTo>
                  <a:lnTo>
                    <a:pt x="16042" y="0"/>
                  </a:lnTo>
                  <a:lnTo>
                    <a:pt x="0" y="0"/>
                  </a:lnTo>
                  <a:lnTo>
                    <a:pt x="0" y="39358"/>
                  </a:lnTo>
                  <a:close/>
                </a:path>
              </a:pathLst>
            </a:custGeom>
            <a:solidFill>
              <a:srgbClr val="000000"/>
            </a:solidFill>
          </p:spPr>
          <p:txBody>
            <a:bodyPr wrap="square" lIns="0" tIns="0" rIns="0" bIns="0" rtlCol="0"/>
            <a:lstStyle/>
            <a:p>
              <a:endParaRPr/>
            </a:p>
          </p:txBody>
        </p:sp>
        <p:sp>
          <p:nvSpPr>
            <p:cNvPr id="124" name="object 124"/>
            <p:cNvSpPr/>
            <p:nvPr/>
          </p:nvSpPr>
          <p:spPr>
            <a:xfrm>
              <a:off x="1341027" y="1208555"/>
              <a:ext cx="16499" cy="39343"/>
            </a:xfrm>
            <a:custGeom>
              <a:avLst/>
              <a:gdLst/>
              <a:ahLst/>
              <a:cxnLst/>
              <a:rect l="l" t="t" r="r" b="b"/>
              <a:pathLst>
                <a:path w="16510" h="39369">
                  <a:moveTo>
                    <a:pt x="0" y="39358"/>
                  </a:moveTo>
                  <a:lnTo>
                    <a:pt x="16042" y="39358"/>
                  </a:lnTo>
                  <a:lnTo>
                    <a:pt x="16042" y="0"/>
                  </a:lnTo>
                  <a:lnTo>
                    <a:pt x="0" y="0"/>
                  </a:lnTo>
                  <a:lnTo>
                    <a:pt x="0" y="39358"/>
                  </a:lnTo>
                  <a:close/>
                </a:path>
              </a:pathLst>
            </a:custGeom>
            <a:solidFill>
              <a:srgbClr val="000000"/>
            </a:solidFill>
          </p:spPr>
          <p:txBody>
            <a:bodyPr wrap="square" lIns="0" tIns="0" rIns="0" bIns="0" rtlCol="0"/>
            <a:lstStyle/>
            <a:p>
              <a:endParaRPr/>
            </a:p>
          </p:txBody>
        </p:sp>
        <p:sp>
          <p:nvSpPr>
            <p:cNvPr id="129" name="object 129"/>
            <p:cNvSpPr/>
            <p:nvPr/>
          </p:nvSpPr>
          <p:spPr>
            <a:xfrm>
              <a:off x="1117377" y="1209675"/>
              <a:ext cx="240498" cy="0"/>
            </a:xfrm>
            <a:custGeom>
              <a:avLst/>
              <a:gdLst/>
              <a:ahLst/>
              <a:cxnLst/>
              <a:rect l="l" t="t" r="r" b="b"/>
              <a:pathLst>
                <a:path w="240664">
                  <a:moveTo>
                    <a:pt x="0" y="0"/>
                  </a:moveTo>
                  <a:lnTo>
                    <a:pt x="240644" y="0"/>
                  </a:lnTo>
                </a:path>
              </a:pathLst>
            </a:custGeom>
            <a:ln w="12700">
              <a:solidFill>
                <a:srgbClr val="000000"/>
              </a:solidFill>
            </a:ln>
          </p:spPr>
          <p:txBody>
            <a:bodyPr wrap="square" lIns="0" tIns="0" rIns="0" bIns="0" rtlCol="0"/>
            <a:lstStyle/>
            <a:p>
              <a:endParaRPr/>
            </a:p>
          </p:txBody>
        </p:sp>
        <p:sp>
          <p:nvSpPr>
            <p:cNvPr id="133" name="object 133"/>
            <p:cNvSpPr/>
            <p:nvPr/>
          </p:nvSpPr>
          <p:spPr>
            <a:xfrm>
              <a:off x="1122719" y="1095796"/>
              <a:ext cx="16499" cy="40612"/>
            </a:xfrm>
            <a:custGeom>
              <a:avLst/>
              <a:gdLst/>
              <a:ahLst/>
              <a:cxnLst/>
              <a:rect l="l" t="t" r="r" b="b"/>
              <a:pathLst>
                <a:path w="16510" h="40640">
                  <a:moveTo>
                    <a:pt x="0" y="40627"/>
                  </a:moveTo>
                  <a:lnTo>
                    <a:pt x="16042" y="40627"/>
                  </a:lnTo>
                  <a:lnTo>
                    <a:pt x="16042" y="0"/>
                  </a:lnTo>
                  <a:lnTo>
                    <a:pt x="0" y="0"/>
                  </a:lnTo>
                  <a:lnTo>
                    <a:pt x="0" y="40627"/>
                  </a:lnTo>
                  <a:close/>
                </a:path>
              </a:pathLst>
            </a:custGeom>
            <a:solidFill>
              <a:srgbClr val="000000"/>
            </a:solidFill>
          </p:spPr>
          <p:txBody>
            <a:bodyPr wrap="square" lIns="0" tIns="0" rIns="0" bIns="0" rtlCol="0"/>
            <a:lstStyle/>
            <a:p>
              <a:endParaRPr/>
            </a:p>
          </p:txBody>
        </p:sp>
        <p:sp>
          <p:nvSpPr>
            <p:cNvPr id="135" name="object 135"/>
            <p:cNvSpPr/>
            <p:nvPr/>
          </p:nvSpPr>
          <p:spPr>
            <a:xfrm>
              <a:off x="1506519" y="1098974"/>
              <a:ext cx="16499" cy="40612"/>
            </a:xfrm>
            <a:custGeom>
              <a:avLst/>
              <a:gdLst/>
              <a:ahLst/>
              <a:cxnLst/>
              <a:rect l="l" t="t" r="r" b="b"/>
              <a:pathLst>
                <a:path w="16510" h="40640">
                  <a:moveTo>
                    <a:pt x="0" y="40627"/>
                  </a:moveTo>
                  <a:lnTo>
                    <a:pt x="16042" y="40627"/>
                  </a:lnTo>
                  <a:lnTo>
                    <a:pt x="16042" y="0"/>
                  </a:lnTo>
                  <a:lnTo>
                    <a:pt x="0" y="0"/>
                  </a:lnTo>
                  <a:lnTo>
                    <a:pt x="0" y="40627"/>
                  </a:lnTo>
                  <a:close/>
                </a:path>
              </a:pathLst>
            </a:custGeom>
            <a:solidFill>
              <a:srgbClr val="000000"/>
            </a:solidFill>
          </p:spPr>
          <p:txBody>
            <a:bodyPr wrap="square" lIns="0" tIns="0" rIns="0" bIns="0" rtlCol="0"/>
            <a:lstStyle/>
            <a:p>
              <a:endParaRPr/>
            </a:p>
          </p:txBody>
        </p:sp>
        <p:sp>
          <p:nvSpPr>
            <p:cNvPr id="142" name="object 142"/>
            <p:cNvSpPr/>
            <p:nvPr/>
          </p:nvSpPr>
          <p:spPr>
            <a:xfrm>
              <a:off x="1125116" y="1101154"/>
              <a:ext cx="396600" cy="0"/>
            </a:xfrm>
            <a:custGeom>
              <a:avLst/>
              <a:gdLst/>
              <a:ahLst/>
              <a:cxnLst/>
              <a:rect l="l" t="t" r="r" b="b"/>
              <a:pathLst>
                <a:path w="396875">
                  <a:moveTo>
                    <a:pt x="0" y="0"/>
                  </a:moveTo>
                  <a:lnTo>
                    <a:pt x="396618" y="0"/>
                  </a:lnTo>
                </a:path>
              </a:pathLst>
            </a:custGeom>
            <a:ln w="12700">
              <a:solidFill>
                <a:srgbClr val="000000"/>
              </a:solidFill>
            </a:ln>
          </p:spPr>
          <p:txBody>
            <a:bodyPr wrap="square" lIns="0" tIns="0" rIns="0" bIns="0" rtlCol="0"/>
            <a:lstStyle/>
            <a:p>
              <a:endParaRPr/>
            </a:p>
          </p:txBody>
        </p:sp>
        <p:sp>
          <p:nvSpPr>
            <p:cNvPr id="144" name="object 144"/>
            <p:cNvSpPr/>
            <p:nvPr/>
          </p:nvSpPr>
          <p:spPr>
            <a:xfrm>
              <a:off x="1124501" y="980029"/>
              <a:ext cx="16499" cy="40612"/>
            </a:xfrm>
            <a:custGeom>
              <a:avLst/>
              <a:gdLst/>
              <a:ahLst/>
              <a:cxnLst/>
              <a:rect l="l" t="t" r="r" b="b"/>
              <a:pathLst>
                <a:path w="16510" h="40640">
                  <a:moveTo>
                    <a:pt x="0" y="40627"/>
                  </a:moveTo>
                  <a:lnTo>
                    <a:pt x="16042" y="40627"/>
                  </a:lnTo>
                  <a:lnTo>
                    <a:pt x="16042" y="0"/>
                  </a:lnTo>
                  <a:lnTo>
                    <a:pt x="0" y="0"/>
                  </a:lnTo>
                  <a:lnTo>
                    <a:pt x="0" y="40627"/>
                  </a:lnTo>
                  <a:close/>
                </a:path>
              </a:pathLst>
            </a:custGeom>
            <a:solidFill>
              <a:srgbClr val="000000"/>
            </a:solidFill>
          </p:spPr>
          <p:txBody>
            <a:bodyPr wrap="square" lIns="0" tIns="0" rIns="0" bIns="0" rtlCol="0"/>
            <a:lstStyle/>
            <a:p>
              <a:endParaRPr/>
            </a:p>
          </p:txBody>
        </p:sp>
        <p:sp>
          <p:nvSpPr>
            <p:cNvPr id="145" name="object 145"/>
            <p:cNvSpPr/>
            <p:nvPr/>
          </p:nvSpPr>
          <p:spPr>
            <a:xfrm>
              <a:off x="1124501" y="979399"/>
              <a:ext cx="1904" cy="3807"/>
            </a:xfrm>
            <a:custGeom>
              <a:avLst/>
              <a:gdLst/>
              <a:ahLst/>
              <a:cxnLst/>
              <a:rect l="l" t="t" r="r" b="b"/>
              <a:pathLst>
                <a:path w="1904" h="3809">
                  <a:moveTo>
                    <a:pt x="0" y="3808"/>
                  </a:moveTo>
                  <a:lnTo>
                    <a:pt x="1683" y="3808"/>
                  </a:lnTo>
                  <a:lnTo>
                    <a:pt x="1683" y="0"/>
                  </a:lnTo>
                  <a:lnTo>
                    <a:pt x="0" y="0"/>
                  </a:lnTo>
                  <a:lnTo>
                    <a:pt x="0" y="3808"/>
                  </a:lnTo>
                  <a:close/>
                </a:path>
              </a:pathLst>
            </a:custGeom>
            <a:solidFill>
              <a:srgbClr val="000000"/>
            </a:solidFill>
          </p:spPr>
          <p:txBody>
            <a:bodyPr wrap="square" lIns="0" tIns="0" rIns="0" bIns="0" rtlCol="0"/>
            <a:lstStyle/>
            <a:p>
              <a:endParaRPr/>
            </a:p>
          </p:txBody>
        </p:sp>
        <p:sp>
          <p:nvSpPr>
            <p:cNvPr id="146" name="object 146"/>
            <p:cNvSpPr/>
            <p:nvPr/>
          </p:nvSpPr>
          <p:spPr>
            <a:xfrm>
              <a:off x="1725653" y="974474"/>
              <a:ext cx="16499" cy="40612"/>
            </a:xfrm>
            <a:custGeom>
              <a:avLst/>
              <a:gdLst/>
              <a:ahLst/>
              <a:cxnLst/>
              <a:rect l="l" t="t" r="r" b="b"/>
              <a:pathLst>
                <a:path w="16510" h="40640">
                  <a:moveTo>
                    <a:pt x="0" y="40627"/>
                  </a:moveTo>
                  <a:lnTo>
                    <a:pt x="16042" y="40627"/>
                  </a:lnTo>
                  <a:lnTo>
                    <a:pt x="16042" y="0"/>
                  </a:lnTo>
                  <a:lnTo>
                    <a:pt x="0" y="0"/>
                  </a:lnTo>
                  <a:lnTo>
                    <a:pt x="0" y="40627"/>
                  </a:lnTo>
                  <a:close/>
                </a:path>
              </a:pathLst>
            </a:custGeom>
            <a:solidFill>
              <a:srgbClr val="000000"/>
            </a:solidFill>
          </p:spPr>
          <p:txBody>
            <a:bodyPr wrap="square" lIns="0" tIns="0" rIns="0" bIns="0" rtlCol="0"/>
            <a:lstStyle/>
            <a:p>
              <a:endParaRPr/>
            </a:p>
          </p:txBody>
        </p:sp>
        <p:sp>
          <p:nvSpPr>
            <p:cNvPr id="149" name="object 149"/>
            <p:cNvSpPr/>
            <p:nvPr/>
          </p:nvSpPr>
          <p:spPr>
            <a:xfrm>
              <a:off x="1126183" y="979399"/>
              <a:ext cx="14594" cy="3807"/>
            </a:xfrm>
            <a:custGeom>
              <a:avLst/>
              <a:gdLst/>
              <a:ahLst/>
              <a:cxnLst/>
              <a:rect l="l" t="t" r="r" b="b"/>
              <a:pathLst>
                <a:path w="14604" h="3809">
                  <a:moveTo>
                    <a:pt x="0" y="3808"/>
                  </a:moveTo>
                  <a:lnTo>
                    <a:pt x="14359" y="3808"/>
                  </a:lnTo>
                  <a:lnTo>
                    <a:pt x="14359" y="0"/>
                  </a:lnTo>
                  <a:lnTo>
                    <a:pt x="0" y="0"/>
                  </a:lnTo>
                  <a:lnTo>
                    <a:pt x="0" y="3808"/>
                  </a:lnTo>
                  <a:close/>
                </a:path>
              </a:pathLst>
            </a:custGeom>
            <a:solidFill>
              <a:srgbClr val="000000"/>
            </a:solidFill>
          </p:spPr>
          <p:txBody>
            <a:bodyPr wrap="square" lIns="0" tIns="0" rIns="0" bIns="0" rtlCol="0"/>
            <a:lstStyle/>
            <a:p>
              <a:endParaRPr/>
            </a:p>
          </p:txBody>
        </p:sp>
        <p:sp>
          <p:nvSpPr>
            <p:cNvPr id="150" name="object 150"/>
            <p:cNvSpPr/>
            <p:nvPr/>
          </p:nvSpPr>
          <p:spPr>
            <a:xfrm>
              <a:off x="1124501" y="975593"/>
              <a:ext cx="16499" cy="3807"/>
            </a:xfrm>
            <a:custGeom>
              <a:avLst/>
              <a:gdLst/>
              <a:ahLst/>
              <a:cxnLst/>
              <a:rect l="l" t="t" r="r" b="b"/>
              <a:pathLst>
                <a:path w="16510" h="3809">
                  <a:moveTo>
                    <a:pt x="0" y="3808"/>
                  </a:moveTo>
                  <a:lnTo>
                    <a:pt x="16042" y="3808"/>
                  </a:lnTo>
                  <a:lnTo>
                    <a:pt x="16042" y="0"/>
                  </a:lnTo>
                  <a:lnTo>
                    <a:pt x="0" y="0"/>
                  </a:lnTo>
                  <a:lnTo>
                    <a:pt x="0" y="3808"/>
                  </a:lnTo>
                  <a:close/>
                </a:path>
              </a:pathLst>
            </a:custGeom>
            <a:solidFill>
              <a:srgbClr val="000000"/>
            </a:solidFill>
          </p:spPr>
          <p:txBody>
            <a:bodyPr wrap="square" lIns="0" tIns="0" rIns="0" bIns="0" rtlCol="0"/>
            <a:lstStyle/>
            <a:p>
              <a:endParaRPr/>
            </a:p>
          </p:txBody>
        </p:sp>
        <p:sp>
          <p:nvSpPr>
            <p:cNvPr id="151" name="object 151"/>
            <p:cNvSpPr/>
            <p:nvPr/>
          </p:nvSpPr>
          <p:spPr>
            <a:xfrm>
              <a:off x="1124501" y="973055"/>
              <a:ext cx="617651" cy="45719"/>
            </a:xfrm>
            <a:custGeom>
              <a:avLst/>
              <a:gdLst/>
              <a:ahLst/>
              <a:cxnLst/>
              <a:rect l="l" t="t" r="r" b="b"/>
              <a:pathLst>
                <a:path w="632460">
                  <a:moveTo>
                    <a:pt x="0" y="0"/>
                  </a:moveTo>
                  <a:lnTo>
                    <a:pt x="631915" y="0"/>
                  </a:lnTo>
                </a:path>
              </a:pathLst>
            </a:custGeom>
            <a:ln w="12700">
              <a:solidFill>
                <a:srgbClr val="000000"/>
              </a:solidFill>
            </a:ln>
          </p:spPr>
          <p:txBody>
            <a:bodyPr wrap="square" lIns="0" tIns="0" rIns="0" bIns="0" rtlCol="0"/>
            <a:lstStyle/>
            <a:p>
              <a:endParaRPr/>
            </a:p>
          </p:txBody>
        </p:sp>
        <p:sp>
          <p:nvSpPr>
            <p:cNvPr id="272" name="object 272"/>
            <p:cNvSpPr txBox="1"/>
            <p:nvPr/>
          </p:nvSpPr>
          <p:spPr>
            <a:xfrm>
              <a:off x="1104240" y="2166940"/>
              <a:ext cx="715148" cy="121178"/>
            </a:xfrm>
            <a:prstGeom prst="rect">
              <a:avLst/>
            </a:prstGeom>
          </p:spPr>
          <p:txBody>
            <a:bodyPr vert="horz" wrap="square" lIns="0" tIns="13326" rIns="0" bIns="0" rtlCol="0">
              <a:spAutoFit/>
            </a:bodyPr>
            <a:lstStyle/>
            <a:p>
              <a:pPr marL="12691">
                <a:spcBef>
                  <a:spcPts val="105"/>
                </a:spcBef>
                <a:tabLst>
                  <a:tab pos="211306" algn="l"/>
                  <a:tab pos="421979" algn="l"/>
                </a:tabLst>
              </a:pPr>
              <a:r>
                <a:rPr sz="700" b="1" dirty="0">
                  <a:latin typeface="Arial"/>
                  <a:cs typeface="Arial"/>
                </a:rPr>
                <a:t>0	1	5</a:t>
              </a:r>
              <a:r>
                <a:rPr sz="700" b="1" spc="25" dirty="0">
                  <a:latin typeface="Arial"/>
                  <a:cs typeface="Arial"/>
                </a:rPr>
                <a:t> </a:t>
              </a:r>
              <a:r>
                <a:rPr lang="de-CH" sz="700" b="1" spc="25" dirty="0">
                  <a:latin typeface="Arial"/>
                  <a:cs typeface="Arial"/>
                </a:rPr>
                <a:t>   </a:t>
              </a:r>
              <a:r>
                <a:rPr sz="700" b="1" spc="-5" dirty="0">
                  <a:latin typeface="Arial"/>
                  <a:cs typeface="Arial"/>
                </a:rPr>
                <a:t>10</a:t>
              </a:r>
              <a:endParaRPr sz="700" dirty="0">
                <a:latin typeface="Arial"/>
                <a:cs typeface="Arial"/>
              </a:endParaRPr>
            </a:p>
          </p:txBody>
        </p:sp>
      </p:grpSp>
      <p:sp>
        <p:nvSpPr>
          <p:cNvPr id="317" name="TextBox 19">
            <a:extLst>
              <a:ext uri="{FF2B5EF4-FFF2-40B4-BE49-F238E27FC236}">
                <a16:creationId xmlns:a16="http://schemas.microsoft.com/office/drawing/2014/main" id="{880A7478-50BD-3145-9BDF-BAAB202CA33C}"/>
              </a:ext>
            </a:extLst>
          </p:cNvPr>
          <p:cNvSpPr txBox="1"/>
          <p:nvPr/>
        </p:nvSpPr>
        <p:spPr>
          <a:xfrm>
            <a:off x="-337180" y="124694"/>
            <a:ext cx="3714861" cy="338554"/>
          </a:xfrm>
          <a:prstGeom prst="rect">
            <a:avLst/>
          </a:prstGeom>
          <a:noFill/>
        </p:spPr>
        <p:txBody>
          <a:bodyPr wrap="square" rtlCol="0">
            <a:spAutoFit/>
          </a:bodyPr>
          <a:lstStyle/>
          <a:p>
            <a:pPr algn="ctr"/>
            <a:r>
              <a:rPr lang="de-CH" sz="1600" b="1" dirty="0" err="1">
                <a:latin typeface="Arial" panose="020B0604020202020204" pitchFamily="34" charset="0"/>
                <a:cs typeface="Arial" panose="020B0604020202020204" pitchFamily="34" charset="0"/>
              </a:rPr>
              <a:t>Supplementary</a:t>
            </a:r>
            <a:r>
              <a:rPr lang="de-CH" sz="1600" b="1" dirty="0">
                <a:latin typeface="Arial" panose="020B0604020202020204" pitchFamily="34" charset="0"/>
                <a:cs typeface="Arial" panose="020B0604020202020204" pitchFamily="34" charset="0"/>
              </a:rPr>
              <a:t> </a:t>
            </a:r>
            <a:r>
              <a:rPr lang="de-CH" sz="1600" b="1" dirty="0" err="1">
                <a:latin typeface="Arial" panose="020B0604020202020204" pitchFamily="34" charset="0"/>
                <a:cs typeface="Arial" panose="020B0604020202020204" pitchFamily="34" charset="0"/>
              </a:rPr>
              <a:t>Figure</a:t>
            </a:r>
            <a:r>
              <a:rPr lang="de-CH" sz="1600" b="1" dirty="0">
                <a:latin typeface="Arial" panose="020B0604020202020204" pitchFamily="34" charset="0"/>
                <a:cs typeface="Arial" panose="020B0604020202020204" pitchFamily="34" charset="0"/>
              </a:rPr>
              <a:t> 2</a:t>
            </a:r>
          </a:p>
        </p:txBody>
      </p:sp>
      <p:sp>
        <p:nvSpPr>
          <p:cNvPr id="278" name="object 216"/>
          <p:cNvSpPr txBox="1"/>
          <p:nvPr/>
        </p:nvSpPr>
        <p:spPr>
          <a:xfrm>
            <a:off x="4272609" y="567614"/>
            <a:ext cx="164351" cy="244641"/>
          </a:xfrm>
          <a:prstGeom prst="rect">
            <a:avLst/>
          </a:prstGeom>
        </p:spPr>
        <p:txBody>
          <a:bodyPr vert="horz" wrap="square" lIns="0" tIns="13960" rIns="0" bIns="0" rtlCol="0">
            <a:spAutoFit/>
          </a:bodyPr>
          <a:lstStyle/>
          <a:p>
            <a:pPr marL="12691">
              <a:spcBef>
                <a:spcPts val="110"/>
              </a:spcBef>
            </a:pPr>
            <a:r>
              <a:rPr lang="de-CH" sz="1499" b="1" spc="5" dirty="0">
                <a:latin typeface="Arial"/>
                <a:cs typeface="Arial"/>
              </a:rPr>
              <a:t>C</a:t>
            </a:r>
            <a:endParaRPr sz="1499" dirty="0">
              <a:latin typeface="Arial"/>
              <a:cs typeface="Arial"/>
            </a:endParaRPr>
          </a:p>
        </p:txBody>
      </p:sp>
      <p:sp>
        <p:nvSpPr>
          <p:cNvPr id="280" name="object 269"/>
          <p:cNvSpPr txBox="1"/>
          <p:nvPr/>
        </p:nvSpPr>
        <p:spPr>
          <a:xfrm>
            <a:off x="2696050" y="1289400"/>
            <a:ext cx="107722" cy="654231"/>
          </a:xfrm>
          <a:prstGeom prst="rect">
            <a:avLst/>
          </a:prstGeom>
        </p:spPr>
        <p:txBody>
          <a:bodyPr vert="vert270" wrap="square" lIns="0" tIns="4442" rIns="0" bIns="0" rtlCol="0">
            <a:spAutoFit/>
          </a:bodyPr>
          <a:lstStyle/>
          <a:p>
            <a:pPr marL="12691">
              <a:spcBef>
                <a:spcPts val="35"/>
              </a:spcBef>
            </a:pPr>
            <a:r>
              <a:rPr sz="700" b="1" spc="5" dirty="0">
                <a:latin typeface="Arial"/>
                <a:cs typeface="Arial"/>
              </a:rPr>
              <a:t>%</a:t>
            </a:r>
            <a:r>
              <a:rPr sz="700" b="1" spc="-60" dirty="0">
                <a:latin typeface="Arial"/>
                <a:cs typeface="Arial"/>
              </a:rPr>
              <a:t> </a:t>
            </a:r>
            <a:r>
              <a:rPr sz="700" b="1" dirty="0">
                <a:latin typeface="Arial"/>
                <a:cs typeface="Arial"/>
              </a:rPr>
              <a:t>Proteolysis</a:t>
            </a:r>
            <a:endParaRPr sz="700" dirty="0">
              <a:latin typeface="Arial"/>
              <a:cs typeface="Arial"/>
            </a:endParaRPr>
          </a:p>
        </p:txBody>
      </p:sp>
      <p:graphicFrame>
        <p:nvGraphicFramePr>
          <p:cNvPr id="281" name="Objekt 280"/>
          <p:cNvGraphicFramePr>
            <a:graphicFrameLocks noChangeAspect="1"/>
          </p:cNvGraphicFramePr>
          <p:nvPr/>
        </p:nvGraphicFramePr>
        <p:xfrm>
          <a:off x="2811466" y="865370"/>
          <a:ext cx="1034757" cy="1336494"/>
        </p:xfrm>
        <a:graphic>
          <a:graphicData uri="http://schemas.openxmlformats.org/presentationml/2006/ole">
            <mc:AlternateContent xmlns:mc="http://schemas.openxmlformats.org/markup-compatibility/2006">
              <mc:Choice xmlns:v="urn:schemas-microsoft-com:vml" Requires="v">
                <p:oleObj spid="_x0000_s1080" name="Prism 8" r:id="rId12" imgW="1733333" imgH="2239798" progId="Prism8.Document">
                  <p:embed/>
                </p:oleObj>
              </mc:Choice>
              <mc:Fallback>
                <p:oleObj name="Prism 8" r:id="rId12" imgW="1733333" imgH="2239798" progId="Prism8.Document">
                  <p:embed/>
                  <p:pic>
                    <p:nvPicPr>
                      <p:cNvPr id="281" name="Objekt 280"/>
                      <p:cNvPicPr/>
                      <p:nvPr/>
                    </p:nvPicPr>
                    <p:blipFill>
                      <a:blip r:embed="rId13"/>
                      <a:stretch>
                        <a:fillRect/>
                      </a:stretch>
                    </p:blipFill>
                    <p:spPr>
                      <a:xfrm>
                        <a:off x="2811466" y="865370"/>
                        <a:ext cx="1034757" cy="1336494"/>
                      </a:xfrm>
                      <a:prstGeom prst="rect">
                        <a:avLst/>
                      </a:prstGeom>
                    </p:spPr>
                  </p:pic>
                </p:oleObj>
              </mc:Fallback>
            </mc:AlternateContent>
          </a:graphicData>
        </a:graphic>
      </p:graphicFrame>
      <p:grpSp>
        <p:nvGrpSpPr>
          <p:cNvPr id="284" name="Gruppieren 283"/>
          <p:cNvGrpSpPr/>
          <p:nvPr/>
        </p:nvGrpSpPr>
        <p:grpSpPr>
          <a:xfrm>
            <a:off x="2696050" y="788257"/>
            <a:ext cx="1544949" cy="200055"/>
            <a:chOff x="817571" y="263700"/>
            <a:chExt cx="1635027" cy="256180"/>
          </a:xfrm>
        </p:grpSpPr>
        <p:sp>
          <p:nvSpPr>
            <p:cNvPr id="285" name="Right Triangle 99"/>
            <p:cNvSpPr/>
            <p:nvPr/>
          </p:nvSpPr>
          <p:spPr>
            <a:xfrm flipH="1">
              <a:off x="817571" y="327025"/>
              <a:ext cx="104727" cy="124125"/>
            </a:xfrm>
            <a:prstGeom prst="rtTriangle">
              <a:avLst/>
            </a:prstGeom>
            <a:solidFill>
              <a:schemeClr val="bg1">
                <a:lumMod val="95000"/>
              </a:schemeClr>
            </a:solidFill>
            <a:ln>
              <a:solidFill>
                <a:schemeClr val="bg1">
                  <a:lumMod val="95000"/>
                </a:schemeClr>
              </a:solidFill>
            </a:ln>
            <a:scene3d>
              <a:camera prst="orthographicFront">
                <a:rot lat="0" lon="779997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700">
                <a:latin typeface="Arial" panose="020B0604020202020204" pitchFamily="34" charset="0"/>
                <a:cs typeface="Arial" panose="020B0604020202020204" pitchFamily="34" charset="0"/>
              </a:endParaRPr>
            </a:p>
          </p:txBody>
        </p:sp>
        <p:sp>
          <p:nvSpPr>
            <p:cNvPr id="286" name="TextBox 23"/>
            <p:cNvSpPr txBox="1"/>
            <p:nvPr/>
          </p:nvSpPr>
          <p:spPr>
            <a:xfrm>
              <a:off x="848500" y="263700"/>
              <a:ext cx="1604098" cy="256180"/>
            </a:xfrm>
            <a:prstGeom prst="rect">
              <a:avLst/>
            </a:prstGeom>
            <a:noFill/>
          </p:spPr>
          <p:txBody>
            <a:bodyPr wrap="square" rtlCol="0">
              <a:spAutoFit/>
            </a:bodyPr>
            <a:lstStyle/>
            <a:p>
              <a:r>
                <a:rPr lang="en-US" sz="700" b="1" dirty="0">
                  <a:latin typeface="Arial" panose="020B0604020202020204" pitchFamily="34" charset="0"/>
                  <a:cs typeface="Arial" panose="020B0604020202020204" pitchFamily="34" charset="0"/>
                </a:rPr>
                <a:t>= VPS34-IN1-sens. proteolysis</a:t>
              </a:r>
            </a:p>
          </p:txBody>
        </p:sp>
      </p:grpSp>
      <p:sp>
        <p:nvSpPr>
          <p:cNvPr id="287" name="Right Triangle 14"/>
          <p:cNvSpPr/>
          <p:nvPr/>
        </p:nvSpPr>
        <p:spPr>
          <a:xfrm>
            <a:off x="3178712" y="1526167"/>
            <a:ext cx="69374" cy="55332"/>
          </a:xfrm>
          <a:prstGeom prst="rtTriangle">
            <a:avLst/>
          </a:prstGeom>
          <a:solidFill>
            <a:schemeClr val="bg1">
              <a:lumMod val="65000"/>
            </a:scheme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700">
              <a:latin typeface="Arial" panose="020B0604020202020204" pitchFamily="34" charset="0"/>
              <a:cs typeface="Arial" panose="020B0604020202020204" pitchFamily="34" charset="0"/>
            </a:endParaRPr>
          </a:p>
        </p:txBody>
      </p:sp>
      <p:sp>
        <p:nvSpPr>
          <p:cNvPr id="288" name="Right Triangle 15"/>
          <p:cNvSpPr/>
          <p:nvPr/>
        </p:nvSpPr>
        <p:spPr>
          <a:xfrm>
            <a:off x="3467369" y="1321753"/>
            <a:ext cx="58439" cy="216880"/>
          </a:xfrm>
          <a:prstGeom prst="rtTriangle">
            <a:avLst/>
          </a:prstGeom>
          <a:solidFill>
            <a:schemeClr val="bg1">
              <a:lumMod val="65000"/>
            </a:scheme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700">
              <a:latin typeface="Arial" panose="020B0604020202020204" pitchFamily="34" charset="0"/>
              <a:cs typeface="Arial" panose="020B0604020202020204" pitchFamily="34" charset="0"/>
            </a:endParaRPr>
          </a:p>
        </p:txBody>
      </p:sp>
      <p:graphicFrame>
        <p:nvGraphicFramePr>
          <p:cNvPr id="282" name="Objekt 281"/>
          <p:cNvGraphicFramePr>
            <a:graphicFrameLocks noChangeAspect="1"/>
          </p:cNvGraphicFramePr>
          <p:nvPr>
            <p:extLst>
              <p:ext uri="{D42A27DB-BD31-4B8C-83A1-F6EECF244321}">
                <p14:modId xmlns:p14="http://schemas.microsoft.com/office/powerpoint/2010/main" val="529953637"/>
              </p:ext>
            </p:extLst>
          </p:nvPr>
        </p:nvGraphicFramePr>
        <p:xfrm>
          <a:off x="4720474" y="1023816"/>
          <a:ext cx="788851" cy="1158257"/>
        </p:xfrm>
        <a:graphic>
          <a:graphicData uri="http://schemas.openxmlformats.org/presentationml/2006/ole">
            <mc:AlternateContent xmlns:mc="http://schemas.openxmlformats.org/markup-compatibility/2006">
              <mc:Choice xmlns:v="urn:schemas-microsoft-com:vml" Requires="v">
                <p:oleObj spid="_x0000_s1081" name="Prism 8" r:id="rId14" imgW="1526255" imgH="2239798" progId="Prism8.Document">
                  <p:embed/>
                </p:oleObj>
              </mc:Choice>
              <mc:Fallback>
                <p:oleObj name="Prism 8" r:id="rId14" imgW="1526255" imgH="2239798" progId="Prism8.Document">
                  <p:embed/>
                  <p:pic>
                    <p:nvPicPr>
                      <p:cNvPr id="282" name="Objekt 281"/>
                      <p:cNvPicPr/>
                      <p:nvPr/>
                    </p:nvPicPr>
                    <p:blipFill>
                      <a:blip r:embed="rId15"/>
                      <a:stretch>
                        <a:fillRect/>
                      </a:stretch>
                    </p:blipFill>
                    <p:spPr>
                      <a:xfrm>
                        <a:off x="4720474" y="1023816"/>
                        <a:ext cx="788851" cy="1158257"/>
                      </a:xfrm>
                      <a:prstGeom prst="rect">
                        <a:avLst/>
                      </a:prstGeom>
                    </p:spPr>
                  </p:pic>
                </p:oleObj>
              </mc:Fallback>
            </mc:AlternateContent>
          </a:graphicData>
        </a:graphic>
      </p:graphicFrame>
      <p:sp>
        <p:nvSpPr>
          <p:cNvPr id="292" name="object 269"/>
          <p:cNvSpPr txBox="1"/>
          <p:nvPr/>
        </p:nvSpPr>
        <p:spPr>
          <a:xfrm>
            <a:off x="4545839" y="1289400"/>
            <a:ext cx="107722" cy="654231"/>
          </a:xfrm>
          <a:prstGeom prst="rect">
            <a:avLst/>
          </a:prstGeom>
        </p:spPr>
        <p:txBody>
          <a:bodyPr vert="vert270" wrap="square" lIns="0" tIns="4442" rIns="0" bIns="0" rtlCol="0">
            <a:spAutoFit/>
          </a:bodyPr>
          <a:lstStyle/>
          <a:p>
            <a:pPr marL="12691">
              <a:spcBef>
                <a:spcPts val="35"/>
              </a:spcBef>
            </a:pPr>
            <a:r>
              <a:rPr sz="700" b="1" spc="5" dirty="0">
                <a:latin typeface="Arial"/>
                <a:cs typeface="Arial"/>
              </a:rPr>
              <a:t>%</a:t>
            </a:r>
            <a:r>
              <a:rPr sz="700" b="1" spc="-60" dirty="0">
                <a:latin typeface="Arial"/>
                <a:cs typeface="Arial"/>
              </a:rPr>
              <a:t> </a:t>
            </a:r>
            <a:r>
              <a:rPr sz="700" b="1" dirty="0">
                <a:latin typeface="Arial"/>
                <a:cs typeface="Arial"/>
              </a:rPr>
              <a:t>Proteolysis</a:t>
            </a:r>
            <a:endParaRPr sz="700" dirty="0">
              <a:latin typeface="Arial"/>
              <a:cs typeface="Arial"/>
            </a:endParaRPr>
          </a:p>
        </p:txBody>
      </p:sp>
      <p:sp>
        <p:nvSpPr>
          <p:cNvPr id="293" name="TextBox 52">
            <a:extLst>
              <a:ext uri="{FF2B5EF4-FFF2-40B4-BE49-F238E27FC236}">
                <a16:creationId xmlns:a16="http://schemas.microsoft.com/office/drawing/2014/main" id="{13069027-F339-407F-8224-EA65C1EF105D}"/>
              </a:ext>
            </a:extLst>
          </p:cNvPr>
          <p:cNvSpPr txBox="1"/>
          <p:nvPr/>
        </p:nvSpPr>
        <p:spPr>
          <a:xfrm>
            <a:off x="4871449" y="2294290"/>
            <a:ext cx="952104" cy="200055"/>
          </a:xfrm>
          <a:prstGeom prst="rect">
            <a:avLst/>
          </a:prstGeom>
          <a:noFill/>
        </p:spPr>
        <p:txBody>
          <a:bodyPr wrap="square" rtlCol="0">
            <a:spAutoFit/>
          </a:bodyPr>
          <a:lstStyle/>
          <a:p>
            <a:r>
              <a:rPr lang="en-US" sz="700" b="1" dirty="0" err="1">
                <a:latin typeface="Arial" panose="020B0604020202020204" pitchFamily="34" charset="0"/>
                <a:cs typeface="Arial" panose="020B0604020202020204" pitchFamily="34" charset="0"/>
              </a:rPr>
              <a:t>Ceritinib</a:t>
            </a:r>
            <a:r>
              <a:rPr lang="en-US" sz="700" b="1" dirty="0">
                <a:latin typeface="Arial" panose="020B0604020202020204" pitchFamily="34" charset="0"/>
                <a:cs typeface="Arial" panose="020B0604020202020204" pitchFamily="34" charset="0"/>
              </a:rPr>
              <a:t> [</a:t>
            </a:r>
            <a:r>
              <a:rPr lang="en-US" sz="700" b="1" dirty="0" err="1">
                <a:latin typeface="Arial" panose="020B0604020202020204" pitchFamily="34" charset="0"/>
                <a:cs typeface="Arial" panose="020B0604020202020204" pitchFamily="34" charset="0"/>
              </a:rPr>
              <a:t>μM</a:t>
            </a:r>
            <a:r>
              <a:rPr lang="en-US" sz="700" b="1" dirty="0">
                <a:latin typeface="Arial" panose="020B0604020202020204" pitchFamily="34" charset="0"/>
                <a:cs typeface="Arial" panose="020B0604020202020204" pitchFamily="34" charset="0"/>
              </a:rPr>
              <a:t>]</a:t>
            </a:r>
          </a:p>
        </p:txBody>
      </p:sp>
      <p:sp>
        <p:nvSpPr>
          <p:cNvPr id="294" name="TextBox 54">
            <a:extLst>
              <a:ext uri="{FF2B5EF4-FFF2-40B4-BE49-F238E27FC236}">
                <a16:creationId xmlns:a16="http://schemas.microsoft.com/office/drawing/2014/main" id="{DE1AE006-98CF-45C1-B76A-78283BBC52B5}"/>
              </a:ext>
            </a:extLst>
          </p:cNvPr>
          <p:cNvSpPr txBox="1"/>
          <p:nvPr/>
        </p:nvSpPr>
        <p:spPr>
          <a:xfrm>
            <a:off x="5231361" y="2107282"/>
            <a:ext cx="181292" cy="200055"/>
          </a:xfrm>
          <a:prstGeom prst="rect">
            <a:avLst/>
          </a:prstGeom>
          <a:noFill/>
        </p:spPr>
        <p:txBody>
          <a:bodyPr wrap="square" rtlCol="0">
            <a:spAutoFit/>
          </a:bodyPr>
          <a:lstStyle/>
          <a:p>
            <a:pPr algn="ctr"/>
            <a:r>
              <a:rPr lang="en-US" sz="700" b="1" dirty="0">
                <a:latin typeface="Arial" panose="020B0604020202020204" pitchFamily="34" charset="0"/>
                <a:cs typeface="Arial" panose="020B0604020202020204" pitchFamily="34" charset="0"/>
              </a:rPr>
              <a:t>1</a:t>
            </a:r>
          </a:p>
        </p:txBody>
      </p:sp>
      <p:cxnSp>
        <p:nvCxnSpPr>
          <p:cNvPr id="295" name="Gerader Verbinder 294"/>
          <p:cNvCxnSpPr/>
          <p:nvPr/>
        </p:nvCxnSpPr>
        <p:spPr>
          <a:xfrm>
            <a:off x="5062278" y="2271868"/>
            <a:ext cx="32188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6" name="TextBox 53">
            <a:extLst>
              <a:ext uri="{FF2B5EF4-FFF2-40B4-BE49-F238E27FC236}">
                <a16:creationId xmlns:a16="http://schemas.microsoft.com/office/drawing/2014/main" id="{AF64976B-73C8-4AAB-B9B1-7AF8CBF0898E}"/>
              </a:ext>
            </a:extLst>
          </p:cNvPr>
          <p:cNvSpPr txBox="1"/>
          <p:nvPr/>
        </p:nvSpPr>
        <p:spPr>
          <a:xfrm>
            <a:off x="5007048" y="2107282"/>
            <a:ext cx="207511" cy="200055"/>
          </a:xfrm>
          <a:prstGeom prst="rect">
            <a:avLst/>
          </a:prstGeom>
          <a:noFill/>
        </p:spPr>
        <p:txBody>
          <a:bodyPr wrap="square" rtlCol="0">
            <a:spAutoFit/>
          </a:bodyPr>
          <a:lstStyle/>
          <a:p>
            <a:pPr algn="ctr"/>
            <a:r>
              <a:rPr lang="en-US" sz="700" b="1" dirty="0">
                <a:latin typeface="Arial" panose="020B0604020202020204" pitchFamily="34" charset="0"/>
                <a:cs typeface="Arial" panose="020B0604020202020204" pitchFamily="34" charset="0"/>
              </a:rPr>
              <a:t>0</a:t>
            </a:r>
          </a:p>
        </p:txBody>
      </p:sp>
      <p:sp>
        <p:nvSpPr>
          <p:cNvPr id="297" name="Rechteck 296"/>
          <p:cNvSpPr/>
          <p:nvPr/>
        </p:nvSpPr>
        <p:spPr>
          <a:xfrm>
            <a:off x="4537950" y="793814"/>
            <a:ext cx="1047082" cy="292388"/>
          </a:xfrm>
          <a:prstGeom prst="rect">
            <a:avLst/>
          </a:prstGeom>
        </p:spPr>
        <p:txBody>
          <a:bodyPr wrap="none">
            <a:spAutoFit/>
          </a:bodyPr>
          <a:lstStyle/>
          <a:p>
            <a:pPr algn="ctr"/>
            <a:r>
              <a:rPr lang="de-CH" sz="700" b="1" dirty="0"/>
              <a:t>VPS34-IN1-sensitive</a:t>
            </a:r>
          </a:p>
          <a:p>
            <a:pPr algn="ctr"/>
            <a:r>
              <a:rPr lang="de-CH" sz="600" dirty="0"/>
              <a:t>(VPS34-dependent)</a:t>
            </a:r>
          </a:p>
        </p:txBody>
      </p:sp>
      <p:grpSp>
        <p:nvGrpSpPr>
          <p:cNvPr id="343" name="Gruppieren 342"/>
          <p:cNvGrpSpPr/>
          <p:nvPr/>
        </p:nvGrpSpPr>
        <p:grpSpPr>
          <a:xfrm>
            <a:off x="2827615" y="2687382"/>
            <a:ext cx="1000429" cy="1106135"/>
            <a:chOff x="2930916" y="2958671"/>
            <a:chExt cx="1000429" cy="1106135"/>
          </a:xfrm>
        </p:grpSpPr>
        <p:sp>
          <p:nvSpPr>
            <p:cNvPr id="7" name="object 7"/>
            <p:cNvSpPr/>
            <p:nvPr/>
          </p:nvSpPr>
          <p:spPr>
            <a:xfrm>
              <a:off x="3683323" y="3987770"/>
              <a:ext cx="162447" cy="0"/>
            </a:xfrm>
            <a:custGeom>
              <a:avLst/>
              <a:gdLst/>
              <a:ahLst/>
              <a:cxnLst/>
              <a:rect l="l" t="t" r="r" b="b"/>
              <a:pathLst>
                <a:path w="162560">
                  <a:moveTo>
                    <a:pt x="0" y="0"/>
                  </a:moveTo>
                  <a:lnTo>
                    <a:pt x="162479" y="0"/>
                  </a:lnTo>
                </a:path>
              </a:pathLst>
            </a:custGeom>
            <a:ln w="55493">
              <a:solidFill>
                <a:srgbClr val="000000"/>
              </a:solidFill>
            </a:ln>
          </p:spPr>
          <p:txBody>
            <a:bodyPr wrap="square" lIns="0" tIns="0" rIns="0" bIns="0" rtlCol="0"/>
            <a:lstStyle/>
            <a:p>
              <a:endParaRPr/>
            </a:p>
          </p:txBody>
        </p:sp>
        <p:sp>
          <p:nvSpPr>
            <p:cNvPr id="8" name="object 8"/>
            <p:cNvSpPr/>
            <p:nvPr/>
          </p:nvSpPr>
          <p:spPr>
            <a:xfrm>
              <a:off x="3440097" y="3912326"/>
              <a:ext cx="162447" cy="103433"/>
            </a:xfrm>
            <a:custGeom>
              <a:avLst/>
              <a:gdLst/>
              <a:ahLst/>
              <a:cxnLst/>
              <a:rect l="l" t="t" r="r" b="b"/>
              <a:pathLst>
                <a:path w="162560" h="103505">
                  <a:moveTo>
                    <a:pt x="0" y="103243"/>
                  </a:moveTo>
                  <a:lnTo>
                    <a:pt x="162479" y="103243"/>
                  </a:lnTo>
                  <a:lnTo>
                    <a:pt x="162479" y="0"/>
                  </a:lnTo>
                  <a:lnTo>
                    <a:pt x="0" y="0"/>
                  </a:lnTo>
                  <a:lnTo>
                    <a:pt x="0" y="103243"/>
                  </a:lnTo>
                  <a:close/>
                </a:path>
              </a:pathLst>
            </a:custGeom>
            <a:solidFill>
              <a:srgbClr val="000000"/>
            </a:solidFill>
          </p:spPr>
          <p:txBody>
            <a:bodyPr wrap="square" lIns="0" tIns="0" rIns="0" bIns="0" rtlCol="0"/>
            <a:lstStyle/>
            <a:p>
              <a:endParaRPr/>
            </a:p>
          </p:txBody>
        </p:sp>
        <p:sp>
          <p:nvSpPr>
            <p:cNvPr id="9" name="object 9"/>
            <p:cNvSpPr/>
            <p:nvPr/>
          </p:nvSpPr>
          <p:spPr>
            <a:xfrm>
              <a:off x="3196870" y="3513178"/>
              <a:ext cx="162447" cy="502571"/>
            </a:xfrm>
            <a:custGeom>
              <a:avLst/>
              <a:gdLst/>
              <a:ahLst/>
              <a:cxnLst/>
              <a:rect l="l" t="t" r="r" b="b"/>
              <a:pathLst>
                <a:path w="162560" h="502919">
                  <a:moveTo>
                    <a:pt x="0" y="502667"/>
                  </a:moveTo>
                  <a:lnTo>
                    <a:pt x="162479" y="502667"/>
                  </a:lnTo>
                  <a:lnTo>
                    <a:pt x="162479" y="0"/>
                  </a:lnTo>
                  <a:lnTo>
                    <a:pt x="0" y="0"/>
                  </a:lnTo>
                  <a:lnTo>
                    <a:pt x="0" y="502667"/>
                  </a:lnTo>
                  <a:close/>
                </a:path>
              </a:pathLst>
            </a:custGeom>
            <a:solidFill>
              <a:srgbClr val="000000"/>
            </a:solidFill>
          </p:spPr>
          <p:txBody>
            <a:bodyPr wrap="square" lIns="0" tIns="0" rIns="0" bIns="0" rtlCol="0"/>
            <a:lstStyle/>
            <a:p>
              <a:endParaRPr/>
            </a:p>
          </p:txBody>
        </p:sp>
        <p:sp>
          <p:nvSpPr>
            <p:cNvPr id="10" name="object 10"/>
            <p:cNvSpPr/>
            <p:nvPr/>
          </p:nvSpPr>
          <p:spPr>
            <a:xfrm>
              <a:off x="3112129" y="4015497"/>
              <a:ext cx="819216" cy="0"/>
            </a:xfrm>
            <a:custGeom>
              <a:avLst/>
              <a:gdLst/>
              <a:ahLst/>
              <a:cxnLst/>
              <a:rect l="l" t="t" r="r" b="b"/>
              <a:pathLst>
                <a:path w="819785">
                  <a:moveTo>
                    <a:pt x="0" y="0"/>
                  </a:moveTo>
                  <a:lnTo>
                    <a:pt x="819519" y="0"/>
                  </a:lnTo>
                </a:path>
              </a:pathLst>
            </a:custGeom>
            <a:ln w="7743">
              <a:solidFill>
                <a:srgbClr val="000000"/>
              </a:solidFill>
            </a:ln>
          </p:spPr>
          <p:txBody>
            <a:bodyPr wrap="square" lIns="0" tIns="0" rIns="0" bIns="0" rtlCol="0"/>
            <a:lstStyle/>
            <a:p>
              <a:endParaRPr/>
            </a:p>
          </p:txBody>
        </p:sp>
        <p:sp>
          <p:nvSpPr>
            <p:cNvPr id="11" name="object 11"/>
            <p:cNvSpPr txBox="1"/>
            <p:nvPr/>
          </p:nvSpPr>
          <p:spPr>
            <a:xfrm>
              <a:off x="2952668" y="3690523"/>
              <a:ext cx="145314" cy="115976"/>
            </a:xfrm>
            <a:prstGeom prst="rect">
              <a:avLst/>
            </a:prstGeom>
          </p:spPr>
          <p:txBody>
            <a:bodyPr vert="horz" wrap="square" lIns="0" tIns="15864" rIns="0" bIns="0" rtlCol="0">
              <a:spAutoFit/>
            </a:bodyPr>
            <a:lstStyle/>
            <a:p>
              <a:pPr marL="12691">
                <a:spcBef>
                  <a:spcPts val="125"/>
                </a:spcBef>
              </a:pPr>
              <a:r>
                <a:rPr sz="650" b="1" spc="15" dirty="0">
                  <a:latin typeface="Arial"/>
                  <a:cs typeface="Arial"/>
                </a:rPr>
                <a:t>0</a:t>
              </a:r>
              <a:r>
                <a:rPr sz="650" b="1" spc="5" dirty="0">
                  <a:latin typeface="Arial"/>
                  <a:cs typeface="Arial"/>
                </a:rPr>
                <a:t>.</a:t>
              </a:r>
              <a:r>
                <a:rPr sz="650" b="1" spc="15" dirty="0">
                  <a:latin typeface="Arial"/>
                  <a:cs typeface="Arial"/>
                </a:rPr>
                <a:t>5</a:t>
              </a:r>
              <a:endParaRPr sz="650">
                <a:latin typeface="Arial"/>
                <a:cs typeface="Arial"/>
              </a:endParaRPr>
            </a:p>
          </p:txBody>
        </p:sp>
        <p:sp>
          <p:nvSpPr>
            <p:cNvPr id="12" name="object 12"/>
            <p:cNvSpPr txBox="1"/>
            <p:nvPr/>
          </p:nvSpPr>
          <p:spPr>
            <a:xfrm>
              <a:off x="2952668" y="3432609"/>
              <a:ext cx="145314" cy="115976"/>
            </a:xfrm>
            <a:prstGeom prst="rect">
              <a:avLst/>
            </a:prstGeom>
          </p:spPr>
          <p:txBody>
            <a:bodyPr vert="horz" wrap="square" lIns="0" tIns="15864" rIns="0" bIns="0" rtlCol="0">
              <a:spAutoFit/>
            </a:bodyPr>
            <a:lstStyle/>
            <a:p>
              <a:pPr marL="12691">
                <a:spcBef>
                  <a:spcPts val="125"/>
                </a:spcBef>
              </a:pPr>
              <a:r>
                <a:rPr sz="650" b="1" spc="15" dirty="0">
                  <a:latin typeface="Arial"/>
                  <a:cs typeface="Arial"/>
                </a:rPr>
                <a:t>1</a:t>
              </a:r>
              <a:r>
                <a:rPr sz="650" b="1" spc="5" dirty="0">
                  <a:latin typeface="Arial"/>
                  <a:cs typeface="Arial"/>
                </a:rPr>
                <a:t>.</a:t>
              </a:r>
              <a:r>
                <a:rPr sz="650" b="1" spc="15" dirty="0">
                  <a:latin typeface="Arial"/>
                  <a:cs typeface="Arial"/>
                </a:rPr>
                <a:t>0</a:t>
              </a:r>
              <a:endParaRPr sz="650" dirty="0">
                <a:latin typeface="Arial"/>
                <a:cs typeface="Arial"/>
              </a:endParaRPr>
            </a:p>
          </p:txBody>
        </p:sp>
        <p:sp>
          <p:nvSpPr>
            <p:cNvPr id="13" name="object 13"/>
            <p:cNvSpPr txBox="1"/>
            <p:nvPr/>
          </p:nvSpPr>
          <p:spPr>
            <a:xfrm>
              <a:off x="2952668" y="3174679"/>
              <a:ext cx="145314" cy="115976"/>
            </a:xfrm>
            <a:prstGeom prst="rect">
              <a:avLst/>
            </a:prstGeom>
          </p:spPr>
          <p:txBody>
            <a:bodyPr vert="horz" wrap="square" lIns="0" tIns="15864" rIns="0" bIns="0" rtlCol="0">
              <a:spAutoFit/>
            </a:bodyPr>
            <a:lstStyle/>
            <a:p>
              <a:pPr marL="12691">
                <a:spcBef>
                  <a:spcPts val="125"/>
                </a:spcBef>
              </a:pPr>
              <a:r>
                <a:rPr sz="650" b="1" spc="15" dirty="0">
                  <a:latin typeface="Arial"/>
                  <a:cs typeface="Arial"/>
                </a:rPr>
                <a:t>1</a:t>
              </a:r>
              <a:r>
                <a:rPr sz="650" b="1" spc="5" dirty="0">
                  <a:latin typeface="Arial"/>
                  <a:cs typeface="Arial"/>
                </a:rPr>
                <a:t>.</a:t>
              </a:r>
              <a:r>
                <a:rPr sz="650" b="1" spc="15" dirty="0">
                  <a:latin typeface="Arial"/>
                  <a:cs typeface="Arial"/>
                </a:rPr>
                <a:t>5</a:t>
              </a:r>
              <a:endParaRPr sz="650" dirty="0">
                <a:latin typeface="Arial"/>
                <a:cs typeface="Arial"/>
              </a:endParaRPr>
            </a:p>
          </p:txBody>
        </p:sp>
        <p:sp>
          <p:nvSpPr>
            <p:cNvPr id="14" name="object 14"/>
            <p:cNvSpPr/>
            <p:nvPr/>
          </p:nvSpPr>
          <p:spPr>
            <a:xfrm>
              <a:off x="3092723" y="4011629"/>
              <a:ext cx="19671" cy="8249"/>
            </a:xfrm>
            <a:custGeom>
              <a:avLst/>
              <a:gdLst/>
              <a:ahLst/>
              <a:cxnLst/>
              <a:rect l="l" t="t" r="r" b="b"/>
              <a:pathLst>
                <a:path w="19685" h="8255">
                  <a:moveTo>
                    <a:pt x="19419" y="0"/>
                  </a:moveTo>
                  <a:lnTo>
                    <a:pt x="0" y="0"/>
                  </a:lnTo>
                  <a:lnTo>
                    <a:pt x="0" y="7743"/>
                  </a:lnTo>
                  <a:lnTo>
                    <a:pt x="19419" y="7743"/>
                  </a:lnTo>
                  <a:lnTo>
                    <a:pt x="19419" y="0"/>
                  </a:lnTo>
                  <a:close/>
                </a:path>
              </a:pathLst>
            </a:custGeom>
            <a:solidFill>
              <a:srgbClr val="000000"/>
            </a:solidFill>
          </p:spPr>
          <p:txBody>
            <a:bodyPr wrap="square" lIns="0" tIns="0" rIns="0" bIns="0" rtlCol="0"/>
            <a:lstStyle/>
            <a:p>
              <a:endParaRPr/>
            </a:p>
          </p:txBody>
        </p:sp>
        <p:sp>
          <p:nvSpPr>
            <p:cNvPr id="15" name="object 15"/>
            <p:cNvSpPr/>
            <p:nvPr/>
          </p:nvSpPr>
          <p:spPr>
            <a:xfrm>
              <a:off x="3112129" y="4011419"/>
              <a:ext cx="4442" cy="7615"/>
            </a:xfrm>
            <a:custGeom>
              <a:avLst/>
              <a:gdLst/>
              <a:ahLst/>
              <a:cxnLst/>
              <a:rect l="l" t="t" r="r" b="b"/>
              <a:pathLst>
                <a:path w="4444" h="7619">
                  <a:moveTo>
                    <a:pt x="0" y="7607"/>
                  </a:moveTo>
                  <a:lnTo>
                    <a:pt x="3883" y="7607"/>
                  </a:lnTo>
                  <a:lnTo>
                    <a:pt x="3883" y="0"/>
                  </a:lnTo>
                  <a:lnTo>
                    <a:pt x="0" y="0"/>
                  </a:lnTo>
                  <a:lnTo>
                    <a:pt x="0" y="7607"/>
                  </a:lnTo>
                  <a:close/>
                </a:path>
              </a:pathLst>
            </a:custGeom>
            <a:solidFill>
              <a:srgbClr val="000000"/>
            </a:solidFill>
          </p:spPr>
          <p:txBody>
            <a:bodyPr wrap="square" lIns="0" tIns="0" rIns="0" bIns="0" rtlCol="0"/>
            <a:lstStyle/>
            <a:p>
              <a:endParaRPr/>
            </a:p>
          </p:txBody>
        </p:sp>
        <p:sp>
          <p:nvSpPr>
            <p:cNvPr id="16" name="object 16"/>
            <p:cNvSpPr/>
            <p:nvPr/>
          </p:nvSpPr>
          <p:spPr>
            <a:xfrm>
              <a:off x="3116009" y="3761801"/>
              <a:ext cx="0" cy="250016"/>
            </a:xfrm>
            <a:custGeom>
              <a:avLst/>
              <a:gdLst/>
              <a:ahLst/>
              <a:cxnLst/>
              <a:rect l="l" t="t" r="r" b="b"/>
              <a:pathLst>
                <a:path h="250190">
                  <a:moveTo>
                    <a:pt x="0" y="0"/>
                  </a:moveTo>
                  <a:lnTo>
                    <a:pt x="0" y="249791"/>
                  </a:lnTo>
                </a:path>
              </a:pathLst>
            </a:custGeom>
            <a:ln w="7767">
              <a:solidFill>
                <a:srgbClr val="000000"/>
              </a:solidFill>
            </a:ln>
          </p:spPr>
          <p:txBody>
            <a:bodyPr wrap="square" lIns="0" tIns="0" rIns="0" bIns="0" rtlCol="0"/>
            <a:lstStyle/>
            <a:p>
              <a:endParaRPr/>
            </a:p>
          </p:txBody>
        </p:sp>
        <p:sp>
          <p:nvSpPr>
            <p:cNvPr id="17" name="object 17"/>
            <p:cNvSpPr/>
            <p:nvPr/>
          </p:nvSpPr>
          <p:spPr>
            <a:xfrm>
              <a:off x="3112129" y="3754198"/>
              <a:ext cx="4442" cy="7615"/>
            </a:xfrm>
            <a:custGeom>
              <a:avLst/>
              <a:gdLst/>
              <a:ahLst/>
              <a:cxnLst/>
              <a:rect l="l" t="t" r="r" b="b"/>
              <a:pathLst>
                <a:path w="4444" h="7619">
                  <a:moveTo>
                    <a:pt x="0" y="7607"/>
                  </a:moveTo>
                  <a:lnTo>
                    <a:pt x="3883" y="7607"/>
                  </a:lnTo>
                  <a:lnTo>
                    <a:pt x="3883" y="0"/>
                  </a:lnTo>
                  <a:lnTo>
                    <a:pt x="0" y="0"/>
                  </a:lnTo>
                  <a:lnTo>
                    <a:pt x="0" y="7607"/>
                  </a:lnTo>
                  <a:close/>
                </a:path>
              </a:pathLst>
            </a:custGeom>
            <a:solidFill>
              <a:srgbClr val="000000"/>
            </a:solidFill>
          </p:spPr>
          <p:txBody>
            <a:bodyPr wrap="square" lIns="0" tIns="0" rIns="0" bIns="0" rtlCol="0"/>
            <a:lstStyle/>
            <a:p>
              <a:endParaRPr/>
            </a:p>
          </p:txBody>
        </p:sp>
        <p:sp>
          <p:nvSpPr>
            <p:cNvPr id="18" name="object 18"/>
            <p:cNvSpPr/>
            <p:nvPr/>
          </p:nvSpPr>
          <p:spPr>
            <a:xfrm>
              <a:off x="3116009" y="3503312"/>
              <a:ext cx="0" cy="251285"/>
            </a:xfrm>
            <a:custGeom>
              <a:avLst/>
              <a:gdLst/>
              <a:ahLst/>
              <a:cxnLst/>
              <a:rect l="l" t="t" r="r" b="b"/>
              <a:pathLst>
                <a:path h="251459">
                  <a:moveTo>
                    <a:pt x="0" y="0"/>
                  </a:moveTo>
                  <a:lnTo>
                    <a:pt x="0" y="251059"/>
                  </a:lnTo>
                </a:path>
              </a:pathLst>
            </a:custGeom>
            <a:ln w="7767">
              <a:solidFill>
                <a:srgbClr val="000000"/>
              </a:solidFill>
            </a:ln>
          </p:spPr>
          <p:txBody>
            <a:bodyPr wrap="square" lIns="0" tIns="0" rIns="0" bIns="0" rtlCol="0"/>
            <a:lstStyle/>
            <a:p>
              <a:endParaRPr/>
            </a:p>
          </p:txBody>
        </p:sp>
        <p:sp>
          <p:nvSpPr>
            <p:cNvPr id="19" name="object 19"/>
            <p:cNvSpPr/>
            <p:nvPr/>
          </p:nvSpPr>
          <p:spPr>
            <a:xfrm>
              <a:off x="3112129" y="3495709"/>
              <a:ext cx="4442" cy="7615"/>
            </a:xfrm>
            <a:custGeom>
              <a:avLst/>
              <a:gdLst/>
              <a:ahLst/>
              <a:cxnLst/>
              <a:rect l="l" t="t" r="r" b="b"/>
              <a:pathLst>
                <a:path w="4444" h="7620">
                  <a:moveTo>
                    <a:pt x="0" y="7607"/>
                  </a:moveTo>
                  <a:lnTo>
                    <a:pt x="3883" y="7607"/>
                  </a:lnTo>
                  <a:lnTo>
                    <a:pt x="3883" y="0"/>
                  </a:lnTo>
                  <a:lnTo>
                    <a:pt x="0" y="0"/>
                  </a:lnTo>
                  <a:lnTo>
                    <a:pt x="0" y="7607"/>
                  </a:lnTo>
                  <a:close/>
                </a:path>
              </a:pathLst>
            </a:custGeom>
            <a:solidFill>
              <a:srgbClr val="000000"/>
            </a:solidFill>
          </p:spPr>
          <p:txBody>
            <a:bodyPr wrap="square" lIns="0" tIns="0" rIns="0" bIns="0" rtlCol="0"/>
            <a:lstStyle/>
            <a:p>
              <a:endParaRPr/>
            </a:p>
          </p:txBody>
        </p:sp>
        <p:sp>
          <p:nvSpPr>
            <p:cNvPr id="20" name="object 20"/>
            <p:cNvSpPr/>
            <p:nvPr/>
          </p:nvSpPr>
          <p:spPr>
            <a:xfrm>
              <a:off x="3116009" y="3246091"/>
              <a:ext cx="0" cy="250016"/>
            </a:xfrm>
            <a:custGeom>
              <a:avLst/>
              <a:gdLst/>
              <a:ahLst/>
              <a:cxnLst/>
              <a:rect l="l" t="t" r="r" b="b"/>
              <a:pathLst>
                <a:path h="250190">
                  <a:moveTo>
                    <a:pt x="0" y="0"/>
                  </a:moveTo>
                  <a:lnTo>
                    <a:pt x="0" y="249791"/>
                  </a:lnTo>
                </a:path>
              </a:pathLst>
            </a:custGeom>
            <a:ln w="7767">
              <a:solidFill>
                <a:srgbClr val="000000"/>
              </a:solidFill>
            </a:ln>
          </p:spPr>
          <p:txBody>
            <a:bodyPr wrap="square" lIns="0" tIns="0" rIns="0" bIns="0" rtlCol="0"/>
            <a:lstStyle/>
            <a:p>
              <a:endParaRPr/>
            </a:p>
          </p:txBody>
        </p:sp>
        <p:sp>
          <p:nvSpPr>
            <p:cNvPr id="22" name="object 22"/>
            <p:cNvSpPr/>
            <p:nvPr/>
          </p:nvSpPr>
          <p:spPr>
            <a:xfrm>
              <a:off x="3116010" y="4011629"/>
              <a:ext cx="4442" cy="8249"/>
            </a:xfrm>
            <a:custGeom>
              <a:avLst/>
              <a:gdLst/>
              <a:ahLst/>
              <a:cxnLst/>
              <a:rect l="l" t="t" r="r" b="b"/>
              <a:pathLst>
                <a:path w="4444" h="8255">
                  <a:moveTo>
                    <a:pt x="3883" y="0"/>
                  </a:moveTo>
                  <a:lnTo>
                    <a:pt x="0" y="0"/>
                  </a:lnTo>
                  <a:lnTo>
                    <a:pt x="0" y="7743"/>
                  </a:lnTo>
                  <a:lnTo>
                    <a:pt x="3883" y="7743"/>
                  </a:lnTo>
                  <a:lnTo>
                    <a:pt x="3883" y="0"/>
                  </a:lnTo>
                  <a:close/>
                </a:path>
              </a:pathLst>
            </a:custGeom>
            <a:solidFill>
              <a:srgbClr val="000000"/>
            </a:solidFill>
          </p:spPr>
          <p:txBody>
            <a:bodyPr wrap="square" lIns="0" tIns="0" rIns="0" bIns="0" rtlCol="0"/>
            <a:lstStyle/>
            <a:p>
              <a:endParaRPr/>
            </a:p>
          </p:txBody>
        </p:sp>
        <p:sp>
          <p:nvSpPr>
            <p:cNvPr id="23" name="object 23"/>
            <p:cNvSpPr/>
            <p:nvPr/>
          </p:nvSpPr>
          <p:spPr>
            <a:xfrm>
              <a:off x="3092723" y="3753699"/>
              <a:ext cx="19671" cy="8249"/>
            </a:xfrm>
            <a:custGeom>
              <a:avLst/>
              <a:gdLst/>
              <a:ahLst/>
              <a:cxnLst/>
              <a:rect l="l" t="t" r="r" b="b"/>
              <a:pathLst>
                <a:path w="19685" h="8255">
                  <a:moveTo>
                    <a:pt x="19419" y="0"/>
                  </a:moveTo>
                  <a:lnTo>
                    <a:pt x="0" y="0"/>
                  </a:lnTo>
                  <a:lnTo>
                    <a:pt x="0" y="7743"/>
                  </a:lnTo>
                  <a:lnTo>
                    <a:pt x="19419" y="7743"/>
                  </a:lnTo>
                  <a:lnTo>
                    <a:pt x="19419" y="0"/>
                  </a:lnTo>
                  <a:close/>
                </a:path>
              </a:pathLst>
            </a:custGeom>
            <a:solidFill>
              <a:srgbClr val="000000"/>
            </a:solidFill>
          </p:spPr>
          <p:txBody>
            <a:bodyPr wrap="square" lIns="0" tIns="0" rIns="0" bIns="0" rtlCol="0"/>
            <a:lstStyle/>
            <a:p>
              <a:endParaRPr/>
            </a:p>
          </p:txBody>
        </p:sp>
        <p:sp>
          <p:nvSpPr>
            <p:cNvPr id="24" name="object 24"/>
            <p:cNvSpPr/>
            <p:nvPr/>
          </p:nvSpPr>
          <p:spPr>
            <a:xfrm>
              <a:off x="3116010" y="3753699"/>
              <a:ext cx="4442" cy="8249"/>
            </a:xfrm>
            <a:custGeom>
              <a:avLst/>
              <a:gdLst/>
              <a:ahLst/>
              <a:cxnLst/>
              <a:rect l="l" t="t" r="r" b="b"/>
              <a:pathLst>
                <a:path w="4444" h="8255">
                  <a:moveTo>
                    <a:pt x="3883" y="0"/>
                  </a:moveTo>
                  <a:lnTo>
                    <a:pt x="0" y="0"/>
                  </a:lnTo>
                  <a:lnTo>
                    <a:pt x="0" y="7743"/>
                  </a:lnTo>
                  <a:lnTo>
                    <a:pt x="3883" y="7743"/>
                  </a:lnTo>
                  <a:lnTo>
                    <a:pt x="3883" y="0"/>
                  </a:lnTo>
                  <a:close/>
                </a:path>
              </a:pathLst>
            </a:custGeom>
            <a:solidFill>
              <a:srgbClr val="000000"/>
            </a:solidFill>
          </p:spPr>
          <p:txBody>
            <a:bodyPr wrap="square" lIns="0" tIns="0" rIns="0" bIns="0" rtlCol="0"/>
            <a:lstStyle/>
            <a:p>
              <a:endParaRPr/>
            </a:p>
          </p:txBody>
        </p:sp>
        <p:sp>
          <p:nvSpPr>
            <p:cNvPr id="25" name="object 25"/>
            <p:cNvSpPr/>
            <p:nvPr/>
          </p:nvSpPr>
          <p:spPr>
            <a:xfrm>
              <a:off x="3092723" y="3495758"/>
              <a:ext cx="19671" cy="8249"/>
            </a:xfrm>
            <a:custGeom>
              <a:avLst/>
              <a:gdLst/>
              <a:ahLst/>
              <a:cxnLst/>
              <a:rect l="l" t="t" r="r" b="b"/>
              <a:pathLst>
                <a:path w="19685" h="8254">
                  <a:moveTo>
                    <a:pt x="19419" y="0"/>
                  </a:moveTo>
                  <a:lnTo>
                    <a:pt x="0" y="0"/>
                  </a:lnTo>
                  <a:lnTo>
                    <a:pt x="0" y="7743"/>
                  </a:lnTo>
                  <a:lnTo>
                    <a:pt x="19419" y="7743"/>
                  </a:lnTo>
                  <a:lnTo>
                    <a:pt x="19419" y="0"/>
                  </a:lnTo>
                  <a:close/>
                </a:path>
              </a:pathLst>
            </a:custGeom>
            <a:solidFill>
              <a:srgbClr val="000000"/>
            </a:solidFill>
          </p:spPr>
          <p:txBody>
            <a:bodyPr wrap="square" lIns="0" tIns="0" rIns="0" bIns="0" rtlCol="0"/>
            <a:lstStyle/>
            <a:p>
              <a:endParaRPr/>
            </a:p>
          </p:txBody>
        </p:sp>
        <p:sp>
          <p:nvSpPr>
            <p:cNvPr id="26" name="object 26"/>
            <p:cNvSpPr/>
            <p:nvPr/>
          </p:nvSpPr>
          <p:spPr>
            <a:xfrm>
              <a:off x="3116010" y="3495758"/>
              <a:ext cx="4442" cy="8249"/>
            </a:xfrm>
            <a:custGeom>
              <a:avLst/>
              <a:gdLst/>
              <a:ahLst/>
              <a:cxnLst/>
              <a:rect l="l" t="t" r="r" b="b"/>
              <a:pathLst>
                <a:path w="4444" h="8254">
                  <a:moveTo>
                    <a:pt x="3883" y="0"/>
                  </a:moveTo>
                  <a:lnTo>
                    <a:pt x="0" y="0"/>
                  </a:lnTo>
                  <a:lnTo>
                    <a:pt x="0" y="7743"/>
                  </a:lnTo>
                  <a:lnTo>
                    <a:pt x="3883" y="7743"/>
                  </a:lnTo>
                  <a:lnTo>
                    <a:pt x="3883" y="0"/>
                  </a:lnTo>
                  <a:close/>
                </a:path>
              </a:pathLst>
            </a:custGeom>
            <a:solidFill>
              <a:srgbClr val="000000"/>
            </a:solidFill>
          </p:spPr>
          <p:txBody>
            <a:bodyPr wrap="square" lIns="0" tIns="0" rIns="0" bIns="0" rtlCol="0"/>
            <a:lstStyle/>
            <a:p>
              <a:endParaRPr/>
            </a:p>
          </p:txBody>
        </p:sp>
        <p:sp>
          <p:nvSpPr>
            <p:cNvPr id="27" name="object 27"/>
            <p:cNvSpPr/>
            <p:nvPr/>
          </p:nvSpPr>
          <p:spPr>
            <a:xfrm>
              <a:off x="3099866" y="3244971"/>
              <a:ext cx="19671" cy="8249"/>
            </a:xfrm>
            <a:custGeom>
              <a:avLst/>
              <a:gdLst/>
              <a:ahLst/>
              <a:cxnLst/>
              <a:rect l="l" t="t" r="r" b="b"/>
              <a:pathLst>
                <a:path w="19685" h="8254">
                  <a:moveTo>
                    <a:pt x="19419" y="0"/>
                  </a:moveTo>
                  <a:lnTo>
                    <a:pt x="0" y="0"/>
                  </a:lnTo>
                  <a:lnTo>
                    <a:pt x="0" y="7743"/>
                  </a:lnTo>
                  <a:lnTo>
                    <a:pt x="19419" y="7743"/>
                  </a:lnTo>
                  <a:lnTo>
                    <a:pt x="19419" y="0"/>
                  </a:lnTo>
                  <a:close/>
                </a:path>
              </a:pathLst>
            </a:custGeom>
            <a:solidFill>
              <a:srgbClr val="000000"/>
            </a:solidFill>
          </p:spPr>
          <p:txBody>
            <a:bodyPr wrap="square" lIns="0" tIns="0" rIns="0" bIns="0" rtlCol="0"/>
            <a:lstStyle/>
            <a:p>
              <a:endParaRPr/>
            </a:p>
          </p:txBody>
        </p:sp>
        <p:sp>
          <p:nvSpPr>
            <p:cNvPr id="29" name="object 29"/>
            <p:cNvSpPr/>
            <p:nvPr/>
          </p:nvSpPr>
          <p:spPr>
            <a:xfrm>
              <a:off x="3724077" y="3910392"/>
              <a:ext cx="80589" cy="50130"/>
            </a:xfrm>
            <a:custGeom>
              <a:avLst/>
              <a:gdLst/>
              <a:ahLst/>
              <a:cxnLst/>
              <a:rect l="l" t="t" r="r" b="b"/>
              <a:pathLst>
                <a:path w="80645" h="50165">
                  <a:moveTo>
                    <a:pt x="80268" y="0"/>
                  </a:moveTo>
                  <a:lnTo>
                    <a:pt x="36250" y="0"/>
                  </a:lnTo>
                  <a:lnTo>
                    <a:pt x="36250" y="49686"/>
                  </a:lnTo>
                  <a:lnTo>
                    <a:pt x="44018" y="49686"/>
                  </a:lnTo>
                  <a:lnTo>
                    <a:pt x="44018" y="7743"/>
                  </a:lnTo>
                  <a:lnTo>
                    <a:pt x="40134" y="7743"/>
                  </a:lnTo>
                  <a:lnTo>
                    <a:pt x="44018" y="3871"/>
                  </a:lnTo>
                  <a:lnTo>
                    <a:pt x="80268" y="3871"/>
                  </a:lnTo>
                  <a:lnTo>
                    <a:pt x="80268" y="0"/>
                  </a:lnTo>
                  <a:close/>
                </a:path>
                <a:path w="80645" h="50165">
                  <a:moveTo>
                    <a:pt x="36250" y="0"/>
                  </a:moveTo>
                  <a:lnTo>
                    <a:pt x="0" y="0"/>
                  </a:lnTo>
                  <a:lnTo>
                    <a:pt x="0" y="7743"/>
                  </a:lnTo>
                  <a:lnTo>
                    <a:pt x="36250" y="7743"/>
                  </a:lnTo>
                  <a:lnTo>
                    <a:pt x="36250" y="0"/>
                  </a:lnTo>
                  <a:close/>
                </a:path>
                <a:path w="80645" h="50165">
                  <a:moveTo>
                    <a:pt x="44018" y="3871"/>
                  </a:moveTo>
                  <a:lnTo>
                    <a:pt x="40134" y="7743"/>
                  </a:lnTo>
                  <a:lnTo>
                    <a:pt x="44018" y="7743"/>
                  </a:lnTo>
                  <a:lnTo>
                    <a:pt x="44018" y="3871"/>
                  </a:lnTo>
                  <a:close/>
                </a:path>
                <a:path w="80645" h="50165">
                  <a:moveTo>
                    <a:pt x="80268" y="3871"/>
                  </a:moveTo>
                  <a:lnTo>
                    <a:pt x="44018" y="3871"/>
                  </a:lnTo>
                  <a:lnTo>
                    <a:pt x="44018" y="7743"/>
                  </a:lnTo>
                  <a:lnTo>
                    <a:pt x="80268" y="7743"/>
                  </a:lnTo>
                  <a:lnTo>
                    <a:pt x="80268" y="3871"/>
                  </a:lnTo>
                  <a:close/>
                </a:path>
              </a:pathLst>
            </a:custGeom>
            <a:solidFill>
              <a:srgbClr val="000000"/>
            </a:solidFill>
          </p:spPr>
          <p:txBody>
            <a:bodyPr wrap="square" lIns="0" tIns="0" rIns="0" bIns="0" rtlCol="0"/>
            <a:lstStyle/>
            <a:p>
              <a:endParaRPr/>
            </a:p>
          </p:txBody>
        </p:sp>
        <p:sp>
          <p:nvSpPr>
            <p:cNvPr id="30" name="object 30"/>
            <p:cNvSpPr/>
            <p:nvPr/>
          </p:nvSpPr>
          <p:spPr>
            <a:xfrm>
              <a:off x="3480850" y="3845909"/>
              <a:ext cx="80212" cy="66417"/>
            </a:xfrm>
            <a:prstGeom prst="rect">
              <a:avLst/>
            </a:prstGeom>
            <a:blipFill>
              <a:blip r:embed="rId16" cstate="print"/>
              <a:stretch>
                <a:fillRect/>
              </a:stretch>
            </a:blipFill>
          </p:spPr>
          <p:txBody>
            <a:bodyPr wrap="square" lIns="0" tIns="0" rIns="0" bIns="0" rtlCol="0"/>
            <a:lstStyle/>
            <a:p>
              <a:endParaRPr/>
            </a:p>
          </p:txBody>
        </p:sp>
        <p:sp>
          <p:nvSpPr>
            <p:cNvPr id="31" name="object 31"/>
            <p:cNvSpPr/>
            <p:nvPr/>
          </p:nvSpPr>
          <p:spPr>
            <a:xfrm>
              <a:off x="3277730" y="3319583"/>
              <a:ext cx="0" cy="194175"/>
            </a:xfrm>
            <a:custGeom>
              <a:avLst/>
              <a:gdLst/>
              <a:ahLst/>
              <a:cxnLst/>
              <a:rect l="l" t="t" r="r" b="b"/>
              <a:pathLst>
                <a:path h="194309">
                  <a:moveTo>
                    <a:pt x="0" y="0"/>
                  </a:moveTo>
                  <a:lnTo>
                    <a:pt x="0" y="194000"/>
                  </a:lnTo>
                </a:path>
              </a:pathLst>
            </a:custGeom>
            <a:ln w="7767">
              <a:solidFill>
                <a:srgbClr val="000000"/>
              </a:solidFill>
            </a:ln>
          </p:spPr>
          <p:txBody>
            <a:bodyPr wrap="square" lIns="0" tIns="0" rIns="0" bIns="0" rtlCol="0"/>
            <a:lstStyle/>
            <a:p>
              <a:endParaRPr/>
            </a:p>
          </p:txBody>
        </p:sp>
        <p:sp>
          <p:nvSpPr>
            <p:cNvPr id="32" name="object 32"/>
            <p:cNvSpPr/>
            <p:nvPr/>
          </p:nvSpPr>
          <p:spPr>
            <a:xfrm>
              <a:off x="3273849" y="3315782"/>
              <a:ext cx="44419" cy="3807"/>
            </a:xfrm>
            <a:custGeom>
              <a:avLst/>
              <a:gdLst/>
              <a:ahLst/>
              <a:cxnLst/>
              <a:rect l="l" t="t" r="r" b="b"/>
              <a:pathLst>
                <a:path w="44450" h="3809">
                  <a:moveTo>
                    <a:pt x="0" y="3803"/>
                  </a:moveTo>
                  <a:lnTo>
                    <a:pt x="44018" y="3803"/>
                  </a:lnTo>
                  <a:lnTo>
                    <a:pt x="44018" y="0"/>
                  </a:lnTo>
                  <a:lnTo>
                    <a:pt x="0" y="0"/>
                  </a:lnTo>
                  <a:lnTo>
                    <a:pt x="0" y="3803"/>
                  </a:lnTo>
                  <a:close/>
                </a:path>
              </a:pathLst>
            </a:custGeom>
            <a:solidFill>
              <a:srgbClr val="000000"/>
            </a:solidFill>
          </p:spPr>
          <p:txBody>
            <a:bodyPr wrap="square" lIns="0" tIns="0" rIns="0" bIns="0" rtlCol="0"/>
            <a:lstStyle/>
            <a:p>
              <a:endParaRPr/>
            </a:p>
          </p:txBody>
        </p:sp>
        <p:sp>
          <p:nvSpPr>
            <p:cNvPr id="33" name="object 33"/>
            <p:cNvSpPr/>
            <p:nvPr/>
          </p:nvSpPr>
          <p:spPr>
            <a:xfrm>
              <a:off x="3237623" y="3315852"/>
              <a:ext cx="36804" cy="8249"/>
            </a:xfrm>
            <a:custGeom>
              <a:avLst/>
              <a:gdLst/>
              <a:ahLst/>
              <a:cxnLst/>
              <a:rect l="l" t="t" r="r" b="b"/>
              <a:pathLst>
                <a:path w="36830" h="8254">
                  <a:moveTo>
                    <a:pt x="36250" y="0"/>
                  </a:moveTo>
                  <a:lnTo>
                    <a:pt x="0" y="0"/>
                  </a:lnTo>
                  <a:lnTo>
                    <a:pt x="0" y="7743"/>
                  </a:lnTo>
                  <a:lnTo>
                    <a:pt x="36250" y="7743"/>
                  </a:lnTo>
                  <a:lnTo>
                    <a:pt x="36250" y="0"/>
                  </a:lnTo>
                  <a:close/>
                </a:path>
              </a:pathLst>
            </a:custGeom>
            <a:solidFill>
              <a:srgbClr val="000000"/>
            </a:solidFill>
          </p:spPr>
          <p:txBody>
            <a:bodyPr wrap="square" lIns="0" tIns="0" rIns="0" bIns="0" rtlCol="0"/>
            <a:lstStyle/>
            <a:p>
              <a:endParaRPr/>
            </a:p>
          </p:txBody>
        </p:sp>
        <p:sp>
          <p:nvSpPr>
            <p:cNvPr id="34" name="object 34"/>
            <p:cNvSpPr/>
            <p:nvPr/>
          </p:nvSpPr>
          <p:spPr>
            <a:xfrm>
              <a:off x="3277730" y="3319721"/>
              <a:ext cx="4442" cy="4442"/>
            </a:xfrm>
            <a:custGeom>
              <a:avLst/>
              <a:gdLst/>
              <a:ahLst/>
              <a:cxnLst/>
              <a:rect l="l" t="t" r="r" b="b"/>
              <a:pathLst>
                <a:path w="4444" h="4445">
                  <a:moveTo>
                    <a:pt x="3883" y="0"/>
                  </a:moveTo>
                  <a:lnTo>
                    <a:pt x="0" y="3871"/>
                  </a:lnTo>
                  <a:lnTo>
                    <a:pt x="3883" y="3871"/>
                  </a:lnTo>
                  <a:lnTo>
                    <a:pt x="3883" y="0"/>
                  </a:lnTo>
                  <a:close/>
                </a:path>
              </a:pathLst>
            </a:custGeom>
            <a:solidFill>
              <a:srgbClr val="000000"/>
            </a:solidFill>
          </p:spPr>
          <p:txBody>
            <a:bodyPr wrap="square" lIns="0" tIns="0" rIns="0" bIns="0" rtlCol="0"/>
            <a:lstStyle/>
            <a:p>
              <a:endParaRPr/>
            </a:p>
          </p:txBody>
        </p:sp>
        <p:sp>
          <p:nvSpPr>
            <p:cNvPr id="35" name="object 35"/>
            <p:cNvSpPr/>
            <p:nvPr/>
          </p:nvSpPr>
          <p:spPr>
            <a:xfrm>
              <a:off x="3281611" y="3319721"/>
              <a:ext cx="36804" cy="4442"/>
            </a:xfrm>
            <a:custGeom>
              <a:avLst/>
              <a:gdLst/>
              <a:ahLst/>
              <a:cxnLst/>
              <a:rect l="l" t="t" r="r" b="b"/>
              <a:pathLst>
                <a:path w="36830" h="4445">
                  <a:moveTo>
                    <a:pt x="36250" y="0"/>
                  </a:moveTo>
                  <a:lnTo>
                    <a:pt x="0" y="0"/>
                  </a:lnTo>
                  <a:lnTo>
                    <a:pt x="0" y="3871"/>
                  </a:lnTo>
                  <a:lnTo>
                    <a:pt x="36250" y="3871"/>
                  </a:lnTo>
                  <a:lnTo>
                    <a:pt x="36250" y="0"/>
                  </a:lnTo>
                  <a:close/>
                </a:path>
              </a:pathLst>
            </a:custGeom>
            <a:solidFill>
              <a:srgbClr val="000000"/>
            </a:solidFill>
          </p:spPr>
          <p:txBody>
            <a:bodyPr wrap="square" lIns="0" tIns="0" rIns="0" bIns="0" rtlCol="0"/>
            <a:lstStyle/>
            <a:p>
              <a:endParaRPr/>
            </a:p>
          </p:txBody>
        </p:sp>
        <p:sp>
          <p:nvSpPr>
            <p:cNvPr id="36" name="object 36"/>
            <p:cNvSpPr/>
            <p:nvPr/>
          </p:nvSpPr>
          <p:spPr>
            <a:xfrm>
              <a:off x="3279024" y="3248626"/>
              <a:ext cx="0" cy="34266"/>
            </a:xfrm>
            <a:custGeom>
              <a:avLst/>
              <a:gdLst/>
              <a:ahLst/>
              <a:cxnLst/>
              <a:rect l="l" t="t" r="r" b="b"/>
              <a:pathLst>
                <a:path h="34290">
                  <a:moveTo>
                    <a:pt x="0" y="34235"/>
                  </a:moveTo>
                  <a:lnTo>
                    <a:pt x="0" y="0"/>
                  </a:lnTo>
                  <a:lnTo>
                    <a:pt x="0" y="34235"/>
                  </a:lnTo>
                  <a:close/>
                </a:path>
              </a:pathLst>
            </a:custGeom>
            <a:solidFill>
              <a:srgbClr val="000000"/>
            </a:solidFill>
          </p:spPr>
          <p:txBody>
            <a:bodyPr wrap="square" lIns="0" tIns="0" rIns="0" bIns="0" rtlCol="0"/>
            <a:lstStyle/>
            <a:p>
              <a:endParaRPr/>
            </a:p>
          </p:txBody>
        </p:sp>
        <p:sp>
          <p:nvSpPr>
            <p:cNvPr id="37" name="object 37"/>
            <p:cNvSpPr/>
            <p:nvPr/>
          </p:nvSpPr>
          <p:spPr>
            <a:xfrm>
              <a:off x="3273201" y="3251159"/>
              <a:ext cx="1269" cy="2538"/>
            </a:xfrm>
            <a:custGeom>
              <a:avLst/>
              <a:gdLst/>
              <a:ahLst/>
              <a:cxnLst/>
              <a:rect l="l" t="t" r="r" b="b"/>
              <a:pathLst>
                <a:path w="1269" h="2540">
                  <a:moveTo>
                    <a:pt x="0" y="2535"/>
                  </a:moveTo>
                  <a:lnTo>
                    <a:pt x="1070" y="2535"/>
                  </a:lnTo>
                  <a:lnTo>
                    <a:pt x="1070" y="0"/>
                  </a:lnTo>
                  <a:lnTo>
                    <a:pt x="0" y="0"/>
                  </a:lnTo>
                  <a:lnTo>
                    <a:pt x="0" y="2535"/>
                  </a:lnTo>
                  <a:close/>
                </a:path>
              </a:pathLst>
            </a:custGeom>
            <a:solidFill>
              <a:srgbClr val="000000"/>
            </a:solidFill>
          </p:spPr>
          <p:txBody>
            <a:bodyPr wrap="square" lIns="0" tIns="0" rIns="0" bIns="0" rtlCol="0"/>
            <a:lstStyle/>
            <a:p>
              <a:endParaRPr/>
            </a:p>
          </p:txBody>
        </p:sp>
        <p:sp>
          <p:nvSpPr>
            <p:cNvPr id="38" name="object 38"/>
            <p:cNvSpPr/>
            <p:nvPr/>
          </p:nvSpPr>
          <p:spPr>
            <a:xfrm>
              <a:off x="3480850" y="3248626"/>
              <a:ext cx="0" cy="34266"/>
            </a:xfrm>
            <a:custGeom>
              <a:avLst/>
              <a:gdLst/>
              <a:ahLst/>
              <a:cxnLst/>
              <a:rect l="l" t="t" r="r" b="b"/>
              <a:pathLst>
                <a:path h="34290">
                  <a:moveTo>
                    <a:pt x="0" y="34235"/>
                  </a:moveTo>
                  <a:lnTo>
                    <a:pt x="0" y="0"/>
                  </a:lnTo>
                  <a:lnTo>
                    <a:pt x="0" y="34235"/>
                  </a:lnTo>
                  <a:close/>
                </a:path>
              </a:pathLst>
            </a:custGeom>
            <a:solidFill>
              <a:srgbClr val="000000"/>
            </a:solidFill>
          </p:spPr>
          <p:txBody>
            <a:bodyPr wrap="square" lIns="0" tIns="0" rIns="0" bIns="0" rtlCol="0"/>
            <a:lstStyle/>
            <a:p>
              <a:endParaRPr/>
            </a:p>
          </p:txBody>
        </p:sp>
        <p:grpSp>
          <p:nvGrpSpPr>
            <p:cNvPr id="310" name="Gruppieren 309"/>
            <p:cNvGrpSpPr/>
            <p:nvPr/>
          </p:nvGrpSpPr>
          <p:grpSpPr>
            <a:xfrm>
              <a:off x="3278872" y="3071611"/>
              <a:ext cx="481103" cy="36151"/>
              <a:chOff x="3295490" y="3073765"/>
              <a:chExt cx="481103" cy="36151"/>
            </a:xfrm>
          </p:grpSpPr>
          <p:sp>
            <p:nvSpPr>
              <p:cNvPr id="43" name="object 43"/>
              <p:cNvSpPr/>
              <p:nvPr/>
            </p:nvSpPr>
            <p:spPr>
              <a:xfrm>
                <a:off x="3295490" y="3080727"/>
                <a:ext cx="12057" cy="29189"/>
              </a:xfrm>
              <a:custGeom>
                <a:avLst/>
                <a:gdLst/>
                <a:ahLst/>
                <a:cxnLst/>
                <a:rect l="l" t="t" r="r" b="b"/>
                <a:pathLst>
                  <a:path w="12064" h="29210">
                    <a:moveTo>
                      <a:pt x="0" y="29163"/>
                    </a:moveTo>
                    <a:lnTo>
                      <a:pt x="11651" y="29163"/>
                    </a:lnTo>
                    <a:lnTo>
                      <a:pt x="11651" y="0"/>
                    </a:lnTo>
                    <a:lnTo>
                      <a:pt x="0" y="0"/>
                    </a:lnTo>
                    <a:lnTo>
                      <a:pt x="0" y="29163"/>
                    </a:lnTo>
                    <a:close/>
                  </a:path>
                </a:pathLst>
              </a:custGeom>
              <a:solidFill>
                <a:srgbClr val="000000"/>
              </a:solidFill>
            </p:spPr>
            <p:txBody>
              <a:bodyPr wrap="square" lIns="0" tIns="0" rIns="0" bIns="0" rtlCol="0"/>
              <a:lstStyle/>
              <a:p>
                <a:endParaRPr/>
              </a:p>
            </p:txBody>
          </p:sp>
          <p:sp>
            <p:nvSpPr>
              <p:cNvPr id="45" name="object 45"/>
              <p:cNvSpPr/>
              <p:nvPr/>
            </p:nvSpPr>
            <p:spPr>
              <a:xfrm>
                <a:off x="3764536" y="3075170"/>
                <a:ext cx="12057" cy="29189"/>
              </a:xfrm>
              <a:custGeom>
                <a:avLst/>
                <a:gdLst/>
                <a:ahLst/>
                <a:cxnLst/>
                <a:rect l="l" t="t" r="r" b="b"/>
                <a:pathLst>
                  <a:path w="12064" h="29210">
                    <a:moveTo>
                      <a:pt x="0" y="29163"/>
                    </a:moveTo>
                    <a:lnTo>
                      <a:pt x="11651" y="29163"/>
                    </a:lnTo>
                    <a:lnTo>
                      <a:pt x="11651" y="0"/>
                    </a:lnTo>
                    <a:lnTo>
                      <a:pt x="0" y="0"/>
                    </a:lnTo>
                    <a:lnTo>
                      <a:pt x="0" y="29163"/>
                    </a:lnTo>
                    <a:close/>
                  </a:path>
                </a:pathLst>
              </a:custGeom>
              <a:solidFill>
                <a:srgbClr val="000000"/>
              </a:solidFill>
            </p:spPr>
            <p:txBody>
              <a:bodyPr wrap="square" lIns="0" tIns="0" rIns="0" bIns="0" rtlCol="0"/>
              <a:lstStyle/>
              <a:p>
                <a:endParaRPr/>
              </a:p>
            </p:txBody>
          </p:sp>
          <p:sp>
            <p:nvSpPr>
              <p:cNvPr id="51" name="object 51"/>
              <p:cNvSpPr/>
              <p:nvPr/>
            </p:nvSpPr>
            <p:spPr>
              <a:xfrm>
                <a:off x="3295506" y="3073765"/>
                <a:ext cx="480996" cy="0"/>
              </a:xfrm>
              <a:custGeom>
                <a:avLst/>
                <a:gdLst/>
                <a:ahLst/>
                <a:cxnLst/>
                <a:rect l="l" t="t" r="r" b="b"/>
                <a:pathLst>
                  <a:path w="481329">
                    <a:moveTo>
                      <a:pt x="0" y="0"/>
                    </a:moveTo>
                    <a:lnTo>
                      <a:pt x="481003" y="0"/>
                    </a:lnTo>
                  </a:path>
                </a:pathLst>
              </a:custGeom>
              <a:ln w="12700">
                <a:solidFill>
                  <a:srgbClr val="000000"/>
                </a:solidFill>
              </a:ln>
            </p:spPr>
            <p:txBody>
              <a:bodyPr wrap="square" lIns="0" tIns="0" rIns="0" bIns="0" rtlCol="0"/>
              <a:lstStyle/>
              <a:p>
                <a:endParaRPr/>
              </a:p>
            </p:txBody>
          </p:sp>
        </p:grpSp>
        <p:sp>
          <p:nvSpPr>
            <p:cNvPr id="54" name="object 54"/>
            <p:cNvSpPr txBox="1"/>
            <p:nvPr/>
          </p:nvSpPr>
          <p:spPr>
            <a:xfrm>
              <a:off x="3243046" y="3127821"/>
              <a:ext cx="309030" cy="90988"/>
            </a:xfrm>
            <a:prstGeom prst="rect">
              <a:avLst/>
            </a:prstGeom>
          </p:spPr>
          <p:txBody>
            <a:bodyPr vert="horz" wrap="square" lIns="0" tIns="13960" rIns="0" bIns="0" rtlCol="0">
              <a:spAutoFit/>
            </a:bodyPr>
            <a:lstStyle/>
            <a:p>
              <a:pPr marL="12691">
                <a:spcBef>
                  <a:spcPts val="110"/>
                </a:spcBef>
              </a:pPr>
              <a:r>
                <a:rPr sz="500" b="1" spc="5" dirty="0">
                  <a:latin typeface="Arial"/>
                  <a:cs typeface="Arial"/>
                </a:rPr>
                <a:t>p=</a:t>
              </a:r>
              <a:r>
                <a:rPr sz="500" b="1" spc="-120" dirty="0">
                  <a:latin typeface="Arial"/>
                  <a:cs typeface="Arial"/>
                </a:rPr>
                <a:t> </a:t>
              </a:r>
              <a:r>
                <a:rPr sz="500" b="1" spc="5" dirty="0">
                  <a:latin typeface="Arial"/>
                  <a:cs typeface="Arial"/>
                </a:rPr>
                <a:t>0.0064</a:t>
              </a:r>
              <a:endParaRPr sz="500">
                <a:latin typeface="Arial"/>
                <a:cs typeface="Arial"/>
              </a:endParaRPr>
            </a:p>
          </p:txBody>
        </p:sp>
        <p:sp>
          <p:nvSpPr>
            <p:cNvPr id="55" name="object 55"/>
            <p:cNvSpPr txBox="1"/>
            <p:nvPr/>
          </p:nvSpPr>
          <p:spPr>
            <a:xfrm>
              <a:off x="3508411" y="2958671"/>
              <a:ext cx="118028" cy="155576"/>
            </a:xfrm>
            <a:prstGeom prst="rect">
              <a:avLst/>
            </a:prstGeom>
          </p:spPr>
          <p:txBody>
            <a:bodyPr vert="horz" wrap="square" lIns="0" tIns="17133" rIns="0" bIns="0" rtlCol="0">
              <a:spAutoFit/>
            </a:bodyPr>
            <a:lstStyle/>
            <a:p>
              <a:pPr marL="12691">
                <a:spcBef>
                  <a:spcPts val="135"/>
                </a:spcBef>
              </a:pPr>
              <a:r>
                <a:rPr sz="899" b="1" spc="5" dirty="0">
                  <a:latin typeface="Arial"/>
                  <a:cs typeface="Arial"/>
                </a:rPr>
                <a:t>**</a:t>
              </a:r>
              <a:endParaRPr sz="899" dirty="0">
                <a:latin typeface="Arial"/>
                <a:cs typeface="Arial"/>
              </a:endParaRPr>
            </a:p>
          </p:txBody>
        </p:sp>
        <p:sp>
          <p:nvSpPr>
            <p:cNvPr id="218" name="object 218"/>
            <p:cNvSpPr txBox="1"/>
            <p:nvPr/>
          </p:nvSpPr>
          <p:spPr>
            <a:xfrm>
              <a:off x="2930916" y="3921848"/>
              <a:ext cx="167310" cy="142958"/>
            </a:xfrm>
            <a:prstGeom prst="rect">
              <a:avLst/>
            </a:prstGeom>
          </p:spPr>
          <p:txBody>
            <a:bodyPr vert="horz" wrap="square" lIns="0" tIns="42515" rIns="0" bIns="0" rtlCol="0">
              <a:spAutoFit/>
            </a:bodyPr>
            <a:lstStyle/>
            <a:p>
              <a:pPr marR="5076" algn="r">
                <a:spcBef>
                  <a:spcPts val="335"/>
                </a:spcBef>
              </a:pPr>
              <a:r>
                <a:rPr sz="650" b="1" spc="15" dirty="0">
                  <a:latin typeface="Arial"/>
                  <a:cs typeface="Arial"/>
                </a:rPr>
                <a:t>0</a:t>
              </a:r>
              <a:r>
                <a:rPr sz="650" b="1" spc="5" dirty="0">
                  <a:latin typeface="Arial"/>
                  <a:cs typeface="Arial"/>
                </a:rPr>
                <a:t>.</a:t>
              </a:r>
              <a:r>
                <a:rPr sz="650" b="1" spc="15" dirty="0">
                  <a:latin typeface="Arial"/>
                  <a:cs typeface="Arial"/>
                </a:rPr>
                <a:t>0</a:t>
              </a:r>
              <a:endParaRPr sz="650" dirty="0">
                <a:latin typeface="Arial"/>
                <a:cs typeface="Arial"/>
              </a:endParaRPr>
            </a:p>
          </p:txBody>
        </p:sp>
        <p:sp>
          <p:nvSpPr>
            <p:cNvPr id="316" name="object 190"/>
            <p:cNvSpPr/>
            <p:nvPr/>
          </p:nvSpPr>
          <p:spPr>
            <a:xfrm>
              <a:off x="3269070" y="3255577"/>
              <a:ext cx="11422" cy="27286"/>
            </a:xfrm>
            <a:custGeom>
              <a:avLst/>
              <a:gdLst/>
              <a:ahLst/>
              <a:cxnLst/>
              <a:rect l="l" t="t" r="r" b="b"/>
              <a:pathLst>
                <a:path w="11430" h="27304">
                  <a:moveTo>
                    <a:pt x="0" y="26700"/>
                  </a:moveTo>
                  <a:lnTo>
                    <a:pt x="10883" y="26700"/>
                  </a:lnTo>
                  <a:lnTo>
                    <a:pt x="10883" y="0"/>
                  </a:lnTo>
                  <a:lnTo>
                    <a:pt x="0" y="0"/>
                  </a:lnTo>
                  <a:lnTo>
                    <a:pt x="0" y="26700"/>
                  </a:lnTo>
                  <a:close/>
                </a:path>
              </a:pathLst>
            </a:custGeom>
            <a:solidFill>
              <a:srgbClr val="000000"/>
            </a:solidFill>
          </p:spPr>
          <p:txBody>
            <a:bodyPr wrap="square" lIns="0" tIns="0" rIns="0" bIns="0" rtlCol="0"/>
            <a:lstStyle/>
            <a:p>
              <a:endParaRPr/>
            </a:p>
          </p:txBody>
        </p:sp>
        <p:sp>
          <p:nvSpPr>
            <p:cNvPr id="319" name="object 191"/>
            <p:cNvSpPr/>
            <p:nvPr/>
          </p:nvSpPr>
          <p:spPr>
            <a:xfrm>
              <a:off x="3269070" y="3253036"/>
              <a:ext cx="1904" cy="2538"/>
            </a:xfrm>
            <a:custGeom>
              <a:avLst/>
              <a:gdLst/>
              <a:ahLst/>
              <a:cxnLst/>
              <a:rect l="l" t="t" r="r" b="b"/>
              <a:pathLst>
                <a:path w="1905" h="2540">
                  <a:moveTo>
                    <a:pt x="0" y="2542"/>
                  </a:moveTo>
                  <a:lnTo>
                    <a:pt x="1286" y="2542"/>
                  </a:lnTo>
                  <a:lnTo>
                    <a:pt x="1286" y="0"/>
                  </a:lnTo>
                  <a:lnTo>
                    <a:pt x="0" y="0"/>
                  </a:lnTo>
                  <a:lnTo>
                    <a:pt x="0" y="2542"/>
                  </a:lnTo>
                  <a:close/>
                </a:path>
              </a:pathLst>
            </a:custGeom>
            <a:solidFill>
              <a:srgbClr val="000000"/>
            </a:solidFill>
          </p:spPr>
          <p:txBody>
            <a:bodyPr wrap="square" lIns="0" tIns="0" rIns="0" bIns="0" rtlCol="0"/>
            <a:lstStyle/>
            <a:p>
              <a:endParaRPr/>
            </a:p>
          </p:txBody>
        </p:sp>
        <p:sp>
          <p:nvSpPr>
            <p:cNvPr id="320" name="object 192"/>
            <p:cNvSpPr/>
            <p:nvPr/>
          </p:nvSpPr>
          <p:spPr>
            <a:xfrm>
              <a:off x="3457591" y="3253196"/>
              <a:ext cx="11422" cy="27286"/>
            </a:xfrm>
            <a:custGeom>
              <a:avLst/>
              <a:gdLst/>
              <a:ahLst/>
              <a:cxnLst/>
              <a:rect l="l" t="t" r="r" b="b"/>
              <a:pathLst>
                <a:path w="11430" h="27304">
                  <a:moveTo>
                    <a:pt x="0" y="26700"/>
                  </a:moveTo>
                  <a:lnTo>
                    <a:pt x="10883" y="26700"/>
                  </a:lnTo>
                  <a:lnTo>
                    <a:pt x="10883" y="0"/>
                  </a:lnTo>
                  <a:lnTo>
                    <a:pt x="0" y="0"/>
                  </a:lnTo>
                  <a:lnTo>
                    <a:pt x="0" y="26700"/>
                  </a:lnTo>
                  <a:close/>
                </a:path>
              </a:pathLst>
            </a:custGeom>
            <a:solidFill>
              <a:srgbClr val="000000"/>
            </a:solidFill>
          </p:spPr>
          <p:txBody>
            <a:bodyPr wrap="square" lIns="0" tIns="0" rIns="0" bIns="0" rtlCol="0"/>
            <a:lstStyle/>
            <a:p>
              <a:endParaRPr/>
            </a:p>
          </p:txBody>
        </p:sp>
        <p:sp>
          <p:nvSpPr>
            <p:cNvPr id="321" name="object 193"/>
            <p:cNvSpPr/>
            <p:nvPr/>
          </p:nvSpPr>
          <p:spPr>
            <a:xfrm>
              <a:off x="3457591" y="3253036"/>
              <a:ext cx="10153" cy="2538"/>
            </a:xfrm>
            <a:custGeom>
              <a:avLst/>
              <a:gdLst/>
              <a:ahLst/>
              <a:cxnLst/>
              <a:rect l="l" t="t" r="r" b="b"/>
              <a:pathLst>
                <a:path w="10159" h="2540">
                  <a:moveTo>
                    <a:pt x="0" y="2542"/>
                  </a:moveTo>
                  <a:lnTo>
                    <a:pt x="9608" y="2542"/>
                  </a:lnTo>
                  <a:lnTo>
                    <a:pt x="9608" y="0"/>
                  </a:lnTo>
                  <a:lnTo>
                    <a:pt x="0" y="0"/>
                  </a:lnTo>
                  <a:lnTo>
                    <a:pt x="0" y="2542"/>
                  </a:lnTo>
                  <a:close/>
                </a:path>
              </a:pathLst>
            </a:custGeom>
            <a:solidFill>
              <a:srgbClr val="000000"/>
            </a:solidFill>
          </p:spPr>
          <p:txBody>
            <a:bodyPr wrap="square" lIns="0" tIns="0" rIns="0" bIns="0" rtlCol="0"/>
            <a:lstStyle/>
            <a:p>
              <a:endParaRPr/>
            </a:p>
          </p:txBody>
        </p:sp>
        <p:sp>
          <p:nvSpPr>
            <p:cNvPr id="322" name="object 194"/>
            <p:cNvSpPr/>
            <p:nvPr/>
          </p:nvSpPr>
          <p:spPr>
            <a:xfrm>
              <a:off x="3457591" y="3250494"/>
              <a:ext cx="11422" cy="2538"/>
            </a:xfrm>
            <a:custGeom>
              <a:avLst/>
              <a:gdLst/>
              <a:ahLst/>
              <a:cxnLst/>
              <a:rect l="l" t="t" r="r" b="b"/>
              <a:pathLst>
                <a:path w="11430" h="2540">
                  <a:moveTo>
                    <a:pt x="0" y="2542"/>
                  </a:moveTo>
                  <a:lnTo>
                    <a:pt x="10883" y="2542"/>
                  </a:lnTo>
                  <a:lnTo>
                    <a:pt x="10883" y="0"/>
                  </a:lnTo>
                  <a:lnTo>
                    <a:pt x="0" y="0"/>
                  </a:lnTo>
                  <a:lnTo>
                    <a:pt x="0" y="2542"/>
                  </a:lnTo>
                  <a:close/>
                </a:path>
              </a:pathLst>
            </a:custGeom>
            <a:solidFill>
              <a:srgbClr val="000000"/>
            </a:solidFill>
          </p:spPr>
          <p:txBody>
            <a:bodyPr wrap="square" lIns="0" tIns="0" rIns="0" bIns="0" rtlCol="0"/>
            <a:lstStyle/>
            <a:p>
              <a:endParaRPr/>
            </a:p>
          </p:txBody>
        </p:sp>
        <p:sp>
          <p:nvSpPr>
            <p:cNvPr id="323" name="object 195"/>
            <p:cNvSpPr/>
            <p:nvPr/>
          </p:nvSpPr>
          <p:spPr>
            <a:xfrm>
              <a:off x="3270355" y="3253036"/>
              <a:ext cx="10153" cy="2538"/>
            </a:xfrm>
            <a:custGeom>
              <a:avLst/>
              <a:gdLst/>
              <a:ahLst/>
              <a:cxnLst/>
              <a:rect l="l" t="t" r="r" b="b"/>
              <a:pathLst>
                <a:path w="10159" h="2540">
                  <a:moveTo>
                    <a:pt x="0" y="2542"/>
                  </a:moveTo>
                  <a:lnTo>
                    <a:pt x="9597" y="2542"/>
                  </a:lnTo>
                  <a:lnTo>
                    <a:pt x="9597" y="0"/>
                  </a:lnTo>
                  <a:lnTo>
                    <a:pt x="0" y="0"/>
                  </a:lnTo>
                  <a:lnTo>
                    <a:pt x="0" y="2542"/>
                  </a:lnTo>
                  <a:close/>
                </a:path>
              </a:pathLst>
            </a:custGeom>
            <a:solidFill>
              <a:srgbClr val="000000"/>
            </a:solidFill>
          </p:spPr>
          <p:txBody>
            <a:bodyPr wrap="square" lIns="0" tIns="0" rIns="0" bIns="0" rtlCol="0"/>
            <a:lstStyle/>
            <a:p>
              <a:endParaRPr/>
            </a:p>
          </p:txBody>
        </p:sp>
        <p:sp>
          <p:nvSpPr>
            <p:cNvPr id="324" name="object 196"/>
            <p:cNvSpPr/>
            <p:nvPr/>
          </p:nvSpPr>
          <p:spPr>
            <a:xfrm>
              <a:off x="3269070" y="3250494"/>
              <a:ext cx="11422" cy="2538"/>
            </a:xfrm>
            <a:custGeom>
              <a:avLst/>
              <a:gdLst/>
              <a:ahLst/>
              <a:cxnLst/>
              <a:rect l="l" t="t" r="r" b="b"/>
              <a:pathLst>
                <a:path w="11430" h="2540">
                  <a:moveTo>
                    <a:pt x="0" y="2542"/>
                  </a:moveTo>
                  <a:lnTo>
                    <a:pt x="10883" y="2542"/>
                  </a:lnTo>
                  <a:lnTo>
                    <a:pt x="10883" y="0"/>
                  </a:lnTo>
                  <a:lnTo>
                    <a:pt x="0" y="0"/>
                  </a:lnTo>
                  <a:lnTo>
                    <a:pt x="0" y="2542"/>
                  </a:lnTo>
                  <a:close/>
                </a:path>
              </a:pathLst>
            </a:custGeom>
            <a:solidFill>
              <a:srgbClr val="000000"/>
            </a:solidFill>
          </p:spPr>
          <p:txBody>
            <a:bodyPr wrap="square" lIns="0" tIns="0" rIns="0" bIns="0" rtlCol="0"/>
            <a:lstStyle/>
            <a:p>
              <a:endParaRPr/>
            </a:p>
          </p:txBody>
        </p:sp>
        <p:sp>
          <p:nvSpPr>
            <p:cNvPr id="325" name="object 197"/>
            <p:cNvSpPr/>
            <p:nvPr/>
          </p:nvSpPr>
          <p:spPr>
            <a:xfrm>
              <a:off x="3269071" y="3248589"/>
              <a:ext cx="199886" cy="0"/>
            </a:xfrm>
            <a:custGeom>
              <a:avLst/>
              <a:gdLst/>
              <a:ahLst/>
              <a:cxnLst/>
              <a:rect l="l" t="t" r="r" b="b"/>
              <a:pathLst>
                <a:path w="200025">
                  <a:moveTo>
                    <a:pt x="0" y="0"/>
                  </a:moveTo>
                  <a:lnTo>
                    <a:pt x="199536" y="0"/>
                  </a:lnTo>
                </a:path>
              </a:pathLst>
            </a:custGeom>
            <a:ln w="9525">
              <a:solidFill>
                <a:srgbClr val="000000"/>
              </a:solidFill>
            </a:ln>
          </p:spPr>
          <p:txBody>
            <a:bodyPr wrap="square" lIns="0" tIns="0" rIns="0" bIns="0" rtlCol="0"/>
            <a:lstStyle/>
            <a:p>
              <a:endParaRPr/>
            </a:p>
          </p:txBody>
        </p:sp>
        <p:sp>
          <p:nvSpPr>
            <p:cNvPr id="328" name="object 200"/>
            <p:cNvSpPr/>
            <p:nvPr/>
          </p:nvSpPr>
          <p:spPr>
            <a:xfrm>
              <a:off x="3466051" y="3253029"/>
              <a:ext cx="2538" cy="2538"/>
            </a:xfrm>
            <a:custGeom>
              <a:avLst/>
              <a:gdLst/>
              <a:ahLst/>
              <a:cxnLst/>
              <a:rect l="l" t="t" r="r" b="b"/>
              <a:pathLst>
                <a:path w="2540" h="2540">
                  <a:moveTo>
                    <a:pt x="2418" y="0"/>
                  </a:moveTo>
                  <a:lnTo>
                    <a:pt x="0" y="2424"/>
                  </a:lnTo>
                  <a:lnTo>
                    <a:pt x="2418" y="2424"/>
                  </a:lnTo>
                  <a:lnTo>
                    <a:pt x="2418" y="0"/>
                  </a:lnTo>
                  <a:close/>
                </a:path>
              </a:pathLst>
            </a:custGeom>
            <a:solidFill>
              <a:srgbClr val="000000"/>
            </a:solidFill>
          </p:spPr>
          <p:txBody>
            <a:bodyPr wrap="square" lIns="0" tIns="0" rIns="0" bIns="0" rtlCol="0"/>
            <a:lstStyle/>
            <a:p>
              <a:endParaRPr/>
            </a:p>
          </p:txBody>
        </p:sp>
      </p:grpSp>
      <p:sp>
        <p:nvSpPr>
          <p:cNvPr id="329" name="Rechteck 328"/>
          <p:cNvSpPr/>
          <p:nvPr/>
        </p:nvSpPr>
        <p:spPr>
          <a:xfrm>
            <a:off x="2515208" y="3817368"/>
            <a:ext cx="511679" cy="200055"/>
          </a:xfrm>
          <a:prstGeom prst="rect">
            <a:avLst/>
          </a:prstGeom>
        </p:spPr>
        <p:txBody>
          <a:bodyPr wrap="none">
            <a:spAutoFit/>
          </a:bodyPr>
          <a:lstStyle/>
          <a:p>
            <a:pPr marL="12691">
              <a:spcBef>
                <a:spcPts val="245"/>
              </a:spcBef>
            </a:pPr>
            <a:r>
              <a:rPr lang="de-CH" sz="700" b="1" dirty="0">
                <a:latin typeface="Arial"/>
                <a:cs typeface="Arial"/>
              </a:rPr>
              <a:t>LC3B-II</a:t>
            </a:r>
            <a:endParaRPr lang="de-CH" sz="700" dirty="0">
              <a:latin typeface="Arial"/>
              <a:cs typeface="Arial"/>
            </a:endParaRPr>
          </a:p>
        </p:txBody>
      </p:sp>
      <p:sp>
        <p:nvSpPr>
          <p:cNvPr id="330" name="TextBox 37"/>
          <p:cNvSpPr txBox="1"/>
          <p:nvPr/>
        </p:nvSpPr>
        <p:spPr>
          <a:xfrm>
            <a:off x="2357675" y="2259596"/>
            <a:ext cx="627650" cy="200055"/>
          </a:xfrm>
          <a:prstGeom prst="rect">
            <a:avLst/>
          </a:prstGeom>
          <a:noFill/>
        </p:spPr>
        <p:txBody>
          <a:bodyPr wrap="square" rtlCol="0">
            <a:spAutoFit/>
          </a:bodyPr>
          <a:lstStyle/>
          <a:p>
            <a:r>
              <a:rPr lang="en-US" sz="700" b="1" dirty="0">
                <a:latin typeface="Arial" panose="020B0604020202020204" pitchFamily="34" charset="0"/>
                <a:cs typeface="Arial" panose="020B0604020202020204" pitchFamily="34" charset="0"/>
              </a:rPr>
              <a:t>VPS34-IN1</a:t>
            </a:r>
          </a:p>
        </p:txBody>
      </p:sp>
      <p:grpSp>
        <p:nvGrpSpPr>
          <p:cNvPr id="332" name="Gruppieren 331"/>
          <p:cNvGrpSpPr/>
          <p:nvPr/>
        </p:nvGrpSpPr>
        <p:grpSpPr>
          <a:xfrm>
            <a:off x="3028079" y="2113921"/>
            <a:ext cx="516720" cy="359550"/>
            <a:chOff x="1141410" y="2140701"/>
            <a:chExt cx="661685" cy="418564"/>
          </a:xfrm>
        </p:grpSpPr>
        <p:sp>
          <p:nvSpPr>
            <p:cNvPr id="333" name="TextBox 41"/>
            <p:cNvSpPr txBox="1"/>
            <p:nvPr/>
          </p:nvSpPr>
          <p:spPr>
            <a:xfrm>
              <a:off x="1145212" y="2140701"/>
              <a:ext cx="155900" cy="232890"/>
            </a:xfrm>
            <a:prstGeom prst="rect">
              <a:avLst/>
            </a:prstGeom>
            <a:noFill/>
          </p:spPr>
          <p:txBody>
            <a:bodyPr wrap="square" rtlCol="0" anchor="ctr" anchorCtr="0">
              <a:spAutoFit/>
            </a:bodyPr>
            <a:lstStyle/>
            <a:p>
              <a:pPr algn="ctr"/>
              <a:r>
                <a:rPr lang="en-US" sz="700" b="1" dirty="0">
                  <a:latin typeface="Arial" panose="020B0604020202020204" pitchFamily="34" charset="0"/>
                  <a:cs typeface="Arial" panose="020B0604020202020204" pitchFamily="34" charset="0"/>
                </a:rPr>
                <a:t>-</a:t>
              </a:r>
            </a:p>
          </p:txBody>
        </p:sp>
        <p:sp>
          <p:nvSpPr>
            <p:cNvPr id="334" name="TextBox 41"/>
            <p:cNvSpPr txBox="1"/>
            <p:nvPr/>
          </p:nvSpPr>
          <p:spPr>
            <a:xfrm>
              <a:off x="1318583" y="2143921"/>
              <a:ext cx="155900" cy="232890"/>
            </a:xfrm>
            <a:prstGeom prst="rect">
              <a:avLst/>
            </a:prstGeom>
            <a:noFill/>
          </p:spPr>
          <p:txBody>
            <a:bodyPr wrap="square" rtlCol="0" anchor="ctr" anchorCtr="0">
              <a:spAutoFit/>
            </a:bodyPr>
            <a:lstStyle/>
            <a:p>
              <a:pPr algn="ctr"/>
              <a:r>
                <a:rPr lang="en-US" sz="700" b="1" dirty="0">
                  <a:latin typeface="Arial" panose="020B0604020202020204" pitchFamily="34" charset="0"/>
                  <a:cs typeface="Arial" panose="020B0604020202020204" pitchFamily="34" charset="0"/>
                </a:rPr>
                <a:t>-</a:t>
              </a:r>
            </a:p>
          </p:txBody>
        </p:sp>
        <p:sp>
          <p:nvSpPr>
            <p:cNvPr id="335" name="TextBox 41"/>
            <p:cNvSpPr txBox="1"/>
            <p:nvPr/>
          </p:nvSpPr>
          <p:spPr>
            <a:xfrm>
              <a:off x="1480216" y="2147581"/>
              <a:ext cx="155900" cy="232890"/>
            </a:xfrm>
            <a:prstGeom prst="rect">
              <a:avLst/>
            </a:prstGeom>
            <a:noFill/>
          </p:spPr>
          <p:txBody>
            <a:bodyPr wrap="square" rtlCol="0" anchor="ctr" anchorCtr="0">
              <a:spAutoFit/>
            </a:bodyPr>
            <a:lstStyle/>
            <a:p>
              <a:pPr algn="ctr"/>
              <a:r>
                <a:rPr lang="en-US" sz="700" b="1" dirty="0">
                  <a:latin typeface="Arial" panose="020B0604020202020204" pitchFamily="34" charset="0"/>
                  <a:cs typeface="Arial" panose="020B0604020202020204" pitchFamily="34" charset="0"/>
                </a:rPr>
                <a:t>+</a:t>
              </a:r>
            </a:p>
          </p:txBody>
        </p:sp>
        <p:sp>
          <p:nvSpPr>
            <p:cNvPr id="336" name="TextBox 41"/>
            <p:cNvSpPr txBox="1"/>
            <p:nvPr/>
          </p:nvSpPr>
          <p:spPr>
            <a:xfrm>
              <a:off x="1647195" y="2147582"/>
              <a:ext cx="155900" cy="232890"/>
            </a:xfrm>
            <a:prstGeom prst="rect">
              <a:avLst/>
            </a:prstGeom>
            <a:noFill/>
          </p:spPr>
          <p:txBody>
            <a:bodyPr wrap="square" rtlCol="0" anchor="ctr" anchorCtr="0">
              <a:spAutoFit/>
            </a:bodyPr>
            <a:lstStyle/>
            <a:p>
              <a:pPr algn="ctr"/>
              <a:r>
                <a:rPr lang="en-US" sz="700" b="1" dirty="0">
                  <a:latin typeface="Arial" panose="020B0604020202020204" pitchFamily="34" charset="0"/>
                  <a:cs typeface="Arial" panose="020B0604020202020204" pitchFamily="34" charset="0"/>
                </a:rPr>
                <a:t>+</a:t>
              </a:r>
            </a:p>
          </p:txBody>
        </p:sp>
        <p:sp>
          <p:nvSpPr>
            <p:cNvPr id="337" name="TextBox 41"/>
            <p:cNvSpPr txBox="1"/>
            <p:nvPr/>
          </p:nvSpPr>
          <p:spPr>
            <a:xfrm>
              <a:off x="1141410" y="2311819"/>
              <a:ext cx="155900" cy="232890"/>
            </a:xfrm>
            <a:prstGeom prst="rect">
              <a:avLst/>
            </a:prstGeom>
            <a:noFill/>
          </p:spPr>
          <p:txBody>
            <a:bodyPr wrap="square" rtlCol="0" anchor="ctr" anchorCtr="0">
              <a:spAutoFit/>
            </a:bodyPr>
            <a:lstStyle/>
            <a:p>
              <a:pPr algn="ctr"/>
              <a:r>
                <a:rPr lang="en-US" sz="700" b="1" dirty="0">
                  <a:latin typeface="Arial" panose="020B0604020202020204" pitchFamily="34" charset="0"/>
                  <a:cs typeface="Arial" panose="020B0604020202020204" pitchFamily="34" charset="0"/>
                </a:rPr>
                <a:t>-</a:t>
              </a:r>
            </a:p>
          </p:txBody>
        </p:sp>
        <p:sp>
          <p:nvSpPr>
            <p:cNvPr id="338" name="TextBox 41"/>
            <p:cNvSpPr txBox="1"/>
            <p:nvPr/>
          </p:nvSpPr>
          <p:spPr>
            <a:xfrm>
              <a:off x="1319918" y="2326375"/>
              <a:ext cx="155900" cy="232890"/>
            </a:xfrm>
            <a:prstGeom prst="rect">
              <a:avLst/>
            </a:prstGeom>
            <a:noFill/>
          </p:spPr>
          <p:txBody>
            <a:bodyPr wrap="square" rtlCol="0" anchor="ctr" anchorCtr="0">
              <a:spAutoFit/>
            </a:bodyPr>
            <a:lstStyle/>
            <a:p>
              <a:pPr algn="ctr"/>
              <a:r>
                <a:rPr lang="en-US" sz="700" b="1" dirty="0">
                  <a:latin typeface="Arial" panose="020B0604020202020204" pitchFamily="34" charset="0"/>
                  <a:cs typeface="Arial" panose="020B0604020202020204" pitchFamily="34" charset="0"/>
                </a:rPr>
                <a:t>+</a:t>
              </a:r>
            </a:p>
          </p:txBody>
        </p:sp>
        <p:sp>
          <p:nvSpPr>
            <p:cNvPr id="339" name="TextBox 41"/>
            <p:cNvSpPr txBox="1"/>
            <p:nvPr/>
          </p:nvSpPr>
          <p:spPr>
            <a:xfrm>
              <a:off x="1632911" y="2324361"/>
              <a:ext cx="155900" cy="232890"/>
            </a:xfrm>
            <a:prstGeom prst="rect">
              <a:avLst/>
            </a:prstGeom>
            <a:noFill/>
          </p:spPr>
          <p:txBody>
            <a:bodyPr wrap="square" rtlCol="0" anchor="ctr" anchorCtr="0">
              <a:spAutoFit/>
            </a:bodyPr>
            <a:lstStyle/>
            <a:p>
              <a:pPr algn="ctr"/>
              <a:r>
                <a:rPr lang="en-US" sz="700" b="1" dirty="0">
                  <a:latin typeface="Arial" panose="020B0604020202020204" pitchFamily="34" charset="0"/>
                  <a:cs typeface="Arial" panose="020B0604020202020204" pitchFamily="34" charset="0"/>
                </a:rPr>
                <a:t>+</a:t>
              </a:r>
            </a:p>
          </p:txBody>
        </p:sp>
        <p:sp>
          <p:nvSpPr>
            <p:cNvPr id="340" name="TextBox 41"/>
            <p:cNvSpPr txBox="1"/>
            <p:nvPr/>
          </p:nvSpPr>
          <p:spPr>
            <a:xfrm>
              <a:off x="1472648" y="2311819"/>
              <a:ext cx="155900" cy="232891"/>
            </a:xfrm>
            <a:prstGeom prst="rect">
              <a:avLst/>
            </a:prstGeom>
            <a:noFill/>
          </p:spPr>
          <p:txBody>
            <a:bodyPr wrap="square" rtlCol="0" anchor="ctr" anchorCtr="0">
              <a:spAutoFit/>
            </a:bodyPr>
            <a:lstStyle/>
            <a:p>
              <a:pPr algn="ctr"/>
              <a:r>
                <a:rPr lang="en-US" sz="700" b="1" dirty="0">
                  <a:latin typeface="Arial" panose="020B0604020202020204" pitchFamily="34" charset="0"/>
                  <a:cs typeface="Arial" panose="020B0604020202020204" pitchFamily="34" charset="0"/>
                </a:rPr>
                <a:t>-</a:t>
              </a:r>
            </a:p>
          </p:txBody>
        </p:sp>
      </p:grpSp>
      <p:sp>
        <p:nvSpPr>
          <p:cNvPr id="341" name="TextBox 39"/>
          <p:cNvSpPr txBox="1"/>
          <p:nvPr/>
        </p:nvSpPr>
        <p:spPr>
          <a:xfrm>
            <a:off x="2421631" y="2133335"/>
            <a:ext cx="566322" cy="200055"/>
          </a:xfrm>
          <a:prstGeom prst="rect">
            <a:avLst/>
          </a:prstGeom>
          <a:noFill/>
        </p:spPr>
        <p:txBody>
          <a:bodyPr wrap="square" rtlCol="0">
            <a:spAutoFit/>
          </a:bodyPr>
          <a:lstStyle/>
          <a:p>
            <a:r>
              <a:rPr lang="en-US" sz="700" b="1" dirty="0" err="1">
                <a:latin typeface="Arial" panose="020B0604020202020204" pitchFamily="34" charset="0"/>
                <a:cs typeface="Arial" panose="020B0604020202020204" pitchFamily="34" charset="0"/>
              </a:rPr>
              <a:t>Ceritinib</a:t>
            </a:r>
            <a:endParaRPr lang="en-US" sz="700" b="1" dirty="0">
              <a:latin typeface="Arial" panose="020B0604020202020204" pitchFamily="34" charset="0"/>
              <a:cs typeface="Arial" panose="020B0604020202020204" pitchFamily="34" charset="0"/>
            </a:endParaRPr>
          </a:p>
        </p:txBody>
      </p:sp>
      <p:sp>
        <p:nvSpPr>
          <p:cNvPr id="221" name="Rechteck 220"/>
          <p:cNvSpPr/>
          <p:nvPr/>
        </p:nvSpPr>
        <p:spPr>
          <a:xfrm>
            <a:off x="201919" y="5333388"/>
            <a:ext cx="6013938" cy="2092881"/>
          </a:xfrm>
          <a:prstGeom prst="rect">
            <a:avLst/>
          </a:prstGeom>
        </p:spPr>
        <p:txBody>
          <a:bodyPr wrap="square">
            <a:spAutoFit/>
          </a:bodyPr>
          <a:lstStyle/>
          <a:p>
            <a:pPr algn="just">
              <a:spcAft>
                <a:spcPts val="0"/>
              </a:spcAft>
            </a:pPr>
            <a:r>
              <a:rPr lang="en-US" sz="1000" b="1" dirty="0">
                <a:latin typeface="Arial" panose="020B0604020202020204" pitchFamily="34" charset="0"/>
                <a:ea typeface="MS Mincho"/>
                <a:cs typeface="Times New Roman" panose="02020603050405020304" pitchFamily="18" charset="0"/>
              </a:rPr>
              <a:t>Supplementary Figure </a:t>
            </a:r>
            <a:r>
              <a:rPr lang="en-US" sz="1000" b="1" dirty="0" smtClean="0">
                <a:latin typeface="Arial" panose="020B0604020202020204" pitchFamily="34" charset="0"/>
                <a:ea typeface="MS Mincho"/>
                <a:cs typeface="Times New Roman" panose="02020603050405020304" pitchFamily="18" charset="0"/>
              </a:rPr>
              <a:t>2 </a:t>
            </a:r>
            <a:r>
              <a:rPr lang="en-US" sz="1000" b="1" dirty="0">
                <a:latin typeface="Arial" panose="020B0604020202020204" pitchFamily="34" charset="0"/>
                <a:ea typeface="MS Mincho"/>
                <a:cs typeface="Times New Roman" panose="02020603050405020304" pitchFamily="18" charset="0"/>
              </a:rPr>
              <a:t>(A) </a:t>
            </a:r>
            <a:r>
              <a:rPr lang="en-US" sz="1000" dirty="0">
                <a:latin typeface="Arial" panose="020B0604020202020204" pitchFamily="34" charset="0"/>
                <a:ea typeface="MS Mincho"/>
                <a:cs typeface="Times New Roman" panose="02020603050405020304" pitchFamily="18" charset="0"/>
              </a:rPr>
              <a:t>H3122 cells stably expressing the mCherry-eGFP-LC3B construct were subjected to DMSO or VPS34-IN1 treatment followed by </a:t>
            </a:r>
            <a:r>
              <a:rPr lang="en-US" sz="1000" dirty="0" err="1">
                <a:latin typeface="Arial" panose="020B0604020202020204" pitchFamily="34" charset="0"/>
                <a:ea typeface="MS Mincho"/>
                <a:cs typeface="Times New Roman" panose="02020603050405020304" pitchFamily="18" charset="0"/>
              </a:rPr>
              <a:t>ratiometric</a:t>
            </a:r>
            <a:r>
              <a:rPr lang="en-US" sz="1000" dirty="0">
                <a:latin typeface="Arial" panose="020B0604020202020204" pitchFamily="34" charset="0"/>
                <a:ea typeface="MS Mincho"/>
                <a:cs typeface="Times New Roman" panose="02020603050405020304" pitchFamily="18" charset="0"/>
              </a:rPr>
              <a:t> FACS analysis. </a:t>
            </a:r>
            <a:r>
              <a:rPr lang="en-US" sz="1000" dirty="0" err="1">
                <a:latin typeface="Arial" panose="020B0604020202020204" pitchFamily="34" charset="0"/>
                <a:ea typeface="MS Mincho"/>
                <a:cs typeface="Times New Roman" panose="02020603050405020304" pitchFamily="18" charset="0"/>
              </a:rPr>
              <a:t>Kruskal</a:t>
            </a:r>
            <a:r>
              <a:rPr lang="en-US" sz="1000" dirty="0">
                <a:latin typeface="Arial" panose="020B0604020202020204" pitchFamily="34" charset="0"/>
                <a:ea typeface="MS Mincho"/>
                <a:cs typeface="Times New Roman" panose="02020603050405020304" pitchFamily="18" charset="0"/>
              </a:rPr>
              <a:t>-Wallis followed by Dunn`s multiple comparison was applied for statistical testing *p ≤ 0.05, **p ≤ 0.01. ns; p &gt; 0.05 (</a:t>
            </a:r>
            <a:r>
              <a:rPr lang="en-US" sz="1000" b="1" dirty="0">
                <a:latin typeface="Arial" panose="020B0604020202020204" pitchFamily="34" charset="0"/>
                <a:ea typeface="MS Mincho"/>
                <a:cs typeface="Times New Roman" panose="02020603050405020304" pitchFamily="18" charset="0"/>
              </a:rPr>
              <a:t>B</a:t>
            </a:r>
            <a:r>
              <a:rPr lang="en-US" sz="1000" dirty="0">
                <a:latin typeface="Arial" panose="020B0604020202020204" pitchFamily="34" charset="0"/>
                <a:ea typeface="MS Mincho"/>
                <a:cs typeface="Times New Roman" panose="02020603050405020304" pitchFamily="18" charset="0"/>
              </a:rPr>
              <a:t>) Bar plots represent percent proteolysis of H3122 cells after treatment with 0 or 1 µM </a:t>
            </a:r>
            <a:r>
              <a:rPr lang="en-US" sz="1000" dirty="0" err="1">
                <a:latin typeface="Arial" panose="020B0604020202020204" pitchFamily="34" charset="0"/>
                <a:ea typeface="MS Mincho"/>
                <a:cs typeface="Times New Roman" panose="02020603050405020304" pitchFamily="18" charset="0"/>
              </a:rPr>
              <a:t>Ceritinib</a:t>
            </a:r>
            <a:r>
              <a:rPr lang="en-US" sz="1000" dirty="0">
                <a:latin typeface="Arial" panose="020B0604020202020204" pitchFamily="34" charset="0"/>
                <a:ea typeface="MS Mincho"/>
                <a:cs typeface="Times New Roman" panose="02020603050405020304" pitchFamily="18" charset="0"/>
              </a:rPr>
              <a:t> for 24 h in the  presence or absence of VPS34-IN1 during the last 5 h. Mann-Whitney-U was applied to  compare two groups. **p ≤ 0.01. </a:t>
            </a:r>
            <a:r>
              <a:rPr lang="en-US" sz="1000" b="1" dirty="0">
                <a:latin typeface="Arial" panose="020B0604020202020204" pitchFamily="34" charset="0"/>
                <a:ea typeface="MS Mincho"/>
                <a:cs typeface="Times New Roman" panose="02020603050405020304" pitchFamily="18" charset="0"/>
              </a:rPr>
              <a:t>(C)</a:t>
            </a:r>
            <a:r>
              <a:rPr lang="en-US" sz="1000" dirty="0">
                <a:latin typeface="Arial" panose="020B0604020202020204" pitchFamily="34" charset="0"/>
                <a:ea typeface="MS Mincho"/>
                <a:cs typeface="Times New Roman" panose="02020603050405020304" pitchFamily="18" charset="0"/>
              </a:rPr>
              <a:t> Quantification of VPS34-IN1-sensitive proteolysis in H3122 cells after treatment with 1 µM </a:t>
            </a:r>
            <a:r>
              <a:rPr lang="en-US" sz="1000" dirty="0" err="1">
                <a:latin typeface="Arial" panose="020B0604020202020204" pitchFamily="34" charset="0"/>
                <a:ea typeface="MS Mincho"/>
                <a:cs typeface="Times New Roman" panose="02020603050405020304" pitchFamily="18" charset="0"/>
              </a:rPr>
              <a:t>Ceritinib</a:t>
            </a:r>
            <a:r>
              <a:rPr lang="en-US" sz="1000" dirty="0">
                <a:latin typeface="Arial" panose="020B0604020202020204" pitchFamily="34" charset="0"/>
                <a:ea typeface="MS Mincho"/>
                <a:cs typeface="Times New Roman" panose="02020603050405020304" pitchFamily="18" charset="0"/>
              </a:rPr>
              <a:t> for 24 h (n=3). Mann-Whitney-U was applied to compare two groups. **p &lt; 0.01. (</a:t>
            </a:r>
            <a:r>
              <a:rPr lang="en-US" sz="1000" b="1" dirty="0">
                <a:latin typeface="Arial" panose="020B0604020202020204" pitchFamily="34" charset="0"/>
                <a:ea typeface="MS Mincho"/>
                <a:cs typeface="Times New Roman" panose="02020603050405020304" pitchFamily="18" charset="0"/>
              </a:rPr>
              <a:t>D-E</a:t>
            </a:r>
            <a:r>
              <a:rPr lang="en-US" sz="1000" dirty="0">
                <a:latin typeface="Arial" panose="020B0604020202020204" pitchFamily="34" charset="0"/>
                <a:ea typeface="MS Mincho"/>
                <a:cs typeface="Times New Roman" panose="02020603050405020304" pitchFamily="18" charset="0"/>
              </a:rPr>
              <a:t>) H3122 cells were infected with </a:t>
            </a:r>
            <a:r>
              <a:rPr lang="en-US" sz="1000" dirty="0" err="1">
                <a:latin typeface="Arial" panose="020B0604020202020204" pitchFamily="34" charset="0"/>
                <a:ea typeface="MS Mincho"/>
                <a:cs typeface="Times New Roman" panose="02020603050405020304" pitchFamily="18" charset="0"/>
              </a:rPr>
              <a:t>lentiviral</a:t>
            </a:r>
            <a:r>
              <a:rPr lang="en-US" sz="1000" dirty="0">
                <a:latin typeface="Arial" panose="020B0604020202020204" pitchFamily="34" charset="0"/>
                <a:ea typeface="MS Mincho"/>
                <a:cs typeface="Times New Roman" panose="02020603050405020304" pitchFamily="18" charset="0"/>
              </a:rPr>
              <a:t> vectors containing either control </a:t>
            </a:r>
            <a:r>
              <a:rPr lang="en-US" sz="1000" dirty="0" err="1">
                <a:latin typeface="Arial" panose="020B0604020202020204" pitchFamily="34" charset="0"/>
                <a:ea typeface="MS Mincho"/>
                <a:cs typeface="Times New Roman" panose="02020603050405020304" pitchFamily="18" charset="0"/>
              </a:rPr>
              <a:t>shRNA</a:t>
            </a:r>
            <a:r>
              <a:rPr lang="en-US" sz="1000" dirty="0">
                <a:latin typeface="Arial" panose="020B0604020202020204" pitchFamily="34" charset="0"/>
                <a:ea typeface="MS Mincho"/>
                <a:cs typeface="Times New Roman" panose="02020603050405020304" pitchFamily="18" charset="0"/>
              </a:rPr>
              <a:t> (</a:t>
            </a:r>
            <a:r>
              <a:rPr lang="en-US" sz="1000" dirty="0" err="1">
                <a:latin typeface="Arial" panose="020B0604020202020204" pitchFamily="34" charset="0"/>
                <a:ea typeface="MS Mincho"/>
                <a:cs typeface="Times New Roman" panose="02020603050405020304" pitchFamily="18" charset="0"/>
              </a:rPr>
              <a:t>shCtrl</a:t>
            </a:r>
            <a:r>
              <a:rPr lang="en-US" sz="1000" dirty="0">
                <a:latin typeface="Arial" panose="020B0604020202020204" pitchFamily="34" charset="0"/>
                <a:ea typeface="MS Mincho"/>
                <a:cs typeface="Times New Roman" panose="02020603050405020304" pitchFamily="18" charset="0"/>
              </a:rPr>
              <a:t>) or two different </a:t>
            </a:r>
            <a:r>
              <a:rPr lang="en-US" sz="1000" dirty="0" err="1">
                <a:latin typeface="Arial" panose="020B0604020202020204" pitchFamily="34" charset="0"/>
                <a:ea typeface="MS Mincho"/>
                <a:cs typeface="Times New Roman" panose="02020603050405020304" pitchFamily="18" charset="0"/>
              </a:rPr>
              <a:t>shRNAs</a:t>
            </a:r>
            <a:r>
              <a:rPr lang="en-US" sz="1000" dirty="0">
                <a:latin typeface="Arial" panose="020B0604020202020204" pitchFamily="34" charset="0"/>
                <a:ea typeface="MS Mincho"/>
                <a:cs typeface="Times New Roman" panose="02020603050405020304" pitchFamily="18" charset="0"/>
              </a:rPr>
              <a:t> to target ULK1 or LC3B  mRNA. After selection and recovery, cells were analyzed for knockdown efficiency by western blot analysis. Knockdown efficiency was determined each time an experiment was performed. The quantification of three (shULK1) or five (shLC3B) independent experiments is shown. </a:t>
            </a:r>
            <a:r>
              <a:rPr lang="en-US" sz="1000" dirty="0" err="1">
                <a:latin typeface="Arial" panose="020B0604020202020204" pitchFamily="34" charset="0"/>
                <a:ea typeface="MS Mincho"/>
                <a:cs typeface="Times New Roman" panose="02020603050405020304" pitchFamily="18" charset="0"/>
              </a:rPr>
              <a:t>Kruskal</a:t>
            </a:r>
            <a:r>
              <a:rPr lang="en-US" sz="1000" dirty="0">
                <a:latin typeface="Arial" panose="020B0604020202020204" pitchFamily="34" charset="0"/>
                <a:ea typeface="MS Mincho"/>
                <a:cs typeface="Times New Roman" panose="02020603050405020304" pitchFamily="18" charset="0"/>
              </a:rPr>
              <a:t>-Wallis followed by Dunn`s multiple comparison was applied for statistical testing *p ≤ 0.05, **p ≤ 0.01. </a:t>
            </a:r>
            <a:endParaRPr lang="de-CH" sz="1000" dirty="0">
              <a:effectLst/>
              <a:latin typeface="Cambria" panose="02040503050406030204" pitchFamily="18" charset="0"/>
              <a:ea typeface="MS Mincho"/>
              <a:cs typeface="Times New Roman" panose="02020603050405020304" pitchFamily="18" charset="0"/>
            </a:endParaRPr>
          </a:p>
        </p:txBody>
      </p:sp>
    </p:spTree>
    <p:extLst>
      <p:ext uri="{BB962C8B-B14F-4D97-AF65-F5344CB8AC3E}">
        <p14:creationId xmlns:p14="http://schemas.microsoft.com/office/powerpoint/2010/main" val="1647076636"/>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738</Words>
  <Application>Microsoft Office PowerPoint</Application>
  <PresentationFormat>Benutzerdefiniert</PresentationFormat>
  <Paragraphs>238</Paragraphs>
  <Slides>4</Slides>
  <Notes>0</Notes>
  <HiddenSlides>0</HiddenSlides>
  <MMClips>0</MMClips>
  <ScaleCrop>false</ScaleCrop>
  <HeadingPairs>
    <vt:vector size="8" baseType="variant">
      <vt:variant>
        <vt:lpstr>Verwendete Schriftarten</vt:lpstr>
      </vt:variant>
      <vt:variant>
        <vt:i4>5</vt:i4>
      </vt:variant>
      <vt:variant>
        <vt:lpstr>Design</vt:lpstr>
      </vt:variant>
      <vt:variant>
        <vt:i4>2</vt:i4>
      </vt:variant>
      <vt:variant>
        <vt:lpstr>Eingebettete OLE-Server</vt:lpstr>
      </vt:variant>
      <vt:variant>
        <vt:i4>1</vt:i4>
      </vt:variant>
      <vt:variant>
        <vt:lpstr>Folientitel</vt:lpstr>
      </vt:variant>
      <vt:variant>
        <vt:i4>4</vt:i4>
      </vt:variant>
    </vt:vector>
  </HeadingPairs>
  <TitlesOfParts>
    <vt:vector size="12" baseType="lpstr">
      <vt:lpstr>ＭＳ Ｐゴシック</vt:lpstr>
      <vt:lpstr>Arial</vt:lpstr>
      <vt:lpstr>Cambria</vt:lpstr>
      <vt:lpstr>MS Mincho</vt:lpstr>
      <vt:lpstr>Times New Roman</vt:lpstr>
      <vt:lpstr>Default Design</vt:lpstr>
      <vt:lpstr>1_Default Design</vt:lpstr>
      <vt:lpstr>Prism 8</vt:lpstr>
      <vt:lpstr>ALK inhibition activates LC3B-  independent, protective autophagy in  EML4-ALK positive lung cancer cells</vt:lpstr>
      <vt:lpstr>PowerPoint-Präsentation</vt:lpstr>
      <vt:lpstr>PowerPoint-Präsentation</vt:lpstr>
      <vt:lpstr>PowerPoint-Präsentation</vt:lpstr>
    </vt:vector>
  </TitlesOfParts>
  <Company>DKF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Anna</dc:creator>
  <cp:lastModifiedBy>Bill, Anna Magdalena (PATHOLOGY)</cp:lastModifiedBy>
  <cp:revision>1147</cp:revision>
  <cp:lastPrinted>2020-04-16T20:20:52Z</cp:lastPrinted>
  <dcterms:created xsi:type="dcterms:W3CDTF">2011-06-27T09:18:54Z</dcterms:created>
  <dcterms:modified xsi:type="dcterms:W3CDTF">2021-03-10T14:29:47Z</dcterms:modified>
</cp:coreProperties>
</file>