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7" r:id="rId2"/>
    <p:sldId id="261" r:id="rId3"/>
    <p:sldId id="266" r:id="rId4"/>
    <p:sldId id="263" r:id="rId5"/>
    <p:sldId id="258" r:id="rId6"/>
    <p:sldId id="259" r:id="rId7"/>
    <p:sldId id="265" r:id="rId8"/>
    <p:sldId id="264" r:id="rId9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Samantha N. Costa" initials="SN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236E4F-72B8-46E5-955C-E72420D3AA77}" v="5" dt="2020-04-17T15:22:11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49" autoAdjust="0"/>
  </p:normalViewPr>
  <p:slideViewPr>
    <p:cSldViewPr snapToGrid="0">
      <p:cViewPr varScale="1">
        <p:scale>
          <a:sx n="84" d="100"/>
          <a:sy n="84" d="100"/>
        </p:scale>
        <p:origin x="289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1236E4F-72B8-46E5-955C-E72420D3AA77}"/>
    <pc:docChg chg="modSld">
      <pc:chgData name="" userId="" providerId="" clId="Web-{31236E4F-72B8-46E5-955C-E72420D3AA77}" dt="2020-04-17T15:22:13.722" v="7"/>
      <pc:docMkLst>
        <pc:docMk/>
      </pc:docMkLst>
      <pc:sldChg chg="addSp delSp modSp">
        <pc:chgData name="" userId="" providerId="" clId="Web-{31236E4F-72B8-46E5-955C-E72420D3AA77}" dt="2020-04-17T15:22:13.722" v="7"/>
        <pc:sldMkLst>
          <pc:docMk/>
          <pc:sldMk cId="1482427114" sldId="257"/>
        </pc:sldMkLst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12" creationId="{7A206B3A-2355-47E1-8225-451DF79D3C19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13" creationId="{548E5135-43E5-4E4C-A107-8B8D744B2D8B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15" creationId="{AA30A066-7AC6-41B0-AA87-5F31AAA1A9FB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16" creationId="{2F9A067B-04C3-43C0-A960-14A98394F03D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25" creationId="{E08291D2-4261-4E33-8165-950278CD56BF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27" creationId="{B7364271-63F4-4794-A496-F20D5CF3926D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30" creationId="{17F14506-AA11-4025-BD2C-724ED32563F8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31" creationId="{34AD309D-FFB9-447F-8614-4C18F88C9C5B}"/>
          </ac:spMkLst>
        </pc:spChg>
        <pc:spChg chg="add">
          <ac:chgData name="" userId="" providerId="" clId="Web-{31236E4F-72B8-46E5-955C-E72420D3AA77}" dt="2020-04-17T15:21:29.925" v="0"/>
          <ac:spMkLst>
            <pc:docMk/>
            <pc:sldMk cId="1482427114" sldId="257"/>
            <ac:spMk id="33" creationId="{41E61135-6F51-4F1B-B2D5-62AE53C9AE43}"/>
          </ac:spMkLst>
        </pc:spChg>
        <pc:spChg chg="add mod">
          <ac:chgData name="" userId="" providerId="" clId="Web-{31236E4F-72B8-46E5-955C-E72420D3AA77}" dt="2020-04-17T15:22:04.425" v="5" actId="1076"/>
          <ac:spMkLst>
            <pc:docMk/>
            <pc:sldMk cId="1482427114" sldId="257"/>
            <ac:spMk id="34" creationId="{24EE0A4A-87E1-4818-8DB7-94E5A7EAA5CB}"/>
          </ac:spMkLst>
        </pc:spChg>
        <pc:spChg chg="add del">
          <ac:chgData name="" userId="" providerId="" clId="Web-{31236E4F-72B8-46E5-955C-E72420D3AA77}" dt="2020-04-17T15:22:13.722" v="7"/>
          <ac:spMkLst>
            <pc:docMk/>
            <pc:sldMk cId="1482427114" sldId="257"/>
            <ac:spMk id="35" creationId="{24EE0A4A-87E1-4818-8DB7-94E5A7EAA5CB}"/>
          </ac:spMkLst>
        </pc:spChg>
        <pc:grpChg chg="add mod">
          <ac:chgData name="" userId="" providerId="" clId="Web-{31236E4F-72B8-46E5-955C-E72420D3AA77}" dt="2020-04-17T15:22:04.410" v="4" actId="1076"/>
          <ac:grpSpMkLst>
            <pc:docMk/>
            <pc:sldMk cId="1482427114" sldId="257"/>
            <ac:grpSpMk id="8" creationId="{AA8F2528-8C40-4779-ABA3-04E9A69E4930}"/>
          </ac:grpSpMkLst>
        </pc:grpChg>
        <pc:grpChg chg="add">
          <ac:chgData name="" userId="" providerId="" clId="Web-{31236E4F-72B8-46E5-955C-E72420D3AA77}" dt="2020-04-17T15:21:29.925" v="0"/>
          <ac:grpSpMkLst>
            <pc:docMk/>
            <pc:sldMk cId="1482427114" sldId="257"/>
            <ac:grpSpMk id="14" creationId="{762E6BE3-BBB9-4C60-84B8-43F99879836B}"/>
          </ac:grpSpMkLst>
        </pc:grpChg>
        <pc:grpChg chg="add">
          <ac:chgData name="" userId="" providerId="" clId="Web-{31236E4F-72B8-46E5-955C-E72420D3AA77}" dt="2020-04-17T15:21:29.925" v="0"/>
          <ac:grpSpMkLst>
            <pc:docMk/>
            <pc:sldMk cId="1482427114" sldId="257"/>
            <ac:grpSpMk id="18" creationId="{38E8B286-46B5-4E3E-99E3-10FF973DF968}"/>
          </ac:grpSpMkLst>
        </pc:grpChg>
        <pc:graphicFrameChg chg="mod">
          <ac:chgData name="" userId="" providerId="" clId="Web-{31236E4F-72B8-46E5-955C-E72420D3AA77}" dt="2020-04-17T15:21:39.519" v="2" actId="1076"/>
          <ac:graphicFrameMkLst>
            <pc:docMk/>
            <pc:sldMk cId="1482427114" sldId="257"/>
            <ac:graphicFrameMk id="21" creationId="{00000000-0000-0000-0000-000000000000}"/>
          </ac:graphicFrameMkLst>
        </pc:graphicFrameChg>
        <pc:graphicFrameChg chg="mod">
          <ac:chgData name="" userId="" providerId="" clId="Web-{31236E4F-72B8-46E5-955C-E72420D3AA77}" dt="2020-04-17T15:21:36.894" v="1" actId="1076"/>
          <ac:graphicFrameMkLst>
            <pc:docMk/>
            <pc:sldMk cId="1482427114" sldId="257"/>
            <ac:graphicFrameMk id="23" creationId="{00000000-0000-0000-0000-000000000000}"/>
          </ac:graphicFrameMkLst>
        </pc:graphicFrameChg>
        <pc:picChg chg="add">
          <ac:chgData name="" userId="" providerId="" clId="Web-{31236E4F-72B8-46E5-955C-E72420D3AA77}" dt="2020-04-17T15:21:29.925" v="0"/>
          <ac:picMkLst>
            <pc:docMk/>
            <pc:sldMk cId="1482427114" sldId="257"/>
            <ac:picMk id="10" creationId="{BC2923EA-232F-4CD0-A9B4-51BBA98DC5CB}"/>
          </ac:picMkLst>
        </pc:picChg>
        <pc:picChg chg="add">
          <ac:chgData name="" userId="" providerId="" clId="Web-{31236E4F-72B8-46E5-955C-E72420D3AA77}" dt="2020-04-17T15:21:29.925" v="0"/>
          <ac:picMkLst>
            <pc:docMk/>
            <pc:sldMk cId="1482427114" sldId="257"/>
            <ac:picMk id="11" creationId="{1470C83C-5187-4E92-A84A-F92953C849ED}"/>
          </ac:picMkLst>
        </pc:picChg>
        <pc:picChg chg="add">
          <ac:chgData name="" userId="" providerId="" clId="Web-{31236E4F-72B8-46E5-955C-E72420D3AA77}" dt="2020-04-17T15:21:29.925" v="0"/>
          <ac:picMkLst>
            <pc:docMk/>
            <pc:sldMk cId="1482427114" sldId="257"/>
            <ac:picMk id="19" creationId="{ACDD24A1-4462-43E0-A611-7BDC968CFA25}"/>
          </ac:picMkLst>
        </pc:picChg>
        <pc:picChg chg="add">
          <ac:chgData name="" userId="" providerId="" clId="Web-{31236E4F-72B8-46E5-955C-E72420D3AA77}" dt="2020-04-17T15:21:29.925" v="0"/>
          <ac:picMkLst>
            <pc:docMk/>
            <pc:sldMk cId="1482427114" sldId="257"/>
            <ac:picMk id="20" creationId="{4914D7AD-C065-48D1-98A1-CBAD874AFA2E}"/>
          </ac:picMkLst>
        </pc:picChg>
        <pc:picChg chg="add">
          <ac:chgData name="" userId="" providerId="" clId="Web-{31236E4F-72B8-46E5-955C-E72420D3AA77}" dt="2020-04-17T15:21:29.925" v="0"/>
          <ac:picMkLst>
            <pc:docMk/>
            <pc:sldMk cId="1482427114" sldId="257"/>
            <ac:picMk id="28" creationId="{113A0A88-F386-459D-A8E6-5878B4396E33}"/>
          </ac:picMkLst>
        </pc:picChg>
        <pc:cxnChg chg="add">
          <ac:chgData name="" userId="" providerId="" clId="Web-{31236E4F-72B8-46E5-955C-E72420D3AA77}" dt="2020-04-17T15:21:29.925" v="0"/>
          <ac:cxnSpMkLst>
            <pc:docMk/>
            <pc:sldMk cId="1482427114" sldId="257"/>
            <ac:cxnSpMk id="17" creationId="{8BE3BE79-7A88-4E3B-B98A-6A2A32282C0A}"/>
          </ac:cxnSpMkLst>
        </pc:cxnChg>
        <pc:cxnChg chg="add">
          <ac:chgData name="" userId="" providerId="" clId="Web-{31236E4F-72B8-46E5-955C-E72420D3AA77}" dt="2020-04-17T15:21:29.925" v="0"/>
          <ac:cxnSpMkLst>
            <pc:docMk/>
            <pc:sldMk cId="1482427114" sldId="257"/>
            <ac:cxnSpMk id="24" creationId="{0B5E2569-6BA8-4C0E-A418-4057DA20B5B0}"/>
          </ac:cxnSpMkLst>
        </pc:cxnChg>
        <pc:cxnChg chg="add">
          <ac:chgData name="" userId="" providerId="" clId="Web-{31236E4F-72B8-46E5-955C-E72420D3AA77}" dt="2020-04-17T15:21:29.925" v="0"/>
          <ac:cxnSpMkLst>
            <pc:docMk/>
            <pc:sldMk cId="1482427114" sldId="257"/>
            <ac:cxnSpMk id="26" creationId="{0F0DBEA5-CDCE-49CE-A998-D4EF35F053A0}"/>
          </ac:cxnSpMkLst>
        </pc:cxnChg>
        <pc:cxnChg chg="add">
          <ac:chgData name="" userId="" providerId="" clId="Web-{31236E4F-72B8-46E5-955C-E72420D3AA77}" dt="2020-04-17T15:21:29.925" v="0"/>
          <ac:cxnSpMkLst>
            <pc:docMk/>
            <pc:sldMk cId="1482427114" sldId="257"/>
            <ac:cxnSpMk id="29" creationId="{6FEE2E22-A93B-434F-AAD7-83F3A7A495B7}"/>
          </ac:cxnSpMkLst>
        </pc:cxnChg>
        <pc:cxnChg chg="add">
          <ac:chgData name="" userId="" providerId="" clId="Web-{31236E4F-72B8-46E5-955C-E72420D3AA77}" dt="2020-04-17T15:21:29.925" v="0"/>
          <ac:cxnSpMkLst>
            <pc:docMk/>
            <pc:sldMk cId="1482427114" sldId="257"/>
            <ac:cxnSpMk id="32" creationId="{264E42D0-5727-48CE-BB5E-FDF9487C7671}"/>
          </ac:cxnSpMkLst>
        </pc:cxn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image" Target="../media/image42.emf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48.emf"/><Relationship Id="rId4" Type="http://schemas.openxmlformats.org/officeDocument/2006/relationships/image" Target="../media/image5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7" Type="http://schemas.openxmlformats.org/officeDocument/2006/relationships/image" Target="../media/image80.emf"/><Relationship Id="rId2" Type="http://schemas.openxmlformats.org/officeDocument/2006/relationships/image" Target="../media/image75.emf"/><Relationship Id="rId1" Type="http://schemas.openxmlformats.org/officeDocument/2006/relationships/image" Target="../media/image48.emf"/><Relationship Id="rId6" Type="http://schemas.openxmlformats.org/officeDocument/2006/relationships/image" Target="../media/image79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image" Target="../media/image87.emf"/><Relationship Id="rId7" Type="http://schemas.openxmlformats.org/officeDocument/2006/relationships/image" Target="../media/image90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6" Type="http://schemas.openxmlformats.org/officeDocument/2006/relationships/image" Target="../media/image89.emf"/><Relationship Id="rId5" Type="http://schemas.openxmlformats.org/officeDocument/2006/relationships/image" Target="../media/image88.emf"/><Relationship Id="rId4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A2D91-59C7-4468-899C-967D5FE3B5B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74BFC-65C1-4813-A64C-4EC5A1FB9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3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Tibia</a:t>
            </a:r>
          </a:p>
          <a:p>
            <a:pPr algn="ctr"/>
            <a:r>
              <a:rPr lang="en-US" dirty="0"/>
              <a:t>µCT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A00-07CB-4230-B45B-B47350D068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17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MAR = mineral apposition rate, rate at which minerals are being produced, It occurs at remodeling sites during bone formation </a:t>
            </a:r>
          </a:p>
          <a:p>
            <a:r>
              <a:rPr lang="en-US" dirty="0"/>
              <a:t>MS/BS = mineralizing surface per bone surface, reflecting active mineralization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74BFC-65C1-4813-A64C-4EC5A1FB9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87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</a:t>
            </a:r>
            <a:r>
              <a:rPr lang="en-US" baseline="0" dirty="0"/>
              <a:t>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A00-07CB-4230-B45B-B47350D068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34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A00-07CB-4230-B45B-B47350D068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56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Tibia µCT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A00-07CB-4230-B45B-B47350D068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6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86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2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4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5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8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94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0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63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21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2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5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FD6E7-0394-4848-BE89-7C26CF6BF69F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9AFE1-D355-4CDC-B0C4-87E4B1C4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8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emf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1.jpeg"/><Relationship Id="rId5" Type="http://schemas.openxmlformats.org/officeDocument/2006/relationships/image" Target="../media/image6.emf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tiff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4.e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38.jpeg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41.jpeg"/><Relationship Id="rId7" Type="http://schemas.openxmlformats.org/officeDocument/2006/relationships/image" Target="../media/image32.tiff"/><Relationship Id="rId12" Type="http://schemas.openxmlformats.org/officeDocument/2006/relationships/image" Target="../media/image36.tiff"/><Relationship Id="rId17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emf"/><Relationship Id="rId20" Type="http://schemas.openxmlformats.org/officeDocument/2006/relationships/image" Target="../media/image40.jpeg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tiff"/><Relationship Id="rId11" Type="http://schemas.openxmlformats.org/officeDocument/2006/relationships/image" Target="../media/image35.tiff"/><Relationship Id="rId5" Type="http://schemas.openxmlformats.org/officeDocument/2006/relationships/image" Target="../media/image30.tiff"/><Relationship Id="rId15" Type="http://schemas.openxmlformats.org/officeDocument/2006/relationships/oleObject" Target="../embeddings/oleObject14.bin"/><Relationship Id="rId10" Type="http://schemas.microsoft.com/office/2007/relationships/hdphoto" Target="../media/hdphoto1.wdp"/><Relationship Id="rId19" Type="http://schemas.openxmlformats.org/officeDocument/2006/relationships/image" Target="../media/image39.jpeg"/><Relationship Id="rId4" Type="http://schemas.openxmlformats.org/officeDocument/2006/relationships/image" Target="../media/image29.tiff"/><Relationship Id="rId9" Type="http://schemas.openxmlformats.org/officeDocument/2006/relationships/image" Target="../media/image34.png"/><Relationship Id="rId1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46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3.emf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45.emf"/><Relationship Id="rId5" Type="http://schemas.openxmlformats.org/officeDocument/2006/relationships/image" Target="../media/image42.emf"/><Relationship Id="rId15" Type="http://schemas.openxmlformats.org/officeDocument/2006/relationships/image" Target="../media/image47.e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44.emf"/><Relationship Id="rId14" Type="http://schemas.openxmlformats.org/officeDocument/2006/relationships/oleObject" Target="../embeddings/oleObject2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18" Type="http://schemas.openxmlformats.org/officeDocument/2006/relationships/image" Target="../media/image64.jpeg"/><Relationship Id="rId26" Type="http://schemas.openxmlformats.org/officeDocument/2006/relationships/image" Target="../media/image72.jpeg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67.jpeg"/><Relationship Id="rId34" Type="http://schemas.openxmlformats.org/officeDocument/2006/relationships/image" Target="../media/image51.emf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17" Type="http://schemas.openxmlformats.org/officeDocument/2006/relationships/image" Target="../media/image63.jpeg"/><Relationship Id="rId25" Type="http://schemas.openxmlformats.org/officeDocument/2006/relationships/image" Target="../media/image71.jpeg"/><Relationship Id="rId3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2.jpeg"/><Relationship Id="rId20" Type="http://schemas.openxmlformats.org/officeDocument/2006/relationships/image" Target="../media/image66.jpeg"/><Relationship Id="rId29" Type="http://schemas.openxmlformats.org/officeDocument/2006/relationships/oleObject" Target="../embeddings/oleObject22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24" Type="http://schemas.openxmlformats.org/officeDocument/2006/relationships/image" Target="../media/image70.jpeg"/><Relationship Id="rId32" Type="http://schemas.openxmlformats.org/officeDocument/2006/relationships/image" Target="../media/image50.emf"/><Relationship Id="rId5" Type="http://schemas.openxmlformats.org/officeDocument/2006/relationships/image" Target="../media/image48.emf"/><Relationship Id="rId15" Type="http://schemas.openxmlformats.org/officeDocument/2006/relationships/image" Target="../media/image61.jpeg"/><Relationship Id="rId23" Type="http://schemas.openxmlformats.org/officeDocument/2006/relationships/image" Target="../media/image69.jpeg"/><Relationship Id="rId28" Type="http://schemas.openxmlformats.org/officeDocument/2006/relationships/image" Target="../media/image74.jpeg"/><Relationship Id="rId10" Type="http://schemas.openxmlformats.org/officeDocument/2006/relationships/image" Target="../media/image56.jpeg"/><Relationship Id="rId19" Type="http://schemas.openxmlformats.org/officeDocument/2006/relationships/image" Target="../media/image65.jpeg"/><Relationship Id="rId31" Type="http://schemas.openxmlformats.org/officeDocument/2006/relationships/oleObject" Target="../embeddings/oleObject23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55.jpeg"/><Relationship Id="rId14" Type="http://schemas.openxmlformats.org/officeDocument/2006/relationships/image" Target="../media/image60.jpeg"/><Relationship Id="rId22" Type="http://schemas.openxmlformats.org/officeDocument/2006/relationships/image" Target="../media/image68.jpeg"/><Relationship Id="rId27" Type="http://schemas.openxmlformats.org/officeDocument/2006/relationships/image" Target="../media/image73.jpeg"/><Relationship Id="rId30" Type="http://schemas.openxmlformats.org/officeDocument/2006/relationships/image" Target="../media/image4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84.tif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78.emf"/><Relationship Id="rId17" Type="http://schemas.openxmlformats.org/officeDocument/2006/relationships/image" Target="../media/image83.tif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2.tiff"/><Relationship Id="rId20" Type="http://schemas.openxmlformats.org/officeDocument/2006/relationships/image" Target="../media/image80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75.e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81.tiff"/><Relationship Id="rId10" Type="http://schemas.openxmlformats.org/officeDocument/2006/relationships/image" Target="../media/image77.e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48.e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7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91.e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88.e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0.e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86.e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48.emf"/><Relationship Id="rId4" Type="http://schemas.openxmlformats.org/officeDocument/2006/relationships/image" Target="../media/image85.e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8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1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954248"/>
              </p:ext>
            </p:extLst>
          </p:nvPr>
        </p:nvGraphicFramePr>
        <p:xfrm>
          <a:off x="3437764" y="2607518"/>
          <a:ext cx="2605534" cy="1974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" name="Prism 7" r:id="rId4" imgW="3814557" imgH="2643891" progId="Prism7.Document">
                  <p:embed/>
                </p:oleObj>
              </mc:Choice>
              <mc:Fallback>
                <p:oleObj name="Prism 7" r:id="rId4" imgW="3814557" imgH="2643891" progId="Prism7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37764" y="2607518"/>
                        <a:ext cx="2605534" cy="1974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93071"/>
              </p:ext>
            </p:extLst>
          </p:nvPr>
        </p:nvGraphicFramePr>
        <p:xfrm>
          <a:off x="369888" y="2506133"/>
          <a:ext cx="2868763" cy="208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" name="Prism 6" r:id="rId6" imgW="3693851" imgH="2682074" progId="Prism6.Document">
                  <p:embed/>
                </p:oleObj>
              </mc:Choice>
              <mc:Fallback>
                <p:oleObj name="Prism 6" r:id="rId6" imgW="3693851" imgH="2682074" progId="Prism6.Document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9888" y="2506133"/>
                        <a:ext cx="2868763" cy="2081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340235"/>
              </p:ext>
            </p:extLst>
          </p:nvPr>
        </p:nvGraphicFramePr>
        <p:xfrm>
          <a:off x="4144963" y="222250"/>
          <a:ext cx="13493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Prism 6" r:id="rId8" imgW="1288996" imgH="2934767" progId="Prism6.Document">
                  <p:embed/>
                </p:oleObj>
              </mc:Choice>
              <mc:Fallback>
                <p:oleObj name="Prism 6" r:id="rId8" imgW="1288996" imgH="2934767" progId="Prism6.Document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222250"/>
                        <a:ext cx="1349375" cy="247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966842"/>
              </p:ext>
            </p:extLst>
          </p:nvPr>
        </p:nvGraphicFramePr>
        <p:xfrm>
          <a:off x="5586413" y="201864"/>
          <a:ext cx="1214437" cy="251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5" name="Prism 6" r:id="rId10" imgW="1346949" imgH="2998840" progId="Prism6.Document">
                  <p:embed/>
                </p:oleObj>
              </mc:Choice>
              <mc:Fallback>
                <p:oleObj name="Prism 6" r:id="rId10" imgW="1346949" imgH="2998840" progId="Prism6.Document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6413" y="201864"/>
                        <a:ext cx="1214437" cy="251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5521728" y="15438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2846" y="2503245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95861" y="2515469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51313" y="16693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283920A-2E74-4207-8173-8837C5AE5126}"/>
              </a:ext>
            </a:extLst>
          </p:cNvPr>
          <p:cNvGrpSpPr/>
          <p:nvPr/>
        </p:nvGrpSpPr>
        <p:grpSpPr>
          <a:xfrm>
            <a:off x="-35378" y="205039"/>
            <a:ext cx="4092859" cy="1900429"/>
            <a:chOff x="-35378" y="205039"/>
            <a:chExt cx="4092859" cy="190042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8E8B286-46B5-4E3E-99E3-10FF973DF968}"/>
                </a:ext>
              </a:extLst>
            </p:cNvPr>
            <p:cNvGrpSpPr/>
            <p:nvPr/>
          </p:nvGrpSpPr>
          <p:grpSpPr>
            <a:xfrm>
              <a:off x="398733" y="737302"/>
              <a:ext cx="3191944" cy="1196621"/>
              <a:chOff x="364456" y="535352"/>
              <a:chExt cx="3511136" cy="1316282"/>
            </a:xfrm>
          </p:grpSpPr>
          <p:pic>
            <p:nvPicPr>
              <p:cNvPr id="19" name="Picture 18" descr="AP Biology - Beyond Mendelian Genetics">
                <a:extLst>
                  <a:ext uri="{FF2B5EF4-FFF2-40B4-BE49-F238E27FC236}">
                    <a16:creationId xmlns:a16="http://schemas.microsoft.com/office/drawing/2014/main" id="{ACDD24A1-4462-43E0-A611-7BDC968CF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456" y="564139"/>
                <a:ext cx="555584" cy="548640"/>
              </a:xfrm>
              <a:prstGeom prst="rect">
                <a:avLst/>
              </a:prstGeom>
            </p:spPr>
          </p:pic>
          <p:pic>
            <p:nvPicPr>
              <p:cNvPr id="20" name="Picture 19" descr="AP Biology - Beyond Mendelian Genetics">
                <a:extLst>
                  <a:ext uri="{FF2B5EF4-FFF2-40B4-BE49-F238E27FC236}">
                    <a16:creationId xmlns:a16="http://schemas.microsoft.com/office/drawing/2014/main" id="{4914D7AD-C065-48D1-98A1-CBAD874AFA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18294" y="535352"/>
                <a:ext cx="555584" cy="548640"/>
              </a:xfrm>
              <a:prstGeom prst="rect">
                <a:avLst/>
              </a:prstGeom>
            </p:spPr>
          </p:pic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0B5E2569-6BA8-4C0E-A418-4057DA20B5B0}"/>
                  </a:ext>
                </a:extLst>
              </p:cNvPr>
              <p:cNvCxnSpPr/>
              <p:nvPr/>
            </p:nvCxnSpPr>
            <p:spPr>
              <a:xfrm flipV="1">
                <a:off x="1384379" y="803372"/>
                <a:ext cx="831931" cy="32497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25" name="TextBox 18">
                <a:extLst>
                  <a:ext uri="{FF2B5EF4-FFF2-40B4-BE49-F238E27FC236}">
                    <a16:creationId xmlns:a16="http://schemas.microsoft.com/office/drawing/2014/main" id="{E08291D2-4261-4E33-8165-950278CD56BF}"/>
                  </a:ext>
                </a:extLst>
              </p:cNvPr>
              <p:cNvSpPr txBox="1"/>
              <p:nvPr/>
            </p:nvSpPr>
            <p:spPr>
              <a:xfrm>
                <a:off x="2189311" y="549637"/>
                <a:ext cx="1472177" cy="321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300" b="1" dirty="0">
                    <a:solidFill>
                      <a:srgbClr val="000000"/>
                    </a:solidFill>
                    <a:latin typeface="Calibri"/>
                    <a:ea typeface="Calibri"/>
                  </a:rPr>
                  <a:t>Control Diet</a:t>
                </a:r>
                <a:endParaRPr lang="en-US" sz="1300" b="1" dirty="0">
                  <a:latin typeface="Times New Roman"/>
                  <a:ea typeface="Calibri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F0DBEA5-CDCE-49CE-A998-D4EF35F053A0}"/>
                  </a:ext>
                </a:extLst>
              </p:cNvPr>
              <p:cNvCxnSpPr/>
              <p:nvPr/>
            </p:nvCxnSpPr>
            <p:spPr>
              <a:xfrm>
                <a:off x="1384379" y="1159513"/>
                <a:ext cx="803324" cy="2681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Dot"/>
                <a:tailEnd type="arrow"/>
              </a:ln>
              <a:effectLst/>
            </p:spPr>
          </p:cxnSp>
          <p:sp>
            <p:nvSpPr>
              <p:cNvPr id="27" name="TextBox 21">
                <a:extLst>
                  <a:ext uri="{FF2B5EF4-FFF2-40B4-BE49-F238E27FC236}">
                    <a16:creationId xmlns:a16="http://schemas.microsoft.com/office/drawing/2014/main" id="{B7364271-63F4-4794-A496-F20D5CF3926D}"/>
                  </a:ext>
                </a:extLst>
              </p:cNvPr>
              <p:cNvSpPr txBox="1"/>
              <p:nvPr/>
            </p:nvSpPr>
            <p:spPr>
              <a:xfrm>
                <a:off x="2145059" y="1146885"/>
                <a:ext cx="1611243" cy="321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300" b="1" dirty="0">
                    <a:latin typeface="Calibri"/>
                    <a:ea typeface="Calibri"/>
                  </a:rPr>
                  <a:t>Rosiglitazone Diet</a:t>
                </a:r>
                <a:endParaRPr lang="en-US" sz="1300" b="1" dirty="0">
                  <a:latin typeface="Times New Roman"/>
                  <a:ea typeface="Calibri"/>
                </a:endParaRPr>
              </a:p>
            </p:txBody>
          </p:sp>
          <p:pic>
            <p:nvPicPr>
              <p:cNvPr id="28" name="Picture 27" descr="AP Biology - Beyond Mendelian Genetics">
                <a:extLst>
                  <a:ext uri="{FF2B5EF4-FFF2-40B4-BE49-F238E27FC236}">
                    <a16:creationId xmlns:a16="http://schemas.microsoft.com/office/drawing/2014/main" id="{113A0A88-F386-459D-A8E6-5878B4396E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856" y="1092939"/>
                <a:ext cx="555584" cy="548640"/>
              </a:xfrm>
              <a:prstGeom prst="rect">
                <a:avLst/>
              </a:prstGeom>
            </p:spPr>
          </p:pic>
          <p:sp>
            <p:nvSpPr>
              <p:cNvPr id="30" name="Left Bracket 29">
                <a:extLst>
                  <a:ext uri="{FF2B5EF4-FFF2-40B4-BE49-F238E27FC236}">
                    <a16:creationId xmlns:a16="http://schemas.microsoft.com/office/drawing/2014/main" id="{17F14506-AA11-4025-BD2C-724ED32563F8}"/>
                  </a:ext>
                </a:extLst>
              </p:cNvPr>
              <p:cNvSpPr/>
              <p:nvPr/>
            </p:nvSpPr>
            <p:spPr>
              <a:xfrm rot="16200000">
                <a:off x="2908511" y="856851"/>
                <a:ext cx="162058" cy="1772105"/>
              </a:xfrm>
              <a:prstGeom prst="leftBracket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1" name="TextBox 16">
                <a:extLst>
                  <a:ext uri="{FF2B5EF4-FFF2-40B4-BE49-F238E27FC236}">
                    <a16:creationId xmlns:a16="http://schemas.microsoft.com/office/drawing/2014/main" id="{34AD309D-FFB9-447F-8614-4C18F88C9C5B}"/>
                  </a:ext>
                </a:extLst>
              </p:cNvPr>
              <p:cNvSpPr txBox="1"/>
              <p:nvPr/>
            </p:nvSpPr>
            <p:spPr>
              <a:xfrm>
                <a:off x="2519447" y="1546935"/>
                <a:ext cx="884377" cy="30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 Weeks</a:t>
                </a:r>
              </a:p>
            </p:txBody>
          </p:sp>
        </p:grpSp>
        <p:sp>
          <p:nvSpPr>
            <p:cNvPr id="15" name="TextBox 350">
              <a:extLst>
                <a:ext uri="{FF2B5EF4-FFF2-40B4-BE49-F238E27FC236}">
                  <a16:creationId xmlns:a16="http://schemas.microsoft.com/office/drawing/2014/main" id="{AA30A066-7AC6-41B0-AA87-5F31AAA1A9F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79436" y="1778831"/>
              <a:ext cx="1566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000000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Female SCID Beige</a:t>
              </a:r>
            </a:p>
          </p:txBody>
        </p:sp>
        <p:sp>
          <p:nvSpPr>
            <p:cNvPr id="34" name="TextBox 350">
              <a:extLst>
                <a:ext uri="{FF2B5EF4-FFF2-40B4-BE49-F238E27FC236}">
                  <a16:creationId xmlns:a16="http://schemas.microsoft.com/office/drawing/2014/main" id="{24EE0A4A-87E1-4818-8DB7-94E5A7EAA5C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61695" y="385220"/>
              <a:ext cx="13520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b="1" u="sng" dirty="0">
                  <a:solidFill>
                    <a:srgbClr val="000000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Cohort 1</a:t>
              </a:r>
            </a:p>
          </p:txBody>
        </p:sp>
        <p:cxnSp>
          <p:nvCxnSpPr>
            <p:cNvPr id="44" name="Straight Connector 43"/>
            <p:cNvCxnSpPr>
              <a:cxnSpLocks/>
            </p:cNvCxnSpPr>
            <p:nvPr/>
          </p:nvCxnSpPr>
          <p:spPr>
            <a:xfrm flipH="1">
              <a:off x="369269" y="385220"/>
              <a:ext cx="889" cy="17175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69269" y="2102769"/>
              <a:ext cx="3684813" cy="26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/>
            </p:cNvCxnSpPr>
            <p:nvPr/>
          </p:nvCxnSpPr>
          <p:spPr>
            <a:xfrm>
              <a:off x="4057481" y="385220"/>
              <a:ext cx="0" cy="17175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369269" y="385220"/>
              <a:ext cx="3684813" cy="26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-35378" y="205039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A)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EDA3D15-DBEC-447B-B4D1-807EFADF3CB5}"/>
                </a:ext>
              </a:extLst>
            </p:cNvPr>
            <p:cNvCxnSpPr>
              <a:cxnSpLocks/>
            </p:cNvCxnSpPr>
            <p:nvPr/>
          </p:nvCxnSpPr>
          <p:spPr>
            <a:xfrm>
              <a:off x="2082237" y="994937"/>
              <a:ext cx="15084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B81BE6F-CB70-435D-B64B-3FD99E9361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99314" y="940013"/>
              <a:ext cx="1174" cy="1042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B3B7A8E-BDE6-4437-B90C-0FF880E25E74}"/>
                </a:ext>
              </a:extLst>
            </p:cNvPr>
            <p:cNvCxnSpPr>
              <a:cxnSpLocks/>
            </p:cNvCxnSpPr>
            <p:nvPr/>
          </p:nvCxnSpPr>
          <p:spPr>
            <a:xfrm>
              <a:off x="2054940" y="1541675"/>
              <a:ext cx="1535738" cy="0"/>
            </a:xfrm>
            <a:prstGeom prst="line">
              <a:avLst/>
            </a:prstGeom>
            <a:ln w="19050">
              <a:solidFill>
                <a:schemeClr val="dk1"/>
              </a:solidFill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219C2C-4055-41BE-AD11-9AE49F3B84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94762" y="1481372"/>
              <a:ext cx="1174" cy="1042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2427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795813"/>
              </p:ext>
            </p:extLst>
          </p:nvPr>
        </p:nvGraphicFramePr>
        <p:xfrm>
          <a:off x="4888774" y="253626"/>
          <a:ext cx="1596515" cy="2323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0" name="Prism 6" r:id="rId4" imgW="1688546" imgH="2944126" progId="Prism6.Document">
                  <p:embed/>
                </p:oleObj>
              </mc:Choice>
              <mc:Fallback>
                <p:oleObj name="Prism 6" r:id="rId4" imgW="1688546" imgH="2944126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8774" y="253626"/>
                        <a:ext cx="1596515" cy="23234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3523"/>
              </p:ext>
            </p:extLst>
          </p:nvPr>
        </p:nvGraphicFramePr>
        <p:xfrm>
          <a:off x="116803" y="2458835"/>
          <a:ext cx="1649658" cy="246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1" name="Prism 6" r:id="rId6" imgW="1560402" imgH="2944126" progId="Prism6.Document">
                  <p:embed/>
                </p:oleObj>
              </mc:Choice>
              <mc:Fallback>
                <p:oleObj name="Prism 6" r:id="rId6" imgW="1560402" imgH="2944126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803" y="2458835"/>
                        <a:ext cx="1649658" cy="246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" name="Group 45">
            <a:extLst>
              <a:ext uri="{FF2B5EF4-FFF2-40B4-BE49-F238E27FC236}">
                <a16:creationId xmlns:a16="http://schemas.microsoft.com/office/drawing/2014/main" id="{EF4304EA-625F-47E5-9E1E-64A980178A9C}"/>
              </a:ext>
            </a:extLst>
          </p:cNvPr>
          <p:cNvGrpSpPr/>
          <p:nvPr/>
        </p:nvGrpSpPr>
        <p:grpSpPr>
          <a:xfrm>
            <a:off x="363831" y="451655"/>
            <a:ext cx="2176074" cy="1739215"/>
            <a:chOff x="418616" y="3578578"/>
            <a:chExt cx="2739271" cy="2283053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56C8401B-1398-4777-81C9-CF4B8CC675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07" t="23280" r="60185"/>
            <a:stretch/>
          </p:blipFill>
          <p:spPr bwMode="auto">
            <a:xfrm>
              <a:off x="486316" y="3648045"/>
              <a:ext cx="2671571" cy="2213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21">
              <a:extLst>
                <a:ext uri="{FF2B5EF4-FFF2-40B4-BE49-F238E27FC236}">
                  <a16:creationId xmlns:a16="http://schemas.microsoft.com/office/drawing/2014/main" id="{2B8EEE49-0595-4F96-BD8C-99DB37170589}"/>
                </a:ext>
              </a:extLst>
            </p:cNvPr>
            <p:cNvSpPr txBox="1"/>
            <p:nvPr/>
          </p:nvSpPr>
          <p:spPr>
            <a:xfrm>
              <a:off x="418616" y="3578578"/>
              <a:ext cx="1019875" cy="404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chemeClr val="bg1"/>
                  </a:solidFill>
                </a:rPr>
                <a:t>Control 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018C83B-6BA8-4B16-B1ED-B4594B64B7E3}"/>
              </a:ext>
            </a:extLst>
          </p:cNvPr>
          <p:cNvGrpSpPr/>
          <p:nvPr/>
        </p:nvGrpSpPr>
        <p:grpSpPr>
          <a:xfrm>
            <a:off x="2540680" y="433612"/>
            <a:ext cx="2226054" cy="1762279"/>
            <a:chOff x="3694765" y="3569203"/>
            <a:chExt cx="2696288" cy="2292427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0C1A24F-CAC4-4F57-98A2-EDF5FB1E2F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593" t="23280" r="10556"/>
            <a:stretch/>
          </p:blipFill>
          <p:spPr bwMode="auto">
            <a:xfrm>
              <a:off x="3765282" y="3648043"/>
              <a:ext cx="2625771" cy="221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22">
              <a:extLst>
                <a:ext uri="{FF2B5EF4-FFF2-40B4-BE49-F238E27FC236}">
                  <a16:creationId xmlns:a16="http://schemas.microsoft.com/office/drawing/2014/main" id="{FE144F58-E3AE-40ED-9B3F-8337AA8E4212}"/>
                </a:ext>
              </a:extLst>
            </p:cNvPr>
            <p:cNvSpPr txBox="1"/>
            <p:nvPr/>
          </p:nvSpPr>
          <p:spPr>
            <a:xfrm>
              <a:off x="3694765" y="3569203"/>
              <a:ext cx="1540819" cy="407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chemeClr val="bg1"/>
                  </a:solidFill>
                </a:rPr>
                <a:t>Rosiglitazone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21EF46B-5038-4AB7-A035-68CB252FDB41}"/>
              </a:ext>
            </a:extLst>
          </p:cNvPr>
          <p:cNvSpPr txBox="1"/>
          <p:nvPr/>
        </p:nvSpPr>
        <p:spPr>
          <a:xfrm>
            <a:off x="-26019" y="27928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BC9CB33-8944-49F0-B577-DD6BE25FF357}"/>
              </a:ext>
            </a:extLst>
          </p:cNvPr>
          <p:cNvGrpSpPr/>
          <p:nvPr/>
        </p:nvGrpSpPr>
        <p:grpSpPr>
          <a:xfrm>
            <a:off x="2290209" y="2322383"/>
            <a:ext cx="2193177" cy="2145720"/>
            <a:chOff x="542043" y="5973484"/>
            <a:chExt cx="3017520" cy="314919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ECE87CB-D802-4FEE-8E13-72C6AF2A2CD7}"/>
                </a:ext>
              </a:extLst>
            </p:cNvPr>
            <p:cNvSpPr txBox="1"/>
            <p:nvPr/>
          </p:nvSpPr>
          <p:spPr>
            <a:xfrm>
              <a:off x="1426383" y="5973484"/>
              <a:ext cx="1473964" cy="495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Control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AF15F9C-5560-4962-B38D-343D80C9E077}"/>
                </a:ext>
              </a:extLst>
            </p:cNvPr>
            <p:cNvGrpSpPr/>
            <p:nvPr/>
          </p:nvGrpSpPr>
          <p:grpSpPr>
            <a:xfrm rot="10800000">
              <a:off x="542043" y="6379482"/>
              <a:ext cx="3017520" cy="2743200"/>
              <a:chOff x="-21122640" y="-18437226"/>
              <a:chExt cx="61927888" cy="3968767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AA09EC80-E1FB-4183-8EF0-BD592B30D5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4494"/>
              <a:stretch/>
            </p:blipFill>
            <p:spPr>
              <a:xfrm>
                <a:off x="-1690688" y="0"/>
                <a:ext cx="29685291" cy="2125044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E5A9D9C-7969-4A68-8CB4-DBC62349FE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50000" b="8604"/>
              <a:stretch/>
            </p:blipFill>
            <p:spPr>
              <a:xfrm>
                <a:off x="25962603" y="914400"/>
                <a:ext cx="14842645" cy="2033604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362EC84-D1E9-4710-AB05-D08456CED8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701"/>
              <a:stretch/>
            </p:blipFill>
            <p:spPr>
              <a:xfrm>
                <a:off x="-21122640" y="-999956"/>
                <a:ext cx="21165418" cy="222504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A31C3ED2-824D-4E1B-9570-99DC966818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9071"/>
              <a:stretch/>
            </p:blipFill>
            <p:spPr>
              <a:xfrm>
                <a:off x="25686710" y="-18437225"/>
                <a:ext cx="15118538" cy="22250400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021766B-9775-4717-9FE6-7C16FA71F5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3653"/>
              <a:stretch/>
            </p:blipFill>
            <p:spPr>
              <a:xfrm>
                <a:off x="-1835066" y="-18437225"/>
                <a:ext cx="29685290" cy="2143760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1185974-0630-47E5-B542-7256ACCAF0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0214" t="7548"/>
              <a:stretch/>
            </p:blipFill>
            <p:spPr>
              <a:xfrm>
                <a:off x="-21122640" y="-18437226"/>
                <a:ext cx="20716240" cy="20570825"/>
              </a:xfrm>
              <a:prstGeom prst="rect">
                <a:avLst/>
              </a:prstGeom>
            </p:spPr>
          </p:pic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C2A153-010B-433E-B9AD-AA77D8F921AE}"/>
              </a:ext>
            </a:extLst>
          </p:cNvPr>
          <p:cNvGrpSpPr/>
          <p:nvPr/>
        </p:nvGrpSpPr>
        <p:grpSpPr>
          <a:xfrm>
            <a:off x="4534308" y="2339046"/>
            <a:ext cx="2236052" cy="2131138"/>
            <a:chOff x="3611572" y="6002677"/>
            <a:chExt cx="3021292" cy="312314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B411584-1DCA-4A9C-92F8-2B0C8DE94F4A}"/>
                </a:ext>
              </a:extLst>
            </p:cNvPr>
            <p:cNvSpPr txBox="1"/>
            <p:nvPr/>
          </p:nvSpPr>
          <p:spPr>
            <a:xfrm>
              <a:off x="4088423" y="6002677"/>
              <a:ext cx="1877864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Rosiglitazone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68F2A8-98B3-4C1E-A355-833632A5F04A}"/>
                </a:ext>
              </a:extLst>
            </p:cNvPr>
            <p:cNvGrpSpPr/>
            <p:nvPr/>
          </p:nvGrpSpPr>
          <p:grpSpPr>
            <a:xfrm rot="10800000">
              <a:off x="3611572" y="6382622"/>
              <a:ext cx="3021292" cy="2743200"/>
              <a:chOff x="-19686427" y="-13770194"/>
              <a:chExt cx="59628721" cy="37039863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6BC3343-0EBC-4C16-B1BE-F6C3D3B3365D}"/>
                  </a:ext>
                </a:extLst>
              </p:cNvPr>
              <p:cNvSpPr/>
              <p:nvPr/>
            </p:nvSpPr>
            <p:spPr>
              <a:xfrm>
                <a:off x="34741569" y="-13546397"/>
                <a:ext cx="5200725" cy="15692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C1C2C67-6371-4A51-A977-7F8B7A9419EF}"/>
                  </a:ext>
                </a:extLst>
              </p:cNvPr>
              <p:cNvGrpSpPr/>
              <p:nvPr/>
            </p:nvGrpSpPr>
            <p:grpSpPr>
              <a:xfrm>
                <a:off x="-19686427" y="-13770194"/>
                <a:ext cx="59554267" cy="37039863"/>
                <a:chOff x="-19686427" y="-13770194"/>
                <a:chExt cx="59554267" cy="37039863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57C496FD-B044-4449-BC5F-CC8F1E5BB068}"/>
                    </a:ext>
                  </a:extLst>
                </p:cNvPr>
                <p:cNvSpPr/>
                <p:nvPr/>
              </p:nvSpPr>
              <p:spPr>
                <a:xfrm>
                  <a:off x="-19276961" y="21257253"/>
                  <a:ext cx="34141075" cy="188637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28FA14E3-D8ED-4856-817B-01C1AD9BA23F}"/>
                    </a:ext>
                  </a:extLst>
                </p:cNvPr>
                <p:cNvGrpSpPr/>
                <p:nvPr/>
              </p:nvGrpSpPr>
              <p:grpSpPr>
                <a:xfrm>
                  <a:off x="-19686427" y="-13770194"/>
                  <a:ext cx="59554267" cy="37039863"/>
                  <a:chOff x="-19686427" y="-13770194"/>
                  <a:chExt cx="59554267" cy="37039863"/>
                </a:xfrm>
              </p:grpSpPr>
              <p:pic>
                <p:nvPicPr>
                  <p:cNvPr id="41" name="Picture 40">
                    <a:extLst>
                      <a:ext uri="{FF2B5EF4-FFF2-40B4-BE49-F238E27FC236}">
                        <a16:creationId xmlns:a16="http://schemas.microsoft.com/office/drawing/2014/main" id="{747AF57D-CE6B-4BF0-A228-9A83A91E42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57231" y="-13770194"/>
                    <a:ext cx="28513087" cy="21371784"/>
                  </a:xfrm>
                  <a:prstGeom prst="rect">
                    <a:avLst/>
                  </a:prstGeom>
                </p:spPr>
              </p:pic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29137C05-04CF-4DFA-A8E3-9C49CD4A51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r="7849"/>
                  <a:stretch/>
                </p:blipFill>
                <p:spPr>
                  <a:xfrm>
                    <a:off x="13592857" y="1897882"/>
                    <a:ext cx="26274983" cy="21371787"/>
                  </a:xfrm>
                  <a:prstGeom prst="rect">
                    <a:avLst/>
                  </a:prstGeom>
                </p:spPr>
              </p:pic>
              <p:pic>
                <p:nvPicPr>
                  <p:cNvPr id="43" name="Picture 42">
                    <a:extLst>
                      <a:ext uri="{FF2B5EF4-FFF2-40B4-BE49-F238E27FC236}">
                        <a16:creationId xmlns:a16="http://schemas.microsoft.com/office/drawing/2014/main" id="{EF4D7239-D4B6-4AB3-BEA7-00DDF2E2DC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9270207" y="1171575"/>
                    <a:ext cx="28513087" cy="21371784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25F07EE-0AA8-4A35-9C19-85F83AAF56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3828"/>
                  <a:stretch/>
                </p:blipFill>
                <p:spPr>
                  <a:xfrm>
                    <a:off x="-19686427" y="-13770194"/>
                    <a:ext cx="28513088" cy="20553634"/>
                  </a:xfrm>
                  <a:prstGeom prst="rect">
                    <a:avLst/>
                  </a:prstGeom>
                </p:spPr>
              </p:pic>
              <p:pic>
                <p:nvPicPr>
                  <p:cNvPr id="45" name="Picture 44">
                    <a:extLst>
                      <a:ext uri="{FF2B5EF4-FFF2-40B4-BE49-F238E27FC236}">
                        <a16:creationId xmlns:a16="http://schemas.microsoft.com/office/drawing/2014/main" id="{BF682518-3DB0-426D-9DDD-50426A19AF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604"/>
                  <a:stretch/>
                </p:blipFill>
                <p:spPr>
                  <a:xfrm>
                    <a:off x="-19686427" y="401554"/>
                    <a:ext cx="28055890" cy="21371784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3AD34C9-1485-4AD1-B3C6-353BCC1FCE33}"/>
              </a:ext>
            </a:extLst>
          </p:cNvPr>
          <p:cNvSpPr txBox="1"/>
          <p:nvPr/>
        </p:nvSpPr>
        <p:spPr>
          <a:xfrm>
            <a:off x="4743913" y="26698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E1161B-5A89-40D0-A58E-07F40E9E750F}"/>
              </a:ext>
            </a:extLst>
          </p:cNvPr>
          <p:cNvSpPr txBox="1"/>
          <p:nvPr/>
        </p:nvSpPr>
        <p:spPr>
          <a:xfrm>
            <a:off x="-16401" y="228558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1FF422D-3DB0-4E92-8A95-5A83A9A89902}"/>
              </a:ext>
            </a:extLst>
          </p:cNvPr>
          <p:cNvSpPr txBox="1"/>
          <p:nvPr/>
        </p:nvSpPr>
        <p:spPr>
          <a:xfrm>
            <a:off x="1736516" y="2294380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AF7B75C-62F3-4F79-9536-B2D5FE338EC8}"/>
              </a:ext>
            </a:extLst>
          </p:cNvPr>
          <p:cNvSpPr/>
          <p:nvPr/>
        </p:nvSpPr>
        <p:spPr>
          <a:xfrm>
            <a:off x="4184765" y="4401726"/>
            <a:ext cx="24688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445E8B6-392F-43BC-8CFC-45782E3C03AB}"/>
              </a:ext>
            </a:extLst>
          </p:cNvPr>
          <p:cNvSpPr/>
          <p:nvPr/>
        </p:nvSpPr>
        <p:spPr>
          <a:xfrm>
            <a:off x="6468246" y="4398478"/>
            <a:ext cx="24688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2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9577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482" y="19742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8794" y="19742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90596" y="19742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08510" y="180808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075" y="237864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2918" y="2378644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F)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889717"/>
              </p:ext>
            </p:extLst>
          </p:nvPr>
        </p:nvGraphicFramePr>
        <p:xfrm>
          <a:off x="0" y="262736"/>
          <a:ext cx="1602918" cy="2639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Prism 6" r:id="rId3" imgW="1734260" imgH="2971483" progId="Prism6.Document">
                  <p:embed/>
                </p:oleObj>
              </mc:Choice>
              <mc:Fallback>
                <p:oleObj name="Prism 6" r:id="rId3" imgW="1734260" imgH="2971483" progId="Prism6.Document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2736"/>
                        <a:ext cx="1602918" cy="2639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733396"/>
              </p:ext>
            </p:extLst>
          </p:nvPr>
        </p:nvGraphicFramePr>
        <p:xfrm>
          <a:off x="1498564" y="289272"/>
          <a:ext cx="1700892" cy="257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Prism 6" r:id="rId5" imgW="1734260" imgH="2971483" progId="Prism6.Document">
                  <p:embed/>
                </p:oleObj>
              </mc:Choice>
              <mc:Fallback>
                <p:oleObj name="Prism 6" r:id="rId5" imgW="1734260" imgH="2971483" progId="Prism6.Document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564" y="289272"/>
                        <a:ext cx="1700892" cy="257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562230"/>
              </p:ext>
            </p:extLst>
          </p:nvPr>
        </p:nvGraphicFramePr>
        <p:xfrm>
          <a:off x="3188570" y="245729"/>
          <a:ext cx="1719940" cy="2411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Prism 6" r:id="rId7" imgW="1734260" imgH="2707991" progId="Prism6.Document">
                  <p:embed/>
                </p:oleObj>
              </mc:Choice>
              <mc:Fallback>
                <p:oleObj name="Prism 6" r:id="rId7" imgW="1734260" imgH="2707991" progId="Prism6.Document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8570" y="245729"/>
                        <a:ext cx="1719940" cy="24114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67655"/>
              </p:ext>
            </p:extLst>
          </p:nvPr>
        </p:nvGraphicFramePr>
        <p:xfrm>
          <a:off x="5078607" y="255129"/>
          <a:ext cx="1672310" cy="239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Prism 6" r:id="rId9" imgW="1734260" imgH="2707991" progId="Prism6.Document">
                  <p:embed/>
                </p:oleObj>
              </mc:Choice>
              <mc:Fallback>
                <p:oleObj name="Prism 6" r:id="rId9" imgW="1734260" imgH="2707991" progId="Prism6.Document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8607" y="255129"/>
                        <a:ext cx="1672310" cy="239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338504"/>
              </p:ext>
            </p:extLst>
          </p:nvPr>
        </p:nvGraphicFramePr>
        <p:xfrm>
          <a:off x="140571" y="2484983"/>
          <a:ext cx="1462347" cy="2415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Prism 6" r:id="rId11" imgW="1846925" imgH="2707991" progId="Prism6.Document">
                  <p:embed/>
                </p:oleObj>
              </mc:Choice>
              <mc:Fallback>
                <p:oleObj name="Prism 6" r:id="rId11" imgW="1846925" imgH="2707991" progId="Prism6.Document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571" y="2484983"/>
                        <a:ext cx="1462347" cy="2415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040156"/>
              </p:ext>
            </p:extLst>
          </p:nvPr>
        </p:nvGraphicFramePr>
        <p:xfrm>
          <a:off x="1744427" y="2519766"/>
          <a:ext cx="1535484" cy="2364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Prism 6" r:id="rId13" imgW="1846925" imgH="2707991" progId="Prism6.Document">
                  <p:embed/>
                </p:oleObj>
              </mc:Choice>
              <mc:Fallback>
                <p:oleObj name="Prism 6" r:id="rId13" imgW="1846925" imgH="2707991" progId="Prism6.Document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427" y="2519766"/>
                        <a:ext cx="1535484" cy="23643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576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3745" y="264870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602822" y="262692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33603" y="5070259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grpSp>
        <p:nvGrpSpPr>
          <p:cNvPr id="2055" name="Group 2054"/>
          <p:cNvGrpSpPr/>
          <p:nvPr/>
        </p:nvGrpSpPr>
        <p:grpSpPr>
          <a:xfrm>
            <a:off x="-2506" y="5213716"/>
            <a:ext cx="6765951" cy="3206384"/>
            <a:chOff x="-2506" y="5889489"/>
            <a:chExt cx="6765951" cy="3206384"/>
          </a:xfrm>
        </p:grpSpPr>
        <p:sp>
          <p:nvSpPr>
            <p:cNvPr id="28" name="TextBox 27"/>
            <p:cNvSpPr txBox="1"/>
            <p:nvPr/>
          </p:nvSpPr>
          <p:spPr>
            <a:xfrm rot="16200000">
              <a:off x="-247001" y="7071130"/>
              <a:ext cx="79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Control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-466386" y="8321708"/>
              <a:ext cx="1240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Rosiglitazone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25697" y="6396158"/>
              <a:ext cx="9654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SOST Ab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2730" y="6396284"/>
              <a:ext cx="745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Vehicle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19622" y="5889489"/>
              <a:ext cx="1387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Visceral Adipose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52673" y="5896912"/>
              <a:ext cx="14973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Inguinal Adipose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01962" y="7872910"/>
              <a:ext cx="1585018" cy="1205373"/>
              <a:chOff x="1907350" y="6625907"/>
              <a:chExt cx="1585018" cy="1205373"/>
            </a:xfrm>
          </p:grpSpPr>
          <p:pic>
            <p:nvPicPr>
              <p:cNvPr id="62" name="Picture 21" descr="C:\Users\scosta\Desktop\111_vis-Rosi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350" y="6625907"/>
                <a:ext cx="1585018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3012281" y="7730388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03923" y="6637127"/>
              <a:ext cx="1585017" cy="1205373"/>
              <a:chOff x="281483" y="6625907"/>
              <a:chExt cx="1585017" cy="1205373"/>
            </a:xfrm>
          </p:grpSpPr>
          <p:pic>
            <p:nvPicPr>
              <p:cNvPr id="61" name="Picture 15" descr="C:\Users\scosta\Desktop\102_vis_Control.t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483" y="6625907"/>
                <a:ext cx="1585017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6" name="Rectangle 75"/>
              <p:cNvSpPr/>
              <p:nvPr/>
            </p:nvSpPr>
            <p:spPr>
              <a:xfrm>
                <a:off x="1375878" y="7730388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grpSp>
          <p:nvGrpSpPr>
            <p:cNvPr id="2054" name="Group 2053"/>
            <p:cNvGrpSpPr/>
            <p:nvPr/>
          </p:nvGrpSpPr>
          <p:grpSpPr>
            <a:xfrm>
              <a:off x="3563970" y="6639162"/>
              <a:ext cx="1585018" cy="1205373"/>
              <a:chOff x="3569580" y="6622332"/>
              <a:chExt cx="1585018" cy="1205373"/>
            </a:xfrm>
          </p:grpSpPr>
          <p:pic>
            <p:nvPicPr>
              <p:cNvPr id="60" name="Picture 2" descr="C:\Users\scosta\Desktop\108_ing-Control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9580" y="6622332"/>
                <a:ext cx="1585018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8" name="Rectangle 77"/>
              <p:cNvSpPr/>
              <p:nvPr/>
            </p:nvSpPr>
            <p:spPr>
              <a:xfrm>
                <a:off x="4678910" y="7730388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52" name="Group 2051"/>
            <p:cNvGrpSpPr/>
            <p:nvPr/>
          </p:nvGrpSpPr>
          <p:grpSpPr>
            <a:xfrm>
              <a:off x="3561493" y="7872189"/>
              <a:ext cx="1585018" cy="1205373"/>
              <a:chOff x="5196782" y="6622332"/>
              <a:chExt cx="1585018" cy="1205373"/>
            </a:xfrm>
          </p:grpSpPr>
          <p:pic>
            <p:nvPicPr>
              <p:cNvPr id="64" name="Picture 27" descr="C:\Users\scosta\Desktop\111_ing-Rosi.t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6782" y="6622332"/>
                <a:ext cx="1585018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9" name="Rectangle 78"/>
              <p:cNvSpPr/>
              <p:nvPr/>
            </p:nvSpPr>
            <p:spPr>
              <a:xfrm>
                <a:off x="6301015" y="7730388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grpSp>
          <p:nvGrpSpPr>
            <p:cNvPr id="2048" name="Group 2047"/>
            <p:cNvGrpSpPr/>
            <p:nvPr/>
          </p:nvGrpSpPr>
          <p:grpSpPr>
            <a:xfrm>
              <a:off x="1912960" y="7872910"/>
              <a:ext cx="1585017" cy="1205373"/>
              <a:chOff x="1907350" y="7872910"/>
              <a:chExt cx="1585017" cy="1205373"/>
            </a:xfrm>
          </p:grpSpPr>
          <p:pic>
            <p:nvPicPr>
              <p:cNvPr id="63" name="Picture 23" descr="C:\Users\scosta\Desktop\69_vis_Rosi+Scl-Ab.tif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350" y="7872910"/>
                <a:ext cx="1585017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6" name="Rectangle 85"/>
              <p:cNvSpPr/>
              <p:nvPr/>
            </p:nvSpPr>
            <p:spPr>
              <a:xfrm>
                <a:off x="3009837" y="8970383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913726" y="6636715"/>
              <a:ext cx="1581912" cy="1207008"/>
              <a:chOff x="281483" y="7871275"/>
              <a:chExt cx="1581912" cy="1207008"/>
            </a:xfrm>
          </p:grpSpPr>
          <p:pic>
            <p:nvPicPr>
              <p:cNvPr id="23" name="Picture 22"/>
              <p:cNvPicPr preferRelativeResize="0">
                <a:picLocks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1483" y="7871275"/>
                <a:ext cx="1581912" cy="1207008"/>
              </a:xfrm>
              <a:prstGeom prst="rect">
                <a:avLst/>
              </a:prstGeom>
            </p:spPr>
          </p:pic>
          <p:sp>
            <p:nvSpPr>
              <p:cNvPr id="87" name="Rectangle 86"/>
              <p:cNvSpPr/>
              <p:nvPr/>
            </p:nvSpPr>
            <p:spPr>
              <a:xfrm>
                <a:off x="1358672" y="8970383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grpSp>
          <p:nvGrpSpPr>
            <p:cNvPr id="2051" name="Group 2050"/>
            <p:cNvGrpSpPr/>
            <p:nvPr/>
          </p:nvGrpSpPr>
          <p:grpSpPr>
            <a:xfrm>
              <a:off x="5178428" y="6637127"/>
              <a:ext cx="1585017" cy="1205373"/>
              <a:chOff x="3570458" y="7872910"/>
              <a:chExt cx="1585017" cy="1205373"/>
            </a:xfrm>
          </p:grpSpPr>
          <p:pic>
            <p:nvPicPr>
              <p:cNvPr id="65" name="Picture 28" descr="C:\Users\scosta\Desktop\11_ing_Control+SclAb.tif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0458" y="7872910"/>
                <a:ext cx="1585017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8" name="Rectangle 87"/>
              <p:cNvSpPr/>
              <p:nvPr/>
            </p:nvSpPr>
            <p:spPr>
              <a:xfrm>
                <a:off x="4674632" y="8986081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53" name="Group 2052"/>
            <p:cNvGrpSpPr/>
            <p:nvPr/>
          </p:nvGrpSpPr>
          <p:grpSpPr>
            <a:xfrm>
              <a:off x="5176037" y="7872910"/>
              <a:ext cx="1585017" cy="1205373"/>
              <a:chOff x="5196783" y="7872910"/>
              <a:chExt cx="1585017" cy="1205373"/>
            </a:xfrm>
          </p:grpSpPr>
          <p:pic>
            <p:nvPicPr>
              <p:cNvPr id="66" name="Picture 29" descr="C:\Users\scosta\Desktop\67_ing_Rosi+SclAb.tif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6783" y="7872910"/>
                <a:ext cx="1585017" cy="12053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" name="Rectangle 102"/>
              <p:cNvSpPr/>
              <p:nvPr/>
            </p:nvSpPr>
            <p:spPr>
              <a:xfrm>
                <a:off x="6296737" y="8986081"/>
                <a:ext cx="452438" cy="7465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5489182" y="6397823"/>
              <a:ext cx="9654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SOST Ab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981452" y="6402712"/>
              <a:ext cx="745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Vehicle</a:t>
              </a:r>
            </a:p>
          </p:txBody>
        </p:sp>
        <p:sp>
          <p:nvSpPr>
            <p:cNvPr id="25" name="Left Brace 24"/>
            <p:cNvSpPr/>
            <p:nvPr/>
          </p:nvSpPr>
          <p:spPr>
            <a:xfrm rot="5400000">
              <a:off x="1696651" y="4859513"/>
              <a:ext cx="404296" cy="3193677"/>
            </a:xfrm>
            <a:prstGeom prst="leftBrace">
              <a:avLst>
                <a:gd name="adj1" fmla="val 8333"/>
                <a:gd name="adj2" fmla="val 50711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Left Brace 42"/>
            <p:cNvSpPr/>
            <p:nvPr/>
          </p:nvSpPr>
          <p:spPr>
            <a:xfrm rot="5400000">
              <a:off x="4959124" y="4856571"/>
              <a:ext cx="404299" cy="3199561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2" name="Object 91">
            <a:extLst>
              <a:ext uri="{FF2B5EF4-FFF2-40B4-BE49-F238E27FC236}">
                <a16:creationId xmlns:a16="http://schemas.microsoft.com/office/drawing/2014/main" id="{7DC92D8E-D24C-4B69-9417-FD6E4E6DFA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687379"/>
              </p:ext>
            </p:extLst>
          </p:nvPr>
        </p:nvGraphicFramePr>
        <p:xfrm>
          <a:off x="-1564" y="2675665"/>
          <a:ext cx="3392463" cy="228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4" name="Prism 6" r:id="rId13" imgW="7116642" imgH="4127365" progId="Prism6.Document">
                  <p:embed/>
                </p:oleObj>
              </mc:Choice>
              <mc:Fallback>
                <p:oleObj name="Prism 6" r:id="rId13" imgW="7116642" imgH="4127365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6237FED-DB7B-4E14-B319-61CF7E4A8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-1564" y="2675665"/>
                        <a:ext cx="3392463" cy="2289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110">
            <a:extLst>
              <a:ext uri="{FF2B5EF4-FFF2-40B4-BE49-F238E27FC236}">
                <a16:creationId xmlns:a16="http://schemas.microsoft.com/office/drawing/2014/main" id="{72C00C0F-0A5C-4C39-A3F1-3A854575BD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252613"/>
              </p:ext>
            </p:extLst>
          </p:nvPr>
        </p:nvGraphicFramePr>
        <p:xfrm>
          <a:off x="3293196" y="2688967"/>
          <a:ext cx="3593379" cy="2277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Prism 6" r:id="rId15" imgW="7116642" imgH="4108997" progId="Prism6.Document">
                  <p:embed/>
                </p:oleObj>
              </mc:Choice>
              <mc:Fallback>
                <p:oleObj name="Prism 6" r:id="rId15" imgW="7116642" imgH="4108997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9C79410-C218-434B-9414-DF9AFC6C51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293196" y="2688967"/>
                        <a:ext cx="3593379" cy="2277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C5A30DEC-8A84-4362-BA3E-91B0713FB80E}"/>
              </a:ext>
            </a:extLst>
          </p:cNvPr>
          <p:cNvGrpSpPr/>
          <p:nvPr/>
        </p:nvGrpSpPr>
        <p:grpSpPr>
          <a:xfrm>
            <a:off x="-7753" y="240478"/>
            <a:ext cx="6223729" cy="2365529"/>
            <a:chOff x="-7753" y="240478"/>
            <a:chExt cx="6223729" cy="2365529"/>
          </a:xfrm>
        </p:grpSpPr>
        <p:sp>
          <p:nvSpPr>
            <p:cNvPr id="146" name="TextBox 145"/>
            <p:cNvSpPr txBox="1"/>
            <p:nvPr/>
          </p:nvSpPr>
          <p:spPr>
            <a:xfrm>
              <a:off x="-7753" y="240478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A)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22822" y="362448"/>
              <a:ext cx="5409157" cy="2145647"/>
              <a:chOff x="266563" y="12558"/>
              <a:chExt cx="5905633" cy="2596237"/>
            </a:xfrm>
          </p:grpSpPr>
          <p:grpSp>
            <p:nvGrpSpPr>
              <p:cNvPr id="2050" name="Group 2049"/>
              <p:cNvGrpSpPr/>
              <p:nvPr/>
            </p:nvGrpSpPr>
            <p:grpSpPr>
              <a:xfrm>
                <a:off x="416894" y="12558"/>
                <a:ext cx="5755302" cy="2368067"/>
                <a:chOff x="729315" y="12558"/>
                <a:chExt cx="5755302" cy="2368067"/>
              </a:xfrm>
            </p:grpSpPr>
            <p:cxnSp>
              <p:nvCxnSpPr>
                <p:cNvPr id="159" name="Straight Arrow Connector 158"/>
                <p:cNvCxnSpPr/>
                <p:nvPr/>
              </p:nvCxnSpPr>
              <p:spPr>
                <a:xfrm flipV="1">
                  <a:off x="1587848" y="1839999"/>
                  <a:ext cx="425352" cy="21641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dashDot"/>
                  <a:tailEnd type="arrow"/>
                </a:ln>
                <a:effectLst/>
              </p:spPr>
            </p:cxnSp>
            <p:cxnSp>
              <p:nvCxnSpPr>
                <p:cNvPr id="160" name="Straight Arrow Connector 159"/>
                <p:cNvCxnSpPr/>
                <p:nvPr/>
              </p:nvCxnSpPr>
              <p:spPr>
                <a:xfrm flipV="1">
                  <a:off x="1419453" y="880517"/>
                  <a:ext cx="655321" cy="17418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tailEnd type="arrow"/>
                </a:ln>
                <a:effectLst/>
              </p:spPr>
            </p:cxnSp>
            <p:grpSp>
              <p:nvGrpSpPr>
                <p:cNvPr id="2" name="Group 1"/>
                <p:cNvGrpSpPr/>
                <p:nvPr/>
              </p:nvGrpSpPr>
              <p:grpSpPr>
                <a:xfrm>
                  <a:off x="729315" y="12558"/>
                  <a:ext cx="5755302" cy="2368067"/>
                  <a:chOff x="23301217" y="7072024"/>
                  <a:chExt cx="6763203" cy="3828567"/>
                </a:xfrm>
              </p:grpSpPr>
              <p:sp>
                <p:nvSpPr>
                  <p:cNvPr id="96" name="TextBox 21"/>
                  <p:cNvSpPr txBox="1"/>
                  <p:nvPr/>
                </p:nvSpPr>
                <p:spPr>
                  <a:xfrm>
                    <a:off x="24801685" y="9967346"/>
                    <a:ext cx="2154207" cy="93324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>
                      <a:lnSpc>
                        <a:spcPts val="3000"/>
                      </a:lnSpc>
                    </a:pPr>
                    <a:r>
                      <a:rPr lang="en-US" sz="1400" b="1" kern="0" dirty="0" err="1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Rosi</a:t>
                    </a:r>
                    <a:r>
                      <a:rPr lang="en-US" sz="1400" b="1" kern="0" dirty="0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 Diet + SOST Ab</a:t>
                    </a:r>
                  </a:p>
                </p:txBody>
              </p:sp>
              <p:sp>
                <p:nvSpPr>
                  <p:cNvPr id="73" name="TextBox 21"/>
                  <p:cNvSpPr txBox="1"/>
                  <p:nvPr/>
                </p:nvSpPr>
                <p:spPr>
                  <a:xfrm>
                    <a:off x="25262747" y="9446378"/>
                    <a:ext cx="1073312" cy="6020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err="1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Rosi</a:t>
                    </a:r>
                    <a:r>
                      <a:rPr lang="en-US" sz="1400" b="1" dirty="0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 Diet</a:t>
                    </a:r>
                    <a:endParaRPr lang="en-US" sz="1400" b="1" dirty="0">
                      <a:latin typeface="+mj-lt"/>
                      <a:ea typeface="Calibri"/>
                    </a:endParaRPr>
                  </a:p>
                </p:txBody>
              </p:sp>
              <p:cxnSp>
                <p:nvCxnSpPr>
                  <p:cNvPr id="74" name="Straight Arrow Connector 73"/>
                  <p:cNvCxnSpPr/>
                  <p:nvPr/>
                </p:nvCxnSpPr>
                <p:spPr>
                  <a:xfrm>
                    <a:off x="24310102" y="10376416"/>
                    <a:ext cx="499840" cy="361583"/>
                  </a:xfrm>
                  <a:prstGeom prst="straightConnector1">
                    <a:avLst/>
                  </a:prstGeom>
                  <a:noFill/>
                  <a:ln w="28575" cap="flat" cmpd="sng" algn="ctr">
                    <a:solidFill>
                      <a:schemeClr val="tx1"/>
                    </a:solidFill>
                    <a:prstDash val="dashDot"/>
                    <a:tailEnd type="arrow"/>
                  </a:ln>
                  <a:effectLst/>
                </p:spPr>
              </p:cxnSp>
              <p:sp>
                <p:nvSpPr>
                  <p:cNvPr id="83" name="TextBox 18"/>
                  <p:cNvSpPr txBox="1"/>
                  <p:nvPr/>
                </p:nvSpPr>
                <p:spPr>
                  <a:xfrm>
                    <a:off x="27565618" y="9468061"/>
                    <a:ext cx="1902787" cy="6020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Control Diet</a:t>
                    </a:r>
                    <a:endParaRPr lang="en-US" sz="1400" b="1" dirty="0">
                      <a:latin typeface="+mj-lt"/>
                      <a:ea typeface="Calibri"/>
                    </a:endParaRPr>
                  </a:p>
                </p:txBody>
              </p: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28080896" y="7077288"/>
                    <a:ext cx="1170818" cy="60209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latin typeface="+mj-lt"/>
                        <a:cs typeface="Arial" panose="020B0604020202020204" pitchFamily="34" charset="0"/>
                      </a:rPr>
                      <a:t>6 Weeks</a:t>
                    </a:r>
                  </a:p>
                </p:txBody>
              </p:sp>
              <p:sp>
                <p:nvSpPr>
                  <p:cNvPr id="94" name="Left Bracket 93"/>
                  <p:cNvSpPr/>
                  <p:nvPr/>
                </p:nvSpPr>
                <p:spPr>
                  <a:xfrm rot="5400000">
                    <a:off x="25800250" y="6637602"/>
                    <a:ext cx="370740" cy="2229735"/>
                  </a:xfrm>
                  <a:prstGeom prst="leftBracke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TextBox 94"/>
                  <p:cNvSpPr txBox="1"/>
                  <p:nvPr/>
                </p:nvSpPr>
                <p:spPr>
                  <a:xfrm>
                    <a:off x="25448727" y="7072024"/>
                    <a:ext cx="1223015" cy="6020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latin typeface="+mj-lt"/>
                        <a:cs typeface="Arial" panose="020B0604020202020204" pitchFamily="34" charset="0"/>
                      </a:rPr>
                      <a:t>4 Weeks</a:t>
                    </a:r>
                  </a:p>
                </p:txBody>
              </p:sp>
              <p:pic>
                <p:nvPicPr>
                  <p:cNvPr id="97" name="Picture 96" descr="AP Biology - Beyond Mendelian Genetics"/>
                  <p:cNvPicPr preferRelativeResize="0">
                    <a:picLocks/>
                  </p:cNvPicPr>
                  <p:nvPr/>
                </p:nvPicPr>
                <p:blipFill>
                  <a:blip r:embed="rId1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865145" y="9645181"/>
                    <a:ext cx="502825" cy="591343"/>
                  </a:xfrm>
                  <a:prstGeom prst="rect">
                    <a:avLst/>
                  </a:prstGeom>
                </p:spPr>
              </p:pic>
              <p:pic>
                <p:nvPicPr>
                  <p:cNvPr id="99" name="Picture 98" descr="AP Biology - Beyond Mendelian Genetics"/>
                  <p:cNvPicPr preferRelativeResize="0">
                    <a:picLocks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567306" y="10054156"/>
                    <a:ext cx="490827" cy="591343"/>
                  </a:xfrm>
                  <a:prstGeom prst="rect">
                    <a:avLst/>
                  </a:prstGeom>
                </p:spPr>
              </p:pic>
              <p:sp>
                <p:nvSpPr>
                  <p:cNvPr id="102" name="Left Bracket 101"/>
                  <p:cNvSpPr/>
                  <p:nvPr/>
                </p:nvSpPr>
                <p:spPr>
                  <a:xfrm rot="5400000">
                    <a:off x="28397088" y="6270504"/>
                    <a:ext cx="370736" cy="2963929"/>
                  </a:xfrm>
                  <a:prstGeom prst="leftBracke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5" name="TextBox 18"/>
                  <p:cNvSpPr txBox="1"/>
                  <p:nvPr/>
                </p:nvSpPr>
                <p:spPr>
                  <a:xfrm>
                    <a:off x="26311567" y="7860877"/>
                    <a:ext cx="1589257" cy="6020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Control Diet</a:t>
                    </a:r>
                    <a:endParaRPr lang="en-US" sz="1400" b="1" dirty="0">
                      <a:latin typeface="+mj-lt"/>
                      <a:ea typeface="Calibri"/>
                    </a:endParaRPr>
                  </a:p>
                </p:txBody>
              </p:sp>
              <p:sp>
                <p:nvSpPr>
                  <p:cNvPr id="90" name="TextBox 18"/>
                  <p:cNvSpPr txBox="1"/>
                  <p:nvPr/>
                </p:nvSpPr>
                <p:spPr>
                  <a:xfrm>
                    <a:off x="26024716" y="8577930"/>
                    <a:ext cx="2529454" cy="6020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000000"/>
                        </a:solidFill>
                        <a:latin typeface="+mj-lt"/>
                        <a:ea typeface="Calibri"/>
                      </a:rPr>
                      <a:t>Control Diet  + SOST Ab</a:t>
                    </a:r>
                    <a:endParaRPr lang="en-US" sz="1400" b="1" dirty="0">
                      <a:latin typeface="+mj-lt"/>
                      <a:ea typeface="Calibri"/>
                    </a:endParaRPr>
                  </a:p>
                </p:txBody>
              </p:sp>
              <p:pic>
                <p:nvPicPr>
                  <p:cNvPr id="98" name="Picture 97" descr="AP Biology - Beyond Mendelian Genetics"/>
                  <p:cNvPicPr preferRelativeResize="0">
                    <a:picLocks/>
                  </p:cNvPicPr>
                  <p:nvPr/>
                </p:nvPicPr>
                <p:blipFill>
                  <a:blip r:embed="rId1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301217" y="9435193"/>
                    <a:ext cx="509102" cy="591343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75" name="TextBox 350"/>
              <p:cNvSpPr txBox="1">
                <a:spLocks noChangeAspect="1"/>
              </p:cNvSpPr>
              <p:nvPr/>
            </p:nvSpPr>
            <p:spPr>
              <a:xfrm>
                <a:off x="266563" y="2292246"/>
                <a:ext cx="1593582" cy="316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Female SCID Beige</a:t>
                </a:r>
              </a:p>
            </p:txBody>
          </p:sp>
        </p:grpSp>
        <p:pic>
          <p:nvPicPr>
            <p:cNvPr id="118" name="Picture 117" descr="AP Biology - Beyond Mendelian Genetics"/>
            <p:cNvPicPr preferRelativeResize="0">
              <a:picLocks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0004" y="863520"/>
              <a:ext cx="353628" cy="302281"/>
            </a:xfrm>
            <a:prstGeom prst="rect">
              <a:avLst/>
            </a:prstGeom>
          </p:spPr>
        </p:pic>
        <p:pic>
          <p:nvPicPr>
            <p:cNvPr id="119" name="Picture 118" descr="AP Biology - Beyond Mendelian Genetics"/>
            <p:cNvPicPr preferRelativeResize="0"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539" y="1072579"/>
              <a:ext cx="345190" cy="302281"/>
            </a:xfrm>
            <a:prstGeom prst="rect">
              <a:avLst/>
            </a:prstGeom>
          </p:spPr>
        </p:pic>
        <p:pic>
          <p:nvPicPr>
            <p:cNvPr id="120" name="Picture 119" descr="AP Biology - Beyond Mendelian Genetics"/>
            <p:cNvPicPr preferRelativeResize="0"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404" y="756179"/>
              <a:ext cx="358043" cy="30228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154094" y="632590"/>
              <a:ext cx="104443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Recovery Period</a:t>
              </a:r>
            </a:p>
          </p:txBody>
        </p:sp>
        <p:sp>
          <p:nvSpPr>
            <p:cNvPr id="109" name="TextBox 18"/>
            <p:cNvSpPr txBox="1"/>
            <p:nvPr/>
          </p:nvSpPr>
          <p:spPr>
            <a:xfrm>
              <a:off x="3564296" y="1874380"/>
              <a:ext cx="2016215" cy="477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GB" sz="1400" b="1" dirty="0">
                  <a:solidFill>
                    <a:srgbClr val="000000"/>
                  </a:solidFill>
                  <a:latin typeface="+mj-lt"/>
                  <a:ea typeface="Calibri"/>
                </a:rPr>
                <a:t>Control  Diet + SOST Ab</a:t>
              </a:r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>
              <a:off x="1192634" y="1248224"/>
              <a:ext cx="543831" cy="18448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tailEnd type="arrow"/>
            </a:ln>
            <a:effectLst/>
          </p:spPr>
        </p:cxnSp>
        <p:sp>
          <p:nvSpPr>
            <p:cNvPr id="82" name="TextBox 350"/>
            <p:cNvSpPr txBox="1">
              <a:spLocks noChangeAspect="1"/>
            </p:cNvSpPr>
            <p:nvPr/>
          </p:nvSpPr>
          <p:spPr>
            <a:xfrm>
              <a:off x="225546" y="402623"/>
              <a:ext cx="1566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>
                  <a:solidFill>
                    <a:srgbClr val="000000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Cohort 2</a:t>
              </a:r>
            </a:p>
          </p:txBody>
        </p:sp>
        <p:cxnSp>
          <p:nvCxnSpPr>
            <p:cNvPr id="2061" name="Straight Connector 2060"/>
            <p:cNvCxnSpPr/>
            <p:nvPr/>
          </p:nvCxnSpPr>
          <p:spPr>
            <a:xfrm>
              <a:off x="422822" y="424395"/>
              <a:ext cx="15589" cy="21681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416451" y="2592551"/>
              <a:ext cx="5788410" cy="134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189272" y="424395"/>
              <a:ext cx="15589" cy="21681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427566" y="424395"/>
              <a:ext cx="5788410" cy="134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E2C0066-0F19-4014-A2EB-0A4E8685A519}"/>
                </a:ext>
              </a:extLst>
            </p:cNvPr>
            <p:cNvCxnSpPr/>
            <p:nvPr/>
          </p:nvCxnSpPr>
          <p:spPr>
            <a:xfrm>
              <a:off x="1792445" y="1089293"/>
              <a:ext cx="4039534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F2DB945-27AB-45A0-A34D-948E5E406C05}"/>
                </a:ext>
              </a:extLst>
            </p:cNvPr>
            <p:cNvCxnSpPr>
              <a:cxnSpLocks/>
            </p:cNvCxnSpPr>
            <p:nvPr/>
          </p:nvCxnSpPr>
          <p:spPr>
            <a:xfrm>
              <a:off x="1744820" y="1432193"/>
              <a:ext cx="408715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F7E5-A008-4FBC-9E21-CC175952B7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1020" y="1882925"/>
              <a:ext cx="4067175" cy="10541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6A1971E-3CF0-4884-88D8-80A62661C63C}"/>
                </a:ext>
              </a:extLst>
            </p:cNvPr>
            <p:cNvCxnSpPr>
              <a:cxnSpLocks/>
            </p:cNvCxnSpPr>
            <p:nvPr/>
          </p:nvCxnSpPr>
          <p:spPr>
            <a:xfrm>
              <a:off x="1811495" y="2226841"/>
              <a:ext cx="4067175" cy="13285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AD35D2EE-FAEC-422B-958C-E33AA934067D}"/>
                </a:ext>
              </a:extLst>
            </p:cNvPr>
            <p:cNvCxnSpPr>
              <a:cxnSpLocks/>
            </p:cNvCxnSpPr>
            <p:nvPr/>
          </p:nvCxnSpPr>
          <p:spPr>
            <a:xfrm>
              <a:off x="3516470" y="1779236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64DEC32-1FA1-493C-BA79-A309F360E280}"/>
                </a:ext>
              </a:extLst>
            </p:cNvPr>
            <p:cNvCxnSpPr>
              <a:cxnSpLocks/>
            </p:cNvCxnSpPr>
            <p:nvPr/>
          </p:nvCxnSpPr>
          <p:spPr>
            <a:xfrm>
              <a:off x="3506945" y="2131661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DD822815-FAE0-4C63-B417-1C00617EA02F}"/>
                </a:ext>
              </a:extLst>
            </p:cNvPr>
            <p:cNvCxnSpPr>
              <a:cxnSpLocks/>
            </p:cNvCxnSpPr>
            <p:nvPr/>
          </p:nvCxnSpPr>
          <p:spPr>
            <a:xfrm>
              <a:off x="5841504" y="1770115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27E86980-4C3E-430D-8C5B-2FFBE3045D28}"/>
                </a:ext>
              </a:extLst>
            </p:cNvPr>
            <p:cNvCxnSpPr>
              <a:cxnSpLocks/>
            </p:cNvCxnSpPr>
            <p:nvPr/>
          </p:nvCxnSpPr>
          <p:spPr>
            <a:xfrm>
              <a:off x="5840570" y="2131661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76968B83-236B-4624-AE57-B70DE8797470}"/>
                </a:ext>
              </a:extLst>
            </p:cNvPr>
            <p:cNvCxnSpPr>
              <a:cxnSpLocks/>
            </p:cNvCxnSpPr>
            <p:nvPr/>
          </p:nvCxnSpPr>
          <p:spPr>
            <a:xfrm>
              <a:off x="5850095" y="1312511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3D59385-C217-49AA-821A-2ADA473B0A04}"/>
                </a:ext>
              </a:extLst>
            </p:cNvPr>
            <p:cNvCxnSpPr>
              <a:cxnSpLocks/>
            </p:cNvCxnSpPr>
            <p:nvPr/>
          </p:nvCxnSpPr>
          <p:spPr>
            <a:xfrm>
              <a:off x="5850095" y="979136"/>
              <a:ext cx="0" cy="22427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9" name="TextBox 88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08927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24064" y="370691"/>
            <a:ext cx="38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49551" y="370691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064" y="2995548"/>
            <a:ext cx="38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40734" y="2995548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24058" y="299705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Weeks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32788" y="5660674"/>
            <a:ext cx="113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Weeks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064" y="5514856"/>
            <a:ext cx="38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E)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000465"/>
              </p:ext>
            </p:extLst>
          </p:nvPr>
        </p:nvGraphicFramePr>
        <p:xfrm>
          <a:off x="3264544" y="440701"/>
          <a:ext cx="3490585" cy="2603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5" name="Prism 7" r:id="rId4" imgW="3924399" imgH="2927332" progId="Prism7.Document">
                  <p:embed/>
                </p:oleObj>
              </mc:Choice>
              <mc:Fallback>
                <p:oleObj name="Prism 7" r:id="rId4" imgW="3924399" imgH="2927332" progId="Prism7.Document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64544" y="440701"/>
                        <a:ext cx="3490585" cy="26038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929587"/>
              </p:ext>
            </p:extLst>
          </p:nvPr>
        </p:nvGraphicFramePr>
        <p:xfrm>
          <a:off x="48724" y="604886"/>
          <a:ext cx="3408324" cy="246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6" name="Prism 7" r:id="rId6" imgW="3787187" imgH="2616159" progId="Prism7.Document">
                  <p:embed/>
                </p:oleObj>
              </mc:Choice>
              <mc:Fallback>
                <p:oleObj name="Prism 7" r:id="rId6" imgW="3787187" imgH="2616159" progId="Prism7.Document">
                  <p:embed/>
                  <p:pic>
                    <p:nvPicPr>
                      <p:cNvPr id="106" name="Object 10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724" y="604886"/>
                        <a:ext cx="3408324" cy="246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678834" y="5696838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7479" y="298947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Weeks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54063" y="5660674"/>
            <a:ext cx="113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Weeks</a:t>
            </a:r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6EC56245-1AB3-4BB7-9D61-EBC53B6968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12216"/>
              </p:ext>
            </p:extLst>
          </p:nvPr>
        </p:nvGraphicFramePr>
        <p:xfrm>
          <a:off x="-69684" y="5912611"/>
          <a:ext cx="3566370" cy="2121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7" name="Prism 6" r:id="rId8" imgW="6171646" imgH="3334306" progId="Prism6.Document">
                  <p:embed/>
                </p:oleObj>
              </mc:Choice>
              <mc:Fallback>
                <p:oleObj name="Prism 6" r:id="rId8" imgW="6171646" imgH="3334306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AD281A3-EAFD-4415-895B-9044B7F66A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69684" y="5912611"/>
                        <a:ext cx="3566370" cy="21215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4B82459D-C62F-414B-8418-C2227356A8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29251"/>
              </p:ext>
            </p:extLst>
          </p:nvPr>
        </p:nvGraphicFramePr>
        <p:xfrm>
          <a:off x="3429000" y="5974959"/>
          <a:ext cx="3490585" cy="2047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" name="Prism 6" r:id="rId10" imgW="6171646" imgH="3319180" progId="Prism6.Document">
                  <p:embed/>
                </p:oleObj>
              </mc:Choice>
              <mc:Fallback>
                <p:oleObj name="Prism 6" r:id="rId10" imgW="6171646" imgH="3319180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6DDC21E-B84E-40D2-8AD6-2704713179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29000" y="5974959"/>
                        <a:ext cx="3490585" cy="2047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0E034192-1222-4A48-8F96-A7C9EADFDF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879578"/>
              </p:ext>
            </p:extLst>
          </p:nvPr>
        </p:nvGraphicFramePr>
        <p:xfrm>
          <a:off x="-69683" y="3205157"/>
          <a:ext cx="3490586" cy="2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" name="Prism 6" r:id="rId12" imgW="6171646" imgH="3352674" progId="Prism6.Document">
                  <p:embed/>
                </p:oleObj>
              </mc:Choice>
              <mc:Fallback>
                <p:oleObj name="Prism 6" r:id="rId12" imgW="6171646" imgH="3352674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ADBD45B4-E5EC-43FA-A9AD-B3C452AB81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-69683" y="3205157"/>
                        <a:ext cx="3490586" cy="217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760B6C4B-6ACF-471F-AA48-2BC0158138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201093"/>
              </p:ext>
            </p:extLst>
          </p:nvPr>
        </p:nvGraphicFramePr>
        <p:xfrm>
          <a:off x="3344518" y="3195452"/>
          <a:ext cx="3563295" cy="2183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0" name="Prism 6" r:id="rId14" imgW="6183530" imgH="3439471" progId="Prism6.Document">
                  <p:embed/>
                </p:oleObj>
              </mc:Choice>
              <mc:Fallback>
                <p:oleObj name="Prism 6" r:id="rId14" imgW="6183530" imgH="3439471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34A0339-0877-4E23-B457-BBF358A7F3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44518" y="3195452"/>
                        <a:ext cx="3563295" cy="2183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6197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-73363" y="36601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2242"/>
              </p:ext>
            </p:extLst>
          </p:nvPr>
        </p:nvGraphicFramePr>
        <p:xfrm>
          <a:off x="1847328" y="131715"/>
          <a:ext cx="3099955" cy="372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3" name="Prism 7" r:id="rId4" imgW="3411926" imgH="3317739" progId="Prism7.Document">
                  <p:embed/>
                </p:oleObj>
              </mc:Choice>
              <mc:Fallback>
                <p:oleObj name="Prism 7" r:id="rId4" imgW="3411926" imgH="3317739" progId="Prism7.Document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87643"/>
                      <a:stretch>
                        <a:fillRect/>
                      </a:stretch>
                    </p:blipFill>
                    <p:spPr bwMode="auto">
                      <a:xfrm>
                        <a:off x="1847328" y="131715"/>
                        <a:ext cx="3099955" cy="3723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232275" y="1942407"/>
            <a:ext cx="3929783" cy="2688297"/>
            <a:chOff x="2491377" y="5354725"/>
            <a:chExt cx="4229491" cy="3788787"/>
          </a:xfrm>
        </p:grpSpPr>
        <p:sp>
          <p:nvSpPr>
            <p:cNvPr id="29" name="TextBox 28"/>
            <p:cNvSpPr txBox="1"/>
            <p:nvPr/>
          </p:nvSpPr>
          <p:spPr>
            <a:xfrm>
              <a:off x="3055993" y="5379430"/>
              <a:ext cx="1405225" cy="4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Vehicle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55166" y="5354725"/>
              <a:ext cx="986906" cy="4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SOST Ab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2058947" y="6357065"/>
              <a:ext cx="1219366" cy="354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Control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1794345" y="8040512"/>
              <a:ext cx="1851495" cy="354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Rosiglitazone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35175" y="8868392"/>
              <a:ext cx="297129" cy="162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" dirty="0">
                  <a:solidFill>
                    <a:schemeClr val="bg1"/>
                  </a:solidFill>
                </a:rPr>
                <a:t>100 µm</a:t>
              </a:r>
            </a:p>
          </p:txBody>
        </p:sp>
        <p:grpSp>
          <p:nvGrpSpPr>
            <p:cNvPr id="35" name="Group 34"/>
            <p:cNvGrpSpPr>
              <a:grpSpLocks/>
            </p:cNvGrpSpPr>
            <p:nvPr/>
          </p:nvGrpSpPr>
          <p:grpSpPr>
            <a:xfrm>
              <a:off x="2846845" y="7359336"/>
              <a:ext cx="1920240" cy="1600200"/>
              <a:chOff x="4800628" y="5742411"/>
              <a:chExt cx="1920240" cy="1572788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4800628" y="5742411"/>
                <a:ext cx="1920240" cy="1572788"/>
                <a:chOff x="1814777" y="-1124453"/>
                <a:chExt cx="13540837" cy="9592429"/>
              </a:xfrm>
            </p:grpSpPr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45304"/>
                <a:stretch/>
              </p:blipFill>
              <p:spPr>
                <a:xfrm>
                  <a:off x="11400672" y="-1124453"/>
                  <a:ext cx="3954942" cy="5419725"/>
                </a:xfrm>
                <a:prstGeom prst="rect">
                  <a:avLst/>
                </a:prstGeom>
              </p:spPr>
            </p:pic>
            <p:grpSp>
              <p:nvGrpSpPr>
                <p:cNvPr id="72" name="Group 71"/>
                <p:cNvGrpSpPr/>
                <p:nvPr/>
              </p:nvGrpSpPr>
              <p:grpSpPr>
                <a:xfrm>
                  <a:off x="1814777" y="-1124453"/>
                  <a:ext cx="13540837" cy="9592429"/>
                  <a:chOff x="1814777" y="-1124453"/>
                  <a:chExt cx="13540837" cy="9592429"/>
                </a:xfrm>
              </p:grpSpPr>
              <p:pic>
                <p:nvPicPr>
                  <p:cNvPr id="73" name="Picture 72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r="5296" b="4389"/>
                  <a:stretch/>
                </p:blipFill>
                <p:spPr>
                  <a:xfrm>
                    <a:off x="8507808" y="3286125"/>
                    <a:ext cx="6847806" cy="5181851"/>
                  </a:xfrm>
                  <a:prstGeom prst="rect">
                    <a:avLst/>
                  </a:prstGeom>
                </p:spPr>
              </p:pic>
              <p:pic>
                <p:nvPicPr>
                  <p:cNvPr id="74" name="Picture 73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b="782"/>
                  <a:stretch/>
                </p:blipFill>
                <p:spPr>
                  <a:xfrm>
                    <a:off x="1814783" y="3090609"/>
                    <a:ext cx="7230706" cy="5377364"/>
                  </a:xfrm>
                  <a:prstGeom prst="rect">
                    <a:avLst/>
                  </a:prstGeom>
                </p:spPr>
              </p:pic>
              <p:pic>
                <p:nvPicPr>
                  <p:cNvPr id="75" name="Picture 74"/>
                  <p:cNvPicPr>
                    <a:picLocks noChangeAspect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42714" t="5546" r="-1"/>
                  <a:stretch/>
                </p:blipFill>
                <p:spPr>
                  <a:xfrm>
                    <a:off x="1814777" y="-1124453"/>
                    <a:ext cx="4069002" cy="5028697"/>
                  </a:xfrm>
                  <a:prstGeom prst="rect">
                    <a:avLst/>
                  </a:prstGeom>
                </p:spPr>
              </p:pic>
              <p:pic>
                <p:nvPicPr>
                  <p:cNvPr id="76" name="Picture 75"/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3607"/>
                  <a:stretch/>
                </p:blipFill>
                <p:spPr>
                  <a:xfrm>
                    <a:off x="5161295" y="-1124453"/>
                    <a:ext cx="7230707" cy="5224212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69" name="Straight Connector 68"/>
              <p:cNvCxnSpPr/>
              <p:nvPr/>
            </p:nvCxnSpPr>
            <p:spPr>
              <a:xfrm>
                <a:off x="6373019" y="7238999"/>
                <a:ext cx="8229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Rectangle 69"/>
              <p:cNvSpPr/>
              <p:nvPr/>
            </p:nvSpPr>
            <p:spPr>
              <a:xfrm>
                <a:off x="6372888" y="7226556"/>
                <a:ext cx="2468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2845568" y="5727757"/>
              <a:ext cx="1921016" cy="1600201"/>
              <a:chOff x="2846724" y="5738461"/>
              <a:chExt cx="1921016" cy="1576738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5621"/>
              <a:stretch/>
            </p:blipFill>
            <p:spPr>
              <a:xfrm>
                <a:off x="3833871" y="6574845"/>
                <a:ext cx="932039" cy="740354"/>
              </a:xfrm>
              <a:prstGeom prst="rect">
                <a:avLst/>
              </a:prstGeom>
            </p:spPr>
          </p:pic>
          <p:grpSp>
            <p:nvGrpSpPr>
              <p:cNvPr id="61" name="Group 60"/>
              <p:cNvGrpSpPr/>
              <p:nvPr/>
            </p:nvGrpSpPr>
            <p:grpSpPr>
              <a:xfrm>
                <a:off x="2846724" y="5738461"/>
                <a:ext cx="1921016" cy="1576738"/>
                <a:chOff x="-1234585" y="-1880363"/>
                <a:chExt cx="18597345" cy="12346798"/>
              </a:xfrm>
            </p:grpSpPr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11773"/>
                <a:stretch/>
              </p:blipFill>
              <p:spPr>
                <a:xfrm>
                  <a:off x="-45691" y="4147309"/>
                  <a:ext cx="9555654" cy="6319126"/>
                </a:xfrm>
                <a:prstGeom prst="rect">
                  <a:avLst/>
                </a:prstGeom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3449"/>
                <a:stretch/>
              </p:blipFill>
              <p:spPr>
                <a:xfrm>
                  <a:off x="1179468" y="-1880363"/>
                  <a:ext cx="9555654" cy="6915367"/>
                </a:xfrm>
                <a:prstGeom prst="rect">
                  <a:avLst/>
                </a:prstGeom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9117" b="11773"/>
                <a:stretch/>
              </p:blipFill>
              <p:spPr>
                <a:xfrm>
                  <a:off x="-1234585" y="4147301"/>
                  <a:ext cx="2951086" cy="6319134"/>
                </a:xfrm>
                <a:prstGeom prst="rect">
                  <a:avLst/>
                </a:prstGeom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6826" t="3449"/>
                <a:stretch/>
              </p:blipFill>
              <p:spPr>
                <a:xfrm>
                  <a:off x="-1234575" y="-1880355"/>
                  <a:ext cx="3169974" cy="6915364"/>
                </a:xfrm>
                <a:prstGeom prst="rect">
                  <a:avLst/>
                </a:prstGeom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16706"/>
                <a:stretch/>
              </p:blipFill>
              <p:spPr>
                <a:xfrm>
                  <a:off x="9403482" y="-1849430"/>
                  <a:ext cx="7959278" cy="7162380"/>
                </a:xfrm>
                <a:prstGeom prst="rect">
                  <a:avLst/>
                </a:prstGeom>
              </p:spPr>
            </p:pic>
          </p:grpSp>
          <p:sp>
            <p:nvSpPr>
              <p:cNvPr id="62" name="Rectangle 61"/>
              <p:cNvSpPr/>
              <p:nvPr/>
            </p:nvSpPr>
            <p:spPr>
              <a:xfrm>
                <a:off x="4416390" y="7209917"/>
                <a:ext cx="2468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800608" y="5725551"/>
              <a:ext cx="1920240" cy="1596803"/>
              <a:chOff x="2846725" y="7374148"/>
              <a:chExt cx="1920240" cy="1596803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2846725" y="7374148"/>
                <a:ext cx="1920240" cy="1596803"/>
                <a:chOff x="-20391120" y="-17481647"/>
                <a:chExt cx="48463200" cy="36106920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-20172255" y="16179084"/>
                  <a:ext cx="30246318" cy="208986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3" name="Group 52"/>
                <p:cNvGrpSpPr/>
                <p:nvPr/>
              </p:nvGrpSpPr>
              <p:grpSpPr>
                <a:xfrm>
                  <a:off x="-20391120" y="-17481647"/>
                  <a:ext cx="48463200" cy="36106920"/>
                  <a:chOff x="-20391120" y="-17481647"/>
                  <a:chExt cx="48463200" cy="36106920"/>
                </a:xfrm>
              </p:grpSpPr>
              <p:pic>
                <p:nvPicPr>
                  <p:cNvPr id="54" name="Picture 53"/>
                  <p:cNvPicPr>
                    <a:picLocks noChangeAspect="1"/>
                  </p:cNvPicPr>
                  <p:nvPr/>
                </p:nvPicPr>
                <p:blipFill rotWithShape="1">
                  <a:blip r:embed="rId1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r="26689"/>
                  <a:stretch/>
                </p:blipFill>
                <p:spPr>
                  <a:xfrm>
                    <a:off x="9855199" y="0"/>
                    <a:ext cx="18216881" cy="18625273"/>
                  </a:xfrm>
                  <a:prstGeom prst="rect">
                    <a:avLst/>
                  </a:prstGeom>
                </p:spPr>
              </p:pic>
              <p:pic>
                <p:nvPicPr>
                  <p:cNvPr id="55" name="Picture 54"/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13912551" y="-711204"/>
                    <a:ext cx="24848848" cy="18625284"/>
                  </a:xfrm>
                  <a:prstGeom prst="rect">
                    <a:avLst/>
                  </a:prstGeom>
                </p:spPr>
              </p:pic>
              <p:pic>
                <p:nvPicPr>
                  <p:cNvPr id="56" name="Picture 55"/>
                  <p:cNvPicPr>
                    <a:picLocks noChangeAspect="1"/>
                  </p:cNvPicPr>
                  <p:nvPr/>
                </p:nvPicPr>
                <p:blipFill rotWithShape="1">
                  <a:blip r:embed="rId1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64987"/>
                  <a:stretch/>
                </p:blipFill>
                <p:spPr>
                  <a:xfrm>
                    <a:off x="-20391120" y="-1320801"/>
                    <a:ext cx="8700472" cy="18625273"/>
                  </a:xfrm>
                  <a:prstGeom prst="rect">
                    <a:avLst/>
                  </a:prstGeom>
                </p:spPr>
              </p:pic>
              <p:pic>
                <p:nvPicPr>
                  <p:cNvPr id="57" name="Picture 56"/>
                  <p:cNvPicPr>
                    <a:picLocks noChangeAspect="1"/>
                  </p:cNvPicPr>
                  <p:nvPr/>
                </p:nvPicPr>
                <p:blipFill rotWithShape="1">
                  <a:blip r:embed="rId2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62124" t="7231"/>
                  <a:stretch/>
                </p:blipFill>
                <p:spPr>
                  <a:xfrm>
                    <a:off x="-20391120" y="-17481647"/>
                    <a:ext cx="9411672" cy="17278446"/>
                  </a:xfrm>
                  <a:prstGeom prst="rect">
                    <a:avLst/>
                  </a:prstGeom>
                </p:spPr>
              </p:pic>
              <p:pic>
                <p:nvPicPr>
                  <p:cNvPr id="58" name="Picture 57"/>
                  <p:cNvPicPr>
                    <a:picLocks noChangeAspect="1"/>
                  </p:cNvPicPr>
                  <p:nvPr/>
                </p:nvPicPr>
                <p:blipFill rotWithShape="1">
                  <a:blip r:embed="rId21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t="3946"/>
                  <a:stretch/>
                </p:blipFill>
                <p:spPr>
                  <a:xfrm>
                    <a:off x="-10979448" y="-17481647"/>
                    <a:ext cx="24926724" cy="17946423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/>
                  <p:cNvPicPr>
                    <a:picLocks noChangeAspect="1"/>
                  </p:cNvPicPr>
                  <p:nvPr/>
                </p:nvPicPr>
                <p:blipFill rotWithShape="1">
                  <a:blip r:embed="rId22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r="36317"/>
                  <a:stretch/>
                </p:blipFill>
                <p:spPr>
                  <a:xfrm>
                    <a:off x="12220076" y="-17481647"/>
                    <a:ext cx="15852004" cy="18657623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50" name="Straight Connector 49"/>
              <p:cNvCxnSpPr/>
              <p:nvPr/>
            </p:nvCxnSpPr>
            <p:spPr>
              <a:xfrm>
                <a:off x="4614564" y="8912634"/>
                <a:ext cx="8229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/>
              <p:cNvSpPr/>
              <p:nvPr/>
            </p:nvSpPr>
            <p:spPr>
              <a:xfrm>
                <a:off x="4456809" y="8904445"/>
                <a:ext cx="2468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800628" y="7358423"/>
              <a:ext cx="1920240" cy="1600200"/>
              <a:chOff x="4800628" y="7370751"/>
              <a:chExt cx="1920240" cy="16002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4800628" y="7370751"/>
                <a:ext cx="1920240" cy="1600200"/>
                <a:chOff x="-3689133" y="-2419016"/>
                <a:chExt cx="15316400" cy="10680149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 rotWithShape="1">
                <a:blip r:embed="rId2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18399" b="12071"/>
                <a:stretch/>
              </p:blipFill>
              <p:spPr>
                <a:xfrm>
                  <a:off x="4792181" y="2740613"/>
                  <a:ext cx="6835086" cy="5520520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 rotWithShape="1">
                <a:blip r:embed="rId2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9388"/>
                <a:stretch/>
              </p:blipFill>
              <p:spPr>
                <a:xfrm>
                  <a:off x="-2526452" y="2572168"/>
                  <a:ext cx="8376266" cy="5688965"/>
                </a:xfrm>
                <a:prstGeom prst="rect">
                  <a:avLst/>
                </a:prstGeom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3548" b="9388"/>
                <a:stretch/>
              </p:blipFill>
              <p:spPr>
                <a:xfrm>
                  <a:off x="-3689133" y="2572168"/>
                  <a:ext cx="5566241" cy="5688965"/>
                </a:xfrm>
                <a:prstGeom prst="rect">
                  <a:avLst/>
                </a:prstGeom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 rotWithShape="1">
                <a:blip r:embed="rId2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1947" t="5367" b="-1"/>
                <a:stretch/>
              </p:blipFill>
              <p:spPr>
                <a:xfrm>
                  <a:off x="-3689133" y="-2419016"/>
                  <a:ext cx="5700299" cy="5941492"/>
                </a:xfrm>
                <a:prstGeom prst="rect">
                  <a:avLst/>
                </a:prstGeom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 rotWithShape="1">
                <a:blip r:embed="rId2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2684" b="-1"/>
                <a:stretch/>
              </p:blipFill>
              <p:spPr>
                <a:xfrm>
                  <a:off x="1132872" y="-2419016"/>
                  <a:ext cx="8376266" cy="6109923"/>
                </a:xfrm>
                <a:prstGeom prst="rect">
                  <a:avLst/>
                </a:prstGeom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 rotWithShape="1">
                <a:blip r:embed="rId2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50000"/>
                <a:stretch/>
              </p:blipFill>
              <p:spPr>
                <a:xfrm>
                  <a:off x="7439130" y="-2419009"/>
                  <a:ext cx="4188137" cy="6278375"/>
                </a:xfrm>
                <a:prstGeom prst="rect">
                  <a:avLst/>
                </a:prstGeom>
              </p:spPr>
            </p:pic>
          </p:grpSp>
          <p:cxnSp>
            <p:nvCxnSpPr>
              <p:cNvPr id="41" name="Straight Connector 40"/>
              <p:cNvCxnSpPr/>
              <p:nvPr/>
            </p:nvCxnSpPr>
            <p:spPr>
              <a:xfrm>
                <a:off x="6568468" y="8914428"/>
                <a:ext cx="8229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6426929" y="8903239"/>
                <a:ext cx="246888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>
            <a:off x="1936007" y="346962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162058" y="34696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-42515" y="201603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909039"/>
              </p:ext>
            </p:extLst>
          </p:nvPr>
        </p:nvGraphicFramePr>
        <p:xfrm>
          <a:off x="4343400" y="345017"/>
          <a:ext cx="2411413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4" name="Prism 6" r:id="rId29" imgW="3320451" imgH="2730688" progId="Prism6.Document">
                  <p:embed/>
                </p:oleObj>
              </mc:Choice>
              <mc:Fallback>
                <p:oleObj name="Prism 6" r:id="rId29" imgW="3320451" imgH="2730688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45017"/>
                        <a:ext cx="2411413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019859"/>
              </p:ext>
            </p:extLst>
          </p:nvPr>
        </p:nvGraphicFramePr>
        <p:xfrm>
          <a:off x="63803" y="271330"/>
          <a:ext cx="2228181" cy="2000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" name="Prism 6" r:id="rId31" imgW="3320451" imgH="3229141" progId="Prism6.Document">
                  <p:embed/>
                </p:oleObj>
              </mc:Choice>
              <mc:Fallback>
                <p:oleObj name="Prism 6" r:id="rId31" imgW="3320451" imgH="3229141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03" y="271330"/>
                        <a:ext cx="2228181" cy="2000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828945"/>
              </p:ext>
            </p:extLst>
          </p:nvPr>
        </p:nvGraphicFramePr>
        <p:xfrm>
          <a:off x="2178050" y="403755"/>
          <a:ext cx="2171700" cy="173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" name="Prism 6" r:id="rId33" imgW="3503400" imgH="2730688" progId="Prism6.Document">
                  <p:embed/>
                </p:oleObj>
              </mc:Choice>
              <mc:Fallback>
                <p:oleObj name="Prism 6" r:id="rId33" imgW="3503400" imgH="2730688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403755"/>
                        <a:ext cx="2171700" cy="173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6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72757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B03C64A-6A25-45CA-891B-3339E895D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228796"/>
              </p:ext>
            </p:extLst>
          </p:nvPr>
        </p:nvGraphicFramePr>
        <p:xfrm>
          <a:off x="3833702" y="87366"/>
          <a:ext cx="2806191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Prism 7" r:id="rId3" imgW="3411926" imgH="3317739" progId="Prism7.Document">
                  <p:embed/>
                </p:oleObj>
              </mc:Choice>
              <mc:Fallback>
                <p:oleObj name="Prism 7" r:id="rId3" imgW="3411926" imgH="3317739" progId="Prism7.Document">
                  <p:embed/>
                  <p:pic>
                    <p:nvPicPr>
                      <p:cNvPr id="77" name="Object 76">
                        <a:extLst>
                          <a:ext uri="{FF2B5EF4-FFF2-40B4-BE49-F238E27FC236}">
                            <a16:creationId xmlns:a16="http://schemas.microsoft.com/office/drawing/2014/main" id="{0B03C64A-6A25-45CA-891B-3339E895D6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87643"/>
                      <a:stretch>
                        <a:fillRect/>
                      </a:stretch>
                    </p:blipFill>
                    <p:spPr bwMode="auto">
                      <a:xfrm>
                        <a:off x="3833702" y="87366"/>
                        <a:ext cx="2806191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DB5974B-F17A-49CE-9E20-5A908DE6EF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594911"/>
              </p:ext>
            </p:extLst>
          </p:nvPr>
        </p:nvGraphicFramePr>
        <p:xfrm>
          <a:off x="3141663" y="369861"/>
          <a:ext cx="1958975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Prism 6" r:id="rId5" imgW="3393559" imgH="3320620" progId="Prism6.Document">
                  <p:embed/>
                </p:oleObj>
              </mc:Choice>
              <mc:Fallback>
                <p:oleObj name="Prism 6" r:id="rId5" imgW="3393559" imgH="3320620" progId="Prism6.Document">
                  <p:embed/>
                  <p:pic>
                    <p:nvPicPr>
                      <p:cNvPr id="78" name="Object 77">
                        <a:extLst>
                          <a:ext uri="{FF2B5EF4-FFF2-40B4-BE49-F238E27FC236}">
                            <a16:creationId xmlns:a16="http://schemas.microsoft.com/office/drawing/2014/main" id="{7DB5974B-F17A-49CE-9E20-5A908DE6EF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663" y="369861"/>
                        <a:ext cx="1958975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D06B92B-F64B-44D8-B9A8-C4B1729F7B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159961"/>
              </p:ext>
            </p:extLst>
          </p:nvPr>
        </p:nvGraphicFramePr>
        <p:xfrm>
          <a:off x="4989513" y="344461"/>
          <a:ext cx="1925637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name="Prism 6" r:id="rId7" imgW="3320451" imgH="3302252" progId="Prism6.Document">
                  <p:embed/>
                </p:oleObj>
              </mc:Choice>
              <mc:Fallback>
                <p:oleObj name="Prism 6" r:id="rId7" imgW="3320451" imgH="3302252" progId="Prism6.Document">
                  <p:embed/>
                  <p:pic>
                    <p:nvPicPr>
                      <p:cNvPr id="79" name="Object 78">
                        <a:extLst>
                          <a:ext uri="{FF2B5EF4-FFF2-40B4-BE49-F238E27FC236}">
                            <a16:creationId xmlns:a16="http://schemas.microsoft.com/office/drawing/2014/main" id="{6D06B92B-F64B-44D8-B9A8-C4B1729F7B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9513" y="344461"/>
                        <a:ext cx="1925637" cy="212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A634C12-F728-4209-B9F7-9DAB677A4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134820"/>
              </p:ext>
            </p:extLst>
          </p:nvPr>
        </p:nvGraphicFramePr>
        <p:xfrm>
          <a:off x="3157505" y="2174894"/>
          <a:ext cx="2027632" cy="1842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Prism 6" r:id="rId9" imgW="3915035" imgH="3302252" progId="Prism6.Document">
                  <p:embed/>
                </p:oleObj>
              </mc:Choice>
              <mc:Fallback>
                <p:oleObj name="Prism 6" r:id="rId9" imgW="3915035" imgH="3302252" progId="Prism6.Document">
                  <p:embed/>
                  <p:pic>
                    <p:nvPicPr>
                      <p:cNvPr id="80" name="Object 79">
                        <a:extLst>
                          <a:ext uri="{FF2B5EF4-FFF2-40B4-BE49-F238E27FC236}">
                            <a16:creationId xmlns:a16="http://schemas.microsoft.com/office/drawing/2014/main" id="{6A634C12-F728-4209-B9F7-9DAB677A40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7505" y="2174894"/>
                        <a:ext cx="2027632" cy="18427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3DE65A7-CF2D-4738-A260-39E05FC893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377916"/>
              </p:ext>
            </p:extLst>
          </p:nvPr>
        </p:nvGraphicFramePr>
        <p:xfrm>
          <a:off x="5024277" y="1957922"/>
          <a:ext cx="1901004" cy="2059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Prism 6" r:id="rId11" imgW="3402922" imgH="3293249" progId="Prism6.Document">
                  <p:embed/>
                </p:oleObj>
              </mc:Choice>
              <mc:Fallback>
                <p:oleObj name="Prism 6" r:id="rId11" imgW="3402922" imgH="3293249" progId="Prism6.Document">
                  <p:embed/>
                  <p:pic>
                    <p:nvPicPr>
                      <p:cNvPr id="84" name="Object 83">
                        <a:extLst>
                          <a:ext uri="{FF2B5EF4-FFF2-40B4-BE49-F238E27FC236}">
                            <a16:creationId xmlns:a16="http://schemas.microsoft.com/office/drawing/2014/main" id="{03DE65A7-CF2D-4738-A260-39E05FC893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277" y="1957922"/>
                        <a:ext cx="1901004" cy="2059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21A9163-8583-48B0-BEC0-B8156A5EC6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196423"/>
              </p:ext>
            </p:extLst>
          </p:nvPr>
        </p:nvGraphicFramePr>
        <p:xfrm>
          <a:off x="112713" y="3451199"/>
          <a:ext cx="2066925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Prism 6" r:id="rId13" imgW="3622245" imgH="3293249" progId="Prism6.Document">
                  <p:embed/>
                </p:oleObj>
              </mc:Choice>
              <mc:Fallback>
                <p:oleObj name="Prism 6" r:id="rId13" imgW="3622245" imgH="3293249" progId="Prism6.Document">
                  <p:embed/>
                  <p:pic>
                    <p:nvPicPr>
                      <p:cNvPr id="85" name="Object 84">
                        <a:extLst>
                          <a:ext uri="{FF2B5EF4-FFF2-40B4-BE49-F238E27FC236}">
                            <a16:creationId xmlns:a16="http://schemas.microsoft.com/office/drawing/2014/main" id="{221A9163-8583-48B0-BEC0-B8156A5EC6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13" y="3451199"/>
                        <a:ext cx="2066925" cy="217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0B018C4-A8E0-4427-9286-F56833543C62}"/>
              </a:ext>
            </a:extLst>
          </p:cNvPr>
          <p:cNvGrpSpPr>
            <a:grpSpLocks noChangeAspect="1"/>
          </p:cNvGrpSpPr>
          <p:nvPr/>
        </p:nvGrpSpPr>
        <p:grpSpPr>
          <a:xfrm>
            <a:off x="-89405" y="342974"/>
            <a:ext cx="3279591" cy="3187981"/>
            <a:chOff x="614492" y="279955"/>
            <a:chExt cx="5259711" cy="461882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93123E1-A560-461E-9799-BB452A741E27}"/>
                </a:ext>
              </a:extLst>
            </p:cNvPr>
            <p:cNvGrpSpPr/>
            <p:nvPr/>
          </p:nvGrpSpPr>
          <p:grpSpPr>
            <a:xfrm>
              <a:off x="1069058" y="725933"/>
              <a:ext cx="4805145" cy="3956168"/>
              <a:chOff x="533400" y="5179893"/>
              <a:chExt cx="4805145" cy="3956168"/>
            </a:xfrm>
          </p:grpSpPr>
          <p:pic>
            <p:nvPicPr>
              <p:cNvPr id="14" name="Picture 3" descr="C:\Users\mlfarrell\Dropbox\Rosi paper\Images from Dan Brooks\ROSI_105_3D_SAG.tif">
                <a:extLst>
                  <a:ext uri="{FF2B5EF4-FFF2-40B4-BE49-F238E27FC236}">
                    <a16:creationId xmlns:a16="http://schemas.microsoft.com/office/drawing/2014/main" id="{4083232E-C185-4796-A4F1-3EC00B0A4A18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149" t="23005" r="20270"/>
              <a:stretch/>
            </p:blipFill>
            <p:spPr bwMode="auto">
              <a:xfrm>
                <a:off x="533400" y="5181599"/>
                <a:ext cx="2404872" cy="19842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4" descr="C:\Users\mlfarrell\Dropbox\Rosi paper\Images from Dan Brooks\ROSI_15_3D_SAG.tif">
                <a:extLst>
                  <a:ext uri="{FF2B5EF4-FFF2-40B4-BE49-F238E27FC236}">
                    <a16:creationId xmlns:a16="http://schemas.microsoft.com/office/drawing/2014/main" id="{768C50F7-0D5C-438E-83DF-C136655145F7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345" t="24421" r="22128"/>
              <a:stretch/>
            </p:blipFill>
            <p:spPr bwMode="auto">
              <a:xfrm>
                <a:off x="2933673" y="5179893"/>
                <a:ext cx="2404872" cy="19842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5" descr="C:\Users\mlfarrell\Dropbox\Rosi paper\Images from Dan Brooks\ROSI_115_3D_SAG.tif">
                <a:extLst>
                  <a:ext uri="{FF2B5EF4-FFF2-40B4-BE49-F238E27FC236}">
                    <a16:creationId xmlns:a16="http://schemas.microsoft.com/office/drawing/2014/main" id="{3EC4D114-BB0D-4018-83C4-342944F6538D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38" t="23649" r="16494"/>
              <a:stretch/>
            </p:blipFill>
            <p:spPr bwMode="auto">
              <a:xfrm>
                <a:off x="533400" y="7145627"/>
                <a:ext cx="2404872" cy="19842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6" descr="C:\Users\mlfarrell\Dropbox\Rosi paper\Images from Dan Brooks\ROSI_64_3D_SAG.tif">
                <a:extLst>
                  <a:ext uri="{FF2B5EF4-FFF2-40B4-BE49-F238E27FC236}">
                    <a16:creationId xmlns:a16="http://schemas.microsoft.com/office/drawing/2014/main" id="{3661E438-C5FC-4908-8DF0-254B8E9D1DF2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430" t="20431" r="17624"/>
              <a:stretch/>
            </p:blipFill>
            <p:spPr bwMode="auto">
              <a:xfrm>
                <a:off x="2933673" y="7151813"/>
                <a:ext cx="2404872" cy="19842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BF349A-0F8A-4E9B-A22A-D3E15DD7A6AC}"/>
                </a:ext>
              </a:extLst>
            </p:cNvPr>
            <p:cNvSpPr txBox="1"/>
            <p:nvPr/>
          </p:nvSpPr>
          <p:spPr>
            <a:xfrm>
              <a:off x="1326551" y="279955"/>
              <a:ext cx="1813865" cy="531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Vehicle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B7A5AC0-E63A-41E3-A09D-D27B8082121D}"/>
                </a:ext>
              </a:extLst>
            </p:cNvPr>
            <p:cNvSpPr txBox="1"/>
            <p:nvPr/>
          </p:nvSpPr>
          <p:spPr>
            <a:xfrm>
              <a:off x="4064369" y="299510"/>
              <a:ext cx="1533240" cy="527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SOST Ab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8B39E3-643E-4E5E-B9FD-C41A7630165A}"/>
                </a:ext>
              </a:extLst>
            </p:cNvPr>
            <p:cNvSpPr txBox="1"/>
            <p:nvPr/>
          </p:nvSpPr>
          <p:spPr>
            <a:xfrm rot="16200000">
              <a:off x="143886" y="1524086"/>
              <a:ext cx="1478439" cy="531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Control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A29B0F-E7DA-4CBC-B8A2-3B915CF13A1A}"/>
                </a:ext>
              </a:extLst>
            </p:cNvPr>
            <p:cNvSpPr txBox="1"/>
            <p:nvPr/>
          </p:nvSpPr>
          <p:spPr>
            <a:xfrm rot="16200000">
              <a:off x="-355347" y="3397536"/>
              <a:ext cx="2471080" cy="531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Rosiglitazone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09BE715-10B8-4C13-B236-116047CD960D}"/>
              </a:ext>
            </a:extLst>
          </p:cNvPr>
          <p:cNvSpPr txBox="1"/>
          <p:nvPr/>
        </p:nvSpPr>
        <p:spPr>
          <a:xfrm>
            <a:off x="-87589" y="227129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DE30F2-FF62-4EC8-9E81-DD328EEA0B72}"/>
              </a:ext>
            </a:extLst>
          </p:cNvPr>
          <p:cNvSpPr txBox="1"/>
          <p:nvPr/>
        </p:nvSpPr>
        <p:spPr>
          <a:xfrm>
            <a:off x="3103905" y="26630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FCF87F-2CA3-44E5-ADDF-2250D6106FA8}"/>
              </a:ext>
            </a:extLst>
          </p:cNvPr>
          <p:cNvSpPr txBox="1"/>
          <p:nvPr/>
        </p:nvSpPr>
        <p:spPr>
          <a:xfrm>
            <a:off x="4923223" y="27659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9E8F10-2791-4119-8BA1-9EF802177B3B}"/>
              </a:ext>
            </a:extLst>
          </p:cNvPr>
          <p:cNvSpPr txBox="1"/>
          <p:nvPr/>
        </p:nvSpPr>
        <p:spPr>
          <a:xfrm>
            <a:off x="3122878" y="188772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A1A51C-50FD-4901-91B7-64CE0ACCD9A1}"/>
              </a:ext>
            </a:extLst>
          </p:cNvPr>
          <p:cNvSpPr txBox="1"/>
          <p:nvPr/>
        </p:nvSpPr>
        <p:spPr>
          <a:xfrm>
            <a:off x="4898326" y="188772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098BC7-B26C-45D0-A2B0-BB184EF6FCE4}"/>
              </a:ext>
            </a:extLst>
          </p:cNvPr>
          <p:cNvSpPr txBox="1"/>
          <p:nvPr/>
        </p:nvSpPr>
        <p:spPr>
          <a:xfrm>
            <a:off x="-59737" y="335217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C68B7-3C9A-479B-B1B5-059E85DD90A3}"/>
              </a:ext>
            </a:extLst>
          </p:cNvPr>
          <p:cNvSpPr txBox="1"/>
          <p:nvPr/>
        </p:nvSpPr>
        <p:spPr>
          <a:xfrm>
            <a:off x="2004887" y="336184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G)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685DE613-6EA1-42AE-9620-C65D04C8B9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828648"/>
              </p:ext>
            </p:extLst>
          </p:nvPr>
        </p:nvGraphicFramePr>
        <p:xfrm>
          <a:off x="2082800" y="3470249"/>
          <a:ext cx="2214563" cy="213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Prism 6" r:id="rId19" imgW="3467027" imgH="3293249" progId="Prism6.Document">
                  <p:embed/>
                </p:oleObj>
              </mc:Choice>
              <mc:Fallback>
                <p:oleObj name="Prism 6" r:id="rId19" imgW="3467027" imgH="3293249" progId="Prism6.Document">
                  <p:embed/>
                  <p:pic>
                    <p:nvPicPr>
                      <p:cNvPr id="104" name="Object 103">
                        <a:extLst>
                          <a:ext uri="{FF2B5EF4-FFF2-40B4-BE49-F238E27FC236}">
                            <a16:creationId xmlns:a16="http://schemas.microsoft.com/office/drawing/2014/main" id="{685DE613-6EA1-42AE-9620-C65D04C8B9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3470249"/>
                        <a:ext cx="2214563" cy="213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-57983" y="-64482"/>
            <a:ext cx="19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</a:t>
            </a:r>
            <a:r>
              <a:rPr lang="en-US" sz="1400" b="1" dirty="0" smtClean="0"/>
              <a:t>7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24283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703350"/>
              </p:ext>
            </p:extLst>
          </p:nvPr>
        </p:nvGraphicFramePr>
        <p:xfrm>
          <a:off x="-2641" y="1851025"/>
          <a:ext cx="2504154" cy="219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0" name="Prism 6" r:id="rId3" imgW="3210610" imgH="3302252" progId="Prism6.Document">
                  <p:embed/>
                </p:oleObj>
              </mc:Choice>
              <mc:Fallback>
                <p:oleObj name="Prism 6" r:id="rId3" imgW="3210610" imgH="330225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641" y="1851025"/>
                        <a:ext cx="2504154" cy="219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782074"/>
              </p:ext>
            </p:extLst>
          </p:nvPr>
        </p:nvGraphicFramePr>
        <p:xfrm>
          <a:off x="2398188" y="1847850"/>
          <a:ext cx="2457406" cy="215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1" name="Prism 6" r:id="rId5" imgW="3174236" imgH="3302252" progId="Prism6.Document">
                  <p:embed/>
                </p:oleObj>
              </mc:Choice>
              <mc:Fallback>
                <p:oleObj name="Prism 6" r:id="rId5" imgW="3174236" imgH="330225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188" y="1847850"/>
                        <a:ext cx="2457406" cy="215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384BD8D5-913A-462D-A9E7-6357D8AA8B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334851"/>
              </p:ext>
            </p:extLst>
          </p:nvPr>
        </p:nvGraphicFramePr>
        <p:xfrm>
          <a:off x="3316010" y="3624794"/>
          <a:ext cx="3504253" cy="2538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2" name="Prism 6" r:id="rId7" imgW="5246097" imgH="3601180" progId="Prism6.Document">
                  <p:embed/>
                </p:oleObj>
              </mc:Choice>
              <mc:Fallback>
                <p:oleObj name="Prism 6" r:id="rId7" imgW="5246097" imgH="3601180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55B632E-C52F-4130-B6A7-B9CF2B56CC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16010" y="3624794"/>
                        <a:ext cx="3504253" cy="2538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-81134" y="152467"/>
            <a:ext cx="42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56376" y="152467"/>
            <a:ext cx="421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45857" y="152467"/>
            <a:ext cx="41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7696" y="1993224"/>
            <a:ext cx="403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46272" y="1993224"/>
            <a:ext cx="436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D)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287995"/>
              </p:ext>
            </p:extLst>
          </p:nvPr>
        </p:nvGraphicFramePr>
        <p:xfrm>
          <a:off x="1916442" y="-90064"/>
          <a:ext cx="3433327" cy="403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3" name="Prism 7" r:id="rId9" imgW="3411926" imgH="3317739" progId="Prism7.Document">
                  <p:embed/>
                </p:oleObj>
              </mc:Choice>
              <mc:Fallback>
                <p:oleObj name="Prism 7" r:id="rId9" imgW="3411926" imgH="3317739" progId="Prism7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87643"/>
                      <a:stretch>
                        <a:fillRect/>
                      </a:stretch>
                    </p:blipFill>
                    <p:spPr bwMode="auto">
                      <a:xfrm>
                        <a:off x="1916442" y="-90064"/>
                        <a:ext cx="3433327" cy="4032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790124"/>
              </p:ext>
            </p:extLst>
          </p:nvPr>
        </p:nvGraphicFramePr>
        <p:xfrm>
          <a:off x="-28575" y="290513"/>
          <a:ext cx="2435225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4" name="Prism 6" r:id="rId11" imgW="3558501" imgH="2964068" progId="Prism6.Document">
                  <p:embed/>
                </p:oleObj>
              </mc:Choice>
              <mc:Fallback>
                <p:oleObj name="Prism 6" r:id="rId11" imgW="3558501" imgH="2964068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8575" y="290513"/>
                        <a:ext cx="2435225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527865"/>
              </p:ext>
            </p:extLst>
          </p:nvPr>
        </p:nvGraphicFramePr>
        <p:xfrm>
          <a:off x="4535488" y="125413"/>
          <a:ext cx="2422525" cy="215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5" name="Prism 6" r:id="rId13" imgW="2789971" imgH="3302252" progId="Prism6.Document">
                  <p:embed/>
                </p:oleObj>
              </mc:Choice>
              <mc:Fallback>
                <p:oleObj name="Prism 6" r:id="rId13" imgW="2789971" imgH="330225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5488" y="125413"/>
                        <a:ext cx="2422525" cy="215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688911"/>
              </p:ext>
            </p:extLst>
          </p:nvPr>
        </p:nvGraphicFramePr>
        <p:xfrm>
          <a:off x="2178484" y="141136"/>
          <a:ext cx="2567898" cy="2167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6" name="Prism 6" r:id="rId15" imgW="3265711" imgH="3302252" progId="Prism6.Document">
                  <p:embed/>
                </p:oleObj>
              </mc:Choice>
              <mc:Fallback>
                <p:oleObj name="Prism 6" r:id="rId15" imgW="3265711" imgH="330225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484" y="141136"/>
                        <a:ext cx="2567898" cy="21676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/>
          <p:cNvSpPr/>
          <p:nvPr/>
        </p:nvSpPr>
        <p:spPr>
          <a:xfrm>
            <a:off x="-54739" y="-48428"/>
            <a:ext cx="2046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Supplemental Figure 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D2C332-FB75-4453-851F-48E25A21B41B}"/>
              </a:ext>
            </a:extLst>
          </p:cNvPr>
          <p:cNvSpPr txBox="1"/>
          <p:nvPr/>
        </p:nvSpPr>
        <p:spPr>
          <a:xfrm>
            <a:off x="16042" y="3517269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9A5986-B792-464D-B028-09BB38F3ED2D}"/>
              </a:ext>
            </a:extLst>
          </p:cNvPr>
          <p:cNvSpPr txBox="1"/>
          <p:nvPr/>
        </p:nvSpPr>
        <p:spPr>
          <a:xfrm>
            <a:off x="3367711" y="3517269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G)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183DB43D-F954-4B35-93A5-A17D385DB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694757"/>
              </p:ext>
            </p:extLst>
          </p:nvPr>
        </p:nvGraphicFramePr>
        <p:xfrm>
          <a:off x="-24111" y="3667178"/>
          <a:ext cx="3397547" cy="250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7" name="Prism 6" r:id="rId17" imgW="5247537" imgH="3582812" progId="Prism6.Document">
                  <p:embed/>
                </p:oleObj>
              </mc:Choice>
              <mc:Fallback>
                <p:oleObj name="Prism 6" r:id="rId17" imgW="5247537" imgH="3582812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555502A-1C39-43D3-B162-5403A4A73C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-24111" y="3667178"/>
                        <a:ext cx="3397547" cy="2501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13909</TotalTime>
  <Words>241</Words>
  <Application>Microsoft Office PowerPoint</Application>
  <PresentationFormat>On-screen Show (4:3)</PresentationFormat>
  <Paragraphs>109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Prism 7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MaineHealth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Michaela R. Reagan</dc:creator>
  <cp:lastModifiedBy>Michaela R. Reagan</cp:lastModifiedBy>
  <cp:revision>90</cp:revision>
  <dcterms:created xsi:type="dcterms:W3CDTF">2020-03-03T14:10:08Z</dcterms:created>
  <dcterms:modified xsi:type="dcterms:W3CDTF">2021-04-14T19:06:48Z</dcterms:modified>
</cp:coreProperties>
</file>