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60" r:id="rId3"/>
    <p:sldId id="261" r:id="rId4"/>
    <p:sldId id="262" r:id="rId5"/>
    <p:sldId id="263" r:id="rId6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84170" autoAdjust="0"/>
  </p:normalViewPr>
  <p:slideViewPr>
    <p:cSldViewPr snapToGrid="0">
      <p:cViewPr varScale="1">
        <p:scale>
          <a:sx n="55" d="100"/>
          <a:sy n="55" d="100"/>
        </p:scale>
        <p:origin x="8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BD2B7-CB57-455A-8B8D-BA0260E06009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82548-B1BC-4766-84B7-15BA9F03A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43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886CF-8AA4-4C20-A66B-E95DA11850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649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3008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52675" y="1169988"/>
            <a:ext cx="2371725" cy="3160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BA1303-11F8-4968-96BC-EC80EC90CA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58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7DD45-2459-8F45-8F1B-A0D2427F7B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81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62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71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86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4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62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88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6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6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21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30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788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15EF-D336-44DE-92B7-A4EA44ABE45E}" type="datetimeFigureOut">
              <a:rPr lang="en-GB" smtClean="0"/>
              <a:t>19/03/2021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EEEE-1C63-45DF-B81C-2BDB42ED8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2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f"/><Relationship Id="rId13" Type="http://schemas.openxmlformats.org/officeDocument/2006/relationships/image" Target="../media/image25.tiff"/><Relationship Id="rId3" Type="http://schemas.openxmlformats.org/officeDocument/2006/relationships/image" Target="../media/image15.tiff"/><Relationship Id="rId7" Type="http://schemas.openxmlformats.org/officeDocument/2006/relationships/image" Target="../media/image19.tiff"/><Relationship Id="rId12" Type="http://schemas.openxmlformats.org/officeDocument/2006/relationships/image" Target="../media/image2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iff"/><Relationship Id="rId11" Type="http://schemas.openxmlformats.org/officeDocument/2006/relationships/image" Target="../media/image23.tiff"/><Relationship Id="rId5" Type="http://schemas.openxmlformats.org/officeDocument/2006/relationships/image" Target="../media/image17.tiff"/><Relationship Id="rId10" Type="http://schemas.openxmlformats.org/officeDocument/2006/relationships/image" Target="../media/image22.tiff"/><Relationship Id="rId4" Type="http://schemas.openxmlformats.org/officeDocument/2006/relationships/image" Target="../media/image16.tiff"/><Relationship Id="rId9" Type="http://schemas.openxmlformats.org/officeDocument/2006/relationships/image" Target="../media/image21.tiff"/><Relationship Id="rId14" Type="http://schemas.openxmlformats.org/officeDocument/2006/relationships/image" Target="../media/image2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1739201" y="113243"/>
            <a:ext cx="3437116" cy="3685683"/>
            <a:chOff x="96702" y="4368657"/>
            <a:chExt cx="3437116" cy="368568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CFF65464-0EB9-4225-B14F-2DFDEA2255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6702" y="4544112"/>
              <a:ext cx="3423976" cy="1484437"/>
              <a:chOff x="1533945" y="3087193"/>
              <a:chExt cx="3474720" cy="1643296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xmlns="" id="{4DA98488-6FD6-402F-A340-39CD76597A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33945" y="3406438"/>
                <a:ext cx="3474720" cy="1324051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xmlns="" id="{2BD99F76-5059-47FA-AE83-2C3A46E31F1F}"/>
                  </a:ext>
                </a:extLst>
              </p:cNvPr>
              <p:cNvGrpSpPr/>
              <p:nvPr/>
            </p:nvGrpSpPr>
            <p:grpSpPr>
              <a:xfrm>
                <a:off x="3844665" y="3087193"/>
                <a:ext cx="1160290" cy="328100"/>
                <a:chOff x="3844665" y="3087193"/>
                <a:chExt cx="1160290" cy="328100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xmlns="" id="{CD753A9F-6E8F-4837-AD44-631FC27D9294}"/>
                    </a:ext>
                  </a:extLst>
                </p:cNvPr>
                <p:cNvSpPr txBox="1"/>
                <p:nvPr/>
              </p:nvSpPr>
              <p:spPr>
                <a:xfrm>
                  <a:off x="4102344" y="3087193"/>
                  <a:ext cx="581257" cy="2534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SCN1A</a:t>
                  </a:r>
                </a:p>
              </p:txBody>
            </p:sp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xmlns="" id="{CB3FCFCA-9D95-483E-82B2-BFD103353E5F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4"/>
                <a:srcRect l="14598" t="9245" b="86118"/>
                <a:stretch/>
              </p:blipFill>
              <p:spPr>
                <a:xfrm>
                  <a:off x="3844665" y="3241499"/>
                  <a:ext cx="1160290" cy="173794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xmlns="" id="{F66F72FD-3227-4FEE-8312-FB3C8ECCBD97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l="14538" t="6121" b="88707"/>
              <a:stretch/>
            </p:blipFill>
            <p:spPr>
              <a:xfrm>
                <a:off x="2763655" y="3118178"/>
                <a:ext cx="1042416" cy="27209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xmlns="" id="{52DDDC4C-8247-40A8-8CC7-D640CA5D6319}"/>
                  </a:ext>
                </a:extLst>
              </p:cNvPr>
              <p:cNvSpPr txBox="1"/>
              <p:nvPr/>
            </p:nvSpPr>
            <p:spPr>
              <a:xfrm>
                <a:off x="1896753" y="3169664"/>
                <a:ext cx="409608" cy="253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latin typeface="Arial" panose="020B0604020202020204" pitchFamily="34" charset="0"/>
                    <a:cs typeface="Arial" panose="020B0604020202020204" pitchFamily="34" charset="0"/>
                  </a:rPr>
                  <a:t>chr2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541E12B5-8BEE-42A5-917D-375F2D61475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3069" y="6191012"/>
              <a:ext cx="3400749" cy="1863328"/>
              <a:chOff x="1825231" y="2980531"/>
              <a:chExt cx="2677815" cy="146721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xmlns="" id="{20D136CB-42EC-40EE-B6ED-51B9825A856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5338" b="61522"/>
              <a:stretch/>
            </p:blipFill>
            <p:spPr>
              <a:xfrm>
                <a:off x="2034166" y="2980531"/>
                <a:ext cx="2468880" cy="1090922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2A221A13-19EF-4A8D-8F87-497C4E147719}"/>
                  </a:ext>
                </a:extLst>
              </p:cNvPr>
              <p:cNvGrpSpPr/>
              <p:nvPr/>
            </p:nvGrpSpPr>
            <p:grpSpPr>
              <a:xfrm>
                <a:off x="1825231" y="2991270"/>
                <a:ext cx="1007980" cy="489332"/>
                <a:chOff x="3823344" y="2729255"/>
                <a:chExt cx="1007980" cy="489332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xmlns="" id="{3658B58F-D630-470F-ADBB-2997E4233B75}"/>
                    </a:ext>
                  </a:extLst>
                </p:cNvPr>
                <p:cNvGrpSpPr/>
                <p:nvPr/>
              </p:nvGrpSpPr>
              <p:grpSpPr>
                <a:xfrm>
                  <a:off x="3823344" y="2917582"/>
                  <a:ext cx="1007980" cy="301005"/>
                  <a:chOff x="3620280" y="2626053"/>
                  <a:chExt cx="1007980" cy="301005"/>
                </a:xfrm>
              </p:grpSpPr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xmlns="" id="{FFA79B86-7F1C-4AAB-9C81-34F540F171C3}"/>
                      </a:ext>
                    </a:extLst>
                  </p:cNvPr>
                  <p:cNvSpPr txBox="1"/>
                  <p:nvPr/>
                </p:nvSpPr>
                <p:spPr>
                  <a:xfrm>
                    <a:off x="3620280" y="2626375"/>
                    <a:ext cx="502531" cy="3006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stronger</a:t>
                    </a:r>
                    <a:br>
                      <a: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</a:br>
                    <a:r>
                      <a: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 cortex</a:t>
                    </a:r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xmlns="" id="{70AE4684-5D22-4D80-B7CF-AED25CBDDC74}"/>
                      </a:ext>
                    </a:extLst>
                  </p:cNvPr>
                  <p:cNvSpPr txBox="1"/>
                  <p:nvPr/>
                </p:nvSpPr>
                <p:spPr>
                  <a:xfrm>
                    <a:off x="4136169" y="2626053"/>
                    <a:ext cx="492091" cy="30068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stronger</a:t>
                    </a:r>
                  </a:p>
                  <a:p>
                    <a:pPr algn="r"/>
                    <a:r>
                      <a: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 lung</a:t>
                    </a:r>
                  </a:p>
                </p:txBody>
              </p:sp>
            </p:grpSp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xmlns="" id="{73735B94-B0AC-450C-AFAD-4E436109A0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92407" b="67776"/>
                <a:stretch/>
              </p:blipFill>
              <p:spPr>
                <a:xfrm rot="16200000">
                  <a:off x="4238549" y="2414729"/>
                  <a:ext cx="193907" cy="822959"/>
                </a:xfrm>
                <a:prstGeom prst="rect">
                  <a:avLst/>
                </a:prstGeom>
              </p:spPr>
            </p:pic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B2018820-EB6D-4525-B478-F9A4CAF1EA79}"/>
                  </a:ext>
                </a:extLst>
              </p:cNvPr>
              <p:cNvSpPr/>
              <p:nvPr/>
            </p:nvSpPr>
            <p:spPr>
              <a:xfrm>
                <a:off x="2742470" y="4280351"/>
                <a:ext cx="1247779" cy="1673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ED50517C-D235-4C26-B625-010C7C951DC6}"/>
                </a:ext>
              </a:extLst>
            </p:cNvPr>
            <p:cNvSpPr/>
            <p:nvPr/>
          </p:nvSpPr>
          <p:spPr>
            <a:xfrm>
              <a:off x="144113" y="4368657"/>
              <a:ext cx="293852" cy="349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1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ED50517C-D235-4C26-B625-010C7C951DC6}"/>
                </a:ext>
              </a:extLst>
            </p:cNvPr>
            <p:cNvSpPr/>
            <p:nvPr/>
          </p:nvSpPr>
          <p:spPr>
            <a:xfrm>
              <a:off x="142211" y="6029965"/>
              <a:ext cx="293852" cy="3493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1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5C44FF58-7865-644E-BC58-7ABBD10F46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1360" y="3845802"/>
            <a:ext cx="1042005" cy="10420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B9EDA5-C27F-8E4F-9F17-21C727DDF9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6876" y="3841457"/>
            <a:ext cx="1072624" cy="10726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4B1C347E-83FF-FD4F-B22A-A3E329EE61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24344" y="3872076"/>
            <a:ext cx="1042005" cy="1042005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430C5743-D915-C14F-BA05-2D800DD1F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463113"/>
              </p:ext>
            </p:extLst>
          </p:nvPr>
        </p:nvGraphicFramePr>
        <p:xfrm>
          <a:off x="1645672" y="3706280"/>
          <a:ext cx="3629811" cy="38605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9937">
                  <a:extLst>
                    <a:ext uri="{9D8B030D-6E8A-4147-A177-3AD203B41FA5}">
                      <a16:colId xmlns:a16="http://schemas.microsoft.com/office/drawing/2014/main" xmlns="" val="2509909292"/>
                    </a:ext>
                  </a:extLst>
                </a:gridCol>
                <a:gridCol w="1209937">
                  <a:extLst>
                    <a:ext uri="{9D8B030D-6E8A-4147-A177-3AD203B41FA5}">
                      <a16:colId xmlns:a16="http://schemas.microsoft.com/office/drawing/2014/main" xmlns="" val="2119262153"/>
                    </a:ext>
                  </a:extLst>
                </a:gridCol>
                <a:gridCol w="1209937">
                  <a:extLst>
                    <a:ext uri="{9D8B030D-6E8A-4147-A177-3AD203B41FA5}">
                      <a16:colId xmlns:a16="http://schemas.microsoft.com/office/drawing/2014/main" xmlns="" val="3418880090"/>
                    </a:ext>
                  </a:extLst>
                </a:gridCol>
              </a:tblGrid>
              <a:tr h="1332926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 vs. HC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Right Ventricle (RV)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 vs. RV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3062110"/>
                  </a:ext>
                </a:extLst>
              </a:tr>
              <a:tr h="136398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Hippocampus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Pre-Frontal Cortex 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06215169"/>
                  </a:ext>
                </a:extLst>
              </a:tr>
              <a:tr h="1163632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 vs. Pancreas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Pancreas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PFC vs. Lung</a:t>
                      </a:r>
                    </a:p>
                  </a:txBody>
                  <a:tcPr marL="50638" marR="50638" marT="25319" marB="2531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03678205"/>
                  </a:ext>
                </a:extLst>
              </a:tr>
            </a:tbl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C6F2C262-3589-DC40-A445-29C9934354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93422" y="5194276"/>
            <a:ext cx="1041270" cy="104127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D514F30-0636-B347-ABB4-C1AF22C7C7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36876" y="5194276"/>
            <a:ext cx="1041270" cy="10412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861FC75B-7AB1-714E-B6FE-58F756E42CD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24344" y="5177703"/>
            <a:ext cx="1042005" cy="104200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BA38C29-D4A0-9F46-84A4-633E1CD9702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87883" y="6573714"/>
            <a:ext cx="1045482" cy="10454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A1AC360B-A03D-144C-96B5-C1FE3DDA949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36876" y="6573714"/>
            <a:ext cx="1041270" cy="104127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C5B2AA1-302A-854E-86C5-A63733126EE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24344" y="6575109"/>
            <a:ext cx="1042005" cy="104200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ED50517C-D235-4C26-B625-010C7C951DC6}"/>
              </a:ext>
            </a:extLst>
          </p:cNvPr>
          <p:cNvSpPr/>
          <p:nvPr/>
        </p:nvSpPr>
        <p:spPr>
          <a:xfrm>
            <a:off x="1750231" y="3495724"/>
            <a:ext cx="293852" cy="3493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1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5716" y="7731872"/>
            <a:ext cx="626085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S1: Tissue and brain regional differences in chromatin conformation. </a:t>
            </a:r>
          </a:p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(A) Hi-C contact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heatmaps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showing chromosomal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neighborhood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of SCN1A at different ranges. (B) Contrasting differential Hi-C contact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heatmaps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showing differences between PFC and lung.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(C) Hi-C contact map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heatmaps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at 40-kb resolution for a 5-Mb region around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SCN1A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gene. In the central rows and columns are the absolute contact maps, while the corner plots represent the differential contact maps between pre-frontal cortex (PFC) and the indicated tissue. For the latter, red color indicates stronger contacts in PFC in relation to the other tissue, and blue color the opposite.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352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79"/>
          <a:stretch/>
        </p:blipFill>
        <p:spPr>
          <a:xfrm>
            <a:off x="1052354" y="720634"/>
            <a:ext cx="1554660" cy="1297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53"/>
          <a:stretch/>
        </p:blipFill>
        <p:spPr>
          <a:xfrm>
            <a:off x="1050842" y="3419706"/>
            <a:ext cx="1556172" cy="1308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82"/>
          <a:stretch/>
        </p:blipFill>
        <p:spPr>
          <a:xfrm>
            <a:off x="2861130" y="727410"/>
            <a:ext cx="1540958" cy="1297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91"/>
          <a:stretch/>
        </p:blipFill>
        <p:spPr>
          <a:xfrm>
            <a:off x="2879319" y="3419706"/>
            <a:ext cx="1548638" cy="13087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3"/>
          <a:stretch/>
        </p:blipFill>
        <p:spPr>
          <a:xfrm>
            <a:off x="4703984" y="727410"/>
            <a:ext cx="1514656" cy="12977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607"/>
          <a:stretch/>
        </p:blipFill>
        <p:spPr>
          <a:xfrm>
            <a:off x="4703917" y="3419706"/>
            <a:ext cx="1555228" cy="13087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0734" y="1129465"/>
            <a:ext cx="80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  <a:b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8377" y="3840607"/>
            <a:ext cx="89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Cytoplasmic</a:t>
            </a:r>
            <a:b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58291" y="416015"/>
            <a:ext cx="590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Cortex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6877" y="419202"/>
            <a:ext cx="9499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Hippocampus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41947" y="422783"/>
            <a:ext cx="830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>
                <a:latin typeface="Arial" panose="020B0604020202020204" pitchFamily="34" charset="0"/>
                <a:cs typeface="Arial" panose="020B0604020202020204" pitchFamily="34" charset="0"/>
              </a:rPr>
              <a:t>Cerebellum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3612" y="705767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8755" y="884772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05784" y="808309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42074" y="1452660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09844" y="1142487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82690" y="1238698"/>
            <a:ext cx="491049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10001" y="1195486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82848" y="1291696"/>
            <a:ext cx="491049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B-actin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0061" y="1595119"/>
            <a:ext cx="631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14010" y="685358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404" y="4728442"/>
            <a:ext cx="1126254" cy="115142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404" y="2067598"/>
            <a:ext cx="1126254" cy="115142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454" y="4728442"/>
            <a:ext cx="1126254" cy="115142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388" y="2018584"/>
            <a:ext cx="1126254" cy="115142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409" y="2025200"/>
            <a:ext cx="1126254" cy="115142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82" y="4728441"/>
            <a:ext cx="1126254" cy="1151421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254663" y="699424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666296" y="692852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153849" y="698375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1236471" y="865776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698746" y="865776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157761" y="865775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454600" y="748205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449743" y="927210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493062" y="1495098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601453" y="916985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644772" y="1484873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069230" y="727301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480863" y="720729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968416" y="726252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111" name="Straight Connector 110"/>
          <p:cNvCxnSpPr/>
          <p:nvPr/>
        </p:nvCxnSpPr>
        <p:spPr>
          <a:xfrm flipV="1">
            <a:off x="3051038" y="893653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3513313" y="893653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972328" y="893652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898895" y="741930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310528" y="735358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798081" y="740881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123" name="Straight Connector 122"/>
          <p:cNvCxnSpPr/>
          <p:nvPr/>
        </p:nvCxnSpPr>
        <p:spPr>
          <a:xfrm flipV="1">
            <a:off x="4880703" y="908282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5342978" y="908282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5801993" y="908281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1273310" y="3427382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684943" y="3420810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172496" y="3426333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129" name="Straight Connector 128"/>
          <p:cNvCxnSpPr/>
          <p:nvPr/>
        </p:nvCxnSpPr>
        <p:spPr>
          <a:xfrm flipV="1">
            <a:off x="1255118" y="3593734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1717393" y="3593734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176408" y="3593733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101680" y="3432905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513313" y="3426333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4000866" y="3431856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135" name="Straight Connector 134"/>
          <p:cNvCxnSpPr/>
          <p:nvPr/>
        </p:nvCxnSpPr>
        <p:spPr>
          <a:xfrm flipV="1">
            <a:off x="3083488" y="3599257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3545763" y="3599257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004778" y="3599256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4942343" y="3423513"/>
            <a:ext cx="35275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5353976" y="3416941"/>
            <a:ext cx="420954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1b+/-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841529" y="3422464"/>
            <a:ext cx="39822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1b-/-</a:t>
            </a:r>
          </a:p>
        </p:txBody>
      </p:sp>
      <p:cxnSp>
        <p:nvCxnSpPr>
          <p:cNvPr id="141" name="Straight Connector 140"/>
          <p:cNvCxnSpPr/>
          <p:nvPr/>
        </p:nvCxnSpPr>
        <p:spPr>
          <a:xfrm flipV="1">
            <a:off x="4924151" y="3589865"/>
            <a:ext cx="334829" cy="4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V="1">
            <a:off x="5386426" y="3589865"/>
            <a:ext cx="316775" cy="444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5845441" y="3589864"/>
            <a:ext cx="309977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801388" y="3415748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96531" y="3594753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839850" y="4162641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567837" y="4305100"/>
            <a:ext cx="6311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631429" y="3363126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2618872" y="3594753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2662191" y="4162641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464063" y="3415175"/>
            <a:ext cx="373591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57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451506" y="3646802"/>
            <a:ext cx="366013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4494825" y="4214690"/>
            <a:ext cx="316757" cy="180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75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564383" y="461565"/>
            <a:ext cx="3735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509813" y="3207684"/>
            <a:ext cx="3735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852301" y="2336494"/>
            <a:ext cx="253596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525055" y="2244126"/>
            <a:ext cx="253596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576403" y="2542185"/>
            <a:ext cx="253596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1987164" y="2571152"/>
            <a:ext cx="322525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GB" sz="138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666265" y="2577884"/>
            <a:ext cx="322525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GB" sz="138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030963" y="5047821"/>
            <a:ext cx="253596" cy="305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85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386426" y="2303373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871304" y="5042866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3646125" y="5042865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5404794" y="4992266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5571823" y="5242879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6331" y="6082718"/>
            <a:ext cx="640653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S2: Western blots of Na</a:t>
            </a:r>
            <a:r>
              <a: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1.1 (250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-actin (45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) proteins in P29-32 brain lysates, membrane and cytoplasmic fractions ran separately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Membrane fraction western blot for cortex shows decrease in Na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1.1 protein abundance in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(*P=0.0174) and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/-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(**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P=0.0014) mice. In the hippocampus there is also a decrease in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(*P=0.0445) and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/-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(**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P=0.0025) mice. In the cerebellum there was a decrease in Na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1.1 in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(*P=0.0142) compared to WT. B) Cytoplasmic fraction western blot shows a decrease in NaV1.1 in 1b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(*P=0.0321) versus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wildtype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no other significant changes.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+/+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n=3,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n=3,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n=3. ANOVA with Tukey’s post-hoc, significance is versus WT. Error bars represent mean ± SEM. Bands not at 250 and 45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are non-specific and do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show significant changes between genotypes.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084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photo, grass, colorful, different&#10;&#10;Description automatically generated">
            <a:extLst>
              <a:ext uri="{FF2B5EF4-FFF2-40B4-BE49-F238E27FC236}">
                <a16:creationId xmlns:a16="http://schemas.microsoft.com/office/drawing/2014/main" xmlns="" id="{3057DF3F-715B-4651-B5D6-37C83004FE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6"/>
          <a:stretch/>
        </p:blipFill>
        <p:spPr>
          <a:xfrm>
            <a:off x="492768" y="595618"/>
            <a:ext cx="5848642" cy="29627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1396" y="2596434"/>
            <a:ext cx="1809383" cy="9297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224130" y="433909"/>
            <a:ext cx="340242" cy="104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60335" y="370896"/>
            <a:ext cx="46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GB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GB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65821" y="370896"/>
            <a:ext cx="46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GB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endParaRPr lang="en-GB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8305" y="364786"/>
            <a:ext cx="4678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1204" y="3783080"/>
            <a:ext cx="565177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S3: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Immunofluorescent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analysis of sagittal sections of P28 mice.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WT, heterozygous (1b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and knockout (1b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1b mice (n=3 each genotype) underwent immunohistochemistry (IHC) for Na</a:t>
            </a:r>
            <a:r>
              <a:rPr lang="en-GB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1.1 (green) and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parvalbumin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(red) expression (DAPI shown in blue). No observable difference between WT and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In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mice Na</a:t>
            </a:r>
            <a:r>
              <a:rPr lang="en-GB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1.1 appears reduced in brainstem (2/3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r>
              <a:rPr lang="en-GB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corpus callosum (3/3) and hippocampus (3/3). No observable difference at the IF level in the cortex. WT in red box presented patchy labelling. Scale bars = 1 mm.</a:t>
            </a:r>
          </a:p>
        </p:txBody>
      </p:sp>
    </p:spTree>
    <p:extLst>
      <p:ext uri="{BB962C8B-B14F-4D97-AF65-F5344CB8AC3E}">
        <p14:creationId xmlns:p14="http://schemas.microsoft.com/office/powerpoint/2010/main" val="3642895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59041" y="398414"/>
            <a:ext cx="2178198" cy="19295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9041" y="2327920"/>
            <a:ext cx="568334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S4: Seizure severity following </a:t>
            </a:r>
            <a:r>
              <a:rPr lang="en-GB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Pentylenetetrazole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(PTZ) administration in C57BL6/N mice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80 mg/kg was chosen to ensure all seizure stages were reached.</a:t>
            </a:r>
          </a:p>
          <a:p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772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A4937579-CBD1-254E-BC7B-A41E4F262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773" y="2036360"/>
            <a:ext cx="1583662" cy="1583662"/>
          </a:xfrm>
          <a:prstGeom prst="rect">
            <a:avLst/>
          </a:prstGeom>
        </p:spPr>
      </p:pic>
      <p:graphicFrame>
        <p:nvGraphicFramePr>
          <p:cNvPr id="135" name="Table 134">
            <a:extLst>
              <a:ext uri="{FF2B5EF4-FFF2-40B4-BE49-F238E27FC236}">
                <a16:creationId xmlns:a16="http://schemas.microsoft.com/office/drawing/2014/main" xmlns="" id="{DD753A1B-AD40-2E40-9F95-7EAE9DC152E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09493" y="3723689"/>
          <a:ext cx="2665370" cy="1133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555">
                  <a:extLst>
                    <a:ext uri="{9D8B030D-6E8A-4147-A177-3AD203B41FA5}">
                      <a16:colId xmlns:a16="http://schemas.microsoft.com/office/drawing/2014/main" xmlns="" val="237724956"/>
                    </a:ext>
                  </a:extLst>
                </a:gridCol>
                <a:gridCol w="1208890">
                  <a:extLst>
                    <a:ext uri="{9D8B030D-6E8A-4147-A177-3AD203B41FA5}">
                      <a16:colId xmlns:a16="http://schemas.microsoft.com/office/drawing/2014/main" xmlns="" val="930380065"/>
                    </a:ext>
                  </a:extLst>
                </a:gridCol>
                <a:gridCol w="202981">
                  <a:extLst>
                    <a:ext uri="{9D8B030D-6E8A-4147-A177-3AD203B41FA5}">
                      <a16:colId xmlns:a16="http://schemas.microsoft.com/office/drawing/2014/main" xmlns="" val="1402825208"/>
                    </a:ext>
                  </a:extLst>
                </a:gridCol>
                <a:gridCol w="374388">
                  <a:extLst>
                    <a:ext uri="{9D8B030D-6E8A-4147-A177-3AD203B41FA5}">
                      <a16:colId xmlns:a16="http://schemas.microsoft.com/office/drawing/2014/main" xmlns="" val="1288556842"/>
                    </a:ext>
                  </a:extLst>
                </a:gridCol>
                <a:gridCol w="378556">
                  <a:extLst>
                    <a:ext uri="{9D8B030D-6E8A-4147-A177-3AD203B41FA5}">
                      <a16:colId xmlns:a16="http://schemas.microsoft.com/office/drawing/2014/main" xmlns="" val="2999561547"/>
                    </a:ext>
                  </a:extLst>
                </a:gridCol>
              </a:tblGrid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1b-/- </a:t>
                      </a:r>
                      <a:r>
                        <a:rPr lang="en-US" sz="65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</a:t>
                      </a:r>
                      <a:r>
                        <a:rPr lang="en-US" sz="65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1b+/-</a:t>
                      </a:r>
                      <a:r>
                        <a:rPr lang="en-US" sz="65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Terms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</a:t>
                      </a:r>
                      <a:r>
                        <a:rPr lang="en-US" sz="6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FDR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7942935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GO:0007218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neuropeptide signal. path.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3.78E-08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0.000406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4260070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GO:0007610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behavior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2.83E-07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0.000869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1472600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GO:0045111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intermed</a:t>
                      </a:r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filament cytoskeleton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5.93E-07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0.001417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3800176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GO:0007186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GPCR signaling pathway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8.50E-07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0.001828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8404182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GO:0032230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pos. reg. of syn. trans., GABA.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4.41E-06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0.006586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10761058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GO:0099536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synaptic signaling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1.32E-05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0.013482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8744496"/>
                  </a:ext>
                </a:extLst>
              </a:tr>
              <a:tr h="141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GO:0043005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neuron projection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2.79E-05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5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0.026058</a:t>
                      </a:r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2033578"/>
                  </a:ext>
                </a:extLst>
              </a:tr>
            </a:tbl>
          </a:graphicData>
        </a:graphic>
      </p:graphicFrame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184F051F-1AE8-3142-9B6F-4A7F804858B9}"/>
              </a:ext>
            </a:extLst>
          </p:cNvPr>
          <p:cNvSpPr txBox="1"/>
          <p:nvPr/>
        </p:nvSpPr>
        <p:spPr>
          <a:xfrm>
            <a:off x="151432" y="151552"/>
            <a:ext cx="432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83DE1416-40D1-0B4C-80BE-9540BE0B5B6D}"/>
              </a:ext>
            </a:extLst>
          </p:cNvPr>
          <p:cNvSpPr txBox="1"/>
          <p:nvPr/>
        </p:nvSpPr>
        <p:spPr>
          <a:xfrm>
            <a:off x="2828126" y="151552"/>
            <a:ext cx="432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D6766D73-C685-5548-9DD3-DC076D35208B}"/>
              </a:ext>
            </a:extLst>
          </p:cNvPr>
          <p:cNvSpPr txBox="1"/>
          <p:nvPr/>
        </p:nvSpPr>
        <p:spPr>
          <a:xfrm>
            <a:off x="2828126" y="3370726"/>
            <a:ext cx="432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12FCDFF9-94DC-0945-A049-7C1A1688B14C}"/>
              </a:ext>
            </a:extLst>
          </p:cNvPr>
          <p:cNvSpPr txBox="1"/>
          <p:nvPr/>
        </p:nvSpPr>
        <p:spPr>
          <a:xfrm>
            <a:off x="2828126" y="2014134"/>
            <a:ext cx="432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xmlns="" id="{C4E67550-F114-394B-972A-6112DE755A06}"/>
              </a:ext>
            </a:extLst>
          </p:cNvPr>
          <p:cNvGrpSpPr/>
          <p:nvPr/>
        </p:nvGrpSpPr>
        <p:grpSpPr>
          <a:xfrm>
            <a:off x="4281858" y="272084"/>
            <a:ext cx="1329264" cy="1682942"/>
            <a:chOff x="4737934" y="2644301"/>
            <a:chExt cx="1329264" cy="1682942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xmlns="" id="{043B2FE0-1F69-DD41-B293-BA64588B73F6}"/>
                </a:ext>
              </a:extLst>
            </p:cNvPr>
            <p:cNvGrpSpPr/>
            <p:nvPr/>
          </p:nvGrpSpPr>
          <p:grpSpPr>
            <a:xfrm>
              <a:off x="4788112" y="2859425"/>
              <a:ext cx="1279086" cy="1467818"/>
              <a:chOff x="5158690" y="4451200"/>
              <a:chExt cx="1279086" cy="1467818"/>
            </a:xfrm>
          </p:grpSpPr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xmlns="" id="{4372A95E-4111-A442-9B64-7633550A762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l="28272" t="3195" b="74596"/>
              <a:stretch/>
            </p:blipFill>
            <p:spPr>
              <a:xfrm>
                <a:off x="5520312" y="4643938"/>
                <a:ext cx="917463" cy="1232552"/>
              </a:xfrm>
              <a:prstGeom prst="rect">
                <a:avLst/>
              </a:prstGeom>
            </p:spPr>
          </p:pic>
          <p:pic>
            <p:nvPicPr>
              <p:cNvPr id="129" name="Picture 128">
                <a:extLst>
                  <a:ext uri="{FF2B5EF4-FFF2-40B4-BE49-F238E27FC236}">
                    <a16:creationId xmlns:a16="http://schemas.microsoft.com/office/drawing/2014/main" xmlns="" id="{9F74E06C-5A7F-974F-9350-2019BAE27D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t="1617" b="97559"/>
              <a:stretch/>
            </p:blipFill>
            <p:spPr>
              <a:xfrm>
                <a:off x="5158690" y="4574357"/>
                <a:ext cx="1279086" cy="45719"/>
              </a:xfrm>
              <a:prstGeom prst="rect">
                <a:avLst/>
              </a:prstGeom>
            </p:spPr>
          </p:pic>
          <p:pic>
            <p:nvPicPr>
              <p:cNvPr id="130" name="Picture 129">
                <a:extLst>
                  <a:ext uri="{FF2B5EF4-FFF2-40B4-BE49-F238E27FC236}">
                    <a16:creationId xmlns:a16="http://schemas.microsoft.com/office/drawing/2014/main" xmlns="" id="{7D2ADAA9-4D98-544D-ACA3-E86F2B44A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b="98198"/>
              <a:stretch/>
            </p:blipFill>
            <p:spPr>
              <a:xfrm>
                <a:off x="5158690" y="4451200"/>
                <a:ext cx="1279086" cy="99995"/>
              </a:xfrm>
              <a:prstGeom prst="rect">
                <a:avLst/>
              </a:prstGeom>
            </p:spPr>
          </p:pic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xmlns="" id="{494D6EB2-4FB3-7441-968C-49ED99BE73C4}"/>
                  </a:ext>
                </a:extLst>
              </p:cNvPr>
              <p:cNvSpPr/>
              <p:nvPr/>
            </p:nvSpPr>
            <p:spPr>
              <a:xfrm>
                <a:off x="5399200" y="4552760"/>
                <a:ext cx="961862" cy="27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xmlns="" id="{9A4DE7C9-A82F-F64C-A82C-03128D68460A}"/>
                  </a:ext>
                </a:extLst>
              </p:cNvPr>
              <p:cNvSpPr/>
              <p:nvPr/>
            </p:nvSpPr>
            <p:spPr>
              <a:xfrm>
                <a:off x="5399200" y="4547515"/>
                <a:ext cx="961862" cy="36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xmlns="" id="{127C1DAD-9991-0346-9834-96C4CBE93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5230" y="4451200"/>
                <a:ext cx="0" cy="1444657"/>
              </a:xfrm>
              <a:prstGeom prst="line">
                <a:avLst/>
              </a:prstGeom>
              <a:ln w="63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xmlns="" id="{36FFA858-18BC-6043-B687-30F6EDAF9415}"/>
                  </a:ext>
                </a:extLst>
              </p:cNvPr>
              <p:cNvSpPr/>
              <p:nvPr/>
            </p:nvSpPr>
            <p:spPr>
              <a:xfrm>
                <a:off x="5317302" y="5871023"/>
                <a:ext cx="961862" cy="479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8DD9A895-F72A-7142-927F-CE2849DA5417}"/>
                </a:ext>
              </a:extLst>
            </p:cNvPr>
            <p:cNvSpPr txBox="1"/>
            <p:nvPr/>
          </p:nvSpPr>
          <p:spPr>
            <a:xfrm>
              <a:off x="4737934" y="3112259"/>
              <a:ext cx="423245" cy="11387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6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WT_M</a:t>
              </a:r>
            </a:p>
            <a:p>
              <a:pPr algn="r"/>
              <a:endParaRPr lang="en-US" sz="6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WT_M</a:t>
              </a: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600" b="1" dirty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4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600" b="1" dirty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600" b="1" dirty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4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600" b="1" dirty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xmlns="" id="{070F28CA-D170-DC47-AE7A-8214333650B1}"/>
                </a:ext>
              </a:extLst>
            </p:cNvPr>
            <p:cNvSpPr/>
            <p:nvPr/>
          </p:nvSpPr>
          <p:spPr>
            <a:xfrm>
              <a:off x="5039837" y="4275624"/>
              <a:ext cx="96186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29CDE55E-E629-CC42-A158-CD28DB62CBA8}"/>
                </a:ext>
              </a:extLst>
            </p:cNvPr>
            <p:cNvSpPr txBox="1"/>
            <p:nvPr/>
          </p:nvSpPr>
          <p:spPr>
            <a:xfrm>
              <a:off x="5585500" y="2644301"/>
              <a:ext cx="243721" cy="123111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lIns="18288" tIns="0" rIns="18288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m1a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E9CB316-E41F-604E-9836-6E1228833F23}"/>
              </a:ext>
            </a:extLst>
          </p:cNvPr>
          <p:cNvGrpSpPr/>
          <p:nvPr/>
        </p:nvGrpSpPr>
        <p:grpSpPr>
          <a:xfrm>
            <a:off x="2954224" y="272165"/>
            <a:ext cx="1326493" cy="1675484"/>
            <a:chOff x="357236" y="4554917"/>
            <a:chExt cx="1326493" cy="1675484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B0FD2E0C-6D47-A141-ADC9-08ED1BAA67F6}"/>
                </a:ext>
              </a:extLst>
            </p:cNvPr>
            <p:cNvGrpSpPr/>
            <p:nvPr/>
          </p:nvGrpSpPr>
          <p:grpSpPr>
            <a:xfrm>
              <a:off x="422409" y="4768875"/>
              <a:ext cx="1261320" cy="1444657"/>
              <a:chOff x="3439050" y="4479805"/>
              <a:chExt cx="1261320" cy="1444657"/>
            </a:xfrm>
          </p:grpSpPr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xmlns="" id="{3B5DDAD7-0624-444C-80EF-2ECB93F94E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l="30195" t="2982" b="74489"/>
              <a:stretch/>
            </p:blipFill>
            <p:spPr>
              <a:xfrm>
                <a:off x="3819902" y="4674138"/>
                <a:ext cx="880468" cy="1250324"/>
              </a:xfrm>
              <a:prstGeom prst="rect">
                <a:avLst/>
              </a:prstGeom>
            </p:spPr>
          </p:pic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xmlns="" id="{02D055BC-0E56-8E49-A5DA-73B61FC4B4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t="1" b="98317"/>
              <a:stretch/>
            </p:blipFill>
            <p:spPr>
              <a:xfrm>
                <a:off x="3439050" y="4479805"/>
                <a:ext cx="1261320" cy="93356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xmlns="" id="{469142F2-7BAD-7646-B882-95741A0746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t="1683" b="97493"/>
              <a:stretch/>
            </p:blipFill>
            <p:spPr>
              <a:xfrm>
                <a:off x="3439050" y="4608032"/>
                <a:ext cx="1261320" cy="45719"/>
              </a:xfrm>
              <a:prstGeom prst="rect">
                <a:avLst/>
              </a:prstGeom>
            </p:spPr>
          </p:pic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xmlns="" id="{F30CEAD4-577A-FB4A-9D79-E5E87F6151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8030" y="4479805"/>
                <a:ext cx="0" cy="1444657"/>
              </a:xfrm>
              <a:prstGeom prst="line">
                <a:avLst/>
              </a:prstGeom>
              <a:ln w="63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xmlns="" id="{EE9B778A-992C-8442-872E-40DD84082F03}"/>
                  </a:ext>
                </a:extLst>
              </p:cNvPr>
              <p:cNvSpPr/>
              <p:nvPr/>
            </p:nvSpPr>
            <p:spPr>
              <a:xfrm>
                <a:off x="3756025" y="4647113"/>
                <a:ext cx="123825" cy="36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xmlns="" id="{BFEE4A57-A9CF-9547-9B8E-9BB46EE2868D}"/>
                  </a:ext>
                </a:extLst>
              </p:cNvPr>
              <p:cNvSpPr/>
              <p:nvPr/>
            </p:nvSpPr>
            <p:spPr>
              <a:xfrm>
                <a:off x="3975335" y="4584156"/>
                <a:ext cx="123825" cy="27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xmlns="" id="{14E7340A-582A-5045-8413-F3210626B364}"/>
                </a:ext>
              </a:extLst>
            </p:cNvPr>
            <p:cNvSpPr txBox="1"/>
            <p:nvPr/>
          </p:nvSpPr>
          <p:spPr>
            <a:xfrm>
              <a:off x="357236" y="5031400"/>
              <a:ext cx="423245" cy="11233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6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WT_M</a:t>
              </a:r>
            </a:p>
            <a:p>
              <a:pPr algn="r"/>
              <a:endParaRPr lang="en-US" sz="4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WT_M</a:t>
              </a: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600" b="1" dirty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4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600" b="1" dirty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600" b="1" dirty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  <a:p>
              <a:pPr algn="r"/>
              <a:endParaRPr lang="en-US" sz="4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6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600" b="1" dirty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xmlns="" id="{FCADD789-701F-D642-82D8-3F8E16D76179}"/>
                </a:ext>
              </a:extLst>
            </p:cNvPr>
            <p:cNvSpPr/>
            <p:nvPr/>
          </p:nvSpPr>
          <p:spPr>
            <a:xfrm>
              <a:off x="622291" y="6177638"/>
              <a:ext cx="961862" cy="52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00B629B9-6EA8-894A-B312-B966096FED22}"/>
                </a:ext>
              </a:extLst>
            </p:cNvPr>
            <p:cNvSpPr txBox="1"/>
            <p:nvPr/>
          </p:nvSpPr>
          <p:spPr>
            <a:xfrm>
              <a:off x="1103222" y="4554917"/>
              <a:ext cx="248530" cy="123111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lIns="18288" tIns="0" rIns="18288" bIns="0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m1b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6EA6173-A195-DF41-B03E-0405D1921D42}"/>
              </a:ext>
            </a:extLst>
          </p:cNvPr>
          <p:cNvSpPr txBox="1"/>
          <p:nvPr/>
        </p:nvSpPr>
        <p:spPr>
          <a:xfrm>
            <a:off x="3921394" y="2196046"/>
            <a:ext cx="28901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800" dirty="0"/>
              <a:t>n=104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BB7BA961-5D4A-6048-9473-2FA2E4D68EAD}"/>
              </a:ext>
            </a:extLst>
          </p:cNvPr>
          <p:cNvSpPr/>
          <p:nvPr/>
        </p:nvSpPr>
        <p:spPr>
          <a:xfrm>
            <a:off x="4597447" y="548778"/>
            <a:ext cx="88114" cy="53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BD72B66-023A-3B47-BA66-745364D903F4}"/>
              </a:ext>
            </a:extLst>
          </p:cNvPr>
          <p:cNvGrpSpPr/>
          <p:nvPr/>
        </p:nvGrpSpPr>
        <p:grpSpPr>
          <a:xfrm>
            <a:off x="147323" y="205803"/>
            <a:ext cx="2728185" cy="4678213"/>
            <a:chOff x="147323" y="205803"/>
            <a:chExt cx="2728185" cy="46782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F9987105-8401-AB48-AC2B-B722E88ACF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 l="19655" t="5414" b="48316"/>
            <a:stretch/>
          </p:blipFill>
          <p:spPr>
            <a:xfrm>
              <a:off x="735768" y="626099"/>
              <a:ext cx="2077093" cy="4230886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C96ECEBE-ACC2-EC48-8971-3EE84B691089}"/>
                </a:ext>
              </a:extLst>
            </p:cNvPr>
            <p:cNvGrpSpPr/>
            <p:nvPr/>
          </p:nvGrpSpPr>
          <p:grpSpPr>
            <a:xfrm>
              <a:off x="147323" y="362490"/>
              <a:ext cx="2728185" cy="307486"/>
              <a:chOff x="2024790" y="3560590"/>
              <a:chExt cx="2728185" cy="307486"/>
            </a:xfrm>
          </p:grpSpPr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xmlns="" id="{F42AD961-D93E-D946-827F-C9C578C156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t="3627" b="94566"/>
              <a:stretch/>
            </p:blipFill>
            <p:spPr>
              <a:xfrm>
                <a:off x="2106531" y="3560590"/>
                <a:ext cx="2585215" cy="165253"/>
              </a:xfrm>
              <a:prstGeom prst="rect">
                <a:avLst/>
              </a:prstGeom>
            </p:spPr>
          </p:pic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xmlns="" id="{1D4693E5-758F-D74B-8570-5AFD2DCCED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t="1269" b="97415"/>
              <a:stretch/>
            </p:blipFill>
            <p:spPr>
              <a:xfrm>
                <a:off x="2106531" y="3715207"/>
                <a:ext cx="2585215" cy="120332"/>
              </a:xfrm>
              <a:prstGeom prst="rect">
                <a:avLst/>
              </a:prstGeom>
            </p:spPr>
          </p:pic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xmlns="" id="{C0ED889A-C6F8-2741-BB1A-4DBC419E9DFB}"/>
                  </a:ext>
                </a:extLst>
              </p:cNvPr>
              <p:cNvSpPr/>
              <p:nvPr/>
            </p:nvSpPr>
            <p:spPr>
              <a:xfrm>
                <a:off x="2711811" y="3822357"/>
                <a:ext cx="2041164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xmlns="" id="{3A562CA2-4F62-7245-A789-DF19D43E5DEF}"/>
                  </a:ext>
                </a:extLst>
              </p:cNvPr>
              <p:cNvSpPr/>
              <p:nvPr/>
            </p:nvSpPr>
            <p:spPr>
              <a:xfrm>
                <a:off x="2024790" y="3632906"/>
                <a:ext cx="333756" cy="753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xmlns="" id="{41E25595-0C61-FF4B-856D-7DA2EEA6A4CB}"/>
                  </a:ext>
                </a:extLst>
              </p:cNvPr>
              <p:cNvSpPr/>
              <p:nvPr/>
            </p:nvSpPr>
            <p:spPr>
              <a:xfrm>
                <a:off x="3573597" y="3707733"/>
                <a:ext cx="633277" cy="623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xmlns="" id="{B279F27F-42D0-914D-B91D-6BF0FF8E52D3}"/>
                  </a:ext>
                </a:extLst>
              </p:cNvPr>
              <p:cNvSpPr/>
              <p:nvPr/>
            </p:nvSpPr>
            <p:spPr>
              <a:xfrm>
                <a:off x="4081134" y="3669775"/>
                <a:ext cx="504030" cy="54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xmlns="" id="{461BDEAD-2BA7-1542-97E7-74FAF026C569}"/>
                  </a:ext>
                </a:extLst>
              </p:cNvPr>
              <p:cNvSpPr/>
              <p:nvPr/>
            </p:nvSpPr>
            <p:spPr>
              <a:xfrm>
                <a:off x="4411662" y="3792154"/>
                <a:ext cx="223838" cy="56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xmlns="" id="{1FDDF68D-0049-3E4D-8D84-28F1E459C6E5}"/>
                  </a:ext>
                </a:extLst>
              </p:cNvPr>
              <p:cNvSpPr/>
              <p:nvPr/>
            </p:nvSpPr>
            <p:spPr>
              <a:xfrm>
                <a:off x="3539863" y="3792154"/>
                <a:ext cx="223838" cy="56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xmlns="" id="{8AD7963B-3B53-6146-8C42-802C43B34BA7}"/>
                  </a:ext>
                </a:extLst>
              </p:cNvPr>
              <p:cNvSpPr/>
              <p:nvPr/>
            </p:nvSpPr>
            <p:spPr>
              <a:xfrm>
                <a:off x="2670174" y="3769492"/>
                <a:ext cx="840882" cy="87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xmlns="" id="{BD5208F2-F767-B245-B080-E0F82BA73E4E}"/>
                  </a:ext>
                </a:extLst>
              </p:cNvPr>
              <p:cNvSpPr/>
              <p:nvPr/>
            </p:nvSpPr>
            <p:spPr>
              <a:xfrm>
                <a:off x="2563783" y="3678771"/>
                <a:ext cx="71599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xmlns="" id="{2AF62E8B-CF1B-DD40-AD44-7380362AE060}"/>
                  </a:ext>
                </a:extLst>
              </p:cNvPr>
              <p:cNvSpPr/>
              <p:nvPr/>
            </p:nvSpPr>
            <p:spPr>
              <a:xfrm>
                <a:off x="2449511" y="3781494"/>
                <a:ext cx="228600" cy="457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xmlns="" id="{72051CE3-0457-A340-9BB9-F49E400D28AE}"/>
                  </a:ext>
                </a:extLst>
              </p:cNvPr>
              <p:cNvSpPr/>
              <p:nvPr/>
            </p:nvSpPr>
            <p:spPr>
              <a:xfrm>
                <a:off x="2363748" y="3769685"/>
                <a:ext cx="223838" cy="950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xmlns="" id="{5933688E-D54A-D349-9A02-35B1CC5A4337}"/>
                  </a:ext>
                </a:extLst>
              </p:cNvPr>
              <p:cNvSpPr/>
              <p:nvPr/>
            </p:nvSpPr>
            <p:spPr>
              <a:xfrm>
                <a:off x="2996010" y="3704976"/>
                <a:ext cx="85687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5AA53C2D-2122-C047-9342-BA528FFEF1D3}"/>
                </a:ext>
              </a:extLst>
            </p:cNvPr>
            <p:cNvGrpSpPr/>
            <p:nvPr/>
          </p:nvGrpSpPr>
          <p:grpSpPr>
            <a:xfrm>
              <a:off x="229064" y="234096"/>
              <a:ext cx="2646444" cy="231058"/>
              <a:chOff x="2106531" y="3432196"/>
              <a:chExt cx="2646444" cy="231058"/>
            </a:xfrm>
          </p:grpSpPr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xmlns="" id="{28883CF5-6316-6443-BA2E-F9069FD669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</a:blip>
              <a:srcRect b="98615"/>
              <a:stretch/>
            </p:blipFill>
            <p:spPr>
              <a:xfrm>
                <a:off x="2106531" y="3432196"/>
                <a:ext cx="2585215" cy="126604"/>
              </a:xfrm>
              <a:prstGeom prst="rect">
                <a:avLst/>
              </a:prstGeom>
            </p:spPr>
          </p:pic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xmlns="" id="{0FB7D328-2E58-594E-96C4-61A2B54438C3}"/>
                  </a:ext>
                </a:extLst>
              </p:cNvPr>
              <p:cNvSpPr/>
              <p:nvPr/>
            </p:nvSpPr>
            <p:spPr>
              <a:xfrm>
                <a:off x="3279775" y="3540860"/>
                <a:ext cx="682626" cy="27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xmlns="" id="{E14111FA-AEF6-8649-9DDE-8A1907B2B48C}"/>
                  </a:ext>
                </a:extLst>
              </p:cNvPr>
              <p:cNvSpPr/>
              <p:nvPr/>
            </p:nvSpPr>
            <p:spPr>
              <a:xfrm>
                <a:off x="4411662" y="3550384"/>
                <a:ext cx="34131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xmlns="" id="{BA8B4842-3B41-8244-973F-6BCE882EEC03}"/>
                  </a:ext>
                </a:extLst>
              </p:cNvPr>
              <p:cNvSpPr/>
              <p:nvPr/>
            </p:nvSpPr>
            <p:spPr>
              <a:xfrm>
                <a:off x="2753520" y="3543513"/>
                <a:ext cx="192024" cy="274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xmlns="" id="{7864866F-33BA-7A46-8382-B801BF93BFE8}"/>
                  </a:ext>
                </a:extLst>
              </p:cNvPr>
              <p:cNvSpPr/>
              <p:nvPr/>
            </p:nvSpPr>
            <p:spPr>
              <a:xfrm>
                <a:off x="2501505" y="3558487"/>
                <a:ext cx="504030" cy="54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xmlns="" id="{188A9C28-57BF-2547-96ED-366D476964CF}"/>
                  </a:ext>
                </a:extLst>
              </p:cNvPr>
              <p:cNvSpPr/>
              <p:nvPr/>
            </p:nvSpPr>
            <p:spPr>
              <a:xfrm>
                <a:off x="3163863" y="3552837"/>
                <a:ext cx="504030" cy="548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xmlns="" id="{1269860E-9723-7647-B8B6-BE5E1D85E0BC}"/>
                  </a:ext>
                </a:extLst>
              </p:cNvPr>
              <p:cNvSpPr/>
              <p:nvPr/>
            </p:nvSpPr>
            <p:spPr>
              <a:xfrm>
                <a:off x="3763701" y="3558938"/>
                <a:ext cx="592796" cy="104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xmlns="" id="{F4C26FCD-FA8B-024B-86F1-1EA6A3EE7177}"/>
                  </a:ext>
                </a:extLst>
              </p:cNvPr>
              <p:cNvSpPr/>
              <p:nvPr/>
            </p:nvSpPr>
            <p:spPr>
              <a:xfrm>
                <a:off x="2352541" y="3528684"/>
                <a:ext cx="223838" cy="56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xmlns="" id="{4BDC61E3-B08F-5442-82C2-C136D1E78B95}"/>
                  </a:ext>
                </a:extLst>
              </p:cNvPr>
              <p:cNvSpPr/>
              <p:nvPr/>
            </p:nvSpPr>
            <p:spPr>
              <a:xfrm>
                <a:off x="2476766" y="3601195"/>
                <a:ext cx="223838" cy="568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xmlns="" id="{C65D58F1-CECE-244D-90E3-D55472EB9D82}"/>
                </a:ext>
              </a:extLst>
            </p:cNvPr>
            <p:cNvSpPr txBox="1"/>
            <p:nvPr/>
          </p:nvSpPr>
          <p:spPr>
            <a:xfrm>
              <a:off x="190014" y="710459"/>
              <a:ext cx="547171" cy="41395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700" b="1" dirty="0">
                  <a:solidFill>
                    <a:srgbClr val="8DA1D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WT1_F_For</a:t>
              </a:r>
            </a:p>
            <a:p>
              <a:pPr algn="r"/>
              <a:endParaRPr lang="en-US" sz="500" b="1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400" b="1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DA1D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WT1_F_Rev</a:t>
              </a:r>
            </a:p>
            <a:p>
              <a:pPr algn="r"/>
              <a:endParaRPr lang="en-US" sz="700" b="1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DA1D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WT1_F_For</a:t>
              </a:r>
            </a:p>
            <a:p>
              <a:pPr algn="r"/>
              <a:endParaRPr lang="en-US" sz="700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0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200" dirty="0">
                <a:solidFill>
                  <a:srgbClr val="8DA1D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DA1D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WT1_F_Rev</a:t>
              </a:r>
            </a:p>
            <a:p>
              <a:pPr algn="r"/>
              <a:endParaRPr lang="en-US" sz="10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WT2_M_For</a:t>
              </a:r>
            </a:p>
            <a:p>
              <a:pPr algn="r"/>
              <a:endParaRPr lang="en-US" sz="6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5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WT2_M_Rev</a:t>
              </a:r>
            </a:p>
            <a:p>
              <a:pPr algn="r"/>
              <a:endParaRPr lang="en-US" sz="7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400" b="1" dirty="0">
                <a:solidFill>
                  <a:srgbClr val="889EC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WT2_M_For</a:t>
              </a:r>
            </a:p>
            <a:p>
              <a:pPr algn="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>
                  <a:solidFill>
                    <a:srgbClr val="889EC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WT2_M_Rev</a:t>
              </a:r>
            </a:p>
            <a:p>
              <a:pPr algn="r"/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700" b="1" dirty="0" err="1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M_For</a:t>
              </a:r>
              <a:endParaRPr lang="en-US" sz="7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5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5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700" b="1" dirty="0" err="1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M_Rev</a:t>
              </a:r>
              <a:endParaRPr lang="en-US" sz="7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5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700" b="1" dirty="0" err="1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M_For</a:t>
              </a:r>
              <a:endParaRPr lang="en-US" sz="7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1b+/-_</a:t>
              </a:r>
              <a:r>
                <a:rPr lang="en-US" sz="700" b="1" dirty="0" err="1">
                  <a:solidFill>
                    <a:srgbClr val="5E6E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M_Rev</a:t>
              </a:r>
              <a:endParaRPr lang="en-US" sz="700" b="1" dirty="0">
                <a:solidFill>
                  <a:srgbClr val="5E6E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700" b="1" dirty="0" err="1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M_For</a:t>
              </a:r>
              <a:endParaRPr lang="en-US" sz="7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7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3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700" b="1" dirty="0" err="1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M_Rev</a:t>
              </a:r>
              <a:endParaRPr lang="en-US" sz="7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700" b="1" dirty="0" err="1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M_For</a:t>
              </a:r>
              <a:endParaRPr lang="en-US" sz="7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endParaRPr lang="en-US" sz="105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700" b="1" dirty="0" smtClean="0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1b-/-_</a:t>
              </a:r>
              <a:r>
                <a:rPr lang="en-US" sz="700" b="1" dirty="0" err="1">
                  <a:solidFill>
                    <a:srgbClr val="3944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M_Rev</a:t>
              </a:r>
              <a:endParaRPr lang="en-US" sz="700" b="1" dirty="0">
                <a:solidFill>
                  <a:srgbClr val="3944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799E6FD4-726C-BF41-B0A0-EFE444AF089D}"/>
                </a:ext>
              </a:extLst>
            </p:cNvPr>
            <p:cNvSpPr/>
            <p:nvPr/>
          </p:nvSpPr>
          <p:spPr>
            <a:xfrm>
              <a:off x="576813" y="4838296"/>
              <a:ext cx="228600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C1A5003C-9EFE-9F4A-9253-BA7816DE75E5}"/>
                </a:ext>
              </a:extLst>
            </p:cNvPr>
            <p:cNvSpPr/>
            <p:nvPr/>
          </p:nvSpPr>
          <p:spPr>
            <a:xfrm>
              <a:off x="694289" y="494485"/>
              <a:ext cx="228600" cy="36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xmlns="" id="{68DA6C7A-26C2-1944-BB30-E46C67F7F318}"/>
                </a:ext>
              </a:extLst>
            </p:cNvPr>
            <p:cNvCxnSpPr>
              <a:cxnSpLocks/>
            </p:cNvCxnSpPr>
            <p:nvPr/>
          </p:nvCxnSpPr>
          <p:spPr>
            <a:xfrm>
              <a:off x="828833" y="205803"/>
              <a:ext cx="0" cy="4651182"/>
            </a:xfrm>
            <a:prstGeom prst="line">
              <a:avLst/>
            </a:prstGeom>
            <a:ln w="952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0BD81B73-041C-444B-B93E-C58874430450}"/>
                </a:ext>
              </a:extLst>
            </p:cNvPr>
            <p:cNvSpPr/>
            <p:nvPr/>
          </p:nvSpPr>
          <p:spPr>
            <a:xfrm>
              <a:off x="744216" y="618253"/>
              <a:ext cx="71911" cy="72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0D696FFE-0E48-0442-A106-3823EAF07159}"/>
                </a:ext>
              </a:extLst>
            </p:cNvPr>
            <p:cNvSpPr txBox="1"/>
            <p:nvPr/>
          </p:nvSpPr>
          <p:spPr>
            <a:xfrm>
              <a:off x="758610" y="620442"/>
              <a:ext cx="98418" cy="738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480" dirty="0">
                  <a:solidFill>
                    <a:srgbClr val="859CD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3 -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47323" y="5121733"/>
            <a:ext cx="596072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S5: Differential gene expression with 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Scn1a 1b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deletion in P32 hippocampus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(a) Mouse (mm9)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Scn1a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and nearby-gene loci for P32 wild-type,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and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mice. WT1 refers to mice sequenced with the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mutants. WT2 refers to mice sequenced with 1b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mutants. (b) Coverage of the m1b (left) and m1a (right) loci across representative P32 wild-type and mutant mice. (c) Scatterplot of differentially-expressed genes meeting a p-value &lt; 0.05 and fold-change &gt; 1.5 threshold in both P32 heterozygous and homozygous 1b deletion datasets. (d) Table showing select pathways enriched in genes having shared differential-expression in both P32 mutant mouse datasets. Ontologies are biological pathways (BP), molecular function (MF), or cellular component (CC).</a:t>
            </a:r>
          </a:p>
        </p:txBody>
      </p:sp>
    </p:spTree>
    <p:extLst>
      <p:ext uri="{BB962C8B-B14F-4D97-AF65-F5344CB8AC3E}">
        <p14:creationId xmlns:p14="http://schemas.microsoft.com/office/powerpoint/2010/main" val="1594816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</TotalTime>
  <Words>681</Words>
  <Application>Microsoft Office PowerPoint</Application>
  <PresentationFormat>Letter Paper (8.5x11 in)</PresentationFormat>
  <Paragraphs>214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Haigh</dc:creator>
  <cp:lastModifiedBy>Jessica Haigh</cp:lastModifiedBy>
  <cp:revision>14</cp:revision>
  <dcterms:created xsi:type="dcterms:W3CDTF">2019-09-05T17:28:47Z</dcterms:created>
  <dcterms:modified xsi:type="dcterms:W3CDTF">2021-03-19T13:13:23Z</dcterms:modified>
</cp:coreProperties>
</file>