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3" autoAdjust="0"/>
    <p:restoredTop sz="92593" autoAdjust="0"/>
  </p:normalViewPr>
  <p:slideViewPr>
    <p:cSldViewPr snapToGrid="0" showGuides="1">
      <p:cViewPr varScale="1">
        <p:scale>
          <a:sx n="80" d="100"/>
          <a:sy n="80" d="100"/>
        </p:scale>
        <p:origin x="3246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yunoya, Toru" userId="8c63ac3f-0801-4650-afc8-fae4bc3a1536" providerId="ADAL" clId="{4F36B724-9149-4260-A88C-9D1CA48FBA5D}"/>
    <pc:docChg chg="delSld">
      <pc:chgData name="Nyunoya, Toru" userId="8c63ac3f-0801-4650-afc8-fae4bc3a1536" providerId="ADAL" clId="{4F36B724-9149-4260-A88C-9D1CA48FBA5D}" dt="2021-03-02T19:31:53.323" v="0" actId="2696"/>
      <pc:docMkLst>
        <pc:docMk/>
      </pc:docMkLst>
      <pc:sldChg chg="del">
        <pc:chgData name="Nyunoya, Toru" userId="8c63ac3f-0801-4650-afc8-fae4bc3a1536" providerId="ADAL" clId="{4F36B724-9149-4260-A88C-9D1CA48FBA5D}" dt="2021-03-02T19:31:53.323" v="0" actId="2696"/>
        <pc:sldMkLst>
          <pc:docMk/>
          <pc:sldMk cId="2693205024" sldId="256"/>
        </pc:sldMkLst>
      </pc:sldChg>
      <pc:sldChg chg="del">
        <pc:chgData name="Nyunoya, Toru" userId="8c63ac3f-0801-4650-afc8-fae4bc3a1536" providerId="ADAL" clId="{4F36B724-9149-4260-A88C-9D1CA48FBA5D}" dt="2021-03-02T19:31:53.323" v="0" actId="2696"/>
        <pc:sldMkLst>
          <pc:docMk/>
          <pc:sldMk cId="3302334745" sldId="259"/>
        </pc:sldMkLst>
      </pc:sldChg>
      <pc:sldChg chg="del">
        <pc:chgData name="Nyunoya, Toru" userId="8c63ac3f-0801-4650-afc8-fae4bc3a1536" providerId="ADAL" clId="{4F36B724-9149-4260-A88C-9D1CA48FBA5D}" dt="2021-03-02T19:31:53.323" v="0" actId="2696"/>
        <pc:sldMkLst>
          <pc:docMk/>
          <pc:sldMk cId="3579701761" sldId="260"/>
        </pc:sldMkLst>
      </pc:sldChg>
      <pc:sldChg chg="del">
        <pc:chgData name="Nyunoya, Toru" userId="8c63ac3f-0801-4650-afc8-fae4bc3a1536" providerId="ADAL" clId="{4F36B724-9149-4260-A88C-9D1CA48FBA5D}" dt="2021-03-02T19:31:53.323" v="0" actId="2696"/>
        <pc:sldMkLst>
          <pc:docMk/>
          <pc:sldMk cId="3701910987" sldId="261"/>
        </pc:sldMkLst>
      </pc:sldChg>
      <pc:sldChg chg="del">
        <pc:chgData name="Nyunoya, Toru" userId="8c63ac3f-0801-4650-afc8-fae4bc3a1536" providerId="ADAL" clId="{4F36B724-9149-4260-A88C-9D1CA48FBA5D}" dt="2021-03-02T19:31:53.323" v="0" actId="2696"/>
        <pc:sldMkLst>
          <pc:docMk/>
          <pc:sldMk cId="3306113388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78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3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09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01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7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54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132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83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15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91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3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6079B-CE47-4453-81AA-28E48F8EFA8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32EC8-5F5A-4FBB-89F1-3F09D9B5E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4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2BFECE2-B6CA-43F5-A8B6-A8766A63D19C}"/>
              </a:ext>
            </a:extLst>
          </p:cNvPr>
          <p:cNvSpPr txBox="1"/>
          <p:nvPr/>
        </p:nvSpPr>
        <p:spPr>
          <a:xfrm>
            <a:off x="3868543" y="544798"/>
            <a:ext cx="2659702" cy="369332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2153075-5C9B-4E30-A2B9-16FA9074B988}"/>
              </a:ext>
            </a:extLst>
          </p:cNvPr>
          <p:cNvGrpSpPr/>
          <p:nvPr/>
        </p:nvGrpSpPr>
        <p:grpSpPr>
          <a:xfrm>
            <a:off x="548004" y="1311646"/>
            <a:ext cx="5787184" cy="6527434"/>
            <a:chOff x="429466" y="1591041"/>
            <a:chExt cx="5787184" cy="652743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5B1677D-5949-434A-B755-466ED6321949}"/>
                </a:ext>
              </a:extLst>
            </p:cNvPr>
            <p:cNvSpPr/>
            <p:nvPr/>
          </p:nvSpPr>
          <p:spPr>
            <a:xfrm>
              <a:off x="647700" y="1917700"/>
              <a:ext cx="2673350" cy="18669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6132CF7-4CF6-438C-8EA3-77D23F611126}"/>
                </a:ext>
              </a:extLst>
            </p:cNvPr>
            <p:cNvSpPr/>
            <p:nvPr/>
          </p:nvSpPr>
          <p:spPr>
            <a:xfrm>
              <a:off x="3543300" y="1917700"/>
              <a:ext cx="2673350" cy="18669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BE7EA0C-6E84-4E1A-990D-26E3BE6A0366}"/>
                </a:ext>
              </a:extLst>
            </p:cNvPr>
            <p:cNvSpPr/>
            <p:nvPr/>
          </p:nvSpPr>
          <p:spPr>
            <a:xfrm>
              <a:off x="647700" y="4092575"/>
              <a:ext cx="2673350" cy="18669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5E27D29-09FF-4759-A265-32B9E7A1DE28}"/>
                </a:ext>
              </a:extLst>
            </p:cNvPr>
            <p:cNvSpPr/>
            <p:nvPr/>
          </p:nvSpPr>
          <p:spPr>
            <a:xfrm>
              <a:off x="3543300" y="4092575"/>
              <a:ext cx="2673350" cy="18669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EB988B0-16A8-4915-A8ED-578714D25E59}"/>
                </a:ext>
              </a:extLst>
            </p:cNvPr>
            <p:cNvSpPr/>
            <p:nvPr/>
          </p:nvSpPr>
          <p:spPr>
            <a:xfrm>
              <a:off x="647700" y="6251575"/>
              <a:ext cx="2673350" cy="18669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1632F3-29D7-4CF6-8CEA-869BD1425A03}"/>
                </a:ext>
              </a:extLst>
            </p:cNvPr>
            <p:cNvSpPr/>
            <p:nvPr/>
          </p:nvSpPr>
          <p:spPr>
            <a:xfrm>
              <a:off x="3543300" y="6251575"/>
              <a:ext cx="2673350" cy="18669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37EEA5E-9876-449A-AAC9-4E90FA3E6C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02"/>
            <a:stretch/>
          </p:blipFill>
          <p:spPr>
            <a:xfrm>
              <a:off x="977900" y="2006600"/>
              <a:ext cx="2012950" cy="1699916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F825B13-5BCC-42F6-A937-1E9E15CAAC60}"/>
                </a:ext>
              </a:extLst>
            </p:cNvPr>
            <p:cNvSpPr/>
            <p:nvPr/>
          </p:nvSpPr>
          <p:spPr>
            <a:xfrm>
              <a:off x="803603" y="1651517"/>
              <a:ext cx="23615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Felodipine 2D Interaction Plot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D0A2955-4782-4B05-A7CB-50B7D164DE6A}"/>
                </a:ext>
              </a:extLst>
            </p:cNvPr>
            <p:cNvSpPr/>
            <p:nvPr/>
          </p:nvSpPr>
          <p:spPr>
            <a:xfrm>
              <a:off x="3663627" y="1651517"/>
              <a:ext cx="242887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Amlodipine 2D Interaction Plot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627226B-0562-49B5-A330-2A3C8F52BA64}"/>
                </a:ext>
              </a:extLst>
            </p:cNvPr>
            <p:cNvSpPr/>
            <p:nvPr/>
          </p:nvSpPr>
          <p:spPr>
            <a:xfrm>
              <a:off x="853761" y="3851275"/>
              <a:ext cx="22637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Diltiazem 2D Interaction Plot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8838A14-3770-4D88-B6AC-EFF09E7A09D2}"/>
                </a:ext>
              </a:extLst>
            </p:cNvPr>
            <p:cNvSpPr/>
            <p:nvPr/>
          </p:nvSpPr>
          <p:spPr>
            <a:xfrm>
              <a:off x="3702380" y="3851275"/>
              <a:ext cx="23615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Isradipine 2D Interaction Plot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D162AFC-BD12-49CC-B212-9D80BCA7F3E8}"/>
                </a:ext>
              </a:extLst>
            </p:cNvPr>
            <p:cNvSpPr/>
            <p:nvPr/>
          </p:nvSpPr>
          <p:spPr>
            <a:xfrm>
              <a:off x="807316" y="6005126"/>
              <a:ext cx="23615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Verapamil 2D Interaction Plot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5598F78-A9BD-4392-A8FA-02061CC1F774}"/>
                </a:ext>
              </a:extLst>
            </p:cNvPr>
            <p:cNvSpPr/>
            <p:nvPr/>
          </p:nvSpPr>
          <p:spPr>
            <a:xfrm>
              <a:off x="3683330" y="6005126"/>
              <a:ext cx="239520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Manidipine 2D Interaction Plot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C9E7572E-9DE4-4C04-B008-939EDC0E3E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04" r="16662"/>
            <a:stretch/>
          </p:blipFill>
          <p:spPr>
            <a:xfrm>
              <a:off x="4141462" y="2025639"/>
              <a:ext cx="1473200" cy="1677012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8EBB3D05-155A-4471-9590-7F293BB351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141" r="20646"/>
            <a:stretch/>
          </p:blipFill>
          <p:spPr>
            <a:xfrm>
              <a:off x="1311485" y="4207650"/>
              <a:ext cx="1355515" cy="1652872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60062E38-8841-41E9-AF73-918C431AC9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394" r="17402"/>
            <a:stretch/>
          </p:blipFill>
          <p:spPr>
            <a:xfrm>
              <a:off x="4086806" y="4173743"/>
              <a:ext cx="1595054" cy="1722231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67F247D-EA27-479B-B201-F148EDF561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53" r="25944"/>
            <a:stretch/>
          </p:blipFill>
          <p:spPr>
            <a:xfrm>
              <a:off x="1291214" y="6302375"/>
              <a:ext cx="1380777" cy="179705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B3DED316-1C22-408C-B97E-E3C93EFE19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639" r="13063"/>
            <a:stretch/>
          </p:blipFill>
          <p:spPr>
            <a:xfrm>
              <a:off x="3750005" y="6318250"/>
              <a:ext cx="2255182" cy="1771472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70BD964-A420-495E-881E-32BF16E443EC}"/>
                </a:ext>
              </a:extLst>
            </p:cNvPr>
            <p:cNvSpPr txBox="1"/>
            <p:nvPr/>
          </p:nvSpPr>
          <p:spPr>
            <a:xfrm>
              <a:off x="429466" y="159104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9868F88-C741-45B2-B7AC-3E75B7EA18D7}"/>
                </a:ext>
              </a:extLst>
            </p:cNvPr>
            <p:cNvSpPr txBox="1"/>
            <p:nvPr/>
          </p:nvSpPr>
          <p:spPr>
            <a:xfrm>
              <a:off x="3331624" y="159104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1BA31E1-5C07-472A-8B77-145867661881}"/>
                </a:ext>
              </a:extLst>
            </p:cNvPr>
            <p:cNvSpPr txBox="1"/>
            <p:nvPr/>
          </p:nvSpPr>
          <p:spPr>
            <a:xfrm>
              <a:off x="429466" y="3778509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4278C06-C0A9-4429-9BD6-0FAA94B517ED}"/>
                </a:ext>
              </a:extLst>
            </p:cNvPr>
            <p:cNvSpPr txBox="1"/>
            <p:nvPr/>
          </p:nvSpPr>
          <p:spPr>
            <a:xfrm>
              <a:off x="3331624" y="3778509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2DA9869-F32F-405B-BFFC-C0D2A63BF21E}"/>
                </a:ext>
              </a:extLst>
            </p:cNvPr>
            <p:cNvSpPr txBox="1"/>
            <p:nvPr/>
          </p:nvSpPr>
          <p:spPr>
            <a:xfrm>
              <a:off x="429466" y="5930643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4C6A575-C370-4D86-9E99-5286D0877E68}"/>
                </a:ext>
              </a:extLst>
            </p:cNvPr>
            <p:cNvSpPr txBox="1"/>
            <p:nvPr/>
          </p:nvSpPr>
          <p:spPr>
            <a:xfrm>
              <a:off x="3331624" y="5930643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9419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A586FB3-D819-4676-B11E-09FB8B5538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756412"/>
              </p:ext>
            </p:extLst>
          </p:nvPr>
        </p:nvGraphicFramePr>
        <p:xfrm>
          <a:off x="2042809" y="1239514"/>
          <a:ext cx="2794000" cy="6675120"/>
        </p:xfrm>
        <a:graphic>
          <a:graphicData uri="http://schemas.openxmlformats.org/drawingml/2006/table">
            <a:tbl>
              <a:tblPr firstRow="1" bandRow="1"/>
              <a:tblGrid>
                <a:gridCol w="914400">
                  <a:extLst>
                    <a:ext uri="{9D8B030D-6E8A-4147-A177-3AD203B41FA5}">
                      <a16:colId xmlns:a16="http://schemas.microsoft.com/office/drawing/2014/main" val="1340544033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3793150529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Compound Name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Structure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98072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Felodipine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912779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Amlodipine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767095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Diltiazem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205607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Isradipine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5273629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Verapamil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231956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Manidipine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2113694"/>
                  </a:ext>
                </a:extLst>
              </a:tr>
            </a:tbl>
          </a:graphicData>
        </a:graphic>
      </p:graphicFrame>
      <p:pic>
        <p:nvPicPr>
          <p:cNvPr id="30" name="Picture 29">
            <a:extLst>
              <a:ext uri="{FF2B5EF4-FFF2-40B4-BE49-F238E27FC236}">
                <a16:creationId xmlns:a16="http://schemas.microsoft.com/office/drawing/2014/main" id="{0E338997-2648-44D1-96CF-24EAD6437C07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4" t="21171" r="8621" b="14752"/>
          <a:stretch/>
        </p:blipFill>
        <p:spPr bwMode="auto">
          <a:xfrm>
            <a:off x="3304606" y="1945285"/>
            <a:ext cx="1118315" cy="869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B5BD2CF-2C68-45F3-8645-BAF1E2DE072E}"/>
              </a:ext>
            </a:extLst>
          </p:cNvPr>
          <p:cNvPicPr/>
          <p:nvPr/>
        </p:nvPicPr>
        <p:blipFill rotWithShape="1">
          <a:blip r:embed="rId3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6" t="9471" r="9727" b="1925"/>
          <a:stretch/>
        </p:blipFill>
        <p:spPr bwMode="auto">
          <a:xfrm>
            <a:off x="3463707" y="2965906"/>
            <a:ext cx="800151" cy="869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B7973C1-5D2F-4899-A447-0C5BB12014CE}"/>
              </a:ext>
            </a:extLst>
          </p:cNvPr>
          <p:cNvPicPr/>
          <p:nvPr/>
        </p:nvPicPr>
        <p:blipFill rotWithShape="1">
          <a:blip r:embed="rId4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3" t="7522" r="18922" b="7496"/>
          <a:stretch/>
        </p:blipFill>
        <p:spPr bwMode="auto">
          <a:xfrm>
            <a:off x="3541442" y="3954853"/>
            <a:ext cx="634603" cy="869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D6C8661-A061-4FD3-9984-5A687424FD2D}"/>
              </a:ext>
            </a:extLst>
          </p:cNvPr>
          <p:cNvPicPr/>
          <p:nvPr/>
        </p:nvPicPr>
        <p:blipFill rotWithShape="1">
          <a:blip r:embed="rId5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1" t="15043" r="8890" b="20315"/>
          <a:stretch/>
        </p:blipFill>
        <p:spPr bwMode="auto">
          <a:xfrm>
            <a:off x="3312222" y="4985206"/>
            <a:ext cx="1097622" cy="869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B5241B7-A80E-417E-8254-F5F54D67F768}"/>
              </a:ext>
            </a:extLst>
          </p:cNvPr>
          <p:cNvPicPr/>
          <p:nvPr/>
        </p:nvPicPr>
        <p:blipFill rotWithShape="1">
          <a:blip r:embed="rId6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0" t="19780" r="6400" b="19214"/>
          <a:stretch/>
        </p:blipFill>
        <p:spPr bwMode="auto">
          <a:xfrm>
            <a:off x="3253499" y="5975806"/>
            <a:ext cx="1218334" cy="869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D4CFD9C-3828-45FF-B4B8-D1E25AFC9C92}"/>
              </a:ext>
            </a:extLst>
          </p:cNvPr>
          <p:cNvPicPr/>
          <p:nvPr/>
        </p:nvPicPr>
        <p:blipFill rotWithShape="1">
          <a:blip r:embed="rId7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35" b="22553"/>
          <a:stretch/>
        </p:blipFill>
        <p:spPr bwMode="auto">
          <a:xfrm>
            <a:off x="2980731" y="6959855"/>
            <a:ext cx="1762403" cy="869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EB3C0FA-72F3-4A9D-B1EB-4ABC53EE84E9}"/>
              </a:ext>
            </a:extLst>
          </p:cNvPr>
          <p:cNvSpPr txBox="1"/>
          <p:nvPr/>
        </p:nvSpPr>
        <p:spPr>
          <a:xfrm>
            <a:off x="3916462" y="769085"/>
            <a:ext cx="2539991" cy="369332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1</a:t>
            </a:r>
          </a:p>
        </p:txBody>
      </p:sp>
    </p:spTree>
    <p:extLst>
      <p:ext uri="{BB962C8B-B14F-4D97-AF65-F5344CB8AC3E}">
        <p14:creationId xmlns:p14="http://schemas.microsoft.com/office/powerpoint/2010/main" val="1119180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2F732B-DDF6-4166-80D5-61C04D246979}"/>
              </a:ext>
            </a:extLst>
          </p:cNvPr>
          <p:cNvSpPr txBox="1"/>
          <p:nvPr/>
        </p:nvSpPr>
        <p:spPr>
          <a:xfrm>
            <a:off x="3916462" y="769085"/>
            <a:ext cx="2539991" cy="369332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2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01A4537-9070-45EA-B0DC-000D9096DD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431330"/>
              </p:ext>
            </p:extLst>
          </p:nvPr>
        </p:nvGraphicFramePr>
        <p:xfrm>
          <a:off x="2135981" y="2196887"/>
          <a:ext cx="2586037" cy="4733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2800">
                  <a:extLst>
                    <a:ext uri="{9D8B030D-6E8A-4147-A177-3AD203B41FA5}">
                      <a16:colId xmlns:a16="http://schemas.microsoft.com/office/drawing/2014/main" val="2084903690"/>
                    </a:ext>
                  </a:extLst>
                </a:gridCol>
                <a:gridCol w="841375">
                  <a:extLst>
                    <a:ext uri="{9D8B030D-6E8A-4147-A177-3AD203B41FA5}">
                      <a16:colId xmlns:a16="http://schemas.microsoft.com/office/drawing/2014/main" val="2541674519"/>
                    </a:ext>
                  </a:extLst>
                </a:gridCol>
                <a:gridCol w="931862">
                  <a:extLst>
                    <a:ext uri="{9D8B030D-6E8A-4147-A177-3AD203B41FA5}">
                      <a16:colId xmlns:a16="http://schemas.microsoft.com/office/drawing/2014/main" val="30504080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Amino acids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Interacting amino acid ID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interacting PDBs (12 Total Cut Off &lt;2)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91779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LEU206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6152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LEU209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78304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VAL211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56448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LEU240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5241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MET243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6121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MET246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79786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SER247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2598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MET250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28544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PHE281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89326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CYS284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57616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GLN285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58984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PHE288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67251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TRP299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2867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TYR306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421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MET323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18626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LEU324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7340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HIS327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3274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HIS407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33454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ARG410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7586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LEU411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29331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ILE414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70417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PHE420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5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MET425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48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5648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135</Words>
  <Application>Microsoft Office PowerPoint</Application>
  <PresentationFormat>Letter Paper (8.5x11 in)</PresentationFormat>
  <Paragraphs>95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 d</dc:creator>
  <cp:lastModifiedBy>Nyunoya, Toru</cp:lastModifiedBy>
  <cp:revision>21</cp:revision>
  <dcterms:created xsi:type="dcterms:W3CDTF">2020-08-06T16:27:57Z</dcterms:created>
  <dcterms:modified xsi:type="dcterms:W3CDTF">2021-03-02T19:32:02Z</dcterms:modified>
</cp:coreProperties>
</file>