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6858000" cy="9144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imon Loiodice" initials="SL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0000"/>
    <a:srgbClr val="0033CC"/>
    <a:srgbClr val="0000CC"/>
    <a:srgbClr val="0000FF"/>
    <a:srgbClr val="CC0000"/>
    <a:srgbClr val="FF0000"/>
    <a:srgbClr val="0099FF"/>
    <a:srgbClr val="6666FF"/>
    <a:srgbClr val="00669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A111915-BE36-4E01-A7E5-04B1672EAD32}" styleName="Style léger 2 - Accentuation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56" autoAdjust="0"/>
    <p:restoredTop sz="94660"/>
  </p:normalViewPr>
  <p:slideViewPr>
    <p:cSldViewPr>
      <p:cViewPr>
        <p:scale>
          <a:sx n="75" d="100"/>
          <a:sy n="75" d="100"/>
        </p:scale>
        <p:origin x="-1856" y="-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0412A5-E245-423C-9DC9-63075C3E5AF9}" type="datetimeFigureOut">
              <a:rPr lang="fr-FR" smtClean="0"/>
              <a:t>21/01/2021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6F36E2-0A6E-4B72-8583-7C8CBCF7B5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687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21/01/2021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21/01/2021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21/01/2021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21/01/2021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21/01/2021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21/01/2021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21/01/2021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/>
        </p:nvSpPr>
        <p:spPr>
          <a:xfrm>
            <a:off x="137547" y="314236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fr-FR" dirty="0"/>
          </a:p>
        </p:txBody>
      </p:sp>
      <p:sp>
        <p:nvSpPr>
          <p:cNvPr id="61" name="ZoneTexte 60"/>
          <p:cNvSpPr txBox="1"/>
          <p:nvPr/>
        </p:nvSpPr>
        <p:spPr>
          <a:xfrm>
            <a:off x="137547" y="469600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fr-FR" dirty="0"/>
          </a:p>
        </p:txBody>
      </p:sp>
      <p:sp>
        <p:nvSpPr>
          <p:cNvPr id="74" name="ZoneTexte 1"/>
          <p:cNvSpPr txBox="1"/>
          <p:nvPr/>
        </p:nvSpPr>
        <p:spPr>
          <a:xfrm>
            <a:off x="60527" y="44872"/>
            <a:ext cx="49361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Suppl. Data: MMN </a:t>
            </a:r>
            <a:r>
              <a:rPr lang="fr-FR" sz="1600" b="1" dirty="0" err="1" smtClean="0"/>
              <a:t>response</a:t>
            </a:r>
            <a:r>
              <a:rPr lang="fr-FR" sz="1600" b="1" dirty="0" smtClean="0"/>
              <a:t> in PCP rats </a:t>
            </a:r>
            <a:r>
              <a:rPr lang="fr-FR" sz="1600" b="1" dirty="0" smtClean="0"/>
              <a:t>(8 </a:t>
            </a:r>
            <a:r>
              <a:rPr lang="fr-FR" sz="1600" b="1" dirty="0" smtClean="0"/>
              <a:t>kHz </a:t>
            </a:r>
            <a:r>
              <a:rPr lang="fr-FR" sz="1600" b="1" dirty="0" smtClean="0"/>
              <a:t>flip flop)</a:t>
            </a:r>
            <a:endParaRPr lang="fr-FR" sz="1600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315725" y="5028762"/>
            <a:ext cx="4941075" cy="2207534"/>
            <a:chOff x="315725" y="5696844"/>
            <a:chExt cx="4941075" cy="2207534"/>
          </a:xfrm>
        </p:grpSpPr>
        <p:sp>
          <p:nvSpPr>
            <p:cNvPr id="6" name="ZoneTexte 5"/>
            <p:cNvSpPr txBox="1"/>
            <p:nvPr/>
          </p:nvSpPr>
          <p:spPr>
            <a:xfrm>
              <a:off x="1016605" y="7673546"/>
              <a:ext cx="53732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900" b="1" dirty="0" err="1" smtClean="0"/>
                <a:t>Vehicle</a:t>
              </a:r>
              <a:endParaRPr lang="fr-FR" sz="900" b="1" dirty="0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1804393" y="7673546"/>
              <a:ext cx="36740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900" b="1" dirty="0" smtClean="0"/>
                <a:t>PCP</a:t>
              </a:r>
              <a:endParaRPr lang="fr-FR" sz="900" b="1" dirty="0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3654079" y="7668466"/>
              <a:ext cx="53732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b="1" dirty="0" err="1" smtClean="0"/>
                <a:t>Vehicle</a:t>
              </a:r>
              <a:endParaRPr lang="fr-FR" sz="900" b="1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4424959" y="7668466"/>
              <a:ext cx="36740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b="1" dirty="0" smtClean="0"/>
                <a:t>PCP</a:t>
              </a:r>
              <a:endParaRPr lang="fr-FR" sz="900" b="1" dirty="0"/>
            </a:p>
          </p:txBody>
        </p:sp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45138" y="5839086"/>
              <a:ext cx="625769" cy="341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36887" y="5839086"/>
              <a:ext cx="625769" cy="341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ZoneTexte 14"/>
            <p:cNvSpPr txBox="1"/>
            <p:nvPr/>
          </p:nvSpPr>
          <p:spPr>
            <a:xfrm>
              <a:off x="784580" y="6188727"/>
              <a:ext cx="57900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b="1" dirty="0" smtClean="0">
                  <a:solidFill>
                    <a:srgbClr val="0099FF"/>
                  </a:solidFill>
                </a:rPr>
                <a:t>Channel#1</a:t>
              </a:r>
              <a:endParaRPr lang="fr-FR" sz="700" b="1" dirty="0">
                <a:solidFill>
                  <a:srgbClr val="0099FF"/>
                </a:solidFill>
              </a:endParaRPr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3259183" y="6183806"/>
              <a:ext cx="57900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b="1" dirty="0" smtClean="0">
                  <a:solidFill>
                    <a:srgbClr val="6666FF"/>
                  </a:solidFill>
                </a:rPr>
                <a:t>Channel#2</a:t>
              </a:r>
              <a:endParaRPr lang="fr-FR" sz="700" b="1" dirty="0">
                <a:solidFill>
                  <a:srgbClr val="6666FF"/>
                </a:solidFill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707" b="26249"/>
            <a:stretch/>
          </p:blipFill>
          <p:spPr bwMode="auto">
            <a:xfrm>
              <a:off x="315725" y="6510620"/>
              <a:ext cx="2195102" cy="1219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185" b="25661"/>
            <a:stretch/>
          </p:blipFill>
          <p:spPr bwMode="auto">
            <a:xfrm>
              <a:off x="2955643" y="6510620"/>
              <a:ext cx="2301157" cy="1219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" name="Group 6"/>
          <p:cNvGrpSpPr/>
          <p:nvPr/>
        </p:nvGrpSpPr>
        <p:grpSpPr>
          <a:xfrm>
            <a:off x="270808" y="541204"/>
            <a:ext cx="5750480" cy="2211928"/>
            <a:chOff x="270808" y="541204"/>
            <a:chExt cx="5750480" cy="2211928"/>
          </a:xfrm>
        </p:grpSpPr>
        <p:pic>
          <p:nvPicPr>
            <p:cNvPr id="81" name="Picture 7" descr="C:\Users\loiodice\Documents\Biotrial\R&amp;D\Articles\Paper_Sz_PCP_EEG\Draft_Manuscript\V3\Merged\Submission\Revision\Data\New folder\MMN_Publication_GrandAverages_21JAN2021_seuil300_FF8kHz_Channel1_light.emf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001" t="6428" r="8706" b="5220"/>
            <a:stretch/>
          </p:blipFill>
          <p:spPr bwMode="auto">
            <a:xfrm>
              <a:off x="4332188" y="923181"/>
              <a:ext cx="1689100" cy="16269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9" name="Picture 7" descr="C:\Users\loiodice\Documents\Biotrial\R&amp;D\Articles\Paper_Sz_PCP_EEG\Draft_Manuscript\V3\Merged\Submission\Revision\Data\New folder\MMN_Publication_GrandAverages_21JAN2021_seuil300_FF8kHz_Channel1_light.emf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876" t="6204" r="37100" b="5445"/>
            <a:stretch/>
          </p:blipFill>
          <p:spPr bwMode="auto">
            <a:xfrm>
              <a:off x="2602410" y="923181"/>
              <a:ext cx="1669554" cy="16269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1" name="Picture 7" descr="C:\Users\loiodice\Documents\Biotrial\R&amp;D\Articles\Paper_Sz_PCP_EEG\Draft_Manuscript\V3\Merged\Submission\Revision\Data\New folder\MMN_Publication_GrandAverages_21JAN2021_seuil300_FF8kHz_Channel1_light.emf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60" t="6312" r="64851" b="5336"/>
            <a:stretch/>
          </p:blipFill>
          <p:spPr bwMode="auto">
            <a:xfrm>
              <a:off x="868369" y="923181"/>
              <a:ext cx="1703381" cy="16269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ZoneTexte 43"/>
            <p:cNvSpPr txBox="1"/>
            <p:nvPr/>
          </p:nvSpPr>
          <p:spPr>
            <a:xfrm rot="16200000">
              <a:off x="623910" y="1608960"/>
              <a:ext cx="28886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b="1" dirty="0" smtClean="0"/>
                <a:t>µV</a:t>
              </a:r>
              <a:endParaRPr lang="fr-FR" sz="700" b="1" dirty="0"/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270808" y="1158796"/>
              <a:ext cx="63350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b="1" dirty="0" smtClean="0">
                  <a:solidFill>
                    <a:srgbClr val="0099FF"/>
                  </a:solidFill>
                </a:rPr>
                <a:t>Channel#1</a:t>
              </a:r>
              <a:endParaRPr lang="fr-FR" sz="800" b="1" dirty="0">
                <a:solidFill>
                  <a:srgbClr val="0099FF"/>
                </a:solidFill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1367947" y="827101"/>
              <a:ext cx="596754" cy="843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2999390" y="810349"/>
              <a:ext cx="596754" cy="843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1359640" y="727477"/>
              <a:ext cx="79861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b="1" dirty="0" smtClean="0"/>
                <a:t>8kHz Standard</a:t>
              </a:r>
              <a:endParaRPr lang="fr-FR" sz="800" b="1" dirty="0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4712782" y="813996"/>
              <a:ext cx="596754" cy="843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4" name="ZoneTexte 93"/>
            <p:cNvSpPr txBox="1"/>
            <p:nvPr/>
          </p:nvSpPr>
          <p:spPr>
            <a:xfrm>
              <a:off x="4903881" y="2545457"/>
              <a:ext cx="5549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700" b="1" dirty="0" smtClean="0"/>
                <a:t>Time (ms)</a:t>
              </a:r>
              <a:endParaRPr lang="fr-FR" sz="700" b="1" dirty="0"/>
            </a:p>
          </p:txBody>
        </p:sp>
        <p:sp>
          <p:nvSpPr>
            <p:cNvPr id="95" name="ZoneTexte 94"/>
            <p:cNvSpPr txBox="1"/>
            <p:nvPr/>
          </p:nvSpPr>
          <p:spPr>
            <a:xfrm>
              <a:off x="3177312" y="2541449"/>
              <a:ext cx="5549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700" b="1" dirty="0" smtClean="0"/>
                <a:t>Time (ms)</a:t>
              </a:r>
              <a:endParaRPr lang="fr-FR" sz="700" b="1" dirty="0"/>
            </a:p>
          </p:txBody>
        </p:sp>
        <p:sp>
          <p:nvSpPr>
            <p:cNvPr id="96" name="ZoneTexte 95"/>
            <p:cNvSpPr txBox="1"/>
            <p:nvPr/>
          </p:nvSpPr>
          <p:spPr>
            <a:xfrm>
              <a:off x="1454200" y="2553077"/>
              <a:ext cx="5549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700" b="1" dirty="0" smtClean="0"/>
                <a:t>Time (ms)</a:t>
              </a:r>
              <a:endParaRPr lang="fr-FR" sz="700" b="1" dirty="0"/>
            </a:p>
          </p:txBody>
        </p:sp>
        <p:pic>
          <p:nvPicPr>
            <p:cNvPr id="99" name="Picture 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90414" y="683446"/>
              <a:ext cx="625769" cy="341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5" name="Rectangle 64"/>
            <p:cNvSpPr/>
            <p:nvPr/>
          </p:nvSpPr>
          <p:spPr>
            <a:xfrm>
              <a:off x="4699672" y="827100"/>
              <a:ext cx="519125" cy="843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934252" y="829931"/>
              <a:ext cx="519125" cy="843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ZoneTexte 68"/>
            <p:cNvSpPr txBox="1"/>
            <p:nvPr/>
          </p:nvSpPr>
          <p:spPr>
            <a:xfrm>
              <a:off x="3093139" y="726985"/>
              <a:ext cx="74251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b="1" dirty="0" smtClean="0"/>
                <a:t>8kHz </a:t>
              </a:r>
              <a:r>
                <a:rPr lang="fr-FR" sz="800" b="1" dirty="0" err="1" smtClean="0"/>
                <a:t>Deviant</a:t>
              </a:r>
              <a:endParaRPr lang="fr-FR" sz="800" b="1" dirty="0"/>
            </a:p>
          </p:txBody>
        </p:sp>
        <p:sp>
          <p:nvSpPr>
            <p:cNvPr id="70" name="ZoneTexte 69"/>
            <p:cNvSpPr txBox="1"/>
            <p:nvPr/>
          </p:nvSpPr>
          <p:spPr>
            <a:xfrm>
              <a:off x="4713361" y="726826"/>
              <a:ext cx="93487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b="1" dirty="0" err="1" smtClean="0"/>
                <a:t>Difference</a:t>
              </a:r>
              <a:r>
                <a:rPr lang="fr-FR" sz="800" b="1" dirty="0" smtClean="0"/>
                <a:t> </a:t>
              </a:r>
              <a:r>
                <a:rPr lang="fr-FR" sz="800" b="1" dirty="0" err="1" smtClean="0"/>
                <a:t>Waves</a:t>
              </a:r>
              <a:endParaRPr lang="fr-FR" sz="800" b="1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5048962" y="940232"/>
              <a:ext cx="39626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700" dirty="0" smtClean="0"/>
                <a:t>MMN</a:t>
              </a:r>
              <a:endParaRPr lang="en-GB" sz="700" dirty="0"/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1037874" y="938000"/>
              <a:ext cx="764618" cy="589846"/>
              <a:chOff x="1052736" y="1085865"/>
              <a:chExt cx="764618" cy="589846"/>
            </a:xfrm>
          </p:grpSpPr>
          <p:sp>
            <p:nvSpPr>
              <p:cNvPr id="102" name="ZoneTexte 18"/>
              <p:cNvSpPr txBox="1"/>
              <p:nvPr/>
            </p:nvSpPr>
            <p:spPr>
              <a:xfrm>
                <a:off x="1203083" y="1183313"/>
                <a:ext cx="614271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700" dirty="0" err="1" smtClean="0"/>
                  <a:t>Vehicle</a:t>
                </a:r>
                <a:r>
                  <a:rPr lang="fr-FR" sz="700" dirty="0" smtClean="0"/>
                  <a:t> (BL)</a:t>
                </a:r>
                <a:endParaRPr lang="fr-FR" sz="700" dirty="0"/>
              </a:p>
            </p:txBody>
          </p:sp>
          <p:sp>
            <p:nvSpPr>
              <p:cNvPr id="103" name="ZoneTexte 103"/>
              <p:cNvSpPr txBox="1"/>
              <p:nvPr/>
            </p:nvSpPr>
            <p:spPr>
              <a:xfrm>
                <a:off x="1203083" y="1378209"/>
                <a:ext cx="48763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700" dirty="0" smtClean="0">
                    <a:solidFill>
                      <a:srgbClr val="DA0000"/>
                    </a:solidFill>
                  </a:rPr>
                  <a:t>PCP (BL)</a:t>
                </a:r>
                <a:endParaRPr lang="fr-FR" sz="700" dirty="0">
                  <a:solidFill>
                    <a:srgbClr val="DA0000"/>
                  </a:solidFill>
                </a:endParaRPr>
              </a:p>
            </p:txBody>
          </p:sp>
          <p:sp>
            <p:nvSpPr>
              <p:cNvPr id="104" name="ZoneTexte 104"/>
              <p:cNvSpPr txBox="1"/>
              <p:nvPr/>
            </p:nvSpPr>
            <p:spPr>
              <a:xfrm>
                <a:off x="1203083" y="1085865"/>
                <a:ext cx="601447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700" dirty="0" smtClean="0">
                    <a:solidFill>
                      <a:srgbClr val="0033CC"/>
                    </a:solidFill>
                  </a:rPr>
                  <a:t>All rats (BL)</a:t>
                </a:r>
                <a:endParaRPr lang="fr-FR" sz="700" dirty="0">
                  <a:solidFill>
                    <a:srgbClr val="0033CC"/>
                  </a:solidFill>
                </a:endParaRPr>
              </a:p>
            </p:txBody>
          </p:sp>
          <p:cxnSp>
            <p:nvCxnSpPr>
              <p:cNvPr id="105" name="Connecteur droit 20"/>
              <p:cNvCxnSpPr/>
              <p:nvPr/>
            </p:nvCxnSpPr>
            <p:spPr>
              <a:xfrm>
                <a:off x="1052736" y="1187624"/>
                <a:ext cx="216024" cy="0"/>
              </a:xfrm>
              <a:prstGeom prst="line">
                <a:avLst/>
              </a:prstGeom>
              <a:ln>
                <a:solidFill>
                  <a:srgbClr val="0033CC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Connecteur droit 105"/>
              <p:cNvCxnSpPr/>
              <p:nvPr/>
            </p:nvCxnSpPr>
            <p:spPr>
              <a:xfrm>
                <a:off x="1052736" y="1382478"/>
                <a:ext cx="216024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Connecteur droit 106"/>
              <p:cNvCxnSpPr/>
              <p:nvPr/>
            </p:nvCxnSpPr>
            <p:spPr>
              <a:xfrm>
                <a:off x="1052736" y="1566717"/>
                <a:ext cx="216024" cy="0"/>
              </a:xfrm>
              <a:prstGeom prst="line">
                <a:avLst/>
              </a:prstGeom>
              <a:ln>
                <a:solidFill>
                  <a:srgbClr val="DA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20"/>
              <p:cNvCxnSpPr/>
              <p:nvPr/>
            </p:nvCxnSpPr>
            <p:spPr>
              <a:xfrm>
                <a:off x="1052736" y="1279743"/>
                <a:ext cx="216024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Connecteur droit 20"/>
              <p:cNvCxnSpPr/>
              <p:nvPr/>
            </p:nvCxnSpPr>
            <p:spPr>
              <a:xfrm>
                <a:off x="1052736" y="1477776"/>
                <a:ext cx="216024" cy="0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ZoneTexte 18"/>
              <p:cNvSpPr txBox="1"/>
              <p:nvPr/>
            </p:nvSpPr>
            <p:spPr>
              <a:xfrm>
                <a:off x="1203102" y="1280761"/>
                <a:ext cx="452368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700" dirty="0" err="1" smtClean="0"/>
                  <a:t>Vehicle</a:t>
                </a:r>
                <a:endParaRPr lang="fr-FR" sz="700" dirty="0"/>
              </a:p>
            </p:txBody>
          </p:sp>
          <p:sp>
            <p:nvSpPr>
              <p:cNvPr id="111" name="ZoneTexte 103"/>
              <p:cNvSpPr txBox="1"/>
              <p:nvPr/>
            </p:nvSpPr>
            <p:spPr>
              <a:xfrm>
                <a:off x="1203102" y="1475656"/>
                <a:ext cx="32573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700" dirty="0" smtClean="0">
                    <a:solidFill>
                      <a:srgbClr val="DA0000"/>
                    </a:solidFill>
                  </a:rPr>
                  <a:t>PCP</a:t>
                </a:r>
                <a:endParaRPr lang="fr-FR" sz="700" dirty="0">
                  <a:solidFill>
                    <a:srgbClr val="DA0000"/>
                  </a:solidFill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274827" y="2411760"/>
            <a:ext cx="5746461" cy="2432303"/>
            <a:chOff x="274827" y="2681124"/>
            <a:chExt cx="5746461" cy="2432303"/>
          </a:xfrm>
        </p:grpSpPr>
        <p:pic>
          <p:nvPicPr>
            <p:cNvPr id="89" name="Picture 88" descr="C:\Users\loiodice\Documents\Biotrial\R&amp;D\Articles\Paper_Sz_PCP_EEG\Draft_Manuscript\V3\Merged\Submission\Revision\Data\New folder\MMN_Publication_GrandAverages_21JAN2021_seuil300_FF8kHz_Channel2_light.emf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763" t="5928" r="8777" b="5284"/>
            <a:stretch/>
          </p:blipFill>
          <p:spPr bwMode="auto">
            <a:xfrm>
              <a:off x="4320019" y="3294336"/>
              <a:ext cx="1701269" cy="16350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" name="Picture 81" descr="C:\Users\loiodice\Documents\Biotrial\R&amp;D\Articles\Paper_Sz_PCP_EEG\Draft_Manuscript\V3\Merged\Submission\Revision\Data\New folder\MMN_Publication_GrandAverages_21JAN2021_seuil300_FF8kHz_Channel2_light.emf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871" t="5929" r="36814" b="5678"/>
            <a:stretch/>
          </p:blipFill>
          <p:spPr bwMode="auto">
            <a:xfrm>
              <a:off x="2602409" y="3294337"/>
              <a:ext cx="1690688" cy="16277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 descr="C:\Users\loiodice\Documents\Biotrial\R&amp;D\Articles\Paper_Sz_PCP_EEG\Draft_Manuscript\V3\Merged\Submission\Revision\Data\New folder\MMN_Publication_GrandAverages_21JAN2021_seuil300_FF8kHz_Channel2_light.emf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71" t="5927" r="64957" b="5678"/>
            <a:stretch/>
          </p:blipFill>
          <p:spPr bwMode="auto">
            <a:xfrm>
              <a:off x="884238" y="3294336"/>
              <a:ext cx="1687512" cy="16277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" name="ZoneTexte 55"/>
            <p:cNvSpPr txBox="1"/>
            <p:nvPr/>
          </p:nvSpPr>
          <p:spPr>
            <a:xfrm rot="16200000">
              <a:off x="623909" y="3982741"/>
              <a:ext cx="28886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b="1" dirty="0" smtClean="0"/>
                <a:t>µV</a:t>
              </a:r>
              <a:endParaRPr lang="fr-FR" sz="700" b="1" dirty="0"/>
            </a:p>
          </p:txBody>
        </p:sp>
        <p:sp>
          <p:nvSpPr>
            <p:cNvPr id="90" name="ZoneTexte 89"/>
            <p:cNvSpPr txBox="1"/>
            <p:nvPr/>
          </p:nvSpPr>
          <p:spPr>
            <a:xfrm>
              <a:off x="4904720" y="4913372"/>
              <a:ext cx="5549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700" b="1" dirty="0" smtClean="0"/>
                <a:t>Time (ms)</a:t>
              </a:r>
              <a:endParaRPr lang="fr-FR" sz="700" b="1" dirty="0"/>
            </a:p>
          </p:txBody>
        </p:sp>
        <p:sp>
          <p:nvSpPr>
            <p:cNvPr id="91" name="ZoneTexte 90"/>
            <p:cNvSpPr txBox="1"/>
            <p:nvPr/>
          </p:nvSpPr>
          <p:spPr>
            <a:xfrm>
              <a:off x="3181125" y="4913372"/>
              <a:ext cx="5549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700" b="1" dirty="0" smtClean="0"/>
                <a:t>Time (ms)</a:t>
              </a:r>
              <a:endParaRPr lang="fr-FR" sz="700" b="1" dirty="0"/>
            </a:p>
          </p:txBody>
        </p:sp>
        <p:sp>
          <p:nvSpPr>
            <p:cNvPr id="93" name="ZoneTexte 92"/>
            <p:cNvSpPr txBox="1"/>
            <p:nvPr/>
          </p:nvSpPr>
          <p:spPr>
            <a:xfrm>
              <a:off x="1452930" y="4913372"/>
              <a:ext cx="5549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700" b="1" dirty="0" smtClean="0"/>
                <a:t>Time (ms)</a:t>
              </a:r>
              <a:endParaRPr lang="fr-FR" sz="700" b="1" dirty="0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2996373" y="3187999"/>
              <a:ext cx="596754" cy="843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1268181" y="3186878"/>
              <a:ext cx="596754" cy="843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4628850" y="3188125"/>
              <a:ext cx="596754" cy="843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ZoneTexte 75"/>
            <p:cNvSpPr txBox="1"/>
            <p:nvPr/>
          </p:nvSpPr>
          <p:spPr>
            <a:xfrm>
              <a:off x="274827" y="3287668"/>
              <a:ext cx="63350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b="1" dirty="0" smtClean="0">
                  <a:solidFill>
                    <a:srgbClr val="6666FF"/>
                  </a:solidFill>
                </a:rPr>
                <a:t>Channel#2</a:t>
              </a:r>
              <a:endParaRPr lang="fr-FR" sz="800" b="1" dirty="0">
                <a:solidFill>
                  <a:srgbClr val="6666FF"/>
                </a:solidFill>
              </a:endParaRPr>
            </a:p>
          </p:txBody>
        </p:sp>
        <p:pic>
          <p:nvPicPr>
            <p:cNvPr id="100" name="Picture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90414" y="2823366"/>
              <a:ext cx="625769" cy="341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285268" y="3202118"/>
              <a:ext cx="519125" cy="843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1340768" y="3098661"/>
              <a:ext cx="79861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b="1" dirty="0" smtClean="0"/>
                <a:t>8kHz Standard</a:t>
              </a:r>
              <a:endParaRPr lang="fr-FR" sz="800" b="1" dirty="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931880" y="3208709"/>
              <a:ext cx="596754" cy="843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573599" y="3210032"/>
              <a:ext cx="519125" cy="843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3118537" y="3098169"/>
              <a:ext cx="74251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b="1" dirty="0"/>
                <a:t>8</a:t>
              </a:r>
              <a:r>
                <a:rPr lang="fr-FR" sz="800" b="1" dirty="0" smtClean="0"/>
                <a:t>kHz </a:t>
              </a:r>
              <a:r>
                <a:rPr lang="fr-FR" sz="800" b="1" dirty="0" err="1" smtClean="0"/>
                <a:t>Deviant</a:t>
              </a:r>
              <a:endParaRPr lang="fr-FR" sz="800" b="1" dirty="0"/>
            </a:p>
          </p:txBody>
        </p:sp>
        <p:sp>
          <p:nvSpPr>
            <p:cNvPr id="73" name="ZoneTexte 72"/>
            <p:cNvSpPr txBox="1"/>
            <p:nvPr/>
          </p:nvSpPr>
          <p:spPr>
            <a:xfrm>
              <a:off x="4727822" y="3098010"/>
              <a:ext cx="93487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b="1" dirty="0" err="1" smtClean="0"/>
                <a:t>Difference</a:t>
              </a:r>
              <a:r>
                <a:rPr lang="fr-FR" sz="800" b="1" dirty="0" smtClean="0"/>
                <a:t> </a:t>
              </a:r>
              <a:r>
                <a:rPr lang="fr-FR" sz="800" b="1" dirty="0" err="1" smtClean="0"/>
                <a:t>Waves</a:t>
              </a:r>
              <a:endParaRPr lang="fr-FR" sz="800" b="1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5048962" y="3313415"/>
              <a:ext cx="39626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700" dirty="0" smtClean="0"/>
                <a:t>MMN</a:t>
              </a:r>
              <a:endParaRPr lang="en-GB" sz="700" dirty="0"/>
            </a:p>
          </p:txBody>
        </p:sp>
        <p:grpSp>
          <p:nvGrpSpPr>
            <p:cNvPr id="112" name="Group 111"/>
            <p:cNvGrpSpPr/>
            <p:nvPr/>
          </p:nvGrpSpPr>
          <p:grpSpPr>
            <a:xfrm>
              <a:off x="1037878" y="3309064"/>
              <a:ext cx="764618" cy="589846"/>
              <a:chOff x="1052736" y="1085865"/>
              <a:chExt cx="764618" cy="589846"/>
            </a:xfrm>
          </p:grpSpPr>
          <p:sp>
            <p:nvSpPr>
              <p:cNvPr id="113" name="ZoneTexte 18"/>
              <p:cNvSpPr txBox="1"/>
              <p:nvPr/>
            </p:nvSpPr>
            <p:spPr>
              <a:xfrm>
                <a:off x="1203083" y="1183313"/>
                <a:ext cx="614271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700" dirty="0" err="1" smtClean="0"/>
                  <a:t>Vehicle</a:t>
                </a:r>
                <a:r>
                  <a:rPr lang="fr-FR" sz="700" dirty="0" smtClean="0"/>
                  <a:t> (BL)</a:t>
                </a:r>
                <a:endParaRPr lang="fr-FR" sz="700" dirty="0"/>
              </a:p>
            </p:txBody>
          </p:sp>
          <p:sp>
            <p:nvSpPr>
              <p:cNvPr id="114" name="ZoneTexte 103"/>
              <p:cNvSpPr txBox="1"/>
              <p:nvPr/>
            </p:nvSpPr>
            <p:spPr>
              <a:xfrm>
                <a:off x="1203083" y="1378209"/>
                <a:ext cx="48763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700" dirty="0" smtClean="0">
                    <a:solidFill>
                      <a:srgbClr val="DA0000"/>
                    </a:solidFill>
                  </a:rPr>
                  <a:t>PCP (BL)</a:t>
                </a:r>
                <a:endParaRPr lang="fr-FR" sz="700" dirty="0">
                  <a:solidFill>
                    <a:srgbClr val="DA0000"/>
                  </a:solidFill>
                </a:endParaRPr>
              </a:p>
            </p:txBody>
          </p:sp>
          <p:sp>
            <p:nvSpPr>
              <p:cNvPr id="115" name="ZoneTexte 104"/>
              <p:cNvSpPr txBox="1"/>
              <p:nvPr/>
            </p:nvSpPr>
            <p:spPr>
              <a:xfrm>
                <a:off x="1203083" y="1085865"/>
                <a:ext cx="601447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700" dirty="0" smtClean="0">
                    <a:solidFill>
                      <a:srgbClr val="0033CC"/>
                    </a:solidFill>
                  </a:rPr>
                  <a:t>All rats (BL)</a:t>
                </a:r>
                <a:endParaRPr lang="fr-FR" sz="700" dirty="0">
                  <a:solidFill>
                    <a:srgbClr val="0033CC"/>
                  </a:solidFill>
                </a:endParaRPr>
              </a:p>
            </p:txBody>
          </p:sp>
          <p:cxnSp>
            <p:nvCxnSpPr>
              <p:cNvPr id="116" name="Connecteur droit 20"/>
              <p:cNvCxnSpPr/>
              <p:nvPr/>
            </p:nvCxnSpPr>
            <p:spPr>
              <a:xfrm>
                <a:off x="1052736" y="1187624"/>
                <a:ext cx="216024" cy="0"/>
              </a:xfrm>
              <a:prstGeom prst="line">
                <a:avLst/>
              </a:prstGeom>
              <a:ln>
                <a:solidFill>
                  <a:srgbClr val="0033CC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05"/>
              <p:cNvCxnSpPr/>
              <p:nvPr/>
            </p:nvCxnSpPr>
            <p:spPr>
              <a:xfrm>
                <a:off x="1052736" y="1382478"/>
                <a:ext cx="216024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06"/>
              <p:cNvCxnSpPr/>
              <p:nvPr/>
            </p:nvCxnSpPr>
            <p:spPr>
              <a:xfrm>
                <a:off x="1052736" y="1566717"/>
                <a:ext cx="216024" cy="0"/>
              </a:xfrm>
              <a:prstGeom prst="line">
                <a:avLst/>
              </a:prstGeom>
              <a:ln>
                <a:solidFill>
                  <a:srgbClr val="DA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20"/>
              <p:cNvCxnSpPr/>
              <p:nvPr/>
            </p:nvCxnSpPr>
            <p:spPr>
              <a:xfrm>
                <a:off x="1052736" y="1279743"/>
                <a:ext cx="216024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Connecteur droit 20"/>
              <p:cNvCxnSpPr/>
              <p:nvPr/>
            </p:nvCxnSpPr>
            <p:spPr>
              <a:xfrm>
                <a:off x="1052736" y="1477776"/>
                <a:ext cx="216024" cy="0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ZoneTexte 18"/>
              <p:cNvSpPr txBox="1"/>
              <p:nvPr/>
            </p:nvSpPr>
            <p:spPr>
              <a:xfrm>
                <a:off x="1203102" y="1280761"/>
                <a:ext cx="452368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700" dirty="0" err="1" smtClean="0"/>
                  <a:t>Vehicle</a:t>
                </a:r>
                <a:endParaRPr lang="fr-FR" sz="700" dirty="0"/>
              </a:p>
            </p:txBody>
          </p:sp>
          <p:sp>
            <p:nvSpPr>
              <p:cNvPr id="122" name="ZoneTexte 103"/>
              <p:cNvSpPr txBox="1"/>
              <p:nvPr/>
            </p:nvSpPr>
            <p:spPr>
              <a:xfrm>
                <a:off x="1203102" y="1475656"/>
                <a:ext cx="32573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700" dirty="0" smtClean="0">
                    <a:solidFill>
                      <a:srgbClr val="DA0000"/>
                    </a:solidFill>
                  </a:rPr>
                  <a:t>PCP</a:t>
                </a:r>
                <a:endParaRPr lang="fr-FR" sz="700" dirty="0">
                  <a:solidFill>
                    <a:srgbClr val="DA0000"/>
                  </a:solidFill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74558" y="7348661"/>
            <a:ext cx="647056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MMN </a:t>
            </a:r>
            <a:r>
              <a:rPr lang="en-US" sz="900" b="1" dirty="0"/>
              <a:t>response in rats after PCP withdrawal.</a:t>
            </a:r>
            <a:r>
              <a:rPr lang="en-US" sz="900" dirty="0"/>
              <a:t> (</a:t>
            </a:r>
            <a:r>
              <a:rPr lang="en-US" sz="900" b="1" dirty="0"/>
              <a:t>a</a:t>
            </a:r>
            <a:r>
              <a:rPr lang="en-US" sz="900" dirty="0"/>
              <a:t>) Grand average evoked potentials elicited during auditory passive oddball stimulation flip-flop protocol. Changes on standards and deviants’ stimuli (standard tones of 8 kHz presented at 90% probability; deviant tones of </a:t>
            </a:r>
            <a:r>
              <a:rPr lang="en-US" sz="900" dirty="0" smtClean="0"/>
              <a:t>6 </a:t>
            </a:r>
            <a:r>
              <a:rPr lang="en-US" sz="900" dirty="0"/>
              <a:t>kHz presented at 10% probability) at baseline (i.e. prior sub-chronic treatment) in all animals (n=23, blue dot line), animals from the PCP (n=13, red dash line) or vehicle (n=10, black continuous line) and 7 days after PCP (n=12, red continuous line) or vehicle (n=8, black continuous line) treatment discontinuation. Upper and lower panels illustrate ERPs recorded via Channel#1 and Channel#2 respectively. Results are expressed as means. BL = baseline (</a:t>
            </a:r>
            <a:r>
              <a:rPr lang="en-US" sz="900" b="1" dirty="0"/>
              <a:t>b</a:t>
            </a:r>
            <a:r>
              <a:rPr lang="en-US" sz="900" dirty="0"/>
              <a:t>) </a:t>
            </a:r>
            <a:r>
              <a:rPr lang="en-GB" sz="900" dirty="0"/>
              <a:t>Left </a:t>
            </a:r>
            <a:r>
              <a:rPr lang="en-GB" sz="900" dirty="0" err="1" smtClean="0"/>
              <a:t>pannel</a:t>
            </a:r>
            <a:r>
              <a:rPr lang="en-GB" sz="900" dirty="0" smtClean="0"/>
              <a:t> </a:t>
            </a:r>
            <a:r>
              <a:rPr lang="en-GB" sz="900" dirty="0"/>
              <a:t>illustrates MMN area (calculated with the </a:t>
            </a:r>
            <a:r>
              <a:rPr lang="en-GB" sz="900" dirty="0" smtClean="0"/>
              <a:t>8kHz </a:t>
            </a:r>
            <a:r>
              <a:rPr lang="en-GB" sz="900" dirty="0"/>
              <a:t>flip-flop method) expressed in change from baseline (CBL) </a:t>
            </a:r>
            <a:r>
              <a:rPr lang="en-US" sz="900" dirty="0"/>
              <a:t>with EEG recording on Channel#1 </a:t>
            </a:r>
            <a:r>
              <a:rPr lang="en-GB" sz="900" dirty="0"/>
              <a:t>(n=8-12). An unpaired Student t-test revealed a significant impairment in PCP-treated rats compared to control (</a:t>
            </a:r>
            <a:r>
              <a:rPr lang="en-US" sz="900" dirty="0" smtClean="0"/>
              <a:t>t</a:t>
            </a:r>
            <a:r>
              <a:rPr lang="en-US" sz="900" baseline="-25000" dirty="0" smtClean="0"/>
              <a:t>18</a:t>
            </a:r>
            <a:r>
              <a:rPr lang="en-US" sz="900" dirty="0" smtClean="0"/>
              <a:t>=1.239; p=0.2311</a:t>
            </a:r>
            <a:r>
              <a:rPr lang="en-GB" sz="900" dirty="0" smtClean="0"/>
              <a:t>). </a:t>
            </a:r>
            <a:r>
              <a:rPr lang="en-GB" sz="900" dirty="0"/>
              <a:t>Individual data are represented along with means ± SEM. Right </a:t>
            </a:r>
            <a:r>
              <a:rPr lang="en-GB" sz="900" dirty="0" err="1"/>
              <a:t>pannel</a:t>
            </a:r>
            <a:r>
              <a:rPr lang="en-GB" sz="900" dirty="0"/>
              <a:t> shows MMN area expressed in change from baseline (CBL) </a:t>
            </a:r>
            <a:r>
              <a:rPr lang="en-US" sz="900" dirty="0"/>
              <a:t>with EEG recording on Channel#2</a:t>
            </a:r>
            <a:r>
              <a:rPr lang="en-GB" sz="900" dirty="0"/>
              <a:t> (n=8-12). An unpaired Student t-test revealed no significant impairment in PCP-treated rats compared to control </a:t>
            </a:r>
            <a:r>
              <a:rPr lang="en-GB" sz="900" dirty="0" smtClean="0"/>
              <a:t>(</a:t>
            </a:r>
            <a:r>
              <a:rPr lang="en-US" sz="900" dirty="0"/>
              <a:t>t</a:t>
            </a:r>
            <a:r>
              <a:rPr lang="en-US" sz="900" baseline="-25000" dirty="0"/>
              <a:t>18</a:t>
            </a:r>
            <a:r>
              <a:rPr lang="en-US" sz="900" dirty="0"/>
              <a:t>=1.234; p=0.2332</a:t>
            </a:r>
            <a:r>
              <a:rPr lang="en-GB" sz="900" dirty="0" smtClean="0"/>
              <a:t>). </a:t>
            </a:r>
            <a:r>
              <a:rPr lang="en-GB" sz="900" dirty="0"/>
              <a:t>Individual data are represented along with means ± SEM</a:t>
            </a:r>
            <a:r>
              <a:rPr lang="en-GB" sz="900" dirty="0" smtClean="0"/>
              <a:t>.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40460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9158</TotalTime>
  <Words>345</Words>
  <Application>Microsoft Office PowerPoint</Application>
  <PresentationFormat>On-screen Show (4:3)</PresentationFormat>
  <Paragraphs>38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Simon Loiodice</dc:creator>
  <cp:lastModifiedBy>Simon Loiodice</cp:lastModifiedBy>
  <cp:revision>820</cp:revision>
  <cp:lastPrinted>2019-11-20T13:06:04Z</cp:lastPrinted>
  <dcterms:created xsi:type="dcterms:W3CDTF">2016-12-20T13:12:03Z</dcterms:created>
  <dcterms:modified xsi:type="dcterms:W3CDTF">2021-01-21T15:30:26Z</dcterms:modified>
</cp:coreProperties>
</file>