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6" r:id="rId2"/>
    <p:sldId id="338" r:id="rId3"/>
    <p:sldId id="343" r:id="rId4"/>
    <p:sldId id="347" r:id="rId5"/>
    <p:sldId id="348" r:id="rId6"/>
    <p:sldId id="317" r:id="rId7"/>
    <p:sldId id="341" r:id="rId8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" userDrawn="1">
          <p15:clr>
            <a:srgbClr val="A4A3A4"/>
          </p15:clr>
        </p15:guide>
        <p15:guide id="2" pos="11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zuki Hiroto" initials="S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946" autoAdjust="0"/>
    <p:restoredTop sz="96362" autoAdjust="0"/>
  </p:normalViewPr>
  <p:slideViewPr>
    <p:cSldViewPr snapToGrid="0" showGuides="1">
      <p:cViewPr>
        <p:scale>
          <a:sx n="100" d="100"/>
          <a:sy n="100" d="100"/>
        </p:scale>
        <p:origin x="2418" y="-1350"/>
      </p:cViewPr>
      <p:guideLst>
        <p:guide orient="horz" pos="172"/>
        <p:guide pos="1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59894845108391"/>
          <c:y val="4.8506944444444443E-2"/>
          <c:w val="0.76289428147636595"/>
          <c:h val="0.611025347222222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'BMD TH'!$B$112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'BMD TH'!$G$126:$G$129</c:f>
                <c:numCache>
                  <c:formatCode>General</c:formatCode>
                  <c:ptCount val="4"/>
                  <c:pt idx="0">
                    <c:v>5.5999999999999939E-2</c:v>
                  </c:pt>
                  <c:pt idx="1">
                    <c:v>8.3250000000000046E-2</c:v>
                  </c:pt>
                  <c:pt idx="2">
                    <c:v>5.1999999999999935E-2</c:v>
                  </c:pt>
                  <c:pt idx="3">
                    <c:v>8.1000000000000072E-2</c:v>
                  </c:pt>
                </c:numCache>
              </c:numRef>
            </c:plus>
            <c:minus>
              <c:numRef>
                <c:f>'BMD TH'!$G$119:$G$122</c:f>
                <c:numCache>
                  <c:formatCode>General</c:formatCode>
                  <c:ptCount val="4"/>
                  <c:pt idx="0">
                    <c:v>6.1000000000000165E-2</c:v>
                  </c:pt>
                  <c:pt idx="1">
                    <c:v>7.8000000000000069E-2</c:v>
                  </c:pt>
                  <c:pt idx="2">
                    <c:v>8.1000000000000072E-2</c:v>
                  </c:pt>
                  <c:pt idx="3">
                    <c:v>5.9499999999999886E-2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'BMD TH'!$A$113:$A$116</c:f>
              <c:strCache>
                <c:ptCount val="4"/>
                <c:pt idx="0">
                  <c:v>Naïve</c:v>
                </c:pt>
                <c:pt idx="1">
                  <c:v>Bisphosphonate</c:v>
                </c:pt>
                <c:pt idx="2">
                  <c:v>Denosumab</c:v>
                </c:pt>
                <c:pt idx="3">
                  <c:v>Teriparatide</c:v>
                </c:pt>
              </c:strCache>
            </c:strRef>
          </c:cat>
          <c:val>
            <c:numRef>
              <c:f>'BMD TH'!$B$113:$B$116</c:f>
              <c:numCache>
                <c:formatCode>General</c:formatCode>
                <c:ptCount val="4"/>
                <c:pt idx="0">
                  <c:v>0.63050000000000006</c:v>
                </c:pt>
                <c:pt idx="1">
                  <c:v>0.65149999999999997</c:v>
                </c:pt>
                <c:pt idx="2">
                  <c:v>0.65900000000000003</c:v>
                </c:pt>
                <c:pt idx="3">
                  <c:v>0.61349999999999993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AD-4E61-99D7-ACFC528DBD75}"/>
            </c:ext>
          </c:extLst>
        </c:ser>
        <c:ser>
          <c:idx val="1"/>
          <c:order val="1"/>
          <c:tx>
            <c:strRef>
              <c:f>'BMD TH'!$C$112</c:f>
              <c:strCache>
                <c:ptCount val="1"/>
                <c:pt idx="0">
                  <c:v>6M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'BMD TH'!$H$126:$H$129</c:f>
                <c:numCache>
                  <c:formatCode>General</c:formatCode>
                  <c:ptCount val="4"/>
                  <c:pt idx="0">
                    <c:v>6.4749999999999974E-2</c:v>
                  </c:pt>
                  <c:pt idx="1">
                    <c:v>0.11962500000000009</c:v>
                  </c:pt>
                  <c:pt idx="2">
                    <c:v>6.6999999999999948E-2</c:v>
                  </c:pt>
                  <c:pt idx="3">
                    <c:v>9.9999999999999978E-2</c:v>
                  </c:pt>
                </c:numCache>
              </c:numRef>
            </c:plus>
            <c:minus>
              <c:numRef>
                <c:f>'BMD TH'!$H$119:$H$122</c:f>
                <c:numCache>
                  <c:formatCode>General</c:formatCode>
                  <c:ptCount val="4"/>
                  <c:pt idx="0">
                    <c:v>7.6000000000000068E-2</c:v>
                  </c:pt>
                  <c:pt idx="1">
                    <c:v>8.2500000000000018E-2</c:v>
                  </c:pt>
                  <c:pt idx="2">
                    <c:v>3.949999999999998E-2</c:v>
                  </c:pt>
                  <c:pt idx="3">
                    <c:v>9.099999999999997E-2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'BMD TH'!$A$113:$A$116</c:f>
              <c:strCache>
                <c:ptCount val="4"/>
                <c:pt idx="0">
                  <c:v>Naïve</c:v>
                </c:pt>
                <c:pt idx="1">
                  <c:v>Bisphosphonate</c:v>
                </c:pt>
                <c:pt idx="2">
                  <c:v>Denosumab</c:v>
                </c:pt>
                <c:pt idx="3">
                  <c:v>Teriparatide</c:v>
                </c:pt>
              </c:strCache>
            </c:strRef>
          </c:cat>
          <c:val>
            <c:numRef>
              <c:f>'BMD TH'!$C$113:$C$116</c:f>
              <c:numCache>
                <c:formatCode>General</c:formatCode>
                <c:ptCount val="4"/>
                <c:pt idx="0">
                  <c:v>0.64149999999999996</c:v>
                </c:pt>
                <c:pt idx="1">
                  <c:v>0.66149999999999998</c:v>
                </c:pt>
                <c:pt idx="2">
                  <c:v>0.65700000000000003</c:v>
                </c:pt>
                <c:pt idx="3">
                  <c:v>0.63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AD-4E61-99D7-ACFC528DBD75}"/>
            </c:ext>
          </c:extLst>
        </c:ser>
        <c:ser>
          <c:idx val="2"/>
          <c:order val="2"/>
          <c:tx>
            <c:strRef>
              <c:f>'BMD TH'!$D$112</c:f>
              <c:strCache>
                <c:ptCount val="1"/>
                <c:pt idx="0">
                  <c:v>12M</c:v>
                </c:pt>
              </c:strCache>
            </c:strRef>
          </c:tx>
          <c:spPr>
            <a:pattFill prst="dkDn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'BMD TH'!$I$126:$I$129</c:f>
                <c:numCache>
                  <c:formatCode>General</c:formatCode>
                  <c:ptCount val="4"/>
                  <c:pt idx="0">
                    <c:v>6.3500000000000001E-2</c:v>
                  </c:pt>
                  <c:pt idx="1">
                    <c:v>0.10599999999999998</c:v>
                  </c:pt>
                  <c:pt idx="2">
                    <c:v>6.6000000000000059E-2</c:v>
                  </c:pt>
                  <c:pt idx="3">
                    <c:v>7.6624999999999943E-2</c:v>
                  </c:pt>
                </c:numCache>
              </c:numRef>
            </c:plus>
            <c:minus>
              <c:numRef>
                <c:f>'BMD TH'!$I$119:$I$122</c:f>
                <c:numCache>
                  <c:formatCode>General</c:formatCode>
                  <c:ptCount val="4"/>
                  <c:pt idx="0">
                    <c:v>5.974999999999997E-2</c:v>
                  </c:pt>
                  <c:pt idx="1">
                    <c:v>6.2000000000000055E-2</c:v>
                  </c:pt>
                  <c:pt idx="2">
                    <c:v>6.4999999999999947E-2</c:v>
                  </c:pt>
                  <c:pt idx="3">
                    <c:v>0.10524999999999995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'BMD TH'!$A$113:$A$116</c:f>
              <c:strCache>
                <c:ptCount val="4"/>
                <c:pt idx="0">
                  <c:v>Naïve</c:v>
                </c:pt>
                <c:pt idx="1">
                  <c:v>Bisphosphonate</c:v>
                </c:pt>
                <c:pt idx="2">
                  <c:v>Denosumab</c:v>
                </c:pt>
                <c:pt idx="3">
                  <c:v>Teriparatide</c:v>
                </c:pt>
              </c:strCache>
            </c:strRef>
          </c:cat>
          <c:val>
            <c:numRef>
              <c:f>'BMD TH'!$D$113:$D$116</c:f>
              <c:numCache>
                <c:formatCode>General</c:formatCode>
                <c:ptCount val="4"/>
                <c:pt idx="0">
                  <c:v>0.65749999999999997</c:v>
                </c:pt>
                <c:pt idx="1">
                  <c:v>0.67900000000000005</c:v>
                </c:pt>
                <c:pt idx="2">
                  <c:v>0.68899999999999995</c:v>
                </c:pt>
                <c:pt idx="3">
                  <c:v>0.66425000000000001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AD-4E61-99D7-ACFC528DBD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10"/>
        <c:axId val="150641280"/>
        <c:axId val="150671744"/>
      </c:barChart>
      <c:catAx>
        <c:axId val="150641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50671744"/>
        <c:crosses val="autoZero"/>
        <c:auto val="1"/>
        <c:lblAlgn val="ctr"/>
        <c:lblOffset val="100"/>
        <c:noMultiLvlLbl val="0"/>
      </c:catAx>
      <c:valAx>
        <c:axId val="150671744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05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050" b="0" i="0" u="none" strike="noStrike" baseline="0" dirty="0">
                    <a:effectLst/>
                    <a:latin typeface="+mj-lt"/>
                  </a:rPr>
                  <a:t>g/cm</a:t>
                </a:r>
                <a:r>
                  <a:rPr lang="en-US" altLang="ja-JP" sz="1050" b="0" i="0" u="none" strike="noStrike" baseline="30000" dirty="0">
                    <a:effectLst/>
                    <a:latin typeface="+mj-lt"/>
                  </a:rPr>
                  <a:t>2</a:t>
                </a:r>
                <a:endParaRPr lang="ja-JP" altLang="en-US" sz="1050" dirty="0">
                  <a:latin typeface="+mj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050" b="0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50641280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0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942201482369149"/>
          <c:y val="4.8389029787829517E-2"/>
          <c:w val="0.78116887916214606"/>
          <c:h val="0.611970898692006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'BMD LS'!$B$111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'BMD LS'!$G$125:$G$128</c:f>
                <c:numCache>
                  <c:formatCode>General</c:formatCode>
                  <c:ptCount val="4"/>
                  <c:pt idx="0">
                    <c:v>9.1499999999999915E-2</c:v>
                  </c:pt>
                  <c:pt idx="1">
                    <c:v>0.10150000000000015</c:v>
                  </c:pt>
                  <c:pt idx="2">
                    <c:v>0.10824999999999996</c:v>
                  </c:pt>
                  <c:pt idx="3">
                    <c:v>0.13500000000000001</c:v>
                  </c:pt>
                </c:numCache>
              </c:numRef>
            </c:plus>
            <c:minus>
              <c:numRef>
                <c:f>'BMD LS'!$G$118:$G$121</c:f>
                <c:numCache>
                  <c:formatCode>General</c:formatCode>
                  <c:ptCount val="4"/>
                  <c:pt idx="0">
                    <c:v>7.2999999999999954E-2</c:v>
                  </c:pt>
                  <c:pt idx="1">
                    <c:v>0.11499999999999999</c:v>
                  </c:pt>
                  <c:pt idx="2">
                    <c:v>7.8250000000000042E-2</c:v>
                  </c:pt>
                  <c:pt idx="3">
                    <c:v>8.4999999999999964E-2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'BMD LS'!$A$112:$A$115</c:f>
              <c:strCache>
                <c:ptCount val="4"/>
                <c:pt idx="0">
                  <c:v>Naïve </c:v>
                </c:pt>
                <c:pt idx="1">
                  <c:v>Bisphosphonate</c:v>
                </c:pt>
                <c:pt idx="2">
                  <c:v>Denosumab</c:v>
                </c:pt>
                <c:pt idx="3">
                  <c:v>Teriparatide</c:v>
                </c:pt>
              </c:strCache>
            </c:strRef>
          </c:cat>
          <c:val>
            <c:numRef>
              <c:f>'BMD LS'!$B$112:$B$115</c:f>
              <c:numCache>
                <c:formatCode>General</c:formatCode>
                <c:ptCount val="4"/>
                <c:pt idx="0">
                  <c:v>0.75800000000000001</c:v>
                </c:pt>
                <c:pt idx="1">
                  <c:v>0.82099999999999995</c:v>
                </c:pt>
                <c:pt idx="2">
                  <c:v>0.89900000000000002</c:v>
                </c:pt>
                <c:pt idx="3">
                  <c:v>0.71699999999999997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8D-43B1-B519-A40900A76BAA}"/>
            </c:ext>
          </c:extLst>
        </c:ser>
        <c:ser>
          <c:idx val="1"/>
          <c:order val="1"/>
          <c:tx>
            <c:strRef>
              <c:f>'BMD LS'!$C$111</c:f>
              <c:strCache>
                <c:ptCount val="1"/>
                <c:pt idx="0">
                  <c:v>6M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'BMD LS'!$H$125:$H$128</c:f>
                <c:numCache>
                  <c:formatCode>General</c:formatCode>
                  <c:ptCount val="4"/>
                  <c:pt idx="0">
                    <c:v>7.8500000000000125E-2</c:v>
                  </c:pt>
                  <c:pt idx="1">
                    <c:v>0.11599999999999999</c:v>
                  </c:pt>
                  <c:pt idx="2">
                    <c:v>0.10899999999999987</c:v>
                  </c:pt>
                  <c:pt idx="3">
                    <c:v>0.16200000000000003</c:v>
                  </c:pt>
                </c:numCache>
              </c:numRef>
            </c:plus>
            <c:minus>
              <c:numRef>
                <c:f>'BMD LS'!$H$118:$H$121</c:f>
                <c:numCache>
                  <c:formatCode>General</c:formatCode>
                  <c:ptCount val="4"/>
                  <c:pt idx="0">
                    <c:v>8.0999999999999961E-2</c:v>
                  </c:pt>
                  <c:pt idx="1">
                    <c:v>0.11824999999999997</c:v>
                  </c:pt>
                  <c:pt idx="2">
                    <c:v>0.10200000000000009</c:v>
                  </c:pt>
                  <c:pt idx="3">
                    <c:v>9.8999999999999977E-2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'BMD LS'!$A$112:$A$115</c:f>
              <c:strCache>
                <c:ptCount val="4"/>
                <c:pt idx="0">
                  <c:v>Naïve </c:v>
                </c:pt>
                <c:pt idx="1">
                  <c:v>Bisphosphonate</c:v>
                </c:pt>
                <c:pt idx="2">
                  <c:v>Denosumab</c:v>
                </c:pt>
                <c:pt idx="3">
                  <c:v>Teriparatide</c:v>
                </c:pt>
              </c:strCache>
            </c:strRef>
          </c:cat>
          <c:val>
            <c:numRef>
              <c:f>'BMD LS'!$C$112:$C$115</c:f>
              <c:numCache>
                <c:formatCode>General</c:formatCode>
                <c:ptCount val="4"/>
                <c:pt idx="0">
                  <c:v>0.83149999999999991</c:v>
                </c:pt>
                <c:pt idx="1">
                  <c:v>0.89600000000000002</c:v>
                </c:pt>
                <c:pt idx="2">
                  <c:v>0.91800000000000004</c:v>
                </c:pt>
                <c:pt idx="3">
                  <c:v>0.77500000000000002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8D-43B1-B519-A40900A76BAA}"/>
            </c:ext>
          </c:extLst>
        </c:ser>
        <c:ser>
          <c:idx val="2"/>
          <c:order val="2"/>
          <c:tx>
            <c:strRef>
              <c:f>'BMD LS'!$D$111</c:f>
              <c:strCache>
                <c:ptCount val="1"/>
                <c:pt idx="0">
                  <c:v>12M</c:v>
                </c:pt>
              </c:strCache>
            </c:strRef>
          </c:tx>
          <c:spPr>
            <a:pattFill prst="dkDn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'BMD LS'!$I$125:$I$128</c:f>
                <c:numCache>
                  <c:formatCode>General</c:formatCode>
                  <c:ptCount val="4"/>
                  <c:pt idx="0">
                    <c:v>9.1999999999999971E-2</c:v>
                  </c:pt>
                  <c:pt idx="1">
                    <c:v>0.10499999999999998</c:v>
                  </c:pt>
                  <c:pt idx="2">
                    <c:v>0.10999999999999988</c:v>
                  </c:pt>
                  <c:pt idx="3">
                    <c:v>8.3249999999999935E-2</c:v>
                  </c:pt>
                </c:numCache>
              </c:numRef>
            </c:plus>
            <c:minus>
              <c:numRef>
                <c:f>'BMD LS'!$I$118:$I$121</c:f>
                <c:numCache>
                  <c:formatCode>General</c:formatCode>
                  <c:ptCount val="4"/>
                  <c:pt idx="0">
                    <c:v>8.8999999999999968E-2</c:v>
                  </c:pt>
                  <c:pt idx="1">
                    <c:v>0.13</c:v>
                  </c:pt>
                  <c:pt idx="2">
                    <c:v>5.4999999999999938E-2</c:v>
                  </c:pt>
                  <c:pt idx="3">
                    <c:v>0.14550000000000007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'BMD LS'!$A$112:$A$115</c:f>
              <c:strCache>
                <c:ptCount val="4"/>
                <c:pt idx="0">
                  <c:v>Naïve </c:v>
                </c:pt>
                <c:pt idx="1">
                  <c:v>Bisphosphonate</c:v>
                </c:pt>
                <c:pt idx="2">
                  <c:v>Denosumab</c:v>
                </c:pt>
                <c:pt idx="3">
                  <c:v>Teriparatide</c:v>
                </c:pt>
              </c:strCache>
            </c:strRef>
          </c:cat>
          <c:val>
            <c:numRef>
              <c:f>'BMD LS'!$D$112:$D$115</c:f>
              <c:numCache>
                <c:formatCode>General</c:formatCode>
                <c:ptCount val="4"/>
                <c:pt idx="0">
                  <c:v>0.86899999999999999</c:v>
                </c:pt>
                <c:pt idx="1">
                  <c:v>0.91500000000000004</c:v>
                </c:pt>
                <c:pt idx="2">
                  <c:v>0.9395</c:v>
                </c:pt>
                <c:pt idx="3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8D-43B1-B519-A40900A76B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10"/>
        <c:axId val="150908288"/>
        <c:axId val="150918272"/>
      </c:barChart>
      <c:catAx>
        <c:axId val="150908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50918272"/>
        <c:crosses val="autoZero"/>
        <c:auto val="1"/>
        <c:lblAlgn val="ctr"/>
        <c:lblOffset val="100"/>
        <c:noMultiLvlLbl val="0"/>
      </c:catAx>
      <c:valAx>
        <c:axId val="150918272"/>
        <c:scaling>
          <c:orientation val="minMax"/>
          <c:max val="1.3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05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050" b="0" i="0" u="none" strike="noStrike" baseline="0" dirty="0">
                    <a:effectLst/>
                    <a:latin typeface="+mj-lt"/>
                  </a:rPr>
                  <a:t>g/cm</a:t>
                </a:r>
                <a:r>
                  <a:rPr lang="en-US" altLang="ja-JP" sz="1050" b="0" i="0" u="none" strike="noStrike" baseline="30000" dirty="0">
                    <a:effectLst/>
                    <a:latin typeface="+mj-lt"/>
                  </a:rPr>
                  <a:t>2</a:t>
                </a:r>
                <a:endParaRPr lang="ja-JP" altLang="en-US" sz="105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4.4795205234838216E-2"/>
              <c:y val="0.247720658478748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050" b="0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50908288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0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85300544505773"/>
          <c:y val="6.927578170492063E-2"/>
          <c:w val="0.78827662315021219"/>
          <c:h val="0.624287298121780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'BMD FN'!$B$112</c:f>
              <c:strCache>
                <c:ptCount val="1"/>
                <c:pt idx="0">
                  <c:v>0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'BMD FN'!$G$126:$G$129</c:f>
                <c:numCache>
                  <c:formatCode>General</c:formatCode>
                  <c:ptCount val="4"/>
                  <c:pt idx="0">
                    <c:v>5.9750000000000081E-2</c:v>
                  </c:pt>
                  <c:pt idx="1">
                    <c:v>0.13612499999999994</c:v>
                  </c:pt>
                  <c:pt idx="2">
                    <c:v>5.0499999999999989E-2</c:v>
                  </c:pt>
                  <c:pt idx="3">
                    <c:v>6.2375000000000069E-2</c:v>
                  </c:pt>
                </c:numCache>
              </c:numRef>
            </c:plus>
            <c:minus>
              <c:numRef>
                <c:f>'BMD FN'!$G$119:$G$122</c:f>
                <c:numCache>
                  <c:formatCode>General</c:formatCode>
                  <c:ptCount val="4"/>
                  <c:pt idx="0">
                    <c:v>5.9249999999999914E-2</c:v>
                  </c:pt>
                  <c:pt idx="1">
                    <c:v>4.0749999999999953E-2</c:v>
                  </c:pt>
                  <c:pt idx="2">
                    <c:v>5.6499999999999995E-2</c:v>
                  </c:pt>
                  <c:pt idx="3">
                    <c:v>4.2499999999999871E-2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'BMD FN'!$A$113:$A$116</c:f>
              <c:strCache>
                <c:ptCount val="4"/>
                <c:pt idx="0">
                  <c:v>Naïve</c:v>
                </c:pt>
                <c:pt idx="1">
                  <c:v>Bisphosphonate</c:v>
                </c:pt>
                <c:pt idx="2">
                  <c:v>Denosumab</c:v>
                </c:pt>
                <c:pt idx="3">
                  <c:v>Teriparatide</c:v>
                </c:pt>
              </c:strCache>
            </c:strRef>
          </c:cat>
          <c:val>
            <c:numRef>
              <c:f>'BMD FN'!$B$113:$B$116</c:f>
              <c:numCache>
                <c:formatCode>General</c:formatCode>
                <c:ptCount val="4"/>
                <c:pt idx="0">
                  <c:v>0.56599999999999995</c:v>
                </c:pt>
                <c:pt idx="1">
                  <c:v>0.57499999999999996</c:v>
                </c:pt>
                <c:pt idx="2">
                  <c:v>0.60250000000000004</c:v>
                </c:pt>
                <c:pt idx="3">
                  <c:v>0.58474999999999988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59-4FA3-9DE9-E5787AE2342E}"/>
            </c:ext>
          </c:extLst>
        </c:ser>
        <c:ser>
          <c:idx val="1"/>
          <c:order val="1"/>
          <c:tx>
            <c:strRef>
              <c:f>'BMD FN'!$C$112</c:f>
              <c:strCache>
                <c:ptCount val="1"/>
                <c:pt idx="0">
                  <c:v>6M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'BMD FN'!$H$126:$H$129</c:f>
                <c:numCache>
                  <c:formatCode>General</c:formatCode>
                  <c:ptCount val="4"/>
                  <c:pt idx="0">
                    <c:v>5.2499999999999991E-2</c:v>
                  </c:pt>
                  <c:pt idx="1">
                    <c:v>0.11824999999999997</c:v>
                  </c:pt>
                  <c:pt idx="2">
                    <c:v>6.0499999999999998E-2</c:v>
                  </c:pt>
                  <c:pt idx="3">
                    <c:v>7.5000000000000067E-2</c:v>
                  </c:pt>
                </c:numCache>
              </c:numRef>
            </c:plus>
            <c:minus>
              <c:numRef>
                <c:f>'BMD FN'!$H$119:$H$122</c:f>
                <c:numCache>
                  <c:formatCode>General</c:formatCode>
                  <c:ptCount val="4"/>
                  <c:pt idx="0">
                    <c:v>7.3499999999999899E-2</c:v>
                  </c:pt>
                  <c:pt idx="1">
                    <c:v>5.9374999999999956E-2</c:v>
                  </c:pt>
                  <c:pt idx="2">
                    <c:v>4.1000000000000036E-2</c:v>
                  </c:pt>
                  <c:pt idx="3">
                    <c:v>6.4499999999999891E-2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'BMD FN'!$A$113:$A$116</c:f>
              <c:strCache>
                <c:ptCount val="4"/>
                <c:pt idx="0">
                  <c:v>Naïve</c:v>
                </c:pt>
                <c:pt idx="1">
                  <c:v>Bisphosphonate</c:v>
                </c:pt>
                <c:pt idx="2">
                  <c:v>Denosumab</c:v>
                </c:pt>
                <c:pt idx="3">
                  <c:v>Teriparatide</c:v>
                </c:pt>
              </c:strCache>
            </c:strRef>
          </c:cat>
          <c:val>
            <c:numRef>
              <c:f>'BMD FN'!$C$113:$C$116</c:f>
              <c:numCache>
                <c:formatCode>General</c:formatCode>
                <c:ptCount val="4"/>
                <c:pt idx="0">
                  <c:v>0.58299999999999996</c:v>
                </c:pt>
                <c:pt idx="1">
                  <c:v>0.60424999999999995</c:v>
                </c:pt>
                <c:pt idx="2">
                  <c:v>0.60899999999999999</c:v>
                </c:pt>
                <c:pt idx="3">
                  <c:v>0.60199999999999998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59-4FA3-9DE9-E5787AE2342E}"/>
            </c:ext>
          </c:extLst>
        </c:ser>
        <c:ser>
          <c:idx val="2"/>
          <c:order val="2"/>
          <c:tx>
            <c:strRef>
              <c:f>'BMD FN'!$D$112</c:f>
              <c:strCache>
                <c:ptCount val="1"/>
                <c:pt idx="0">
                  <c:v>12M</c:v>
                </c:pt>
              </c:strCache>
            </c:strRef>
          </c:tx>
          <c:spPr>
            <a:pattFill prst="dkDnDiag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'BMD FN'!$I$126:$I$129</c:f>
                <c:numCache>
                  <c:formatCode>General</c:formatCode>
                  <c:ptCount val="4"/>
                  <c:pt idx="0">
                    <c:v>6.6500000000000004E-2</c:v>
                  </c:pt>
                  <c:pt idx="1">
                    <c:v>0.11649999999999994</c:v>
                  </c:pt>
                  <c:pt idx="2">
                    <c:v>6.4999999999999947E-2</c:v>
                  </c:pt>
                  <c:pt idx="3">
                    <c:v>8.1749999999999989E-2</c:v>
                  </c:pt>
                </c:numCache>
              </c:numRef>
            </c:plus>
            <c:minus>
              <c:numRef>
                <c:f>'BMD FN'!$I$119:$I$122</c:f>
                <c:numCache>
                  <c:formatCode>General</c:formatCode>
                  <c:ptCount val="4"/>
                  <c:pt idx="0">
                    <c:v>5.2499999999999991E-2</c:v>
                  </c:pt>
                  <c:pt idx="1">
                    <c:v>4.1500000000000092E-2</c:v>
                  </c:pt>
                  <c:pt idx="2">
                    <c:v>3.5000000000000031E-2</c:v>
                  </c:pt>
                  <c:pt idx="3">
                    <c:v>7.4749999999999983E-2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'BMD FN'!$A$113:$A$116</c:f>
              <c:strCache>
                <c:ptCount val="4"/>
                <c:pt idx="0">
                  <c:v>Naïve</c:v>
                </c:pt>
                <c:pt idx="1">
                  <c:v>Bisphosphonate</c:v>
                </c:pt>
                <c:pt idx="2">
                  <c:v>Denosumab</c:v>
                </c:pt>
                <c:pt idx="3">
                  <c:v>Teriparatide</c:v>
                </c:pt>
              </c:strCache>
            </c:strRef>
          </c:cat>
          <c:val>
            <c:numRef>
              <c:f>'BMD FN'!$D$113:$D$116</c:f>
              <c:numCache>
                <c:formatCode>General</c:formatCode>
                <c:ptCount val="4"/>
                <c:pt idx="0">
                  <c:v>0.60450000000000004</c:v>
                </c:pt>
                <c:pt idx="1">
                  <c:v>0.61350000000000005</c:v>
                </c:pt>
                <c:pt idx="2">
                  <c:v>0.623</c:v>
                </c:pt>
                <c:pt idx="3">
                  <c:v>0.62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59-4FA3-9DE9-E5787AE234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10"/>
        <c:axId val="151188992"/>
        <c:axId val="151190528"/>
      </c:barChart>
      <c:catAx>
        <c:axId val="151188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51190528"/>
        <c:crosses val="autoZero"/>
        <c:auto val="1"/>
        <c:lblAlgn val="ctr"/>
        <c:lblOffset val="100"/>
        <c:noMultiLvlLbl val="0"/>
      </c:catAx>
      <c:valAx>
        <c:axId val="151190528"/>
        <c:scaling>
          <c:orientation val="minMax"/>
          <c:max val="0.8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05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050" b="0" i="0" u="none" strike="noStrike" baseline="0" dirty="0">
                    <a:effectLst/>
                    <a:latin typeface="+mj-lt"/>
                  </a:rPr>
                  <a:t>g/cm</a:t>
                </a:r>
                <a:r>
                  <a:rPr lang="en-US" altLang="ja-JP" sz="1050" b="0" i="0" u="none" strike="noStrike" baseline="30000" dirty="0">
                    <a:effectLst/>
                    <a:latin typeface="+mj-lt"/>
                  </a:rPr>
                  <a:t>2</a:t>
                </a:r>
                <a:endParaRPr lang="ja-JP" altLang="en-US" sz="1050" dirty="0">
                  <a:latin typeface="+mj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050" b="0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5118899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0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76564495530012"/>
          <c:y val="0.12194213739589024"/>
          <c:w val="0.69101472770038008"/>
          <c:h val="0.7138002444850795"/>
        </c:manualLayout>
      </c:layout>
      <c:lineChart>
        <c:grouping val="standard"/>
        <c:varyColors val="0"/>
        <c:ser>
          <c:idx val="0"/>
          <c:order val="0"/>
          <c:tx>
            <c:strRef>
              <c:f>'BMD LS'!$A$134</c:f>
              <c:strCache>
                <c:ptCount val="1"/>
                <c:pt idx="0">
                  <c:v>Naïve 97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LS'!$B$141:$D$141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5.3817188219071957E-3</c:v>
                  </c:pt>
                  <c:pt idx="2">
                    <c:v>7.5394948431687968E-3</c:v>
                  </c:pt>
                </c:numCache>
              </c:numRef>
            </c:plus>
            <c:minus>
              <c:numRef>
                <c:f>'BMD LS'!$B$141:$D$141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5.3817188219071957E-3</c:v>
                  </c:pt>
                  <c:pt idx="2">
                    <c:v>7.5394948431687968E-3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LS'!$B$133:$D$133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LS'!$B$134:$D$134</c:f>
              <c:numCache>
                <c:formatCode>General</c:formatCode>
                <c:ptCount val="3"/>
                <c:pt idx="0">
                  <c:v>0</c:v>
                </c:pt>
                <c:pt idx="1">
                  <c:v>6.7562500000000011E-2</c:v>
                </c:pt>
                <c:pt idx="2">
                  <c:v>0.10259278350515465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B79-4ADD-8A03-7B9D220AE7EA}"/>
            </c:ext>
          </c:extLst>
        </c:ser>
        <c:ser>
          <c:idx val="1"/>
          <c:order val="1"/>
          <c:tx>
            <c:strRef>
              <c:f>'BMD LS'!$A$135</c:f>
              <c:strCache>
                <c:ptCount val="1"/>
                <c:pt idx="0">
                  <c:v>Bisphosphonate 42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LS'!$B$142:$D$142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8.7338681119736271E-3</c:v>
                  </c:pt>
                  <c:pt idx="2">
                    <c:v>1.0723892417250712E-2</c:v>
                  </c:pt>
                </c:numCache>
              </c:numRef>
            </c:plus>
            <c:minus>
              <c:numRef>
                <c:f>'BMD LS'!$B$142:$D$142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8.7338681119736271E-3</c:v>
                  </c:pt>
                  <c:pt idx="2">
                    <c:v>1.0723892417250712E-2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LS'!$B$133:$D$133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LS'!$B$135:$D$135</c:f>
              <c:numCache>
                <c:formatCode>General</c:formatCode>
                <c:ptCount val="3"/>
                <c:pt idx="0">
                  <c:v>0</c:v>
                </c:pt>
                <c:pt idx="1">
                  <c:v>3.7789473684210512E-2</c:v>
                </c:pt>
                <c:pt idx="2">
                  <c:v>7.5076923076923083E-2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B79-4ADD-8A03-7B9D220AE7EA}"/>
            </c:ext>
          </c:extLst>
        </c:ser>
        <c:ser>
          <c:idx val="2"/>
          <c:order val="2"/>
          <c:tx>
            <c:strRef>
              <c:f>'BMD LS'!$A$136</c:f>
              <c:strCache>
                <c:ptCount val="1"/>
                <c:pt idx="0">
                  <c:v>Denosumab 31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LS'!$B$143:$D$143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1.1679246132166646E-2</c:v>
                  </c:pt>
                  <c:pt idx="2">
                    <c:v>1.1431604037982868E-2</c:v>
                  </c:pt>
                </c:numCache>
              </c:numRef>
            </c:plus>
            <c:minus>
              <c:numRef>
                <c:f>'BMD LS'!$B$143:$D$143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1.1679246132166646E-2</c:v>
                  </c:pt>
                  <c:pt idx="2">
                    <c:v>1.1431604037982868E-2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LS'!$B$133:$D$133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LS'!$B$136:$D$136</c:f>
              <c:numCache>
                <c:formatCode>General</c:formatCode>
                <c:ptCount val="3"/>
                <c:pt idx="0">
                  <c:v>0</c:v>
                </c:pt>
                <c:pt idx="1">
                  <c:v>1.6896551724137933E-2</c:v>
                </c:pt>
                <c:pt idx="2">
                  <c:v>5.8366666666666664E-2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B79-4ADD-8A03-7B9D220AE7EA}"/>
            </c:ext>
          </c:extLst>
        </c:ser>
        <c:ser>
          <c:idx val="3"/>
          <c:order val="3"/>
          <c:tx>
            <c:strRef>
              <c:f>'BMD LS'!$A$137</c:f>
              <c:strCache>
                <c:ptCount val="1"/>
                <c:pt idx="0">
                  <c:v>Teriparatide 34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LS'!$B$144:$D$144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8.6766655432600828E-3</c:v>
                  </c:pt>
                  <c:pt idx="2">
                    <c:v>1.112812259496279E-2</c:v>
                  </c:pt>
                </c:numCache>
              </c:numRef>
            </c:plus>
            <c:minus>
              <c:numRef>
                <c:f>'BMD LS'!$B$144:$D$144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8.6766655432600828E-3</c:v>
                  </c:pt>
                  <c:pt idx="2">
                    <c:v>1.112812259496279E-2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LS'!$B$133:$D$133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LS'!$B$137:$D$137</c:f>
              <c:numCache>
                <c:formatCode>General</c:formatCode>
                <c:ptCount val="3"/>
                <c:pt idx="0">
                  <c:v>0</c:v>
                </c:pt>
                <c:pt idx="1">
                  <c:v>6.5168750000000025E-2</c:v>
                </c:pt>
                <c:pt idx="2">
                  <c:v>9.8060606060606112E-2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B79-4ADD-8A03-7B9D220AE7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531328"/>
        <c:axId val="152533248"/>
      </c:lineChart>
      <c:catAx>
        <c:axId val="15253132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05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050" dirty="0">
                    <a:latin typeface="+mj-lt"/>
                  </a:rPr>
                  <a:t>Months</a:t>
                </a:r>
                <a:endParaRPr lang="ja-JP" altLang="en-US" sz="1050" dirty="0">
                  <a:latin typeface="+mj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050" b="0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52533248"/>
        <c:crosses val="autoZero"/>
        <c:auto val="1"/>
        <c:lblAlgn val="ctr"/>
        <c:lblOffset val="0"/>
        <c:tickLblSkip val="1"/>
        <c:noMultiLvlLbl val="0"/>
      </c:catAx>
      <c:valAx>
        <c:axId val="152533248"/>
        <c:scaling>
          <c:orientation val="minMax"/>
          <c:max val="0.13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05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050" dirty="0">
                    <a:latin typeface="+mj-lt"/>
                  </a:rPr>
                  <a:t>Change</a:t>
                </a:r>
                <a:r>
                  <a:rPr lang="en-US" altLang="ja-JP" sz="1050" baseline="0" dirty="0">
                    <a:latin typeface="+mj-lt"/>
                  </a:rPr>
                  <a:t> from baseline (g/cm</a:t>
                </a:r>
                <a:r>
                  <a:rPr lang="en-US" altLang="ja-JP" sz="1050" baseline="30000" dirty="0">
                    <a:latin typeface="+mj-lt"/>
                  </a:rPr>
                  <a:t>2</a:t>
                </a:r>
                <a:r>
                  <a:rPr lang="en-US" altLang="ja-JP" sz="1050" baseline="0" dirty="0">
                    <a:latin typeface="+mj-lt"/>
                  </a:rPr>
                  <a:t>)</a:t>
                </a:r>
                <a:endParaRPr lang="ja-JP" altLang="en-US" sz="1050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"/>
              <c:y val="0.209794118183088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050" b="0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52531328"/>
        <c:crosses val="autoZero"/>
        <c:crossBetween val="midCat"/>
        <c:majorUnit val="5.000000000000001E-2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18524808429118775"/>
          <c:y val="0.24994650623261455"/>
          <c:w val="0.37386621966794381"/>
          <c:h val="0.1885570175438596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7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9303959131545"/>
          <c:y val="0.12194213739589024"/>
          <c:w val="0.69010361910072349"/>
          <c:h val="0.73497696476964769"/>
        </c:manualLayout>
      </c:layout>
      <c:lineChart>
        <c:grouping val="standard"/>
        <c:varyColors val="0"/>
        <c:ser>
          <c:idx val="0"/>
          <c:order val="0"/>
          <c:tx>
            <c:strRef>
              <c:f>'BMD TH'!$A$135</c:f>
              <c:strCache>
                <c:ptCount val="1"/>
                <c:pt idx="0">
                  <c:v>Naïve 97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TH'!$B$142:$D$142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4.2175727998029202E-3</c:v>
                  </c:pt>
                  <c:pt idx="2">
                    <c:v>4.0074695824563475E-3</c:v>
                  </c:pt>
                </c:numCache>
              </c:numRef>
            </c:plus>
            <c:minus>
              <c:numRef>
                <c:f>'BMD TH'!$B$142:$D$142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4.2175727998029202E-3</c:v>
                  </c:pt>
                  <c:pt idx="2">
                    <c:v>4.0074695824563475E-3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TH'!$B$134:$D$134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TH'!$B$135:$D$135</c:f>
              <c:numCache>
                <c:formatCode>General</c:formatCode>
                <c:ptCount val="3"/>
                <c:pt idx="0">
                  <c:v>0</c:v>
                </c:pt>
                <c:pt idx="1">
                  <c:v>1.4166666666666668E-2</c:v>
                </c:pt>
                <c:pt idx="2">
                  <c:v>3.5177083333333338E-2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129-430F-86B6-B1A40847DE39}"/>
            </c:ext>
          </c:extLst>
        </c:ser>
        <c:ser>
          <c:idx val="1"/>
          <c:order val="1"/>
          <c:tx>
            <c:strRef>
              <c:f>'BMD TH'!$A$136</c:f>
              <c:strCache>
                <c:ptCount val="1"/>
                <c:pt idx="0">
                  <c:v>Bisphosphonate 42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TH'!$B$143:$D$143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6.6217436666241502E-3</c:v>
                  </c:pt>
                  <c:pt idx="2">
                    <c:v>7.4885378652293898E-3</c:v>
                  </c:pt>
                </c:numCache>
              </c:numRef>
            </c:plus>
            <c:minus>
              <c:numRef>
                <c:f>'BMD TH'!$B$143:$D$143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6.6217436666241502E-3</c:v>
                  </c:pt>
                  <c:pt idx="2">
                    <c:v>7.4885378652293898E-3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TH'!$B$134:$D$134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TH'!$B$136:$D$136</c:f>
              <c:numCache>
                <c:formatCode>General</c:formatCode>
                <c:ptCount val="3"/>
                <c:pt idx="0">
                  <c:v>0</c:v>
                </c:pt>
                <c:pt idx="1">
                  <c:v>1.194871794871797E-3</c:v>
                </c:pt>
                <c:pt idx="2">
                  <c:v>2.8565000000000007E-2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129-430F-86B6-B1A40847DE39}"/>
            </c:ext>
          </c:extLst>
        </c:ser>
        <c:ser>
          <c:idx val="2"/>
          <c:order val="2"/>
          <c:tx>
            <c:strRef>
              <c:f>'BMD TH'!$A$137</c:f>
              <c:strCache>
                <c:ptCount val="1"/>
                <c:pt idx="0">
                  <c:v>Denosumab 31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TH'!$B$144:$D$144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5.8517808402457766E-3</c:v>
                  </c:pt>
                  <c:pt idx="2">
                    <c:v>1.3479297112757156E-2</c:v>
                  </c:pt>
                </c:numCache>
              </c:numRef>
            </c:plus>
            <c:minus>
              <c:numRef>
                <c:f>'BMD TH'!$B$144:$D$144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5.8517808402457766E-3</c:v>
                  </c:pt>
                  <c:pt idx="2">
                    <c:v>1.3479297112757156E-2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TH'!$B$134:$D$134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TH'!$B$137:$D$137</c:f>
              <c:numCache>
                <c:formatCode>General</c:formatCode>
                <c:ptCount val="3"/>
                <c:pt idx="0">
                  <c:v>0</c:v>
                </c:pt>
                <c:pt idx="1">
                  <c:v>5.0357142857142779E-3</c:v>
                </c:pt>
                <c:pt idx="2">
                  <c:v>3.2727586206896545E-2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129-430F-86B6-B1A40847DE39}"/>
            </c:ext>
          </c:extLst>
        </c:ser>
        <c:ser>
          <c:idx val="3"/>
          <c:order val="3"/>
          <c:tx>
            <c:strRef>
              <c:f>'BMD TH'!$A$138</c:f>
              <c:strCache>
                <c:ptCount val="1"/>
                <c:pt idx="0">
                  <c:v>Teriparatide 34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TH'!$B$145:$D$145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6.4937717330196109E-3</c:v>
                  </c:pt>
                  <c:pt idx="2">
                    <c:v>1.0217670155285101E-2</c:v>
                  </c:pt>
                </c:numCache>
              </c:numRef>
            </c:plus>
            <c:minus>
              <c:numRef>
                <c:f>'BMD TH'!$B$145:$D$145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6.4937717330196109E-3</c:v>
                  </c:pt>
                  <c:pt idx="2">
                    <c:v>1.0217670155285101E-2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TH'!$B$134:$D$134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TH'!$B$138:$D$138</c:f>
              <c:numCache>
                <c:formatCode>General</c:formatCode>
                <c:ptCount val="3"/>
                <c:pt idx="0">
                  <c:v>0</c:v>
                </c:pt>
                <c:pt idx="1">
                  <c:v>1.7656250000000012E-2</c:v>
                </c:pt>
                <c:pt idx="2">
                  <c:v>4.7090909090909086E-2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129-430F-86B6-B1A40847DE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5223808"/>
        <c:axId val="55225728"/>
      </c:lineChart>
      <c:catAx>
        <c:axId val="552238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05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050" dirty="0">
                    <a:solidFill>
                      <a:schemeClr val="tx1"/>
                    </a:solidFill>
                    <a:latin typeface="+mj-lt"/>
                  </a:rPr>
                  <a:t>Months</a:t>
                </a:r>
                <a:endParaRPr lang="ja-JP" altLang="en-US" sz="1050" dirty="0">
                  <a:solidFill>
                    <a:schemeClr val="tx1"/>
                  </a:solidFill>
                  <a:latin typeface="+mj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050" b="0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55225728"/>
        <c:crosses val="autoZero"/>
        <c:auto val="1"/>
        <c:lblAlgn val="ctr"/>
        <c:lblOffset val="0"/>
        <c:tickLblSkip val="1"/>
        <c:noMultiLvlLbl val="0"/>
      </c:catAx>
      <c:valAx>
        <c:axId val="55225728"/>
        <c:scaling>
          <c:orientation val="minMax"/>
          <c:max val="6.0000000000000012E-2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ja-JP" sz="1050" b="0" i="0" u="none" strike="noStrike" kern="1200" baseline="0">
                    <a:solidFill>
                      <a:prstClr val="black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050" b="0" i="0" baseline="0" dirty="0">
                    <a:effectLst/>
                    <a:latin typeface="+mj-lt"/>
                  </a:rPr>
                  <a:t>Change from baseline (g/cm</a:t>
                </a:r>
                <a:r>
                  <a:rPr lang="en-US" altLang="ja-JP" sz="1050" b="0" i="0" baseline="30000" dirty="0">
                    <a:effectLst/>
                    <a:latin typeface="+mj-lt"/>
                  </a:rPr>
                  <a:t>2</a:t>
                </a:r>
                <a:r>
                  <a:rPr lang="en-US" altLang="ja-JP" sz="1050" b="0" i="0" baseline="0" dirty="0">
                    <a:effectLst/>
                    <a:latin typeface="+mj-lt"/>
                  </a:rPr>
                  <a:t>)</a:t>
                </a:r>
                <a:endParaRPr lang="ja-JP" altLang="ja-JP" sz="1050" dirty="0">
                  <a:effectLst/>
                  <a:latin typeface="+mj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ja-JP" sz="1050" b="0" i="0" u="none" strike="noStrike" kern="1200" baseline="0">
                  <a:solidFill>
                    <a:prstClr val="black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55223808"/>
        <c:crosses val="autoZero"/>
        <c:crossBetween val="midCat"/>
        <c:majorUnit val="5.000000000000001E-2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21363248363007184"/>
          <c:y val="0.18528658536585366"/>
          <c:w val="0.34548180076628354"/>
          <c:h val="0.2134644308943089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7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88205619412516"/>
          <c:y val="0.12194213739589024"/>
          <c:w val="0.69594490926575991"/>
          <c:h val="0.73497696476964769"/>
        </c:manualLayout>
      </c:layout>
      <c:lineChart>
        <c:grouping val="standard"/>
        <c:varyColors val="0"/>
        <c:ser>
          <c:idx val="0"/>
          <c:order val="0"/>
          <c:tx>
            <c:strRef>
              <c:f>'BMD FN'!$A$135</c:f>
              <c:strCache>
                <c:ptCount val="1"/>
                <c:pt idx="0">
                  <c:v>Naïve 97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FN'!$B$142:$D$142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3.0545990300329612E-3</c:v>
                  </c:pt>
                  <c:pt idx="2">
                    <c:v>3.9506107941017134E-3</c:v>
                  </c:pt>
                </c:numCache>
              </c:numRef>
            </c:plus>
            <c:minus>
              <c:numRef>
                <c:f>'BMD FN'!$B$142:$D$142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3.0545990300329612E-3</c:v>
                  </c:pt>
                  <c:pt idx="2">
                    <c:v>3.9506107941017134E-3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FN'!$B$134:$D$134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FN'!$B$135:$D$135</c:f>
              <c:numCache>
                <c:formatCode>General</c:formatCode>
                <c:ptCount val="3"/>
                <c:pt idx="0">
                  <c:v>0</c:v>
                </c:pt>
                <c:pt idx="1">
                  <c:v>1.665263157894737E-2</c:v>
                </c:pt>
                <c:pt idx="2">
                  <c:v>3.4901041666666667E-2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628-4EBC-BEAA-47C7A9AD798E}"/>
            </c:ext>
          </c:extLst>
        </c:ser>
        <c:ser>
          <c:idx val="1"/>
          <c:order val="1"/>
          <c:tx>
            <c:strRef>
              <c:f>'BMD FN'!$A$136</c:f>
              <c:strCache>
                <c:ptCount val="1"/>
                <c:pt idx="0">
                  <c:v>Bisphosphonate 42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FN'!$B$143:$D$143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5.4362690207323157E-3</c:v>
                  </c:pt>
                  <c:pt idx="2">
                    <c:v>8.178868762290372E-3</c:v>
                  </c:pt>
                </c:numCache>
              </c:numRef>
            </c:plus>
            <c:minus>
              <c:numRef>
                <c:f>'BMD FN'!$B$143:$D$143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5.4362690207323157E-3</c:v>
                  </c:pt>
                  <c:pt idx="2">
                    <c:v>8.178868762290372E-3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FN'!$B$134:$D$134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FN'!$B$136:$D$136</c:f>
              <c:numCache>
                <c:formatCode>General</c:formatCode>
                <c:ptCount val="3"/>
                <c:pt idx="0">
                  <c:v>0</c:v>
                </c:pt>
                <c:pt idx="1">
                  <c:v>1.3346153846153848E-2</c:v>
                </c:pt>
                <c:pt idx="2">
                  <c:v>3.4274999999999986E-2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628-4EBC-BEAA-47C7A9AD798E}"/>
            </c:ext>
          </c:extLst>
        </c:ser>
        <c:ser>
          <c:idx val="2"/>
          <c:order val="2"/>
          <c:tx>
            <c:strRef>
              <c:f>'BMD FN'!$A$137</c:f>
              <c:strCache>
                <c:ptCount val="1"/>
                <c:pt idx="0">
                  <c:v>Denosumab 31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FN'!$B$144:$D$144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7.7556881814933951E-3</c:v>
                  </c:pt>
                  <c:pt idx="2">
                    <c:v>1.0449470740825919E-2</c:v>
                  </c:pt>
                </c:numCache>
              </c:numRef>
            </c:plus>
            <c:minus>
              <c:numRef>
                <c:f>'BMD FN'!$B$144:$D$144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7.7556881814933951E-3</c:v>
                  </c:pt>
                  <c:pt idx="2">
                    <c:v>1.0449470740825919E-2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FN'!$B$134:$D$134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FN'!$B$137:$D$137</c:f>
              <c:numCache>
                <c:formatCode>General</c:formatCode>
                <c:ptCount val="3"/>
                <c:pt idx="0">
                  <c:v>0</c:v>
                </c:pt>
                <c:pt idx="1">
                  <c:v>1.7357142857142842E-2</c:v>
                </c:pt>
                <c:pt idx="2">
                  <c:v>3.336206896551723E-2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628-4EBC-BEAA-47C7A9AD798E}"/>
            </c:ext>
          </c:extLst>
        </c:ser>
        <c:ser>
          <c:idx val="3"/>
          <c:order val="3"/>
          <c:tx>
            <c:strRef>
              <c:f>'BMD FN'!$A$138</c:f>
              <c:strCache>
                <c:ptCount val="1"/>
                <c:pt idx="0">
                  <c:v>Teriparatide 34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'BMD FN'!$B$145:$D$145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7.5955127882276017E-3</c:v>
                  </c:pt>
                  <c:pt idx="2">
                    <c:v>8.6848880597550152E-3</c:v>
                  </c:pt>
                </c:numCache>
              </c:numRef>
            </c:plus>
            <c:minus>
              <c:numRef>
                <c:f>'BMD FN'!$B$145:$D$145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7.5955127882276017E-3</c:v>
                  </c:pt>
                  <c:pt idx="2">
                    <c:v>8.6848880597550152E-3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numRef>
              <c:f>'BMD FN'!$B$134:$D$134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'BMD FN'!$B$138:$D$138</c:f>
              <c:numCache>
                <c:formatCode>General</c:formatCode>
                <c:ptCount val="3"/>
                <c:pt idx="0">
                  <c:v>0</c:v>
                </c:pt>
                <c:pt idx="1">
                  <c:v>1.6175000000000012E-2</c:v>
                </c:pt>
                <c:pt idx="2">
                  <c:v>3.3564516129032267E-2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628-4EBC-BEAA-47C7A9AD79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7895552"/>
        <c:axId val="77905920"/>
      </c:lineChart>
      <c:catAx>
        <c:axId val="778955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05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050" dirty="0">
                    <a:latin typeface="+mj-lt"/>
                  </a:rPr>
                  <a:t>Months</a:t>
                </a:r>
                <a:endParaRPr lang="ja-JP" altLang="en-US" sz="1050" dirty="0">
                  <a:latin typeface="+mj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050" b="0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77905920"/>
        <c:crosses val="autoZero"/>
        <c:auto val="1"/>
        <c:lblAlgn val="ctr"/>
        <c:lblOffset val="0"/>
        <c:tickLblSkip val="1"/>
        <c:noMultiLvlLbl val="0"/>
      </c:catAx>
      <c:valAx>
        <c:axId val="77905920"/>
        <c:scaling>
          <c:orientation val="minMax"/>
          <c:max val="5.000000000000001E-2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lang="ja-JP" sz="1050" b="0" i="0" u="none" strike="noStrike" kern="1200" baseline="0">
                    <a:solidFill>
                      <a:prstClr val="black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050" b="0" i="0" baseline="0" dirty="0">
                    <a:effectLst/>
                    <a:latin typeface="+mj-lt"/>
                  </a:rPr>
                  <a:t>Change from baseline (g/cm</a:t>
                </a:r>
                <a:r>
                  <a:rPr lang="en-US" altLang="ja-JP" sz="1050" b="0" i="0" baseline="30000" dirty="0">
                    <a:effectLst/>
                    <a:latin typeface="+mj-lt"/>
                  </a:rPr>
                  <a:t>2</a:t>
                </a:r>
                <a:r>
                  <a:rPr lang="en-US" altLang="ja-JP" sz="1050" b="0" i="0" baseline="0" dirty="0">
                    <a:effectLst/>
                    <a:latin typeface="+mj-lt"/>
                  </a:rPr>
                  <a:t>)</a:t>
                </a:r>
                <a:endParaRPr lang="ja-JP" altLang="ja-JP" sz="1050" dirty="0">
                  <a:effectLst/>
                  <a:latin typeface="+mj-lt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ja-JP" sz="1050" b="0" i="0" u="none" strike="noStrike" kern="1200" baseline="0">
                  <a:solidFill>
                    <a:prstClr val="black"/>
                  </a:solidFill>
                  <a:latin typeface="+mj-lt"/>
                  <a:ea typeface="+mn-ea"/>
                  <a:cs typeface="Arial" panose="020B0604020202020204" pitchFamily="34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77895552"/>
        <c:crosses val="autoZero"/>
        <c:crossBetween val="midCat"/>
        <c:majorUnit val="5.000000000000001E-2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20119709099246347"/>
          <c:y val="0.16377574525745259"/>
          <c:w val="0.39414080459770112"/>
          <c:h val="0.234975139354026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7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Arial" panose="020B0604020202020204" pitchFamily="34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52905491698596"/>
          <c:y val="7.8910818713450293E-2"/>
          <c:w val="0.69866276247046899"/>
          <c:h val="0.72468640350877223"/>
        </c:manualLayout>
      </c:layout>
      <c:lineChart>
        <c:grouping val="standard"/>
        <c:varyColors val="0"/>
        <c:ser>
          <c:idx val="0"/>
          <c:order val="0"/>
          <c:tx>
            <c:strRef>
              <c:f>'1-d'!$A$3</c:f>
              <c:strCache>
                <c:ptCount val="1"/>
                <c:pt idx="0">
                  <c:v>Naïve 97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bubble3D val="0"/>
            <c:spPr>
              <a:ln w="28575" cap="flat">
                <a:solidFill>
                  <a:schemeClr val="accent1"/>
                </a:solidFill>
                <a:prstDash val="sysDot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1A02-40D5-8833-31C65B1D6223}"/>
              </c:ext>
            </c:extLst>
          </c:dPt>
          <c:dPt>
            <c:idx val="2"/>
            <c:bubble3D val="0"/>
            <c:spPr>
              <a:ln w="28575" cap="flat">
                <a:solidFill>
                  <a:schemeClr val="accent1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A02-40D5-8833-31C65B1D6223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'1-d'!$B$18:$D$18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6.58</c:v>
                  </c:pt>
                  <c:pt idx="2">
                    <c:v>6.34</c:v>
                  </c:pt>
                </c:numCache>
              </c:numRef>
            </c:plus>
            <c:minus>
              <c:numRef>
                <c:f>'1-d'!$B$18:$D$18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6.58</c:v>
                  </c:pt>
                  <c:pt idx="2">
                    <c:v>6.34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'1-d'!$B$2:$D$2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'1-d'!$B$3:$D$3</c:f>
              <c:numCache>
                <c:formatCode>0.0</c:formatCode>
                <c:ptCount val="3"/>
                <c:pt idx="0" formatCode="General">
                  <c:v>0</c:v>
                </c:pt>
                <c:pt idx="1">
                  <c:v>17.899999999999999</c:v>
                </c:pt>
                <c:pt idx="2">
                  <c:v>-5.7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A02-40D5-8833-31C65B1D6223}"/>
            </c:ext>
          </c:extLst>
        </c:ser>
        <c:ser>
          <c:idx val="1"/>
          <c:order val="1"/>
          <c:tx>
            <c:strRef>
              <c:f>'1-d'!$A$4</c:f>
              <c:strCache>
                <c:ptCount val="1"/>
                <c:pt idx="0">
                  <c:v>Bisphosphonate 42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'1-d'!$B$19:$D$19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19.95</c:v>
                  </c:pt>
                  <c:pt idx="2">
                    <c:v>16.57</c:v>
                  </c:pt>
                </c:numCache>
              </c:numRef>
            </c:plus>
            <c:minus>
              <c:numRef>
                <c:f>'1-d'!$B$19:$D$19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19.95</c:v>
                  </c:pt>
                  <c:pt idx="2">
                    <c:v>16.57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'1-d'!$B$2:$D$2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'1-d'!$B$4:$D$4</c:f>
              <c:numCache>
                <c:formatCode>0.0</c:formatCode>
                <c:ptCount val="3"/>
                <c:pt idx="0" formatCode="General">
                  <c:v>0</c:v>
                </c:pt>
                <c:pt idx="1">
                  <c:v>86.7</c:v>
                </c:pt>
                <c:pt idx="2">
                  <c:v>87.1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1A02-40D5-8833-31C65B1D6223}"/>
            </c:ext>
          </c:extLst>
        </c:ser>
        <c:ser>
          <c:idx val="2"/>
          <c:order val="2"/>
          <c:tx>
            <c:strRef>
              <c:f>'1-d'!$A$5</c:f>
              <c:strCache>
                <c:ptCount val="1"/>
                <c:pt idx="0">
                  <c:v>Denosumab 31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'1-d'!$B$20:$D$20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92.23</c:v>
                  </c:pt>
                  <c:pt idx="2">
                    <c:v>95.55</c:v>
                  </c:pt>
                </c:numCache>
              </c:numRef>
            </c:plus>
            <c:minus>
              <c:numRef>
                <c:f>'1-d'!$B$20:$D$20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92.23</c:v>
                  </c:pt>
                  <c:pt idx="2">
                    <c:v>95.55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'1-d'!$B$2:$D$2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'1-d'!$B$5:$D$5</c:f>
              <c:numCache>
                <c:formatCode>0.0</c:formatCode>
                <c:ptCount val="3"/>
                <c:pt idx="0" formatCode="General">
                  <c:v>0</c:v>
                </c:pt>
                <c:pt idx="1">
                  <c:v>286.10000000000002</c:v>
                </c:pt>
                <c:pt idx="2">
                  <c:v>318.2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1A02-40D5-8833-31C65B1D6223}"/>
            </c:ext>
          </c:extLst>
        </c:ser>
        <c:ser>
          <c:idx val="3"/>
          <c:order val="3"/>
          <c:tx>
            <c:strRef>
              <c:f>'1-d'!$A$6</c:f>
              <c:strCache>
                <c:ptCount val="1"/>
                <c:pt idx="0">
                  <c:v>Teriparatide 34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'1-d'!$B$21:$D$21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12.75</c:v>
                  </c:pt>
                  <c:pt idx="2">
                    <c:v>12.2</c:v>
                  </c:pt>
                </c:numCache>
              </c:numRef>
            </c:plus>
            <c:minus>
              <c:numRef>
                <c:f>'1-d'!$B$21:$D$21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12.75</c:v>
                  </c:pt>
                  <c:pt idx="2">
                    <c:v>12.2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'1-d'!$B$2:$D$2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'1-d'!$B$6:$D$6</c:f>
              <c:numCache>
                <c:formatCode>0.0</c:formatCode>
                <c:ptCount val="3"/>
                <c:pt idx="0" formatCode="General">
                  <c:v>0</c:v>
                </c:pt>
                <c:pt idx="1">
                  <c:v>-17.7</c:v>
                </c:pt>
                <c:pt idx="2">
                  <c:v>-26.6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1A02-40D5-8833-31C65B1D62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532736"/>
        <c:axId val="54555392"/>
      </c:lineChart>
      <c:catAx>
        <c:axId val="545327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05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050" dirty="0">
                    <a:latin typeface="+mj-lt"/>
                    <a:cs typeface="Arial" panose="020B0604020202020204" pitchFamily="34" charset="0"/>
                  </a:rPr>
                  <a:t>Months</a:t>
                </a:r>
                <a:endParaRPr lang="ja-JP" sz="1050" dirty="0">
                  <a:latin typeface="+mj-lt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pPr>
            <a:endParaRPr lang="ja-JP"/>
          </a:p>
        </c:txPr>
        <c:crossAx val="54555392"/>
        <c:crosses val="autoZero"/>
        <c:auto val="1"/>
        <c:lblAlgn val="ctr"/>
        <c:lblOffset val="100"/>
        <c:noMultiLvlLbl val="0"/>
      </c:catAx>
      <c:valAx>
        <c:axId val="54555392"/>
        <c:scaling>
          <c:orientation val="minMax"/>
          <c:max val="450"/>
          <c:min val="-5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05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050" dirty="0">
                    <a:latin typeface="+mj-lt"/>
                    <a:cs typeface="Times New Roman" panose="02020603050405020304" pitchFamily="18" charset="0"/>
                  </a:rPr>
                  <a:t>Change from</a:t>
                </a:r>
                <a:r>
                  <a:rPr lang="ja-JP" sz="105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en-US" altLang="ja-JP" sz="1050" dirty="0">
                    <a:latin typeface="+mj-lt"/>
                    <a:cs typeface="Times New Roman" panose="02020603050405020304" pitchFamily="18" charset="0"/>
                  </a:rPr>
                  <a:t>b</a:t>
                </a:r>
                <a:r>
                  <a:rPr lang="en-US" sz="1050" dirty="0">
                    <a:latin typeface="+mj-lt"/>
                    <a:cs typeface="Times New Roman" panose="02020603050405020304" pitchFamily="18" charset="0"/>
                  </a:rPr>
                  <a:t>aseline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4532736"/>
        <c:crosses val="autoZero"/>
        <c:crossBetween val="midCat"/>
        <c:majorUnit val="200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12248364969524991"/>
          <c:y val="4.0805555555555553E-2"/>
          <c:w val="0.52158812260536369"/>
          <c:h val="0.2085771198830409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7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Times New Roman" panose="02020603050405020304" pitchFamily="18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>
          <a:solidFill>
            <a:schemeClr val="tx1"/>
          </a:solidFill>
        </a:defRPr>
      </a:pPr>
      <a:endParaRPr lang="ja-JP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52905491698596"/>
          <c:y val="7.8910818713450293E-2"/>
          <c:w val="0.69230287160273829"/>
          <c:h val="0.72468640350877223"/>
        </c:manualLayout>
      </c:layout>
      <c:lineChart>
        <c:grouping val="standard"/>
        <c:varyColors val="0"/>
        <c:ser>
          <c:idx val="0"/>
          <c:order val="0"/>
          <c:tx>
            <c:strRef>
              <c:f>'1-d'!$A$3</c:f>
              <c:strCache>
                <c:ptCount val="1"/>
                <c:pt idx="0">
                  <c:v>Naïve 97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1"/>
            <c:bubble3D val="0"/>
            <c:spPr>
              <a:ln w="28575" cap="flat">
                <a:solidFill>
                  <a:schemeClr val="accent1"/>
                </a:solidFill>
                <a:prstDash val="sysDot"/>
                <a:miter lim="8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8809-4512-BE13-5ADB24BD6DDA}"/>
              </c:ext>
            </c:extLst>
          </c:dPt>
          <c:dPt>
            <c:idx val="2"/>
            <c:bubble3D val="0"/>
            <c:spPr>
              <a:ln w="28575" cap="flat">
                <a:solidFill>
                  <a:schemeClr val="accent1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8809-4512-BE13-5ADB24BD6DDA}"/>
              </c:ext>
            </c:extLst>
          </c:dPt>
          <c:errBars>
            <c:errDir val="y"/>
            <c:errBarType val="both"/>
            <c:errValType val="cust"/>
            <c:noEndCap val="0"/>
            <c:plus>
              <c:numRef>
                <c:f>'1-d'!$B$18:$D$18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2.38</c:v>
                  </c:pt>
                  <c:pt idx="2">
                    <c:v>2.5299999999999998</c:v>
                  </c:pt>
                </c:numCache>
              </c:numRef>
            </c:plus>
            <c:minus>
              <c:numRef>
                <c:f>'1-d'!$B$18:$D$18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2.38</c:v>
                  </c:pt>
                  <c:pt idx="2">
                    <c:v>2.5299999999999998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'1-d'!$B$2:$D$2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'1-d'!$B$3:$D$3</c:f>
              <c:numCache>
                <c:formatCode>0.0</c:formatCode>
                <c:ptCount val="3"/>
                <c:pt idx="0" formatCode="General">
                  <c:v>0</c:v>
                </c:pt>
                <c:pt idx="1">
                  <c:v>-33.700000000000003</c:v>
                </c:pt>
                <c:pt idx="2">
                  <c:v>-41.2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809-4512-BE13-5ADB24BD6DDA}"/>
            </c:ext>
          </c:extLst>
        </c:ser>
        <c:ser>
          <c:idx val="1"/>
          <c:order val="1"/>
          <c:tx>
            <c:strRef>
              <c:f>'1-d'!$A$4</c:f>
              <c:strCache>
                <c:ptCount val="1"/>
                <c:pt idx="0">
                  <c:v>Bisphosphonate 42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'1-d'!$B$19:$D$19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5.18</c:v>
                  </c:pt>
                  <c:pt idx="2">
                    <c:v>4.2300000000000004</c:v>
                  </c:pt>
                </c:numCache>
              </c:numRef>
            </c:plus>
            <c:minus>
              <c:numRef>
                <c:f>'1-d'!$B$19:$D$19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5.18</c:v>
                  </c:pt>
                  <c:pt idx="2">
                    <c:v>4.2300000000000004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'1-d'!$B$2:$D$2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'1-d'!$B$4:$D$4</c:f>
              <c:numCache>
                <c:formatCode>0.0</c:formatCode>
                <c:ptCount val="3"/>
                <c:pt idx="0" formatCode="General">
                  <c:v>0</c:v>
                </c:pt>
                <c:pt idx="1">
                  <c:v>-14.9</c:v>
                </c:pt>
                <c:pt idx="2">
                  <c:v>-15.6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809-4512-BE13-5ADB24BD6DDA}"/>
            </c:ext>
          </c:extLst>
        </c:ser>
        <c:ser>
          <c:idx val="2"/>
          <c:order val="2"/>
          <c:tx>
            <c:strRef>
              <c:f>'1-d'!$A$5</c:f>
              <c:strCache>
                <c:ptCount val="1"/>
                <c:pt idx="0">
                  <c:v>Denosumab 31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'1-d'!$B$20:$D$20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47.46</c:v>
                  </c:pt>
                  <c:pt idx="2">
                    <c:v>29.89</c:v>
                  </c:pt>
                </c:numCache>
              </c:numRef>
            </c:plus>
            <c:minus>
              <c:numRef>
                <c:f>'1-d'!$B$20:$D$20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47.46</c:v>
                  </c:pt>
                  <c:pt idx="2">
                    <c:v>29.89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'1-d'!$B$2:$D$2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'1-d'!$B$5:$D$5</c:f>
              <c:numCache>
                <c:formatCode>0.0</c:formatCode>
                <c:ptCount val="3"/>
                <c:pt idx="0" formatCode="General">
                  <c:v>0</c:v>
                </c:pt>
                <c:pt idx="1">
                  <c:v>100.5</c:v>
                </c:pt>
                <c:pt idx="2">
                  <c:v>70.5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8809-4512-BE13-5ADB24BD6DDA}"/>
            </c:ext>
          </c:extLst>
        </c:ser>
        <c:ser>
          <c:idx val="3"/>
          <c:order val="3"/>
          <c:tx>
            <c:strRef>
              <c:f>'1-d'!$A$6</c:f>
              <c:strCache>
                <c:ptCount val="1"/>
                <c:pt idx="0">
                  <c:v>Teriparatide 34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'1-d'!$B$21:$D$21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5.43</c:v>
                  </c:pt>
                  <c:pt idx="2">
                    <c:v>8.16</c:v>
                  </c:pt>
                </c:numCache>
              </c:numRef>
            </c:plus>
            <c:minus>
              <c:numRef>
                <c:f>'1-d'!$B$21:$D$21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5.43</c:v>
                  </c:pt>
                  <c:pt idx="2">
                    <c:v>8.16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'1-d'!$B$2:$D$2</c:f>
              <c:numCache>
                <c:formatCode>General</c:formatCode>
                <c:ptCount val="3"/>
                <c:pt idx="0">
                  <c:v>0</c:v>
                </c:pt>
                <c:pt idx="1">
                  <c:v>6</c:v>
                </c:pt>
                <c:pt idx="2">
                  <c:v>12</c:v>
                </c:pt>
              </c:numCache>
            </c:numRef>
          </c:cat>
          <c:val>
            <c:numRef>
              <c:f>'1-d'!$B$6:$D$6</c:f>
              <c:numCache>
                <c:formatCode>0.0</c:formatCode>
                <c:ptCount val="3"/>
                <c:pt idx="0" formatCode="General">
                  <c:v>0</c:v>
                </c:pt>
                <c:pt idx="1">
                  <c:v>-39.299999999999997</c:v>
                </c:pt>
                <c:pt idx="2">
                  <c:v>-32.299999999999997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8809-4512-BE13-5ADB24BD6D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5311616"/>
        <c:axId val="145313792"/>
      </c:lineChart>
      <c:catAx>
        <c:axId val="1453116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05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Arial" panose="020B0604020202020204" pitchFamily="34" charset="0"/>
                  </a:defRPr>
                </a:pPr>
                <a:r>
                  <a:rPr lang="en-US" altLang="ja-JP" sz="1050" dirty="0">
                    <a:latin typeface="+mj-lt"/>
                    <a:cs typeface="Arial" panose="020B0604020202020204" pitchFamily="34" charset="0"/>
                  </a:rPr>
                  <a:t>Months</a:t>
                </a:r>
                <a:endParaRPr lang="ja-JP" sz="1050" dirty="0">
                  <a:latin typeface="+mj-lt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pPr>
            <a:endParaRPr lang="ja-JP"/>
          </a:p>
        </c:txPr>
        <c:crossAx val="145313792"/>
        <c:crosses val="autoZero"/>
        <c:auto val="1"/>
        <c:lblAlgn val="ctr"/>
        <c:lblOffset val="100"/>
        <c:noMultiLvlLbl val="0"/>
      </c:catAx>
      <c:valAx>
        <c:axId val="145313792"/>
        <c:scaling>
          <c:orientation val="minMax"/>
          <c:max val="170"/>
          <c:min val="-5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05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050" dirty="0">
                    <a:latin typeface="+mj-lt"/>
                    <a:cs typeface="Times New Roman" panose="02020603050405020304" pitchFamily="18" charset="0"/>
                  </a:rPr>
                  <a:t>Change from</a:t>
                </a:r>
                <a:r>
                  <a:rPr lang="ja-JP" sz="1050"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en-US" altLang="ja-JP" sz="1050" dirty="0">
                    <a:latin typeface="+mj-lt"/>
                    <a:cs typeface="Times New Roman" panose="02020603050405020304" pitchFamily="18" charset="0"/>
                  </a:rPr>
                  <a:t>b</a:t>
                </a:r>
                <a:r>
                  <a:rPr lang="en-US" sz="1050" dirty="0">
                    <a:latin typeface="+mj-lt"/>
                    <a:cs typeface="Times New Roman" panose="02020603050405020304" pitchFamily="18" charset="0"/>
                  </a:rPr>
                  <a:t>aseline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0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145311616"/>
        <c:crosses val="autoZero"/>
        <c:crossBetween val="midCat"/>
        <c:majorUnit val="200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0.1101044061302682"/>
          <c:y val="5.0089181286549711E-2"/>
          <c:w val="0.52158812260536369"/>
          <c:h val="0.2085771198830409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7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Times New Roman" panose="02020603050405020304" pitchFamily="18" charset="0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700">
          <a:solidFill>
            <a:schemeClr val="tx1"/>
          </a:solidFill>
        </a:defRPr>
      </a:pPr>
      <a:endParaRPr lang="ja-JP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Sheet4!$B$45</c:f>
              <c:strCache>
                <c:ptCount val="1"/>
                <c:pt idx="0">
                  <c:v>系列1</c:v>
                </c:pt>
              </c:strCache>
            </c:strRef>
          </c:tx>
          <c:spPr>
            <a:ln w="25400">
              <a:solidFill>
                <a:srgbClr val="000000"/>
              </a:solidFill>
              <a:prstDash val="solid"/>
            </a:ln>
          </c:spPr>
          <c:marker>
            <c:symbol val="none"/>
          </c:marker>
          <c:xVal>
            <c:numRef>
              <c:f>Sheet4!$A$46:$A$266</c:f>
              <c:numCache>
                <c:formatCode>General</c:formatCode>
                <c:ptCount val="221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3</c:v>
                </c:pt>
                <c:pt idx="8">
                  <c:v>4</c:v>
                </c:pt>
                <c:pt idx="9">
                  <c:v>4</c:v>
                </c:pt>
                <c:pt idx="10">
                  <c:v>5</c:v>
                </c:pt>
                <c:pt idx="11">
                  <c:v>5</c:v>
                </c:pt>
                <c:pt idx="12">
                  <c:v>6</c:v>
                </c:pt>
                <c:pt idx="13">
                  <c:v>6</c:v>
                </c:pt>
                <c:pt idx="14">
                  <c:v>7</c:v>
                </c:pt>
                <c:pt idx="15">
                  <c:v>7</c:v>
                </c:pt>
                <c:pt idx="16">
                  <c:v>8</c:v>
                </c:pt>
                <c:pt idx="17">
                  <c:v>8</c:v>
                </c:pt>
                <c:pt idx="18">
                  <c:v>9</c:v>
                </c:pt>
                <c:pt idx="19">
                  <c:v>9</c:v>
                </c:pt>
                <c:pt idx="20">
                  <c:v>10</c:v>
                </c:pt>
                <c:pt idx="21">
                  <c:v>10</c:v>
                </c:pt>
                <c:pt idx="22">
                  <c:v>12</c:v>
                </c:pt>
                <c:pt idx="23">
                  <c:v>12</c:v>
                </c:pt>
                <c:pt idx="24">
                  <c:v>12</c:v>
                </c:pt>
                <c:pt idx="25">
                  <c:v>12</c:v>
                </c:pt>
                <c:pt idx="26">
                  <c:v>12</c:v>
                </c:pt>
                <c:pt idx="27">
                  <c:v>12</c:v>
                </c:pt>
                <c:pt idx="28">
                  <c:v>12</c:v>
                </c:pt>
                <c:pt idx="29">
                  <c:v>12</c:v>
                </c:pt>
                <c:pt idx="30">
                  <c:v>12</c:v>
                </c:pt>
                <c:pt idx="31">
                  <c:v>12</c:v>
                </c:pt>
                <c:pt idx="32">
                  <c:v>12</c:v>
                </c:pt>
                <c:pt idx="33">
                  <c:v>12</c:v>
                </c:pt>
                <c:pt idx="34">
                  <c:v>12</c:v>
                </c:pt>
                <c:pt idx="35">
                  <c:v>12</c:v>
                </c:pt>
                <c:pt idx="36">
                  <c:v>12</c:v>
                </c:pt>
                <c:pt idx="37">
                  <c:v>12</c:v>
                </c:pt>
                <c:pt idx="38">
                  <c:v>12</c:v>
                </c:pt>
                <c:pt idx="39">
                  <c:v>12</c:v>
                </c:pt>
                <c:pt idx="40">
                  <c:v>12</c:v>
                </c:pt>
                <c:pt idx="41">
                  <c:v>12</c:v>
                </c:pt>
                <c:pt idx="42">
                  <c:v>12</c:v>
                </c:pt>
                <c:pt idx="43">
                  <c:v>12</c:v>
                </c:pt>
                <c:pt idx="44">
                  <c:v>12</c:v>
                </c:pt>
                <c:pt idx="45">
                  <c:v>12</c:v>
                </c:pt>
                <c:pt idx="46">
                  <c:v>12</c:v>
                </c:pt>
                <c:pt idx="47">
                  <c:v>12</c:v>
                </c:pt>
                <c:pt idx="48">
                  <c:v>12</c:v>
                </c:pt>
                <c:pt idx="49">
                  <c:v>12</c:v>
                </c:pt>
                <c:pt idx="50">
                  <c:v>12</c:v>
                </c:pt>
                <c:pt idx="51">
                  <c:v>12</c:v>
                </c:pt>
                <c:pt idx="52">
                  <c:v>12</c:v>
                </c:pt>
                <c:pt idx="53">
                  <c:v>12</c:v>
                </c:pt>
                <c:pt idx="54">
                  <c:v>12</c:v>
                </c:pt>
                <c:pt idx="55">
                  <c:v>12</c:v>
                </c:pt>
                <c:pt idx="56">
                  <c:v>12</c:v>
                </c:pt>
                <c:pt idx="57">
                  <c:v>12</c:v>
                </c:pt>
                <c:pt idx="58">
                  <c:v>12</c:v>
                </c:pt>
                <c:pt idx="59">
                  <c:v>12</c:v>
                </c:pt>
                <c:pt idx="60">
                  <c:v>12</c:v>
                </c:pt>
                <c:pt idx="61">
                  <c:v>12</c:v>
                </c:pt>
                <c:pt idx="62">
                  <c:v>12</c:v>
                </c:pt>
                <c:pt idx="63">
                  <c:v>12</c:v>
                </c:pt>
                <c:pt idx="64">
                  <c:v>12</c:v>
                </c:pt>
                <c:pt idx="65">
                  <c:v>12</c:v>
                </c:pt>
                <c:pt idx="66">
                  <c:v>12</c:v>
                </c:pt>
                <c:pt idx="67">
                  <c:v>12</c:v>
                </c:pt>
                <c:pt idx="68">
                  <c:v>12</c:v>
                </c:pt>
                <c:pt idx="69">
                  <c:v>12</c:v>
                </c:pt>
                <c:pt idx="70">
                  <c:v>12</c:v>
                </c:pt>
                <c:pt idx="71">
                  <c:v>12</c:v>
                </c:pt>
                <c:pt idx="72">
                  <c:v>12</c:v>
                </c:pt>
                <c:pt idx="73">
                  <c:v>12</c:v>
                </c:pt>
                <c:pt idx="74">
                  <c:v>12</c:v>
                </c:pt>
                <c:pt idx="75">
                  <c:v>12</c:v>
                </c:pt>
                <c:pt idx="76">
                  <c:v>12</c:v>
                </c:pt>
                <c:pt idx="77">
                  <c:v>12</c:v>
                </c:pt>
                <c:pt idx="78">
                  <c:v>12</c:v>
                </c:pt>
                <c:pt idx="79">
                  <c:v>12</c:v>
                </c:pt>
                <c:pt idx="80">
                  <c:v>12</c:v>
                </c:pt>
                <c:pt idx="81">
                  <c:v>12</c:v>
                </c:pt>
                <c:pt idx="82">
                  <c:v>12</c:v>
                </c:pt>
                <c:pt idx="83">
                  <c:v>12</c:v>
                </c:pt>
                <c:pt idx="84">
                  <c:v>12</c:v>
                </c:pt>
                <c:pt idx="85">
                  <c:v>12</c:v>
                </c:pt>
                <c:pt idx="86">
                  <c:v>12</c:v>
                </c:pt>
                <c:pt idx="87">
                  <c:v>12</c:v>
                </c:pt>
                <c:pt idx="88">
                  <c:v>12</c:v>
                </c:pt>
                <c:pt idx="89">
                  <c:v>12</c:v>
                </c:pt>
                <c:pt idx="90">
                  <c:v>12</c:v>
                </c:pt>
                <c:pt idx="91">
                  <c:v>12</c:v>
                </c:pt>
                <c:pt idx="92">
                  <c:v>12</c:v>
                </c:pt>
                <c:pt idx="93">
                  <c:v>12</c:v>
                </c:pt>
                <c:pt idx="94">
                  <c:v>12</c:v>
                </c:pt>
                <c:pt idx="95">
                  <c:v>12</c:v>
                </c:pt>
                <c:pt idx="96">
                  <c:v>12</c:v>
                </c:pt>
                <c:pt idx="97">
                  <c:v>12</c:v>
                </c:pt>
                <c:pt idx="98">
                  <c:v>12</c:v>
                </c:pt>
                <c:pt idx="99">
                  <c:v>12</c:v>
                </c:pt>
                <c:pt idx="100">
                  <c:v>12</c:v>
                </c:pt>
                <c:pt idx="101">
                  <c:v>12</c:v>
                </c:pt>
                <c:pt idx="102">
                  <c:v>12</c:v>
                </c:pt>
                <c:pt idx="103">
                  <c:v>12</c:v>
                </c:pt>
                <c:pt idx="104">
                  <c:v>12</c:v>
                </c:pt>
                <c:pt idx="105">
                  <c:v>12</c:v>
                </c:pt>
                <c:pt idx="106">
                  <c:v>12</c:v>
                </c:pt>
                <c:pt idx="107">
                  <c:v>12</c:v>
                </c:pt>
                <c:pt idx="108">
                  <c:v>12</c:v>
                </c:pt>
                <c:pt idx="109">
                  <c:v>12</c:v>
                </c:pt>
                <c:pt idx="110">
                  <c:v>12</c:v>
                </c:pt>
                <c:pt idx="111">
                  <c:v>12</c:v>
                </c:pt>
                <c:pt idx="112">
                  <c:v>12</c:v>
                </c:pt>
                <c:pt idx="113">
                  <c:v>12</c:v>
                </c:pt>
                <c:pt idx="114">
                  <c:v>12</c:v>
                </c:pt>
                <c:pt idx="115">
                  <c:v>12</c:v>
                </c:pt>
                <c:pt idx="116">
                  <c:v>12</c:v>
                </c:pt>
                <c:pt idx="117">
                  <c:v>12</c:v>
                </c:pt>
                <c:pt idx="118">
                  <c:v>12</c:v>
                </c:pt>
                <c:pt idx="119">
                  <c:v>12</c:v>
                </c:pt>
                <c:pt idx="120">
                  <c:v>12</c:v>
                </c:pt>
                <c:pt idx="121">
                  <c:v>12</c:v>
                </c:pt>
                <c:pt idx="122">
                  <c:v>12</c:v>
                </c:pt>
                <c:pt idx="123">
                  <c:v>12</c:v>
                </c:pt>
                <c:pt idx="124">
                  <c:v>12</c:v>
                </c:pt>
                <c:pt idx="125">
                  <c:v>12</c:v>
                </c:pt>
                <c:pt idx="126">
                  <c:v>12</c:v>
                </c:pt>
                <c:pt idx="127">
                  <c:v>12</c:v>
                </c:pt>
                <c:pt idx="128">
                  <c:v>12</c:v>
                </c:pt>
                <c:pt idx="129">
                  <c:v>12</c:v>
                </c:pt>
                <c:pt idx="130">
                  <c:v>12</c:v>
                </c:pt>
                <c:pt idx="131">
                  <c:v>12</c:v>
                </c:pt>
                <c:pt idx="132">
                  <c:v>12</c:v>
                </c:pt>
                <c:pt idx="133">
                  <c:v>12</c:v>
                </c:pt>
                <c:pt idx="134">
                  <c:v>12</c:v>
                </c:pt>
                <c:pt idx="135">
                  <c:v>12</c:v>
                </c:pt>
                <c:pt idx="136">
                  <c:v>12</c:v>
                </c:pt>
                <c:pt idx="137">
                  <c:v>12</c:v>
                </c:pt>
                <c:pt idx="138">
                  <c:v>12</c:v>
                </c:pt>
                <c:pt idx="139">
                  <c:v>12</c:v>
                </c:pt>
                <c:pt idx="140">
                  <c:v>12</c:v>
                </c:pt>
                <c:pt idx="141">
                  <c:v>12</c:v>
                </c:pt>
                <c:pt idx="142">
                  <c:v>12</c:v>
                </c:pt>
                <c:pt idx="143">
                  <c:v>12</c:v>
                </c:pt>
                <c:pt idx="144">
                  <c:v>12</c:v>
                </c:pt>
                <c:pt idx="145">
                  <c:v>12</c:v>
                </c:pt>
                <c:pt idx="146">
                  <c:v>12</c:v>
                </c:pt>
                <c:pt idx="147">
                  <c:v>12</c:v>
                </c:pt>
                <c:pt idx="148">
                  <c:v>12</c:v>
                </c:pt>
                <c:pt idx="149">
                  <c:v>12</c:v>
                </c:pt>
                <c:pt idx="150">
                  <c:v>12</c:v>
                </c:pt>
                <c:pt idx="151">
                  <c:v>12</c:v>
                </c:pt>
                <c:pt idx="152">
                  <c:v>12</c:v>
                </c:pt>
                <c:pt idx="153">
                  <c:v>12</c:v>
                </c:pt>
                <c:pt idx="154">
                  <c:v>12</c:v>
                </c:pt>
                <c:pt idx="155">
                  <c:v>12</c:v>
                </c:pt>
                <c:pt idx="156">
                  <c:v>12</c:v>
                </c:pt>
                <c:pt idx="157">
                  <c:v>12</c:v>
                </c:pt>
                <c:pt idx="158">
                  <c:v>12</c:v>
                </c:pt>
                <c:pt idx="159">
                  <c:v>12</c:v>
                </c:pt>
                <c:pt idx="160">
                  <c:v>12</c:v>
                </c:pt>
                <c:pt idx="161">
                  <c:v>12</c:v>
                </c:pt>
                <c:pt idx="162">
                  <c:v>12</c:v>
                </c:pt>
                <c:pt idx="163">
                  <c:v>12</c:v>
                </c:pt>
                <c:pt idx="164">
                  <c:v>12</c:v>
                </c:pt>
                <c:pt idx="165">
                  <c:v>12</c:v>
                </c:pt>
                <c:pt idx="166">
                  <c:v>12</c:v>
                </c:pt>
                <c:pt idx="167">
                  <c:v>12</c:v>
                </c:pt>
                <c:pt idx="168">
                  <c:v>12</c:v>
                </c:pt>
                <c:pt idx="169">
                  <c:v>12</c:v>
                </c:pt>
                <c:pt idx="170">
                  <c:v>12</c:v>
                </c:pt>
                <c:pt idx="171">
                  <c:v>12</c:v>
                </c:pt>
                <c:pt idx="172">
                  <c:v>12</c:v>
                </c:pt>
                <c:pt idx="173">
                  <c:v>12</c:v>
                </c:pt>
                <c:pt idx="174">
                  <c:v>12</c:v>
                </c:pt>
                <c:pt idx="175">
                  <c:v>12</c:v>
                </c:pt>
                <c:pt idx="176">
                  <c:v>12</c:v>
                </c:pt>
                <c:pt idx="177">
                  <c:v>12</c:v>
                </c:pt>
                <c:pt idx="178">
                  <c:v>12</c:v>
                </c:pt>
                <c:pt idx="179">
                  <c:v>12</c:v>
                </c:pt>
                <c:pt idx="180">
                  <c:v>12</c:v>
                </c:pt>
                <c:pt idx="181">
                  <c:v>12</c:v>
                </c:pt>
                <c:pt idx="182">
                  <c:v>12</c:v>
                </c:pt>
                <c:pt idx="183">
                  <c:v>12</c:v>
                </c:pt>
                <c:pt idx="184">
                  <c:v>12</c:v>
                </c:pt>
                <c:pt idx="185">
                  <c:v>12</c:v>
                </c:pt>
                <c:pt idx="186">
                  <c:v>12</c:v>
                </c:pt>
                <c:pt idx="187">
                  <c:v>12</c:v>
                </c:pt>
                <c:pt idx="188">
                  <c:v>12</c:v>
                </c:pt>
                <c:pt idx="189">
                  <c:v>12</c:v>
                </c:pt>
                <c:pt idx="190">
                  <c:v>12</c:v>
                </c:pt>
                <c:pt idx="191">
                  <c:v>12</c:v>
                </c:pt>
                <c:pt idx="192">
                  <c:v>12</c:v>
                </c:pt>
                <c:pt idx="193">
                  <c:v>12</c:v>
                </c:pt>
                <c:pt idx="194">
                  <c:v>12</c:v>
                </c:pt>
                <c:pt idx="195">
                  <c:v>12</c:v>
                </c:pt>
                <c:pt idx="196">
                  <c:v>12</c:v>
                </c:pt>
                <c:pt idx="197">
                  <c:v>12</c:v>
                </c:pt>
                <c:pt idx="198">
                  <c:v>12</c:v>
                </c:pt>
                <c:pt idx="199">
                  <c:v>12</c:v>
                </c:pt>
                <c:pt idx="200">
                  <c:v>12</c:v>
                </c:pt>
                <c:pt idx="201">
                  <c:v>12</c:v>
                </c:pt>
                <c:pt idx="202">
                  <c:v>12</c:v>
                </c:pt>
                <c:pt idx="203">
                  <c:v>12</c:v>
                </c:pt>
                <c:pt idx="204">
                  <c:v>12</c:v>
                </c:pt>
                <c:pt idx="205">
                  <c:v>12</c:v>
                </c:pt>
                <c:pt idx="206">
                  <c:v>12</c:v>
                </c:pt>
                <c:pt idx="207">
                  <c:v>12</c:v>
                </c:pt>
                <c:pt idx="208">
                  <c:v>12</c:v>
                </c:pt>
                <c:pt idx="209">
                  <c:v>12</c:v>
                </c:pt>
                <c:pt idx="210">
                  <c:v>12</c:v>
                </c:pt>
                <c:pt idx="211">
                  <c:v>12</c:v>
                </c:pt>
                <c:pt idx="212">
                  <c:v>12</c:v>
                </c:pt>
                <c:pt idx="213">
                  <c:v>12</c:v>
                </c:pt>
                <c:pt idx="214">
                  <c:v>12</c:v>
                </c:pt>
                <c:pt idx="215">
                  <c:v>12</c:v>
                </c:pt>
                <c:pt idx="216">
                  <c:v>12</c:v>
                </c:pt>
                <c:pt idx="217">
                  <c:v>12</c:v>
                </c:pt>
                <c:pt idx="218">
                  <c:v>12</c:v>
                </c:pt>
                <c:pt idx="219">
                  <c:v>12</c:v>
                </c:pt>
                <c:pt idx="220">
                  <c:v>12</c:v>
                </c:pt>
              </c:numCache>
            </c:numRef>
          </c:xVal>
          <c:yVal>
            <c:numRef>
              <c:f>Sheet4!$B$46:$B$266</c:f>
              <c:numCache>
                <c:formatCode>0.0000</c:formatCode>
                <c:ptCount val="221"/>
                <c:pt idx="0">
                  <c:v>1</c:v>
                </c:pt>
                <c:pt idx="1">
                  <c:v>0.9821428571428571</c:v>
                </c:pt>
                <c:pt idx="2">
                  <c:v>0.9821428571428571</c:v>
                </c:pt>
                <c:pt idx="3">
                  <c:v>0.9776785714285714</c:v>
                </c:pt>
                <c:pt idx="4">
                  <c:v>0.9776785714285714</c:v>
                </c:pt>
                <c:pt idx="5">
                  <c:v>0.96875</c:v>
                </c:pt>
                <c:pt idx="6">
                  <c:v>0.96875</c:v>
                </c:pt>
                <c:pt idx="7">
                  <c:v>0.9598214285714286</c:v>
                </c:pt>
                <c:pt idx="8">
                  <c:v>0.9598214285714286</c:v>
                </c:pt>
                <c:pt idx="9">
                  <c:v>0.95089285714285721</c:v>
                </c:pt>
                <c:pt idx="10">
                  <c:v>0.95089285714285721</c:v>
                </c:pt>
                <c:pt idx="11">
                  <c:v>0.9285714285714286</c:v>
                </c:pt>
                <c:pt idx="12">
                  <c:v>0.9285714285714286</c:v>
                </c:pt>
                <c:pt idx="13">
                  <c:v>0.9241071428571429</c:v>
                </c:pt>
                <c:pt idx="14">
                  <c:v>0.9241071428571429</c:v>
                </c:pt>
                <c:pt idx="15">
                  <c:v>0.9151785714285714</c:v>
                </c:pt>
                <c:pt idx="16">
                  <c:v>0.9151785714285714</c:v>
                </c:pt>
                <c:pt idx="17">
                  <c:v>0.90625</c:v>
                </c:pt>
                <c:pt idx="18">
                  <c:v>0.90625</c:v>
                </c:pt>
                <c:pt idx="19">
                  <c:v>0.9017857142857143</c:v>
                </c:pt>
                <c:pt idx="20">
                  <c:v>0.9017857142857143</c:v>
                </c:pt>
                <c:pt idx="21">
                  <c:v>0.8883928571428571</c:v>
                </c:pt>
                <c:pt idx="22">
                  <c:v>0.8883928571428571</c:v>
                </c:pt>
                <c:pt idx="23">
                  <c:v>0.8883928571428571</c:v>
                </c:pt>
                <c:pt idx="24">
                  <c:v>0.8883928571428571</c:v>
                </c:pt>
                <c:pt idx="25">
                  <c:v>0.8883928571428571</c:v>
                </c:pt>
                <c:pt idx="26">
                  <c:v>0.8883928571428571</c:v>
                </c:pt>
                <c:pt idx="27">
                  <c:v>0.8883928571428571</c:v>
                </c:pt>
                <c:pt idx="28">
                  <c:v>0.8883928571428571</c:v>
                </c:pt>
                <c:pt idx="29">
                  <c:v>0.8883928571428571</c:v>
                </c:pt>
                <c:pt idx="30">
                  <c:v>0.8883928571428571</c:v>
                </c:pt>
                <c:pt idx="31">
                  <c:v>0.8883928571428571</c:v>
                </c:pt>
                <c:pt idx="32">
                  <c:v>0.8883928571428571</c:v>
                </c:pt>
                <c:pt idx="33">
                  <c:v>0.8883928571428571</c:v>
                </c:pt>
                <c:pt idx="34">
                  <c:v>0.8883928571428571</c:v>
                </c:pt>
                <c:pt idx="35">
                  <c:v>0.8883928571428571</c:v>
                </c:pt>
                <c:pt idx="36">
                  <c:v>0.8883928571428571</c:v>
                </c:pt>
                <c:pt idx="37">
                  <c:v>0.8883928571428571</c:v>
                </c:pt>
                <c:pt idx="38">
                  <c:v>0.8883928571428571</c:v>
                </c:pt>
                <c:pt idx="39">
                  <c:v>0.8883928571428571</c:v>
                </c:pt>
                <c:pt idx="40">
                  <c:v>0.8883928571428571</c:v>
                </c:pt>
                <c:pt idx="41">
                  <c:v>0.8883928571428571</c:v>
                </c:pt>
                <c:pt idx="42">
                  <c:v>0.8883928571428571</c:v>
                </c:pt>
                <c:pt idx="43">
                  <c:v>0.8883928571428571</c:v>
                </c:pt>
                <c:pt idx="44">
                  <c:v>0.8883928571428571</c:v>
                </c:pt>
                <c:pt idx="45">
                  <c:v>0.8883928571428571</c:v>
                </c:pt>
                <c:pt idx="46">
                  <c:v>0.8883928571428571</c:v>
                </c:pt>
                <c:pt idx="47">
                  <c:v>0.8883928571428571</c:v>
                </c:pt>
                <c:pt idx="48">
                  <c:v>0.8883928571428571</c:v>
                </c:pt>
                <c:pt idx="49">
                  <c:v>0.8883928571428571</c:v>
                </c:pt>
                <c:pt idx="50">
                  <c:v>0.8883928571428571</c:v>
                </c:pt>
                <c:pt idx="51">
                  <c:v>0.8883928571428571</c:v>
                </c:pt>
                <c:pt idx="52">
                  <c:v>0.8883928571428571</c:v>
                </c:pt>
                <c:pt idx="53">
                  <c:v>0.8883928571428571</c:v>
                </c:pt>
                <c:pt idx="54">
                  <c:v>0.8883928571428571</c:v>
                </c:pt>
                <c:pt idx="55">
                  <c:v>0.8883928571428571</c:v>
                </c:pt>
                <c:pt idx="56">
                  <c:v>0.8883928571428571</c:v>
                </c:pt>
                <c:pt idx="57">
                  <c:v>0.8883928571428571</c:v>
                </c:pt>
                <c:pt idx="58">
                  <c:v>0.8883928571428571</c:v>
                </c:pt>
                <c:pt idx="59">
                  <c:v>0.8883928571428571</c:v>
                </c:pt>
                <c:pt idx="60">
                  <c:v>0.8883928571428571</c:v>
                </c:pt>
                <c:pt idx="61">
                  <c:v>0.8883928571428571</c:v>
                </c:pt>
                <c:pt idx="62">
                  <c:v>0.8883928571428571</c:v>
                </c:pt>
                <c:pt idx="63">
                  <c:v>0.8883928571428571</c:v>
                </c:pt>
                <c:pt idx="64">
                  <c:v>0.8883928571428571</c:v>
                </c:pt>
                <c:pt idx="65">
                  <c:v>0.8883928571428571</c:v>
                </c:pt>
                <c:pt idx="66">
                  <c:v>0.8883928571428571</c:v>
                </c:pt>
                <c:pt idx="67">
                  <c:v>0.8883928571428571</c:v>
                </c:pt>
                <c:pt idx="68">
                  <c:v>0.8883928571428571</c:v>
                </c:pt>
                <c:pt idx="69">
                  <c:v>0.8883928571428571</c:v>
                </c:pt>
                <c:pt idx="70">
                  <c:v>0.8883928571428571</c:v>
                </c:pt>
                <c:pt idx="71">
                  <c:v>0.8883928571428571</c:v>
                </c:pt>
                <c:pt idx="72">
                  <c:v>0.8883928571428571</c:v>
                </c:pt>
                <c:pt idx="73">
                  <c:v>0.8883928571428571</c:v>
                </c:pt>
                <c:pt idx="74">
                  <c:v>0.8883928571428571</c:v>
                </c:pt>
                <c:pt idx="75">
                  <c:v>0.8883928571428571</c:v>
                </c:pt>
                <c:pt idx="76">
                  <c:v>0.8883928571428571</c:v>
                </c:pt>
                <c:pt idx="77">
                  <c:v>0.8883928571428571</c:v>
                </c:pt>
                <c:pt idx="78">
                  <c:v>0.8883928571428571</c:v>
                </c:pt>
                <c:pt idx="79">
                  <c:v>0.8883928571428571</c:v>
                </c:pt>
                <c:pt idx="80">
                  <c:v>0.8883928571428571</c:v>
                </c:pt>
                <c:pt idx="81">
                  <c:v>0.8883928571428571</c:v>
                </c:pt>
                <c:pt idx="82">
                  <c:v>0.8883928571428571</c:v>
                </c:pt>
                <c:pt idx="83">
                  <c:v>0.8883928571428571</c:v>
                </c:pt>
                <c:pt idx="84">
                  <c:v>0.8883928571428571</c:v>
                </c:pt>
                <c:pt idx="85">
                  <c:v>0.8883928571428571</c:v>
                </c:pt>
                <c:pt idx="86">
                  <c:v>0.8883928571428571</c:v>
                </c:pt>
                <c:pt idx="87">
                  <c:v>0.8883928571428571</c:v>
                </c:pt>
                <c:pt idx="88">
                  <c:v>0.8883928571428571</c:v>
                </c:pt>
                <c:pt idx="89">
                  <c:v>0.8883928571428571</c:v>
                </c:pt>
                <c:pt idx="90">
                  <c:v>0.8883928571428571</c:v>
                </c:pt>
                <c:pt idx="91">
                  <c:v>0.8883928571428571</c:v>
                </c:pt>
                <c:pt idx="92">
                  <c:v>0.8883928571428571</c:v>
                </c:pt>
                <c:pt idx="93">
                  <c:v>0.8883928571428571</c:v>
                </c:pt>
                <c:pt idx="94">
                  <c:v>0.8883928571428571</c:v>
                </c:pt>
                <c:pt idx="95">
                  <c:v>0.8883928571428571</c:v>
                </c:pt>
                <c:pt idx="96">
                  <c:v>0.8883928571428571</c:v>
                </c:pt>
                <c:pt idx="97">
                  <c:v>0.8883928571428571</c:v>
                </c:pt>
                <c:pt idx="98">
                  <c:v>0.8883928571428571</c:v>
                </c:pt>
                <c:pt idx="99">
                  <c:v>0.8883928571428571</c:v>
                </c:pt>
                <c:pt idx="100">
                  <c:v>0.8883928571428571</c:v>
                </c:pt>
                <c:pt idx="101">
                  <c:v>0.8883928571428571</c:v>
                </c:pt>
                <c:pt idx="102">
                  <c:v>0.8883928571428571</c:v>
                </c:pt>
                <c:pt idx="103">
                  <c:v>0.8883928571428571</c:v>
                </c:pt>
                <c:pt idx="104">
                  <c:v>0.8883928571428571</c:v>
                </c:pt>
                <c:pt idx="105">
                  <c:v>0.8883928571428571</c:v>
                </c:pt>
                <c:pt idx="106">
                  <c:v>0.8883928571428571</c:v>
                </c:pt>
                <c:pt idx="107">
                  <c:v>0.8883928571428571</c:v>
                </c:pt>
                <c:pt idx="108">
                  <c:v>0.8883928571428571</c:v>
                </c:pt>
                <c:pt idx="109">
                  <c:v>0.8883928571428571</c:v>
                </c:pt>
                <c:pt idx="110">
                  <c:v>0.8883928571428571</c:v>
                </c:pt>
                <c:pt idx="111">
                  <c:v>0.8883928571428571</c:v>
                </c:pt>
                <c:pt idx="112">
                  <c:v>0.8883928571428571</c:v>
                </c:pt>
                <c:pt idx="113">
                  <c:v>0.8883928571428571</c:v>
                </c:pt>
                <c:pt idx="114">
                  <c:v>0.8883928571428571</c:v>
                </c:pt>
                <c:pt idx="115">
                  <c:v>0.8883928571428571</c:v>
                </c:pt>
                <c:pt idx="116">
                  <c:v>0.8883928571428571</c:v>
                </c:pt>
                <c:pt idx="117">
                  <c:v>0.8883928571428571</c:v>
                </c:pt>
                <c:pt idx="118">
                  <c:v>0.8883928571428571</c:v>
                </c:pt>
                <c:pt idx="119">
                  <c:v>0.8883928571428571</c:v>
                </c:pt>
                <c:pt idx="120">
                  <c:v>0.8883928571428571</c:v>
                </c:pt>
                <c:pt idx="121">
                  <c:v>0.8883928571428571</c:v>
                </c:pt>
                <c:pt idx="122">
                  <c:v>0.8883928571428571</c:v>
                </c:pt>
                <c:pt idx="123">
                  <c:v>0.8883928571428571</c:v>
                </c:pt>
                <c:pt idx="124">
                  <c:v>0.8883928571428571</c:v>
                </c:pt>
                <c:pt idx="125">
                  <c:v>0.8883928571428571</c:v>
                </c:pt>
                <c:pt idx="126">
                  <c:v>0.8883928571428571</c:v>
                </c:pt>
                <c:pt idx="127">
                  <c:v>0.8883928571428571</c:v>
                </c:pt>
                <c:pt idx="128">
                  <c:v>0.8883928571428571</c:v>
                </c:pt>
                <c:pt idx="129">
                  <c:v>0.8883928571428571</c:v>
                </c:pt>
                <c:pt idx="130">
                  <c:v>0.8883928571428571</c:v>
                </c:pt>
                <c:pt idx="131">
                  <c:v>0.8883928571428571</c:v>
                </c:pt>
                <c:pt idx="132">
                  <c:v>0.8883928571428571</c:v>
                </c:pt>
                <c:pt idx="133">
                  <c:v>0.8883928571428571</c:v>
                </c:pt>
                <c:pt idx="134">
                  <c:v>0.8883928571428571</c:v>
                </c:pt>
                <c:pt idx="135">
                  <c:v>0.8883928571428571</c:v>
                </c:pt>
                <c:pt idx="136">
                  <c:v>0.8883928571428571</c:v>
                </c:pt>
                <c:pt idx="137">
                  <c:v>0.8883928571428571</c:v>
                </c:pt>
                <c:pt idx="138">
                  <c:v>0.8883928571428571</c:v>
                </c:pt>
                <c:pt idx="139">
                  <c:v>0.8883928571428571</c:v>
                </c:pt>
                <c:pt idx="140">
                  <c:v>0.8883928571428571</c:v>
                </c:pt>
                <c:pt idx="141">
                  <c:v>0.8883928571428571</c:v>
                </c:pt>
                <c:pt idx="142">
                  <c:v>0.8883928571428571</c:v>
                </c:pt>
                <c:pt idx="143">
                  <c:v>0.8883928571428571</c:v>
                </c:pt>
                <c:pt idx="144">
                  <c:v>0.8883928571428571</c:v>
                </c:pt>
                <c:pt idx="145">
                  <c:v>0.8883928571428571</c:v>
                </c:pt>
                <c:pt idx="146">
                  <c:v>0.8883928571428571</c:v>
                </c:pt>
                <c:pt idx="147">
                  <c:v>0.8883928571428571</c:v>
                </c:pt>
                <c:pt idx="148">
                  <c:v>0.8883928571428571</c:v>
                </c:pt>
                <c:pt idx="149">
                  <c:v>0.8883928571428571</c:v>
                </c:pt>
                <c:pt idx="150">
                  <c:v>0.8883928571428571</c:v>
                </c:pt>
                <c:pt idx="151">
                  <c:v>0.8883928571428571</c:v>
                </c:pt>
                <c:pt idx="152">
                  <c:v>0.8883928571428571</c:v>
                </c:pt>
                <c:pt idx="153">
                  <c:v>0.8883928571428571</c:v>
                </c:pt>
                <c:pt idx="154">
                  <c:v>0.8883928571428571</c:v>
                </c:pt>
                <c:pt idx="155">
                  <c:v>0.8883928571428571</c:v>
                </c:pt>
                <c:pt idx="156">
                  <c:v>0.8883928571428571</c:v>
                </c:pt>
                <c:pt idx="157">
                  <c:v>0.8883928571428571</c:v>
                </c:pt>
                <c:pt idx="158">
                  <c:v>0.8883928571428571</c:v>
                </c:pt>
                <c:pt idx="159">
                  <c:v>0.8883928571428571</c:v>
                </c:pt>
                <c:pt idx="160">
                  <c:v>0.8883928571428571</c:v>
                </c:pt>
                <c:pt idx="161">
                  <c:v>0.8883928571428571</c:v>
                </c:pt>
                <c:pt idx="162">
                  <c:v>0.8883928571428571</c:v>
                </c:pt>
                <c:pt idx="163">
                  <c:v>0.8883928571428571</c:v>
                </c:pt>
                <c:pt idx="164">
                  <c:v>0.8883928571428571</c:v>
                </c:pt>
                <c:pt idx="165">
                  <c:v>0.8883928571428571</c:v>
                </c:pt>
                <c:pt idx="166">
                  <c:v>0.8883928571428571</c:v>
                </c:pt>
                <c:pt idx="167">
                  <c:v>0.8883928571428571</c:v>
                </c:pt>
                <c:pt idx="168">
                  <c:v>0.8883928571428571</c:v>
                </c:pt>
                <c:pt idx="169">
                  <c:v>0.8883928571428571</c:v>
                </c:pt>
                <c:pt idx="170">
                  <c:v>0.8883928571428571</c:v>
                </c:pt>
                <c:pt idx="171">
                  <c:v>0.8883928571428571</c:v>
                </c:pt>
                <c:pt idx="172">
                  <c:v>0.8883928571428571</c:v>
                </c:pt>
                <c:pt idx="173">
                  <c:v>0.8883928571428571</c:v>
                </c:pt>
                <c:pt idx="174">
                  <c:v>0.8883928571428571</c:v>
                </c:pt>
                <c:pt idx="175">
                  <c:v>0.8883928571428571</c:v>
                </c:pt>
                <c:pt idx="176">
                  <c:v>0.8883928571428571</c:v>
                </c:pt>
                <c:pt idx="177">
                  <c:v>0.8883928571428571</c:v>
                </c:pt>
                <c:pt idx="178">
                  <c:v>0.8883928571428571</c:v>
                </c:pt>
                <c:pt idx="179">
                  <c:v>0.8883928571428571</c:v>
                </c:pt>
                <c:pt idx="180">
                  <c:v>0.8883928571428571</c:v>
                </c:pt>
                <c:pt idx="181">
                  <c:v>0.8883928571428571</c:v>
                </c:pt>
                <c:pt idx="182">
                  <c:v>0.8883928571428571</c:v>
                </c:pt>
                <c:pt idx="183">
                  <c:v>0.8883928571428571</c:v>
                </c:pt>
                <c:pt idx="184">
                  <c:v>0.8883928571428571</c:v>
                </c:pt>
                <c:pt idx="185">
                  <c:v>0.8883928571428571</c:v>
                </c:pt>
                <c:pt idx="186">
                  <c:v>0.8883928571428571</c:v>
                </c:pt>
                <c:pt idx="187">
                  <c:v>0.8883928571428571</c:v>
                </c:pt>
                <c:pt idx="188">
                  <c:v>0.8883928571428571</c:v>
                </c:pt>
                <c:pt idx="189">
                  <c:v>0.8883928571428571</c:v>
                </c:pt>
                <c:pt idx="190">
                  <c:v>0.8883928571428571</c:v>
                </c:pt>
                <c:pt idx="191">
                  <c:v>0.8883928571428571</c:v>
                </c:pt>
                <c:pt idx="192">
                  <c:v>0.8883928571428571</c:v>
                </c:pt>
                <c:pt idx="193">
                  <c:v>0.8883928571428571</c:v>
                </c:pt>
                <c:pt idx="194">
                  <c:v>0.8883928571428571</c:v>
                </c:pt>
                <c:pt idx="195">
                  <c:v>0.8883928571428571</c:v>
                </c:pt>
                <c:pt idx="196">
                  <c:v>0.8883928571428571</c:v>
                </c:pt>
                <c:pt idx="197">
                  <c:v>0.8883928571428571</c:v>
                </c:pt>
                <c:pt idx="198">
                  <c:v>0.8883928571428571</c:v>
                </c:pt>
                <c:pt idx="199">
                  <c:v>0.8883928571428571</c:v>
                </c:pt>
                <c:pt idx="200">
                  <c:v>0.8883928571428571</c:v>
                </c:pt>
                <c:pt idx="201">
                  <c:v>0.8883928571428571</c:v>
                </c:pt>
                <c:pt idx="202">
                  <c:v>0.8883928571428571</c:v>
                </c:pt>
                <c:pt idx="203">
                  <c:v>0.8883928571428571</c:v>
                </c:pt>
                <c:pt idx="204">
                  <c:v>0.8883928571428571</c:v>
                </c:pt>
                <c:pt idx="205">
                  <c:v>0.8883928571428571</c:v>
                </c:pt>
                <c:pt idx="206">
                  <c:v>0.8883928571428571</c:v>
                </c:pt>
                <c:pt idx="207">
                  <c:v>0.8883928571428571</c:v>
                </c:pt>
                <c:pt idx="208">
                  <c:v>0.8883928571428571</c:v>
                </c:pt>
                <c:pt idx="209">
                  <c:v>0.8883928571428571</c:v>
                </c:pt>
                <c:pt idx="210">
                  <c:v>0.8883928571428571</c:v>
                </c:pt>
                <c:pt idx="211">
                  <c:v>0.8883928571428571</c:v>
                </c:pt>
                <c:pt idx="212">
                  <c:v>0.8883928571428571</c:v>
                </c:pt>
                <c:pt idx="213">
                  <c:v>0.8883928571428571</c:v>
                </c:pt>
                <c:pt idx="214">
                  <c:v>0.8883928571428571</c:v>
                </c:pt>
                <c:pt idx="215">
                  <c:v>0.8883928571428571</c:v>
                </c:pt>
                <c:pt idx="216">
                  <c:v>0.8883928571428571</c:v>
                </c:pt>
                <c:pt idx="217">
                  <c:v>0.8883928571428571</c:v>
                </c:pt>
                <c:pt idx="218">
                  <c:v>0.8883928571428571</c:v>
                </c:pt>
                <c:pt idx="219">
                  <c:v>0.8883928571428571</c:v>
                </c:pt>
                <c:pt idx="220">
                  <c:v>0.8883928571428571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876-41BB-9EAE-2823CC0565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5521280"/>
        <c:axId val="145531648"/>
      </c:scatterChart>
      <c:valAx>
        <c:axId val="145521280"/>
        <c:scaling>
          <c:orientation val="minMax"/>
          <c:max val="12"/>
        </c:scaling>
        <c:delete val="0"/>
        <c:axPos val="b"/>
        <c:title>
          <c:tx>
            <c:rich>
              <a:bodyPr/>
              <a:lstStyle/>
              <a:p>
                <a:pPr>
                  <a:defRPr lang="ja-JP">
                    <a:latin typeface="+mj-lt"/>
                  </a:defRPr>
                </a:pPr>
                <a:r>
                  <a:rPr lang="en-US" altLang="ja-JP">
                    <a:latin typeface="+mj-lt"/>
                  </a:rPr>
                  <a:t>Months</a:t>
                </a:r>
                <a:endParaRPr lang="ja-JP">
                  <a:latin typeface="+mj-lt"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>
                <a:latin typeface="+mj-lt"/>
              </a:defRPr>
            </a:pPr>
            <a:endParaRPr lang="ja-JP"/>
          </a:p>
        </c:txPr>
        <c:crossAx val="145531648"/>
        <c:crosses val="autoZero"/>
        <c:crossBetween val="midCat"/>
      </c:valAx>
      <c:valAx>
        <c:axId val="145531648"/>
        <c:scaling>
          <c:orientation val="minMax"/>
          <c:max val="1"/>
          <c:min val="0.8"/>
        </c:scaling>
        <c:delete val="0"/>
        <c:axPos val="l"/>
        <c:title>
          <c:tx>
            <c:rich>
              <a:bodyPr/>
              <a:lstStyle/>
              <a:p>
                <a:pPr>
                  <a:defRPr lang="ja-JP">
                    <a:latin typeface="+mj-lt"/>
                  </a:defRPr>
                </a:pPr>
                <a:r>
                  <a:rPr lang="en-US" altLang="ja-JP" dirty="0">
                    <a:latin typeface="+mj-lt"/>
                  </a:rPr>
                  <a:t>Survival Probability</a:t>
                </a:r>
                <a:endParaRPr lang="ja-JP" dirty="0">
                  <a:latin typeface="+mj-lt"/>
                </a:endParaRPr>
              </a:p>
            </c:rich>
          </c:tx>
          <c:overlay val="0"/>
        </c:title>
        <c:numFmt formatCode="0.00" sourceLinked="0"/>
        <c:majorTickMark val="out"/>
        <c:minorTickMark val="none"/>
        <c:tickLblPos val="nextTo"/>
        <c:txPr>
          <a:bodyPr/>
          <a:lstStyle/>
          <a:p>
            <a:pPr>
              <a:defRPr lang="ja-JP">
                <a:latin typeface="+mj-lt"/>
              </a:defRPr>
            </a:pPr>
            <a:endParaRPr lang="ja-JP"/>
          </a:p>
        </c:txPr>
        <c:crossAx val="145521280"/>
        <c:crosses val="autoZero"/>
        <c:crossBetween val="midCat"/>
        <c:majorUnit val="0.2"/>
      </c:valAx>
      <c:spPr>
        <a:noFill/>
      </c:spPr>
    </c:plotArea>
    <c:plotVisOnly val="1"/>
    <c:dispBlanksAs val="gap"/>
    <c:showDLblsOverMax val="0"/>
  </c:chart>
  <c:txPr>
    <a:bodyPr/>
    <a:lstStyle/>
    <a:p>
      <a:pPr>
        <a:defRPr sz="1000">
          <a:latin typeface="Arial" panose="020B0604020202020204" pitchFamily="34" charset="0"/>
          <a:cs typeface="Arial" panose="020B0604020202020204" pitchFamily="34" charset="0"/>
        </a:defRPr>
      </a:pPr>
      <a:endParaRPr lang="ja-JP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0.30575</cdr:x>
      <cdr:y>0.00254</cdr:y>
    </cdr:from>
    <cdr:to>
      <cdr:x>0.85598</cdr:x>
      <cdr:y>0.09071</cdr:y>
    </cdr:to>
    <cdr:sp macro="" textlink="">
      <cdr:nvSpPr>
        <cdr:cNvPr id="2" name="テキスト ボックス 7">
          <a:extLst xmlns:a="http://schemas.openxmlformats.org/drawingml/2006/main">
            <a:ext uri="{FF2B5EF4-FFF2-40B4-BE49-F238E27FC236}">
              <a16:creationId xmlns:a16="http://schemas.microsoft.com/office/drawing/2014/main" id="{35CC8BA5-3640-45C6-AA08-DD9CAAAE4B35}"/>
            </a:ext>
          </a:extLst>
        </cdr:cNvPr>
        <cdr:cNvSpPr txBox="1"/>
      </cdr:nvSpPr>
      <cdr:spPr>
        <a:xfrm xmlns:a="http://schemas.openxmlformats.org/drawingml/2006/main">
          <a:off x="1083842" y="7315"/>
          <a:ext cx="1950483" cy="2539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50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rPr>
            <a:t>B Value of BMD at Total Hip</a:t>
          </a:r>
          <a:endParaRPr kumimoji="1" lang="ja-JP" altLang="en-US" sz="1050" b="1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0.23883</cdr:x>
      <cdr:y>0.18282</cdr:y>
    </cdr:from>
    <cdr:to>
      <cdr:x>0.33793</cdr:x>
      <cdr:y>0.23746</cdr:y>
    </cdr:to>
    <cdr:sp macro="" textlink="">
      <cdr:nvSpPr>
        <cdr:cNvPr id="3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1332D48A-B7AF-4D88-A92C-1E107CFEFFD8}"/>
            </a:ext>
          </a:extLst>
        </cdr:cNvPr>
        <cdr:cNvSpPr txBox="1"/>
      </cdr:nvSpPr>
      <cdr:spPr>
        <a:xfrm xmlns:a="http://schemas.openxmlformats.org/drawingml/2006/main">
          <a:off x="846626" y="526534"/>
          <a:ext cx="351279" cy="1573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0.27811</cdr:x>
      <cdr:y>0.16657</cdr:y>
    </cdr:from>
    <cdr:to>
      <cdr:x>0.37649</cdr:x>
      <cdr:y>0.23136</cdr:y>
    </cdr:to>
    <cdr:sp macro="" textlink="">
      <cdr:nvSpPr>
        <cdr:cNvPr id="4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1332D48A-B7AF-4D88-A92C-1E107CFEFFD8}"/>
            </a:ext>
          </a:extLst>
        </cdr:cNvPr>
        <cdr:cNvSpPr txBox="1"/>
      </cdr:nvSpPr>
      <cdr:spPr>
        <a:xfrm xmlns:a="http://schemas.openxmlformats.org/drawingml/2006/main">
          <a:off x="985857" y="479731"/>
          <a:ext cx="348732" cy="1865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0.85034</cdr:x>
      <cdr:y>0.15824</cdr:y>
    </cdr:from>
    <cdr:to>
      <cdr:x>0.94841</cdr:x>
      <cdr:y>0.20934</cdr:y>
    </cdr:to>
    <cdr:sp macro="" textlink="">
      <cdr:nvSpPr>
        <cdr:cNvPr id="5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1332D48A-B7AF-4D88-A92C-1E107CFEFFD8}"/>
            </a:ext>
          </a:extLst>
        </cdr:cNvPr>
        <cdr:cNvSpPr txBox="1"/>
      </cdr:nvSpPr>
      <cdr:spPr>
        <a:xfrm xmlns:a="http://schemas.openxmlformats.org/drawingml/2006/main">
          <a:off x="3014328" y="455726"/>
          <a:ext cx="347658" cy="14718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0.66013</cdr:x>
      <cdr:y>0.14932</cdr:y>
    </cdr:from>
    <cdr:to>
      <cdr:x>0.75844</cdr:x>
      <cdr:y>0.20264</cdr:y>
    </cdr:to>
    <cdr:sp macro="" textlink="">
      <cdr:nvSpPr>
        <cdr:cNvPr id="6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1332D48A-B7AF-4D88-A92C-1E107CFEFFD8}"/>
            </a:ext>
          </a:extLst>
        </cdr:cNvPr>
        <cdr:cNvSpPr txBox="1"/>
      </cdr:nvSpPr>
      <cdr:spPr>
        <a:xfrm xmlns:a="http://schemas.openxmlformats.org/drawingml/2006/main">
          <a:off x="2340055" y="430033"/>
          <a:ext cx="348513" cy="1535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0.46908</cdr:x>
      <cdr:y>0.13057</cdr:y>
    </cdr:from>
    <cdr:to>
      <cdr:x>0.5686</cdr:x>
      <cdr:y>0.18917</cdr:y>
    </cdr:to>
    <cdr:sp macro="" textlink="">
      <cdr:nvSpPr>
        <cdr:cNvPr id="7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1332D48A-B7AF-4D88-A92C-1E107CFEFFD8}"/>
            </a:ext>
          </a:extLst>
        </cdr:cNvPr>
        <cdr:cNvSpPr txBox="1"/>
      </cdr:nvSpPr>
      <cdr:spPr>
        <a:xfrm xmlns:a="http://schemas.openxmlformats.org/drawingml/2006/main">
          <a:off x="1662821" y="376043"/>
          <a:ext cx="352806" cy="16876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0.8171</cdr:x>
      <cdr:y>0.16569</cdr:y>
    </cdr:from>
    <cdr:to>
      <cdr:x>0.9069</cdr:x>
      <cdr:y>0.21417</cdr:y>
    </cdr:to>
    <cdr:sp macro="" textlink="">
      <cdr:nvSpPr>
        <cdr:cNvPr id="8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1332D48A-B7AF-4D88-A92C-1E107CFEFFD8}"/>
            </a:ext>
          </a:extLst>
        </cdr:cNvPr>
        <cdr:cNvSpPr txBox="1"/>
      </cdr:nvSpPr>
      <cdr:spPr>
        <a:xfrm xmlns:a="http://schemas.openxmlformats.org/drawingml/2006/main">
          <a:off x="2896519" y="477181"/>
          <a:ext cx="318305" cy="13962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0.23251</cdr:x>
      <cdr:y>0</cdr:y>
    </cdr:from>
    <cdr:to>
      <cdr:x>0.87721</cdr:x>
      <cdr:y>0.08795</cdr:y>
    </cdr:to>
    <cdr:sp macro="" textlink="">
      <cdr:nvSpPr>
        <cdr:cNvPr id="2" name="テキスト ボックス 7">
          <a:extLst xmlns:a="http://schemas.openxmlformats.org/drawingml/2006/main">
            <a:ext uri="{FF2B5EF4-FFF2-40B4-BE49-F238E27FC236}">
              <a16:creationId xmlns:a16="http://schemas.microsoft.com/office/drawing/2014/main" id="{660F9698-58AF-44D3-A3D7-B2DA55AE510B}"/>
            </a:ext>
          </a:extLst>
        </cdr:cNvPr>
        <cdr:cNvSpPr txBox="1"/>
      </cdr:nvSpPr>
      <cdr:spPr>
        <a:xfrm xmlns:a="http://schemas.openxmlformats.org/drawingml/2006/main">
          <a:off x="824204" y="0"/>
          <a:ext cx="2285381" cy="25391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50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rPr>
            <a:t>A Value of BMD at Lumbar Spine</a:t>
          </a:r>
          <a:endParaRPr kumimoji="1" lang="ja-JP" altLang="en-US" sz="1050" b="1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0.8584</cdr:x>
      <cdr:y>0.15996</cdr:y>
    </cdr:from>
    <cdr:to>
      <cdr:x>0.94895</cdr:x>
      <cdr:y>0.21986</cdr:y>
    </cdr:to>
    <cdr:sp macro="" textlink="">
      <cdr:nvSpPr>
        <cdr:cNvPr id="3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D1B6F9FB-8BAA-4A35-BC0C-E26B39CEA1CA}"/>
            </a:ext>
          </a:extLst>
        </cdr:cNvPr>
        <cdr:cNvSpPr txBox="1"/>
      </cdr:nvSpPr>
      <cdr:spPr>
        <a:xfrm xmlns:a="http://schemas.openxmlformats.org/drawingml/2006/main">
          <a:off x="3042902" y="461797"/>
          <a:ext cx="320987" cy="1729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0.81702</cdr:x>
      <cdr:y>0.17507</cdr:y>
    </cdr:from>
    <cdr:to>
      <cdr:x>0.90864</cdr:x>
      <cdr:y>0.2221</cdr:y>
    </cdr:to>
    <cdr:sp macro="" textlink="">
      <cdr:nvSpPr>
        <cdr:cNvPr id="4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D1B6F9FB-8BAA-4A35-BC0C-E26B39CEA1CA}"/>
            </a:ext>
          </a:extLst>
        </cdr:cNvPr>
        <cdr:cNvSpPr txBox="1"/>
      </cdr:nvSpPr>
      <cdr:spPr>
        <a:xfrm xmlns:a="http://schemas.openxmlformats.org/drawingml/2006/main">
          <a:off x="2896210" y="505419"/>
          <a:ext cx="324805" cy="1357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0.66352</cdr:x>
      <cdr:y>0.12135</cdr:y>
    </cdr:from>
    <cdr:to>
      <cdr:x>0.75369</cdr:x>
      <cdr:y>0.18125</cdr:y>
    </cdr:to>
    <cdr:sp macro="" textlink="">
      <cdr:nvSpPr>
        <cdr:cNvPr id="5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D1B6F9FB-8BAA-4A35-BC0C-E26B39CEA1CA}"/>
            </a:ext>
          </a:extLst>
        </cdr:cNvPr>
        <cdr:cNvSpPr txBox="1"/>
      </cdr:nvSpPr>
      <cdr:spPr>
        <a:xfrm xmlns:a="http://schemas.openxmlformats.org/drawingml/2006/main">
          <a:off x="2352100" y="350352"/>
          <a:ext cx="319640" cy="1729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0.6227</cdr:x>
      <cdr:y>0.13237</cdr:y>
    </cdr:from>
    <cdr:to>
      <cdr:x>0.71339</cdr:x>
      <cdr:y>0.19227</cdr:y>
    </cdr:to>
    <cdr:sp macro="" textlink="">
      <cdr:nvSpPr>
        <cdr:cNvPr id="6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D1B6F9FB-8BAA-4A35-BC0C-E26B39CEA1CA}"/>
            </a:ext>
          </a:extLst>
        </cdr:cNvPr>
        <cdr:cNvSpPr txBox="1"/>
      </cdr:nvSpPr>
      <cdr:spPr>
        <a:xfrm xmlns:a="http://schemas.openxmlformats.org/drawingml/2006/main">
          <a:off x="2207387" y="382167"/>
          <a:ext cx="321477" cy="1729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0.46915</cdr:x>
      <cdr:y>0.13568</cdr:y>
    </cdr:from>
    <cdr:to>
      <cdr:x>0.56202</cdr:x>
      <cdr:y>0.19557</cdr:y>
    </cdr:to>
    <cdr:sp macro="" textlink="">
      <cdr:nvSpPr>
        <cdr:cNvPr id="7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D1B6F9FB-8BAA-4A35-BC0C-E26B39CEA1CA}"/>
            </a:ext>
          </a:extLst>
        </cdr:cNvPr>
        <cdr:cNvSpPr txBox="1"/>
      </cdr:nvSpPr>
      <cdr:spPr>
        <a:xfrm xmlns:a="http://schemas.openxmlformats.org/drawingml/2006/main">
          <a:off x="1663091" y="391722"/>
          <a:ext cx="329199" cy="1729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0.42894</cdr:x>
      <cdr:y>0.14119</cdr:y>
    </cdr:from>
    <cdr:to>
      <cdr:x>0.5253</cdr:x>
      <cdr:y>0.20108</cdr:y>
    </cdr:to>
    <cdr:sp macro="" textlink="">
      <cdr:nvSpPr>
        <cdr:cNvPr id="8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D1B6F9FB-8BAA-4A35-BC0C-E26B39CEA1CA}"/>
            </a:ext>
          </a:extLst>
        </cdr:cNvPr>
        <cdr:cNvSpPr txBox="1"/>
      </cdr:nvSpPr>
      <cdr:spPr>
        <a:xfrm xmlns:a="http://schemas.openxmlformats.org/drawingml/2006/main">
          <a:off x="1520546" y="407629"/>
          <a:ext cx="341569" cy="1729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0.23335</cdr:x>
      <cdr:y>0.18855</cdr:y>
    </cdr:from>
    <cdr:to>
      <cdr:x>0.32384</cdr:x>
      <cdr:y>0.24845</cdr:y>
    </cdr:to>
    <cdr:sp macro="" textlink="">
      <cdr:nvSpPr>
        <cdr:cNvPr id="9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D1B6F9FB-8BAA-4A35-BC0C-E26B39CEA1CA}"/>
            </a:ext>
          </a:extLst>
        </cdr:cNvPr>
        <cdr:cNvSpPr txBox="1"/>
      </cdr:nvSpPr>
      <cdr:spPr>
        <a:xfrm xmlns:a="http://schemas.openxmlformats.org/drawingml/2006/main">
          <a:off x="827211" y="544346"/>
          <a:ext cx="320764" cy="1729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0.27278</cdr:x>
      <cdr:y>0.1642</cdr:y>
    </cdr:from>
    <cdr:to>
      <cdr:x>0.37825</cdr:x>
      <cdr:y>0.2241</cdr:y>
    </cdr:to>
    <cdr:sp macro="" textlink="">
      <cdr:nvSpPr>
        <cdr:cNvPr id="10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D1B6F9FB-8BAA-4A35-BC0C-E26B39CEA1CA}"/>
            </a:ext>
          </a:extLst>
        </cdr:cNvPr>
        <cdr:cNvSpPr txBox="1"/>
      </cdr:nvSpPr>
      <cdr:spPr>
        <a:xfrm xmlns:a="http://schemas.openxmlformats.org/drawingml/2006/main">
          <a:off x="966962" y="474039"/>
          <a:ext cx="373867" cy="1729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0.23579</cdr:x>
      <cdr:y>0</cdr:y>
    </cdr:from>
    <cdr:to>
      <cdr:x>0.88177</cdr:x>
      <cdr:y>0.08657</cdr:y>
    </cdr:to>
    <cdr:sp macro="" textlink="">
      <cdr:nvSpPr>
        <cdr:cNvPr id="2" name="テキスト ボックス 7">
          <a:extLst xmlns:a="http://schemas.openxmlformats.org/drawingml/2006/main">
            <a:ext uri="{FF2B5EF4-FFF2-40B4-BE49-F238E27FC236}">
              <a16:creationId xmlns:a16="http://schemas.microsoft.com/office/drawing/2014/main" id="{0FCFCC82-A671-487E-A022-F1626FAE6E74}"/>
            </a:ext>
          </a:extLst>
        </cdr:cNvPr>
        <cdr:cNvSpPr txBox="1"/>
      </cdr:nvSpPr>
      <cdr:spPr>
        <a:xfrm xmlns:a="http://schemas.openxmlformats.org/drawingml/2006/main">
          <a:off x="835840" y="0"/>
          <a:ext cx="2289925" cy="25391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1050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rPr>
            <a:t>C Value of BMD at Femoral Neck</a:t>
          </a:r>
          <a:endParaRPr kumimoji="1" lang="ja-JP" altLang="en-US" sz="1050" b="1" dirty="0">
            <a:solidFill>
              <a:schemeClr val="tx1"/>
            </a:solidFill>
            <a:latin typeface="+mj-lt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0.28056</cdr:x>
      <cdr:y>0.1262</cdr:y>
    </cdr:from>
    <cdr:to>
      <cdr:x>0.38172</cdr:x>
      <cdr:y>0.1861</cdr:y>
    </cdr:to>
    <cdr:sp macro="" textlink="">
      <cdr:nvSpPr>
        <cdr:cNvPr id="3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1332D48A-B7AF-4D88-A92C-1E107CFEFFD8}"/>
            </a:ext>
          </a:extLst>
        </cdr:cNvPr>
        <cdr:cNvSpPr txBox="1"/>
      </cdr:nvSpPr>
      <cdr:spPr>
        <a:xfrm xmlns:a="http://schemas.openxmlformats.org/drawingml/2006/main">
          <a:off x="994533" y="370166"/>
          <a:ext cx="358630" cy="17569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0.68087</cdr:x>
      <cdr:y>0.11118</cdr:y>
    </cdr:from>
    <cdr:to>
      <cdr:x>0.7631</cdr:x>
      <cdr:y>0.17108</cdr:y>
    </cdr:to>
    <cdr:sp macro="" textlink="">
      <cdr:nvSpPr>
        <cdr:cNvPr id="4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1332D48A-B7AF-4D88-A92C-1E107CFEFFD8}"/>
            </a:ext>
          </a:extLst>
        </cdr:cNvPr>
        <cdr:cNvSpPr txBox="1"/>
      </cdr:nvSpPr>
      <cdr:spPr>
        <a:xfrm xmlns:a="http://schemas.openxmlformats.org/drawingml/2006/main">
          <a:off x="2413603" y="326115"/>
          <a:ext cx="291475" cy="1756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0.87377</cdr:x>
      <cdr:y>0.09961</cdr:y>
    </cdr:from>
    <cdr:to>
      <cdr:x>0.96561</cdr:x>
      <cdr:y>0.16453</cdr:y>
    </cdr:to>
    <cdr:sp macro="" textlink="">
      <cdr:nvSpPr>
        <cdr:cNvPr id="5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1332D48A-B7AF-4D88-A92C-1E107CFEFFD8}"/>
            </a:ext>
          </a:extLst>
        </cdr:cNvPr>
        <cdr:cNvSpPr txBox="1"/>
      </cdr:nvSpPr>
      <cdr:spPr>
        <a:xfrm xmlns:a="http://schemas.openxmlformats.org/drawingml/2006/main">
          <a:off x="3097402" y="292183"/>
          <a:ext cx="325544" cy="19041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0.47727</cdr:x>
      <cdr:y>0.0807</cdr:y>
    </cdr:from>
    <cdr:to>
      <cdr:x>0.56713</cdr:x>
      <cdr:y>0.1406</cdr:y>
    </cdr:to>
    <cdr:sp macro="" textlink="">
      <cdr:nvSpPr>
        <cdr:cNvPr id="6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1332D48A-B7AF-4D88-A92C-1E107CFEFFD8}"/>
            </a:ext>
          </a:extLst>
        </cdr:cNvPr>
        <cdr:cNvSpPr txBox="1"/>
      </cdr:nvSpPr>
      <cdr:spPr>
        <a:xfrm xmlns:a="http://schemas.openxmlformats.org/drawingml/2006/main">
          <a:off x="1691872" y="236699"/>
          <a:ext cx="318516" cy="1756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0.24143</cdr:x>
      <cdr:y>0.15272</cdr:y>
    </cdr:from>
    <cdr:to>
      <cdr:x>0.33103</cdr:x>
      <cdr:y>0.21262</cdr:y>
    </cdr:to>
    <cdr:sp macro="" textlink="">
      <cdr:nvSpPr>
        <cdr:cNvPr id="7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18A4EFA-9761-4B1F-9C82-A48F70FDAD17}"/>
            </a:ext>
          </a:extLst>
        </cdr:cNvPr>
        <cdr:cNvSpPr txBox="1"/>
      </cdr:nvSpPr>
      <cdr:spPr>
        <a:xfrm xmlns:a="http://schemas.openxmlformats.org/drawingml/2006/main">
          <a:off x="855853" y="447946"/>
          <a:ext cx="317605" cy="1756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0.45329</cdr:x>
      <cdr:y>0.08431</cdr:y>
    </cdr:from>
    <cdr:to>
      <cdr:x>0.49798</cdr:x>
      <cdr:y>0.1442</cdr:y>
    </cdr:to>
    <cdr:sp macro="" textlink="">
      <cdr:nvSpPr>
        <cdr:cNvPr id="8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18A4EFA-9761-4B1F-9C82-A48F70FDAD17}"/>
            </a:ext>
          </a:extLst>
        </cdr:cNvPr>
        <cdr:cNvSpPr txBox="1"/>
      </cdr:nvSpPr>
      <cdr:spPr>
        <a:xfrm xmlns:a="http://schemas.openxmlformats.org/drawingml/2006/main">
          <a:off x="1606850" y="247302"/>
          <a:ext cx="158420" cy="1756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0.84737</cdr:x>
      <cdr:y>0.11916</cdr:y>
    </cdr:from>
    <cdr:to>
      <cdr:x>0.89206</cdr:x>
      <cdr:y>0.17906</cdr:y>
    </cdr:to>
    <cdr:sp macro="" textlink="">
      <cdr:nvSpPr>
        <cdr:cNvPr id="9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74B63FC3-4238-4C47-B68B-D4D609F2B89D}"/>
            </a:ext>
          </a:extLst>
        </cdr:cNvPr>
        <cdr:cNvSpPr txBox="1"/>
      </cdr:nvSpPr>
      <cdr:spPr>
        <a:xfrm xmlns:a="http://schemas.openxmlformats.org/drawingml/2006/main">
          <a:off x="3003827" y="349515"/>
          <a:ext cx="158420" cy="17569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0.08635</cdr:x>
      <cdr:y>0</cdr:y>
    </cdr:from>
    <cdr:to>
      <cdr:x>1</cdr:x>
      <cdr:y>0.13504</cdr:y>
    </cdr:to>
    <cdr:sp macro="" textlink="">
      <cdr:nvSpPr>
        <cdr:cNvPr id="2" name="テキスト ボックス 2">
          <a:extLst xmlns:a="http://schemas.openxmlformats.org/drawingml/2006/main">
            <a:ext uri="{FF2B5EF4-FFF2-40B4-BE49-F238E27FC236}">
              <a16:creationId xmlns:a16="http://schemas.microsoft.com/office/drawing/2014/main" id="{E75BEE8B-67B9-47FC-AB4E-FEEE6C815788}"/>
            </a:ext>
          </a:extLst>
        </cdr:cNvPr>
        <cdr:cNvSpPr txBox="1"/>
      </cdr:nvSpPr>
      <cdr:spPr>
        <a:xfrm xmlns:a="http://schemas.openxmlformats.org/drawingml/2006/main">
          <a:off x="270443" y="0"/>
          <a:ext cx="2861557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algn="ctr" defTabSz="4572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en-US" altLang="ja-JP" sz="1000" b="1" noProof="0" dirty="0">
              <a:solidFill>
                <a:schemeClr val="tx1"/>
              </a:solidFill>
              <a:latin typeface="+mj-lt"/>
              <a:ea typeface="ＭＳ Ｐゴシック"/>
              <a:cs typeface="Times New Roman" panose="02020603050405020304" pitchFamily="18" charset="0"/>
            </a:rPr>
            <a:t>D</a:t>
          </a:r>
          <a:r>
            <a:rPr kumimoji="1" lang="ja-JP" altLang="en-US" sz="1000" b="1" noProof="0" dirty="0">
              <a:solidFill>
                <a:schemeClr val="tx1"/>
              </a:solidFill>
              <a:latin typeface="+mj-lt"/>
              <a:ea typeface="ＭＳ Ｐゴシック"/>
              <a:cs typeface="Times New Roman" panose="02020603050405020304" pitchFamily="18" charset="0"/>
            </a:rPr>
            <a:t> </a:t>
          </a:r>
          <a:r>
            <a: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/>
              <a:cs typeface="Times New Roman" panose="02020603050405020304" pitchFamily="18" charset="0"/>
            </a:rPr>
            <a:t>Change in BMD of Lumbar Spine Value</a:t>
          </a:r>
        </a:p>
        <a:p xmlns:a="http://schemas.openxmlformats.org/drawingml/2006/main">
          <a:pPr marL="0" marR="0" lvl="0" indent="0" algn="ctr" defTabSz="4572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/>
              <a:cs typeface="Times New Roman" panose="02020603050405020304" pitchFamily="18" charset="0"/>
            </a:rPr>
            <a:t>for Naïve vs. Switch</a:t>
          </a:r>
          <a:endParaRPr kumimoji="1" lang="ja-JP" altLang="en-US" sz="1000" b="1" i="0" u="none" strike="noStrike" kern="1200" cap="none" spc="0" normalizeH="0" baseline="0" noProof="0" dirty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ＭＳ Ｐゴシック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0.85996</cdr:x>
      <cdr:y>0.47175</cdr:y>
    </cdr:from>
    <cdr:to>
      <cdr:x>0.98604</cdr:x>
      <cdr:y>0.52997</cdr:y>
    </cdr:to>
    <cdr:sp macro="" textlink="">
      <cdr:nvSpPr>
        <cdr:cNvPr id="3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2A3C34AC-C2F2-4EEE-8814-0EB35701D4F7}"/>
            </a:ext>
          </a:extLst>
        </cdr:cNvPr>
        <cdr:cNvSpPr txBox="1"/>
      </cdr:nvSpPr>
      <cdr:spPr>
        <a:xfrm xmlns:a="http://schemas.openxmlformats.org/drawingml/2006/main">
          <a:off x="2970638" y="1397781"/>
          <a:ext cx="435519" cy="1725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0.85692</cdr:x>
      <cdr:y>0.37952</cdr:y>
    </cdr:from>
    <cdr:to>
      <cdr:x>0.983</cdr:x>
      <cdr:y>0.43774</cdr:y>
    </cdr:to>
    <cdr:sp macro="" textlink="">
      <cdr:nvSpPr>
        <cdr:cNvPr id="4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2A3C34AC-C2F2-4EEE-8814-0EB35701D4F7}"/>
            </a:ext>
          </a:extLst>
        </cdr:cNvPr>
        <cdr:cNvSpPr txBox="1"/>
      </cdr:nvSpPr>
      <cdr:spPr>
        <a:xfrm xmlns:a="http://schemas.openxmlformats.org/drawingml/2006/main">
          <a:off x="2960128" y="1124512"/>
          <a:ext cx="435519" cy="1725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0.86054</cdr:x>
      <cdr:y>0.26032</cdr:y>
    </cdr:from>
    <cdr:to>
      <cdr:x>0.98662</cdr:x>
      <cdr:y>0.31854</cdr:y>
    </cdr:to>
    <cdr:sp macro="" textlink="">
      <cdr:nvSpPr>
        <cdr:cNvPr id="5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2A3C34AC-C2F2-4EEE-8814-0EB35701D4F7}"/>
            </a:ext>
          </a:extLst>
        </cdr:cNvPr>
        <cdr:cNvSpPr txBox="1"/>
      </cdr:nvSpPr>
      <cdr:spPr>
        <a:xfrm xmlns:a="http://schemas.openxmlformats.org/drawingml/2006/main">
          <a:off x="2972611" y="771309"/>
          <a:ext cx="435528" cy="1725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0.86019</cdr:x>
      <cdr:y>0.22592</cdr:y>
    </cdr:from>
    <cdr:to>
      <cdr:x>0.98627</cdr:x>
      <cdr:y>0.28414</cdr:y>
    </cdr:to>
    <cdr:sp macro="" textlink="">
      <cdr:nvSpPr>
        <cdr:cNvPr id="6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2A3C34AC-C2F2-4EEE-8814-0EB35701D4F7}"/>
            </a:ext>
          </a:extLst>
        </cdr:cNvPr>
        <cdr:cNvSpPr txBox="1"/>
      </cdr:nvSpPr>
      <cdr:spPr>
        <a:xfrm xmlns:a="http://schemas.openxmlformats.org/drawingml/2006/main">
          <a:off x="2971434" y="669388"/>
          <a:ext cx="435528" cy="1725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0.51311</cdr:x>
      <cdr:y>0.39717</cdr:y>
    </cdr:from>
    <cdr:to>
      <cdr:x>0.62742</cdr:x>
      <cdr:y>0.46907</cdr:y>
    </cdr:to>
    <cdr:sp macro="" textlink="">
      <cdr:nvSpPr>
        <cdr:cNvPr id="7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2A3C34AC-C2F2-4EEE-8814-0EB35701D4F7}"/>
            </a:ext>
          </a:extLst>
        </cdr:cNvPr>
        <cdr:cNvSpPr txBox="1"/>
      </cdr:nvSpPr>
      <cdr:spPr>
        <a:xfrm xmlns:a="http://schemas.openxmlformats.org/drawingml/2006/main">
          <a:off x="1772488" y="1176814"/>
          <a:ext cx="394869" cy="2130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0.51305</cdr:x>
      <cdr:y>0.46359</cdr:y>
    </cdr:from>
    <cdr:to>
      <cdr:x>0.62736</cdr:x>
      <cdr:y>0.52181</cdr:y>
    </cdr:to>
    <cdr:sp macro="" textlink="">
      <cdr:nvSpPr>
        <cdr:cNvPr id="8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2A3C34AC-C2F2-4EEE-8814-0EB35701D4F7}"/>
            </a:ext>
          </a:extLst>
        </cdr:cNvPr>
        <cdr:cNvSpPr txBox="1"/>
      </cdr:nvSpPr>
      <cdr:spPr>
        <a:xfrm xmlns:a="http://schemas.openxmlformats.org/drawingml/2006/main">
          <a:off x="1772276" y="1373595"/>
          <a:ext cx="394870" cy="1725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0.51454</cdr:x>
      <cdr:y>0.61505</cdr:y>
    </cdr:from>
    <cdr:to>
      <cdr:x>0.62886</cdr:x>
      <cdr:y>0.67327</cdr:y>
    </cdr:to>
    <cdr:sp macro="" textlink="">
      <cdr:nvSpPr>
        <cdr:cNvPr id="9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2A3C34AC-C2F2-4EEE-8814-0EB35701D4F7}"/>
            </a:ext>
          </a:extLst>
        </cdr:cNvPr>
        <cdr:cNvSpPr txBox="1"/>
      </cdr:nvSpPr>
      <cdr:spPr>
        <a:xfrm xmlns:a="http://schemas.openxmlformats.org/drawingml/2006/main">
          <a:off x="1777404" y="1822361"/>
          <a:ext cx="394904" cy="1725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0.51242</cdr:x>
      <cdr:y>0.72427</cdr:y>
    </cdr:from>
    <cdr:to>
      <cdr:x>0.62673</cdr:x>
      <cdr:y>0.78249</cdr:y>
    </cdr:to>
    <cdr:sp macro="" textlink="">
      <cdr:nvSpPr>
        <cdr:cNvPr id="10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2A3C34AC-C2F2-4EEE-8814-0EB35701D4F7}"/>
            </a:ext>
          </a:extLst>
        </cdr:cNvPr>
        <cdr:cNvSpPr txBox="1"/>
      </cdr:nvSpPr>
      <cdr:spPr>
        <a:xfrm xmlns:a="http://schemas.openxmlformats.org/drawingml/2006/main">
          <a:off x="1770077" y="2145986"/>
          <a:ext cx="394870" cy="1725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0.54869</cdr:x>
      <cdr:y>0.7223</cdr:y>
    </cdr:from>
    <cdr:to>
      <cdr:x>0.64654</cdr:x>
      <cdr:y>0.80934</cdr:y>
    </cdr:to>
    <cdr:sp macro="" textlink="">
      <cdr:nvSpPr>
        <cdr:cNvPr id="11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0E949E29-733D-4DFB-AAB7-C9B1FA9E26C1}"/>
            </a:ext>
          </a:extLst>
        </cdr:cNvPr>
        <cdr:cNvSpPr txBox="1"/>
      </cdr:nvSpPr>
      <cdr:spPr>
        <a:xfrm xmlns:a="http://schemas.openxmlformats.org/drawingml/2006/main">
          <a:off x="1895369" y="2140154"/>
          <a:ext cx="338011" cy="25789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0.89755</cdr:x>
      <cdr:y>0.46772</cdr:y>
    </cdr:from>
    <cdr:to>
      <cdr:x>0.9954</cdr:x>
      <cdr:y>0.55113</cdr:y>
    </cdr:to>
    <cdr:sp macro="" textlink="">
      <cdr:nvSpPr>
        <cdr:cNvPr id="12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0E949E29-733D-4DFB-AAB7-C9B1FA9E26C1}"/>
            </a:ext>
          </a:extLst>
        </cdr:cNvPr>
        <cdr:cNvSpPr txBox="1"/>
      </cdr:nvSpPr>
      <cdr:spPr>
        <a:xfrm xmlns:a="http://schemas.openxmlformats.org/drawingml/2006/main">
          <a:off x="3100489" y="1385832"/>
          <a:ext cx="338011" cy="2471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0.55157</cdr:x>
      <cdr:y>0.61134</cdr:y>
    </cdr:from>
    <cdr:to>
      <cdr:x>0.6482</cdr:x>
      <cdr:y>0.68584</cdr:y>
    </cdr:to>
    <cdr:sp macro="" textlink="">
      <cdr:nvSpPr>
        <cdr:cNvPr id="13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BBD14854-00DF-4858-951D-13DD2EBB4F5E}"/>
            </a:ext>
          </a:extLst>
        </cdr:cNvPr>
        <cdr:cNvSpPr txBox="1"/>
      </cdr:nvSpPr>
      <cdr:spPr>
        <a:xfrm xmlns:a="http://schemas.openxmlformats.org/drawingml/2006/main">
          <a:off x="1905331" y="1811366"/>
          <a:ext cx="333797" cy="2207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0.89523</cdr:x>
      <cdr:y>0.3763</cdr:y>
    </cdr:from>
    <cdr:to>
      <cdr:x>0.99185</cdr:x>
      <cdr:y>0.45079</cdr:y>
    </cdr:to>
    <cdr:sp macro="" textlink="">
      <cdr:nvSpPr>
        <cdr:cNvPr id="14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3258DD0E-1580-460C-B14D-DD08D8191208}"/>
            </a:ext>
          </a:extLst>
        </cdr:cNvPr>
        <cdr:cNvSpPr txBox="1"/>
      </cdr:nvSpPr>
      <cdr:spPr>
        <a:xfrm xmlns:a="http://schemas.openxmlformats.org/drawingml/2006/main">
          <a:off x="3092475" y="1114965"/>
          <a:ext cx="333762" cy="22071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0.09375</cdr:x>
      <cdr:y>0.03023</cdr:y>
    </cdr:from>
    <cdr:to>
      <cdr:x>0.90625</cdr:x>
      <cdr:y>0.16577</cdr:y>
    </cdr:to>
    <cdr:sp macro="" textlink="">
      <cdr:nvSpPr>
        <cdr:cNvPr id="2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D684B0C3-7C14-40CC-9C4A-40047338CC40}"/>
            </a:ext>
          </a:extLst>
        </cdr:cNvPr>
        <cdr:cNvSpPr txBox="1"/>
      </cdr:nvSpPr>
      <cdr:spPr>
        <a:xfrm xmlns:a="http://schemas.openxmlformats.org/drawingml/2006/main">
          <a:off x="293625" y="89229"/>
          <a:ext cx="2544750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algn="ctr" defTabSz="4572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en-US" altLang="ja-JP" sz="1000" b="1" dirty="0">
              <a:solidFill>
                <a:schemeClr val="tx1"/>
              </a:solidFill>
              <a:latin typeface="+mj-lt"/>
              <a:ea typeface="ＭＳ Ｐゴシック"/>
              <a:cs typeface="Times New Roman" panose="02020603050405020304" pitchFamily="18" charset="0"/>
            </a:rPr>
            <a:t>E</a:t>
          </a:r>
          <a:r>
            <a: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/>
              <a:cs typeface="Times New Roman" panose="02020603050405020304" pitchFamily="18" charset="0"/>
            </a:rPr>
            <a:t> Change in BMD of Total Hip </a:t>
          </a:r>
        </a:p>
        <a:p xmlns:a="http://schemas.openxmlformats.org/drawingml/2006/main">
          <a:pPr marL="0" marR="0" lvl="0" indent="0" algn="ctr" defTabSz="4572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/>
              <a:cs typeface="Times New Roman" panose="02020603050405020304" pitchFamily="18" charset="0"/>
            </a:rPr>
            <a:t>for Naïve vs. Switch</a:t>
          </a:r>
          <a:endParaRPr kumimoji="1" lang="ja-JP" altLang="en-US" sz="1000" b="1" i="0" u="none" strike="noStrike" kern="1200" cap="none" spc="0" normalizeH="0" baseline="0" noProof="0" dirty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ＭＳ Ｐゴシック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0.52605</cdr:x>
      <cdr:y>0.60245</cdr:y>
    </cdr:from>
    <cdr:to>
      <cdr:x>0.63996</cdr:x>
      <cdr:y>0.66088</cdr:y>
    </cdr:to>
    <cdr:sp macro="" textlink="">
      <cdr:nvSpPr>
        <cdr:cNvPr id="3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6E24B22-3FD1-42EB-8677-933E83D3BBD2}"/>
            </a:ext>
          </a:extLst>
        </cdr:cNvPr>
        <cdr:cNvSpPr txBox="1"/>
      </cdr:nvSpPr>
      <cdr:spPr>
        <a:xfrm xmlns:a="http://schemas.openxmlformats.org/drawingml/2006/main">
          <a:off x="1803821" y="1778435"/>
          <a:ext cx="390597" cy="1724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0.52835</cdr:x>
      <cdr:y>0.653</cdr:y>
    </cdr:from>
    <cdr:to>
      <cdr:x>0.64226</cdr:x>
      <cdr:y>0.71144</cdr:y>
    </cdr:to>
    <cdr:sp macro="" textlink="">
      <cdr:nvSpPr>
        <cdr:cNvPr id="4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6E24B22-3FD1-42EB-8677-933E83D3BBD2}"/>
            </a:ext>
          </a:extLst>
        </cdr:cNvPr>
        <cdr:cNvSpPr txBox="1"/>
      </cdr:nvSpPr>
      <cdr:spPr>
        <a:xfrm xmlns:a="http://schemas.openxmlformats.org/drawingml/2006/main">
          <a:off x="1811709" y="1927656"/>
          <a:ext cx="390597" cy="1725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0.87086</cdr:x>
      <cdr:y>0.46047</cdr:y>
    </cdr:from>
    <cdr:to>
      <cdr:x>0.97685</cdr:x>
      <cdr:y>0.51891</cdr:y>
    </cdr:to>
    <cdr:sp macro="" textlink="">
      <cdr:nvSpPr>
        <cdr:cNvPr id="5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6E24B22-3FD1-42EB-8677-933E83D3BBD2}"/>
            </a:ext>
          </a:extLst>
        </cdr:cNvPr>
        <cdr:cNvSpPr txBox="1"/>
      </cdr:nvSpPr>
      <cdr:spPr>
        <a:xfrm xmlns:a="http://schemas.openxmlformats.org/drawingml/2006/main">
          <a:off x="2986186" y="1359321"/>
          <a:ext cx="363440" cy="1725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0.87086</cdr:x>
      <cdr:y>0.37874</cdr:y>
    </cdr:from>
    <cdr:to>
      <cdr:x>0.97685</cdr:x>
      <cdr:y>0.43717</cdr:y>
    </cdr:to>
    <cdr:sp macro="" textlink="">
      <cdr:nvSpPr>
        <cdr:cNvPr id="6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6E24B22-3FD1-42EB-8677-933E83D3BBD2}"/>
            </a:ext>
          </a:extLst>
        </cdr:cNvPr>
        <cdr:cNvSpPr txBox="1"/>
      </cdr:nvSpPr>
      <cdr:spPr>
        <a:xfrm xmlns:a="http://schemas.openxmlformats.org/drawingml/2006/main">
          <a:off x="2986186" y="1118037"/>
          <a:ext cx="363440" cy="1724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0.87186</cdr:x>
      <cdr:y>0.23568</cdr:y>
    </cdr:from>
    <cdr:to>
      <cdr:x>0.97015</cdr:x>
      <cdr:y>0.29412</cdr:y>
    </cdr:to>
    <cdr:sp macro="" textlink="">
      <cdr:nvSpPr>
        <cdr:cNvPr id="7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6E24B22-3FD1-42EB-8677-933E83D3BBD2}"/>
            </a:ext>
          </a:extLst>
        </cdr:cNvPr>
        <cdr:cNvSpPr txBox="1"/>
      </cdr:nvSpPr>
      <cdr:spPr>
        <a:xfrm xmlns:a="http://schemas.openxmlformats.org/drawingml/2006/main">
          <a:off x="2989595" y="695740"/>
          <a:ext cx="337036" cy="1725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0.87086</cdr:x>
      <cdr:y>0.41423</cdr:y>
    </cdr:from>
    <cdr:to>
      <cdr:x>0.97685</cdr:x>
      <cdr:y>0.47266</cdr:y>
    </cdr:to>
    <cdr:sp macro="" textlink="">
      <cdr:nvSpPr>
        <cdr:cNvPr id="8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89A94F4C-9D3C-40A0-A29C-5A8BFB4C5A6F}"/>
            </a:ext>
          </a:extLst>
        </cdr:cNvPr>
        <cdr:cNvSpPr txBox="1"/>
      </cdr:nvSpPr>
      <cdr:spPr>
        <a:xfrm xmlns:a="http://schemas.openxmlformats.org/drawingml/2006/main">
          <a:off x="2986186" y="1222813"/>
          <a:ext cx="363440" cy="1724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0.90801</cdr:x>
      <cdr:y>0.4109</cdr:y>
    </cdr:from>
    <cdr:to>
      <cdr:x>0.98056</cdr:x>
      <cdr:y>0.49462</cdr:y>
    </cdr:to>
    <cdr:sp macro="" textlink="">
      <cdr:nvSpPr>
        <cdr:cNvPr id="9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0DDCEF15-93E8-496F-8725-C0B2A24F9163}"/>
            </a:ext>
          </a:extLst>
        </cdr:cNvPr>
        <cdr:cNvSpPr txBox="1"/>
      </cdr:nvSpPr>
      <cdr:spPr>
        <a:xfrm xmlns:a="http://schemas.openxmlformats.org/drawingml/2006/main">
          <a:off x="3113552" y="1212977"/>
          <a:ext cx="248774" cy="2471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0.5319</cdr:x>
      <cdr:y>0.74772</cdr:y>
    </cdr:from>
    <cdr:to>
      <cdr:x>0.60445</cdr:x>
      <cdr:y>0.83144</cdr:y>
    </cdr:to>
    <cdr:sp macro="" textlink="">
      <cdr:nvSpPr>
        <cdr:cNvPr id="10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0DDCEF15-93E8-496F-8725-C0B2A24F9163}"/>
            </a:ext>
          </a:extLst>
        </cdr:cNvPr>
        <cdr:cNvSpPr txBox="1"/>
      </cdr:nvSpPr>
      <cdr:spPr>
        <a:xfrm xmlns:a="http://schemas.openxmlformats.org/drawingml/2006/main">
          <a:off x="1823896" y="2207263"/>
          <a:ext cx="248774" cy="2471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0.53221</cdr:x>
      <cdr:y>0.79181</cdr:y>
    </cdr:from>
    <cdr:to>
      <cdr:x>0.65487</cdr:x>
      <cdr:y>0.87553</cdr:y>
    </cdr:to>
    <cdr:sp macro="" textlink="">
      <cdr:nvSpPr>
        <cdr:cNvPr id="11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0DDCEF15-93E8-496F-8725-C0B2A24F9163}"/>
            </a:ext>
          </a:extLst>
        </cdr:cNvPr>
        <cdr:cNvSpPr txBox="1"/>
      </cdr:nvSpPr>
      <cdr:spPr>
        <a:xfrm xmlns:a="http://schemas.openxmlformats.org/drawingml/2006/main">
          <a:off x="1824933" y="2337423"/>
          <a:ext cx="420602" cy="2471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0.90741</cdr:x>
      <cdr:y>0.45839</cdr:y>
    </cdr:from>
    <cdr:to>
      <cdr:x>1</cdr:x>
      <cdr:y>0.54211</cdr:y>
    </cdr:to>
    <cdr:sp macro="" textlink="">
      <cdr:nvSpPr>
        <cdr:cNvPr id="12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0DDCEF15-93E8-496F-8725-C0B2A24F9163}"/>
            </a:ext>
          </a:extLst>
        </cdr:cNvPr>
        <cdr:cNvSpPr txBox="1"/>
      </cdr:nvSpPr>
      <cdr:spPr>
        <a:xfrm xmlns:a="http://schemas.openxmlformats.org/drawingml/2006/main">
          <a:off x="3111501" y="1353182"/>
          <a:ext cx="317499" cy="24714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0.11288</cdr:x>
      <cdr:y>0</cdr:y>
    </cdr:from>
    <cdr:to>
      <cdr:x>0.92538</cdr:x>
      <cdr:y>0.13554</cdr:y>
    </cdr:to>
    <cdr:sp macro="" textlink="">
      <cdr:nvSpPr>
        <cdr:cNvPr id="2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D201A407-DE39-4C89-ADBF-233BF33D4972}"/>
            </a:ext>
          </a:extLst>
        </cdr:cNvPr>
        <cdr:cNvSpPr txBox="1"/>
      </cdr:nvSpPr>
      <cdr:spPr>
        <a:xfrm xmlns:a="http://schemas.openxmlformats.org/drawingml/2006/main">
          <a:off x="353554" y="-6776510"/>
          <a:ext cx="2544750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lvl="0" indent="0" algn="ctr" defTabSz="4572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en-US" altLang="ja-JP" sz="1000" b="1" noProof="0" dirty="0">
              <a:solidFill>
                <a:schemeClr val="tx1"/>
              </a:solidFill>
              <a:latin typeface="+mj-lt"/>
              <a:ea typeface="ＭＳ Ｐゴシック"/>
              <a:cs typeface="Times New Roman" panose="02020603050405020304" pitchFamily="18" charset="0"/>
            </a:rPr>
            <a:t>F</a:t>
          </a:r>
          <a:r>
            <a: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/>
              <a:cs typeface="Times New Roman" panose="02020603050405020304" pitchFamily="18" charset="0"/>
            </a:rPr>
            <a:t> Change in BMD of </a:t>
          </a:r>
          <a:r>
            <a:rPr kumimoji="1" lang="en-US" altLang="ja-JP" sz="1000" b="1" kern="1200" dirty="0">
              <a:solidFill>
                <a:schemeClr val="tx1"/>
              </a:solidFill>
              <a:latin typeface="+mj-lt"/>
              <a:ea typeface="ＭＳ Ｐゴシック"/>
              <a:cs typeface="Times New Roman" panose="02020603050405020304" pitchFamily="18" charset="0"/>
            </a:rPr>
            <a:t>Femoral Neck</a:t>
          </a:r>
          <a:endParaRPr kumimoji="1" lang="en-US" altLang="ja-JP" sz="1000" b="1" i="0" u="none" strike="noStrike" kern="1200" cap="none" spc="0" normalizeH="0" baseline="0" noProof="0" dirty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ＭＳ Ｐゴシック"/>
            <a:cs typeface="Times New Roman" panose="02020603050405020304" pitchFamily="18" charset="0"/>
          </a:endParaRPr>
        </a:p>
        <a:p xmlns:a="http://schemas.openxmlformats.org/drawingml/2006/main">
          <a:pPr marL="0" marR="0" lvl="0" indent="0" algn="ctr" defTabSz="4572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ＭＳ Ｐゴシック"/>
              <a:cs typeface="Times New Roman" panose="02020603050405020304" pitchFamily="18" charset="0"/>
            </a:rPr>
            <a:t>for Naïve vs. Switch</a:t>
          </a:r>
          <a:endParaRPr kumimoji="1" lang="ja-JP" altLang="en-US" sz="1000" b="1" i="0" u="none" strike="noStrike" kern="1200" cap="none" spc="0" normalizeH="0" baseline="0" noProof="0" dirty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ＭＳ Ｐゴシック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0.52312</cdr:x>
      <cdr:y>0.59199</cdr:y>
    </cdr:from>
    <cdr:to>
      <cdr:x>0.58087</cdr:x>
      <cdr:y>0.65043</cdr:y>
    </cdr:to>
    <cdr:sp macro="" textlink="">
      <cdr:nvSpPr>
        <cdr:cNvPr id="3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DAA6119B-8A61-43F9-B749-4D9720045BA6}"/>
            </a:ext>
          </a:extLst>
        </cdr:cNvPr>
        <cdr:cNvSpPr txBox="1"/>
      </cdr:nvSpPr>
      <cdr:spPr>
        <a:xfrm xmlns:a="http://schemas.openxmlformats.org/drawingml/2006/main">
          <a:off x="1807061" y="1747558"/>
          <a:ext cx="199490" cy="1725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0.52389</cdr:x>
      <cdr:y>0.63382</cdr:y>
    </cdr:from>
    <cdr:to>
      <cdr:x>0.58164</cdr:x>
      <cdr:y>0.69226</cdr:y>
    </cdr:to>
    <cdr:sp macro="" textlink="">
      <cdr:nvSpPr>
        <cdr:cNvPr id="4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DAA6119B-8A61-43F9-B749-4D9720045BA6}"/>
            </a:ext>
          </a:extLst>
        </cdr:cNvPr>
        <cdr:cNvSpPr txBox="1"/>
      </cdr:nvSpPr>
      <cdr:spPr>
        <a:xfrm xmlns:a="http://schemas.openxmlformats.org/drawingml/2006/main">
          <a:off x="1809724" y="1871047"/>
          <a:ext cx="199490" cy="1725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0.87392</cdr:x>
      <cdr:y>0.36128</cdr:y>
    </cdr:from>
    <cdr:to>
      <cdr:x>1</cdr:x>
      <cdr:y>0.41971</cdr:y>
    </cdr:to>
    <cdr:sp macro="" textlink="">
      <cdr:nvSpPr>
        <cdr:cNvPr id="5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BE2797C7-2CA5-48AB-8E87-5715B40DC16F}"/>
            </a:ext>
          </a:extLst>
        </cdr:cNvPr>
        <cdr:cNvSpPr txBox="1"/>
      </cdr:nvSpPr>
      <cdr:spPr>
        <a:xfrm xmlns:a="http://schemas.openxmlformats.org/drawingml/2006/main">
          <a:off x="3018854" y="1066486"/>
          <a:ext cx="435520" cy="1725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0.8734</cdr:x>
      <cdr:y>0.33546</cdr:y>
    </cdr:from>
    <cdr:to>
      <cdr:x>0.99948</cdr:x>
      <cdr:y>0.3939</cdr:y>
    </cdr:to>
    <cdr:sp macro="" textlink="">
      <cdr:nvSpPr>
        <cdr:cNvPr id="6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BE2797C7-2CA5-48AB-8E87-5715B40DC16F}"/>
            </a:ext>
          </a:extLst>
        </cdr:cNvPr>
        <cdr:cNvSpPr txBox="1"/>
      </cdr:nvSpPr>
      <cdr:spPr>
        <a:xfrm xmlns:a="http://schemas.openxmlformats.org/drawingml/2006/main">
          <a:off x="3017067" y="990286"/>
          <a:ext cx="435520" cy="1725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0.8734</cdr:x>
      <cdr:y>0.3118</cdr:y>
    </cdr:from>
    <cdr:to>
      <cdr:x>0.99948</cdr:x>
      <cdr:y>0.37024</cdr:y>
    </cdr:to>
    <cdr:sp macro="" textlink="">
      <cdr:nvSpPr>
        <cdr:cNvPr id="7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BE2797C7-2CA5-48AB-8E87-5715B40DC16F}"/>
            </a:ext>
          </a:extLst>
        </cdr:cNvPr>
        <cdr:cNvSpPr txBox="1"/>
      </cdr:nvSpPr>
      <cdr:spPr>
        <a:xfrm xmlns:a="http://schemas.openxmlformats.org/drawingml/2006/main">
          <a:off x="3017067" y="920436"/>
          <a:ext cx="435520" cy="1725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0.87208</cdr:x>
      <cdr:y>0.29029</cdr:y>
    </cdr:from>
    <cdr:to>
      <cdr:x>0.99816</cdr:x>
      <cdr:y>0.34873</cdr:y>
    </cdr:to>
    <cdr:sp macro="" textlink="">
      <cdr:nvSpPr>
        <cdr:cNvPr id="8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BE2797C7-2CA5-48AB-8E87-5715B40DC16F}"/>
            </a:ext>
          </a:extLst>
        </cdr:cNvPr>
        <cdr:cNvSpPr txBox="1"/>
      </cdr:nvSpPr>
      <cdr:spPr>
        <a:xfrm xmlns:a="http://schemas.openxmlformats.org/drawingml/2006/main">
          <a:off x="3012504" y="856936"/>
          <a:ext cx="435520" cy="1725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0.52345</cdr:x>
      <cdr:y>0.54089</cdr:y>
    </cdr:from>
    <cdr:to>
      <cdr:x>0.63776</cdr:x>
      <cdr:y>0.59933</cdr:y>
    </cdr:to>
    <cdr:sp macro="" textlink="">
      <cdr:nvSpPr>
        <cdr:cNvPr id="9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BE2797C7-2CA5-48AB-8E87-5715B40DC16F}"/>
            </a:ext>
          </a:extLst>
        </cdr:cNvPr>
        <cdr:cNvSpPr txBox="1"/>
      </cdr:nvSpPr>
      <cdr:spPr>
        <a:xfrm xmlns:a="http://schemas.openxmlformats.org/drawingml/2006/main">
          <a:off x="1808189" y="1596714"/>
          <a:ext cx="394870" cy="1725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0.49535</cdr:x>
      <cdr:y>0.52716</cdr:y>
    </cdr:from>
    <cdr:to>
      <cdr:x>0.61781</cdr:x>
      <cdr:y>0.58571</cdr:y>
    </cdr:to>
    <cdr:sp macro="" textlink="">
      <cdr:nvSpPr>
        <cdr:cNvPr id="5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C3CBF86-7392-44C4-A167-96C8BD4E6F88}"/>
            </a:ext>
          </a:extLst>
        </cdr:cNvPr>
        <cdr:cNvSpPr txBox="1"/>
      </cdr:nvSpPr>
      <cdr:spPr>
        <a:xfrm xmlns:a="http://schemas.openxmlformats.org/drawingml/2006/main">
          <a:off x="1638107" y="1442302"/>
          <a:ext cx="404972" cy="1601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0.52951</cdr:x>
      <cdr:y>0.65973</cdr:y>
    </cdr:from>
    <cdr:to>
      <cdr:x>0.64908</cdr:x>
      <cdr:y>0.72278</cdr:y>
    </cdr:to>
    <cdr:sp macro="" textlink="">
      <cdr:nvSpPr>
        <cdr:cNvPr id="8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C3CBF86-7392-44C4-A167-96C8BD4E6F88}"/>
            </a:ext>
          </a:extLst>
        </cdr:cNvPr>
        <cdr:cNvSpPr txBox="1"/>
      </cdr:nvSpPr>
      <cdr:spPr>
        <a:xfrm xmlns:a="http://schemas.openxmlformats.org/drawingml/2006/main">
          <a:off x="1751073" y="1805009"/>
          <a:ext cx="395415" cy="1725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0.51933</cdr:x>
      <cdr:y>0.25327</cdr:y>
    </cdr:from>
    <cdr:to>
      <cdr:x>0.63476</cdr:x>
      <cdr:y>0.32067</cdr:y>
    </cdr:to>
    <cdr:sp macro="" textlink="">
      <cdr:nvSpPr>
        <cdr:cNvPr id="10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041036AA-F4D9-420D-A0BC-517DA392CAC5}"/>
            </a:ext>
          </a:extLst>
        </cdr:cNvPr>
        <cdr:cNvSpPr txBox="1"/>
      </cdr:nvSpPr>
      <cdr:spPr>
        <a:xfrm xmlns:a="http://schemas.openxmlformats.org/drawingml/2006/main">
          <a:off x="1788471" y="692943"/>
          <a:ext cx="397520" cy="18440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0.89491</cdr:x>
      <cdr:y>0.72943</cdr:y>
    </cdr:from>
    <cdr:to>
      <cdr:x>0.98156</cdr:x>
      <cdr:y>0.81976</cdr:y>
    </cdr:to>
    <cdr:sp macro="" textlink="">
      <cdr:nvSpPr>
        <cdr:cNvPr id="12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49884BC2-3087-4ABC-AB1B-5BB419441E08}"/>
            </a:ext>
          </a:extLst>
        </cdr:cNvPr>
        <cdr:cNvSpPr txBox="1"/>
      </cdr:nvSpPr>
      <cdr:spPr>
        <a:xfrm xmlns:a="http://schemas.openxmlformats.org/drawingml/2006/main">
          <a:off x="3081896" y="1995729"/>
          <a:ext cx="298419" cy="2471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0.90228</cdr:x>
      <cdr:y>0.54908</cdr:y>
    </cdr:from>
    <cdr:to>
      <cdr:x>1</cdr:x>
      <cdr:y>0.63941</cdr:y>
    </cdr:to>
    <cdr:sp macro="" textlink="">
      <cdr:nvSpPr>
        <cdr:cNvPr id="13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49884BC2-3087-4ABC-AB1B-5BB419441E08}"/>
            </a:ext>
          </a:extLst>
        </cdr:cNvPr>
        <cdr:cNvSpPr txBox="1"/>
      </cdr:nvSpPr>
      <cdr:spPr>
        <a:xfrm xmlns:a="http://schemas.openxmlformats.org/drawingml/2006/main">
          <a:off x="3107297" y="1502293"/>
          <a:ext cx="336519" cy="2471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0.51351</cdr:x>
      <cdr:y>0.76171</cdr:y>
    </cdr:from>
    <cdr:to>
      <cdr:x>0.62894</cdr:x>
      <cdr:y>0.8291</cdr:y>
    </cdr:to>
    <cdr:sp macro="" textlink="">
      <cdr:nvSpPr>
        <cdr:cNvPr id="15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56657842-6D05-4A98-BF10-4E21EF351A49}"/>
            </a:ext>
          </a:extLst>
        </cdr:cNvPr>
        <cdr:cNvSpPr txBox="1"/>
      </cdr:nvSpPr>
      <cdr:spPr>
        <a:xfrm xmlns:a="http://schemas.openxmlformats.org/drawingml/2006/main">
          <a:off x="1698160" y="2084031"/>
          <a:ext cx="381724" cy="1843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0.87102</cdr:x>
      <cdr:y>0.69776</cdr:y>
    </cdr:from>
    <cdr:to>
      <cdr:x>0.97588</cdr:x>
      <cdr:y>0.76081</cdr:y>
    </cdr:to>
    <cdr:sp macro="" textlink="">
      <cdr:nvSpPr>
        <cdr:cNvPr id="16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CA8DF96-05E5-4FE7-9477-64D19B61DE1A}"/>
            </a:ext>
          </a:extLst>
        </cdr:cNvPr>
        <cdr:cNvSpPr txBox="1"/>
      </cdr:nvSpPr>
      <cdr:spPr>
        <a:xfrm xmlns:a="http://schemas.openxmlformats.org/drawingml/2006/main">
          <a:off x="2999637" y="1909071"/>
          <a:ext cx="361119" cy="1725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0.86189</cdr:x>
      <cdr:y>0.552</cdr:y>
    </cdr:from>
    <cdr:to>
      <cdr:x>0.96676</cdr:x>
      <cdr:y>0.61505</cdr:y>
    </cdr:to>
    <cdr:sp macro="" textlink="">
      <cdr:nvSpPr>
        <cdr:cNvPr id="17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CA8DF96-05E5-4FE7-9477-64D19B61DE1A}"/>
            </a:ext>
          </a:extLst>
        </cdr:cNvPr>
        <cdr:cNvSpPr txBox="1"/>
      </cdr:nvSpPr>
      <cdr:spPr>
        <a:xfrm xmlns:a="http://schemas.openxmlformats.org/drawingml/2006/main">
          <a:off x="2968193" y="1510285"/>
          <a:ext cx="361153" cy="1725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0.86779</cdr:x>
      <cdr:y>0.21745</cdr:y>
    </cdr:from>
    <cdr:to>
      <cdr:x>0.96127</cdr:x>
      <cdr:y>0.28842</cdr:y>
    </cdr:to>
    <cdr:sp macro="" textlink="">
      <cdr:nvSpPr>
        <cdr:cNvPr id="18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CA8DF96-05E5-4FE7-9477-64D19B61DE1A}"/>
            </a:ext>
          </a:extLst>
        </cdr:cNvPr>
        <cdr:cNvSpPr txBox="1"/>
      </cdr:nvSpPr>
      <cdr:spPr>
        <a:xfrm xmlns:a="http://schemas.openxmlformats.org/drawingml/2006/main">
          <a:off x="2988507" y="594930"/>
          <a:ext cx="321927" cy="1941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0.53585</cdr:x>
      <cdr:y>0.52309</cdr:y>
    </cdr:from>
    <cdr:to>
      <cdr:x>0.6382</cdr:x>
      <cdr:y>0.61342</cdr:y>
    </cdr:to>
    <cdr:sp macro="" textlink="">
      <cdr:nvSpPr>
        <cdr:cNvPr id="19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4F1B1C9D-923E-4BFB-9925-2872E370812E}"/>
            </a:ext>
          </a:extLst>
        </cdr:cNvPr>
        <cdr:cNvSpPr txBox="1"/>
      </cdr:nvSpPr>
      <cdr:spPr>
        <a:xfrm xmlns:a="http://schemas.openxmlformats.org/drawingml/2006/main">
          <a:off x="1845362" y="1431174"/>
          <a:ext cx="352475" cy="2471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0.5515</cdr:x>
      <cdr:y>0.75872</cdr:y>
    </cdr:from>
    <cdr:to>
      <cdr:x>0.65348</cdr:x>
      <cdr:y>0.84905</cdr:y>
    </cdr:to>
    <cdr:sp macro="" textlink="">
      <cdr:nvSpPr>
        <cdr:cNvPr id="20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697CC2F1-0DFE-42D4-8FFC-3232E64110BA}"/>
            </a:ext>
          </a:extLst>
        </cdr:cNvPr>
        <cdr:cNvSpPr txBox="1"/>
      </cdr:nvSpPr>
      <cdr:spPr>
        <a:xfrm xmlns:a="http://schemas.openxmlformats.org/drawingml/2006/main">
          <a:off x="1899259" y="2075864"/>
          <a:ext cx="351200" cy="2471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0.54405</cdr:x>
      <cdr:y>0.24805</cdr:y>
    </cdr:from>
    <cdr:to>
      <cdr:x>0.63676</cdr:x>
      <cdr:y>0.317</cdr:y>
    </cdr:to>
    <cdr:sp macro="" textlink="">
      <cdr:nvSpPr>
        <cdr:cNvPr id="14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7A53255C-0A5C-470E-B4FF-231C4EA9A943}"/>
            </a:ext>
          </a:extLst>
        </cdr:cNvPr>
        <cdr:cNvSpPr txBox="1"/>
      </cdr:nvSpPr>
      <cdr:spPr>
        <a:xfrm xmlns:a="http://schemas.openxmlformats.org/drawingml/2006/main">
          <a:off x="1873604" y="678669"/>
          <a:ext cx="319294" cy="1886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0.86989</cdr:x>
      <cdr:y>0.73199</cdr:y>
    </cdr:from>
    <cdr:to>
      <cdr:x>0.97476</cdr:x>
      <cdr:y>0.79504</cdr:y>
    </cdr:to>
    <cdr:sp macro="" textlink="">
      <cdr:nvSpPr>
        <cdr:cNvPr id="21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ACDA5969-CB96-494E-8D78-B633914A8BBD}"/>
            </a:ext>
          </a:extLst>
        </cdr:cNvPr>
        <cdr:cNvSpPr txBox="1"/>
      </cdr:nvSpPr>
      <cdr:spPr>
        <a:xfrm xmlns:a="http://schemas.openxmlformats.org/drawingml/2006/main">
          <a:off x="2995729" y="2002722"/>
          <a:ext cx="361153" cy="1725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0.89372</cdr:x>
      <cdr:y>0.21332</cdr:y>
    </cdr:from>
    <cdr:to>
      <cdr:x>0.99327</cdr:x>
      <cdr:y>0.30365</cdr:y>
    </cdr:to>
    <cdr:sp macro="" textlink="">
      <cdr:nvSpPr>
        <cdr:cNvPr id="22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CA13A293-16DA-48A7-AC65-045F2009170D}"/>
            </a:ext>
          </a:extLst>
        </cdr:cNvPr>
        <cdr:cNvSpPr txBox="1"/>
      </cdr:nvSpPr>
      <cdr:spPr>
        <a:xfrm xmlns:a="http://schemas.openxmlformats.org/drawingml/2006/main">
          <a:off x="3077821" y="583647"/>
          <a:ext cx="342832" cy="2471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0.51984</cdr:x>
      <cdr:y>0.69611</cdr:y>
    </cdr:from>
    <cdr:to>
      <cdr:x>0.6423</cdr:x>
      <cdr:y>0.75466</cdr:y>
    </cdr:to>
    <cdr:sp macro="" textlink="">
      <cdr:nvSpPr>
        <cdr:cNvPr id="5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C3CBF86-7392-44C4-A167-96C8BD4E6F88}"/>
            </a:ext>
          </a:extLst>
        </cdr:cNvPr>
        <cdr:cNvSpPr txBox="1"/>
      </cdr:nvSpPr>
      <cdr:spPr>
        <a:xfrm xmlns:a="http://schemas.openxmlformats.org/drawingml/2006/main">
          <a:off x="1841490" y="1904570"/>
          <a:ext cx="433804" cy="16019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0.51608</cdr:x>
      <cdr:y>0.25745</cdr:y>
    </cdr:from>
    <cdr:to>
      <cdr:x>0.63565</cdr:x>
      <cdr:y>0.3205</cdr:y>
    </cdr:to>
    <cdr:sp macro="" textlink="">
      <cdr:nvSpPr>
        <cdr:cNvPr id="8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C3CBF86-7392-44C4-A167-96C8BD4E6F88}"/>
            </a:ext>
          </a:extLst>
        </cdr:cNvPr>
        <cdr:cNvSpPr txBox="1"/>
      </cdr:nvSpPr>
      <cdr:spPr>
        <a:xfrm xmlns:a="http://schemas.openxmlformats.org/drawingml/2006/main">
          <a:off x="1828153" y="704383"/>
          <a:ext cx="423566" cy="1725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0.51984</cdr:x>
      <cdr:y>0.63381</cdr:y>
    </cdr:from>
    <cdr:to>
      <cdr:x>0.63527</cdr:x>
      <cdr:y>0.70121</cdr:y>
    </cdr:to>
    <cdr:sp macro="" textlink="">
      <cdr:nvSpPr>
        <cdr:cNvPr id="10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041036AA-F4D9-420D-A0BC-517DA392CAC5}"/>
            </a:ext>
          </a:extLst>
        </cdr:cNvPr>
        <cdr:cNvSpPr txBox="1"/>
      </cdr:nvSpPr>
      <cdr:spPr>
        <a:xfrm xmlns:a="http://schemas.openxmlformats.org/drawingml/2006/main">
          <a:off x="1841490" y="1734115"/>
          <a:ext cx="408900" cy="1844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0.89371</cdr:x>
      <cdr:y>0.63519</cdr:y>
    </cdr:from>
    <cdr:to>
      <cdr:x>0.99606</cdr:x>
      <cdr:y>0.72552</cdr:y>
    </cdr:to>
    <cdr:sp macro="" textlink="">
      <cdr:nvSpPr>
        <cdr:cNvPr id="13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49884BC2-3087-4ABC-AB1B-5BB419441E08}"/>
            </a:ext>
          </a:extLst>
        </cdr:cNvPr>
        <cdr:cNvSpPr txBox="1"/>
      </cdr:nvSpPr>
      <cdr:spPr>
        <a:xfrm xmlns:a="http://schemas.openxmlformats.org/drawingml/2006/main">
          <a:off x="3165877" y="1737879"/>
          <a:ext cx="362565" cy="2471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0.51984</cdr:x>
      <cdr:y>0.75707</cdr:y>
    </cdr:from>
    <cdr:to>
      <cdr:x>0.63527</cdr:x>
      <cdr:y>0.82446</cdr:y>
    </cdr:to>
    <cdr:sp macro="" textlink="">
      <cdr:nvSpPr>
        <cdr:cNvPr id="15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56657842-6D05-4A98-BF10-4E21EF351A49}"/>
            </a:ext>
          </a:extLst>
        </cdr:cNvPr>
        <cdr:cNvSpPr txBox="1"/>
      </cdr:nvSpPr>
      <cdr:spPr>
        <a:xfrm xmlns:a="http://schemas.openxmlformats.org/drawingml/2006/main">
          <a:off x="1841490" y="2071344"/>
          <a:ext cx="408901" cy="18437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+mj-lt"/>
              <a:cs typeface="Arial" panose="020B0604020202020204" pitchFamily="34" charset="0"/>
            </a:rPr>
            <a:t>***</a:t>
          </a:r>
          <a:endParaRPr kumimoji="1" lang="ja-JP" altLang="en-US" sz="700" dirty="0">
            <a:latin typeface="+mj-lt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0.85709</cdr:x>
      <cdr:y>0.69554</cdr:y>
    </cdr:from>
    <cdr:to>
      <cdr:x>0.96196</cdr:x>
      <cdr:y>0.75859</cdr:y>
    </cdr:to>
    <cdr:sp macro="" textlink="">
      <cdr:nvSpPr>
        <cdr:cNvPr id="16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CA8DF96-05E5-4FE7-9477-64D19B61DE1A}"/>
            </a:ext>
          </a:extLst>
        </cdr:cNvPr>
        <cdr:cNvSpPr txBox="1"/>
      </cdr:nvSpPr>
      <cdr:spPr>
        <a:xfrm xmlns:a="http://schemas.openxmlformats.org/drawingml/2006/main">
          <a:off x="3036174" y="1902992"/>
          <a:ext cx="371492" cy="1725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0.85709</cdr:x>
      <cdr:y>0.63904</cdr:y>
    </cdr:from>
    <cdr:to>
      <cdr:x>0.96196</cdr:x>
      <cdr:y>0.70209</cdr:y>
    </cdr:to>
    <cdr:sp macro="" textlink="">
      <cdr:nvSpPr>
        <cdr:cNvPr id="17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CA8DF96-05E5-4FE7-9477-64D19B61DE1A}"/>
            </a:ext>
          </a:extLst>
        </cdr:cNvPr>
        <cdr:cNvSpPr txBox="1"/>
      </cdr:nvSpPr>
      <cdr:spPr>
        <a:xfrm xmlns:a="http://schemas.openxmlformats.org/drawingml/2006/main">
          <a:off x="3036174" y="1748401"/>
          <a:ext cx="371492" cy="1725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0.8562</cdr:x>
      <cdr:y>0.35588</cdr:y>
    </cdr:from>
    <cdr:to>
      <cdr:x>0.96106</cdr:x>
      <cdr:y>0.41893</cdr:y>
    </cdr:to>
    <cdr:sp macro="" textlink="">
      <cdr:nvSpPr>
        <cdr:cNvPr id="18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CCA8DF96-05E5-4FE7-9477-64D19B61DE1A}"/>
            </a:ext>
          </a:extLst>
        </cdr:cNvPr>
        <cdr:cNvSpPr txBox="1"/>
      </cdr:nvSpPr>
      <cdr:spPr>
        <a:xfrm xmlns:a="http://schemas.openxmlformats.org/drawingml/2006/main">
          <a:off x="3032999" y="973699"/>
          <a:ext cx="371457" cy="1725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0.54444</cdr:x>
      <cdr:y>0.63055</cdr:y>
    </cdr:from>
    <cdr:to>
      <cdr:x>0.64679</cdr:x>
      <cdr:y>0.72088</cdr:y>
    </cdr:to>
    <cdr:sp macro="" textlink="">
      <cdr:nvSpPr>
        <cdr:cNvPr id="19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4F1B1C9D-923E-4BFB-9925-2872E370812E}"/>
            </a:ext>
          </a:extLst>
        </cdr:cNvPr>
        <cdr:cNvSpPr txBox="1"/>
      </cdr:nvSpPr>
      <cdr:spPr>
        <a:xfrm xmlns:a="http://schemas.openxmlformats.org/drawingml/2006/main">
          <a:off x="1928616" y="1725178"/>
          <a:ext cx="362565" cy="24714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0.5274</cdr:x>
      <cdr:y>0.25409</cdr:y>
    </cdr:from>
    <cdr:to>
      <cdr:x>0.62975</cdr:x>
      <cdr:y>0.34442</cdr:y>
    </cdr:to>
    <cdr:sp macro="" textlink="">
      <cdr:nvSpPr>
        <cdr:cNvPr id="14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7A53255C-0A5C-470E-B4FF-231C4EA9A943}"/>
            </a:ext>
          </a:extLst>
        </cdr:cNvPr>
        <cdr:cNvSpPr txBox="1"/>
      </cdr:nvSpPr>
      <cdr:spPr>
        <a:xfrm xmlns:a="http://schemas.openxmlformats.org/drawingml/2006/main">
          <a:off x="1868283" y="695196"/>
          <a:ext cx="362566" cy="2471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0.85799</cdr:x>
      <cdr:y>0.73256</cdr:y>
    </cdr:from>
    <cdr:to>
      <cdr:x>0.96286</cdr:x>
      <cdr:y>0.79561</cdr:y>
    </cdr:to>
    <cdr:sp macro="" textlink="">
      <cdr:nvSpPr>
        <cdr:cNvPr id="21" name="テキスト ボックス 5">
          <a:extLst xmlns:a="http://schemas.openxmlformats.org/drawingml/2006/main">
            <a:ext uri="{FF2B5EF4-FFF2-40B4-BE49-F238E27FC236}">
              <a16:creationId xmlns:a16="http://schemas.microsoft.com/office/drawing/2014/main" id="{ACDA5969-CB96-494E-8D78-B633914A8BBD}"/>
            </a:ext>
          </a:extLst>
        </cdr:cNvPr>
        <cdr:cNvSpPr txBox="1"/>
      </cdr:nvSpPr>
      <cdr:spPr>
        <a:xfrm xmlns:a="http://schemas.openxmlformats.org/drawingml/2006/main">
          <a:off x="3039349" y="2004281"/>
          <a:ext cx="371493" cy="1725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***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0.86825</cdr:x>
      <cdr:y>0.35188</cdr:y>
    </cdr:from>
    <cdr:to>
      <cdr:x>0.95872</cdr:x>
      <cdr:y>0.44221</cdr:y>
    </cdr:to>
    <cdr:sp macro="" textlink="">
      <cdr:nvSpPr>
        <cdr:cNvPr id="22" name="テキスト ボックス 4">
          <a:extLst xmlns:a="http://schemas.openxmlformats.org/drawingml/2006/main">
            <a:ext uri="{FF2B5EF4-FFF2-40B4-BE49-F238E27FC236}">
              <a16:creationId xmlns:a16="http://schemas.microsoft.com/office/drawing/2014/main" id="{CA13A293-16DA-48A7-AC65-045F2009170D}"/>
            </a:ext>
          </a:extLst>
        </cdr:cNvPr>
        <cdr:cNvSpPr txBox="1"/>
      </cdr:nvSpPr>
      <cdr:spPr>
        <a:xfrm xmlns:a="http://schemas.openxmlformats.org/drawingml/2006/main">
          <a:off x="3075687" y="962730"/>
          <a:ext cx="320504" cy="24714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 cmpd="sng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kumimoji="1" lang="en-US" altLang="ja-JP" sz="700" dirty="0">
              <a:latin typeface="Times New Roman" panose="02020603050405020304" pitchFamily="18" charset="0"/>
              <a:cs typeface="Times New Roman" panose="02020603050405020304" pitchFamily="18" charset="0"/>
            </a:rPr>
            <a:t>†††</a:t>
          </a:r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kumimoji="1" lang="ja-JP" altLang="en-US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9611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61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8191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643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86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555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007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997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068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463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443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66B10-4C67-40A1-AA8D-34AABBB033D4}" type="datetimeFigureOut">
              <a:rPr kumimoji="1" lang="ja-JP" altLang="en-US" smtClean="0"/>
              <a:pPr/>
              <a:t>2021/4/19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9C197-D83F-42AA-86C7-B5C4CF975CF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5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45AC020-1DB4-4819-9945-17299A13116D}"/>
              </a:ext>
            </a:extLst>
          </p:cNvPr>
          <p:cNvSpPr txBox="1"/>
          <p:nvPr/>
        </p:nvSpPr>
        <p:spPr>
          <a:xfrm>
            <a:off x="1067843" y="2611468"/>
            <a:ext cx="4722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Supplementary Materials</a:t>
            </a:r>
            <a:endParaRPr kumimoji="1" lang="ja-JP" altLang="en-US" sz="2400" b="1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837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FCE25A0-5D40-48F6-B9BB-02DB84B99E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961126"/>
              </p:ext>
            </p:extLst>
          </p:nvPr>
        </p:nvGraphicFramePr>
        <p:xfrm>
          <a:off x="210653" y="778821"/>
          <a:ext cx="6355247" cy="6545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74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62370942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053907445"/>
                    </a:ext>
                  </a:extLst>
                </a:gridCol>
              </a:tblGrid>
              <a:tr h="456955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P創英角ｺﾞｼｯｸUB" panose="020B09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kumimoji="1" lang="ja-JP" altLang="en-US" sz="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HGP創英角ｺﾞｼｯｸUB" panose="020B09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Primary</a:t>
                      </a:r>
                    </a:p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N=123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Secondary</a:t>
                      </a:r>
                    </a:p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N=81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P-value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7216544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Age  (years)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76.2±9.4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69.1±16.9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0.004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Female, n (%)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109</a:t>
                      </a:r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(88.6)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64</a:t>
                      </a:r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(80.0)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0.069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5457611"/>
                  </a:ext>
                </a:extLst>
              </a:tr>
              <a:tr h="24721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Body mass index</a:t>
                      </a:r>
                      <a:r>
                        <a:rPr kumimoji="1" lang="en-US" altLang="ja-JP" sz="1050" baseline="1000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baseline="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(kg/m</a:t>
                      </a:r>
                      <a:r>
                        <a:rPr kumimoji="1" lang="en-US" altLang="ja-JP" sz="1050" baseline="3000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kumimoji="1" lang="en-US" altLang="ja-JP" sz="1050" baseline="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)</a:t>
                      </a:r>
                      <a:endParaRPr kumimoji="1" lang="en-US" altLang="ja-JP" sz="1050" baseline="1000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21.4±3.26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20.3±3.30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0.543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63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Bone</a:t>
                      </a:r>
                      <a:r>
                        <a:rPr kumimoji="1" lang="en-US" altLang="ja-JP" sz="1050" baseline="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mineral density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T-score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1044412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Lumbar spine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-2.85±1.18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-2.13±1.20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0.001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Total hip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-2.71±0.87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-2.24±0.92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0.003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Femoral neck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-3.27±0.88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-2.61±1.02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0.001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941237"/>
                  </a:ext>
                </a:extLst>
              </a:tr>
              <a:tr h="33397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Prior vertebral fracture, n (%)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50</a:t>
                      </a:r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(40.7)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(27.2)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0.036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Prior non-vertebral fracture at</a:t>
                      </a:r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&gt; 45 years of age, n (%)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36 (29.3)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(24.4)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0.099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053156"/>
                  </a:ext>
                </a:extLst>
              </a:tr>
              <a:tr h="40885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Prior fractures of both vertebrae and non-vertebrae, n (%)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14 (11.4)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 (2.5)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0.030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2031281"/>
                  </a:ext>
                </a:extLst>
              </a:tr>
              <a:tr h="28860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Concomitant active vitamin D, n (%)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56 (45.5)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52 (64.2)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0.015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9018394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Glucocorticoid use, n (%)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(0)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35</a:t>
                      </a:r>
                      <a:r>
                        <a:rPr kumimoji="1" lang="ja-JP" altLang="en-US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(43.8)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＜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0.001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9969324"/>
                  </a:ext>
                </a:extLst>
              </a:tr>
              <a:tr h="40885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Median serum total</a:t>
                      </a:r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P1NP (IQR), µg/L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68.0</a:t>
                      </a:r>
                    </a:p>
                    <a:p>
                      <a:pPr algn="ctr"/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(10.1-460.7)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55.1</a:t>
                      </a:r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endParaRPr kumimoji="1" lang="en-US" altLang="ja-JP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(9.5-495)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0.882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08855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Median serum</a:t>
                      </a:r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TRACP-5b (IQR),</a:t>
                      </a:r>
                      <a:r>
                        <a:rPr kumimoji="1" lang="en-US" altLang="ja-JP" sz="1050" baseline="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mU/dL</a:t>
                      </a:r>
                      <a:endParaRPr kumimoji="1" lang="ja-JP" altLang="en-US" sz="105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545.0</a:t>
                      </a:r>
                    </a:p>
                    <a:p>
                      <a:pPr algn="ctr"/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(94-1500)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380.0</a:t>
                      </a:r>
                    </a:p>
                    <a:p>
                      <a:pPr algn="ctr"/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(81-1370)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0.017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Serum</a:t>
                      </a:r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albumin, g/dL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4.16±0.30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3.98±0.38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0.004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8519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Serum-corrected</a:t>
                      </a:r>
                      <a:r>
                        <a:rPr kumimoji="1" lang="ja-JP" altLang="en-US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calcium, mg/dL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9.27±0.36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9.30±0.47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0.551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5269586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Serum phosphorus, mg/dL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3.59±0.45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3.60±0.66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0.862</a:t>
                      </a:r>
                      <a:endParaRPr kumimoji="1" lang="ja-JP" altLang="en-US" sz="105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771217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eGFR, </a:t>
                      </a:r>
                      <a:r>
                        <a:rPr kumimoji="1" lang="en-US" altLang="ja-JP" sz="105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mL/min/1.73 m</a:t>
                      </a:r>
                      <a:r>
                        <a:rPr kumimoji="1" lang="en-US" altLang="ja-JP" sz="1050" baseline="300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 </a:t>
                      </a:r>
                      <a:endParaRPr lang="ja-JP" altLang="en-US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68.6±20.4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65.0±27.8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0.404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u="none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25OHD , ng/mL</a:t>
                      </a:r>
                      <a:endParaRPr kumimoji="1" lang="ja-JP" altLang="en-US" sz="1050" u="none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16.4±6.63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15.2±6.26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0.202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1156793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u="none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ucOC, ng/mL</a:t>
                      </a:r>
                      <a:endParaRPr kumimoji="1" lang="ja-JP" altLang="en-US" sz="1050" u="none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7.83±6.65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8.79±13.9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0.811</a:t>
                      </a:r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4616906"/>
                  </a:ext>
                </a:extLst>
              </a:tr>
              <a:tr h="240502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50" u="none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Intact PTH, μg/mL</a:t>
                      </a:r>
                      <a:endParaRPr kumimoji="1" lang="ja-JP" altLang="en-US" sz="1050" u="none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46.8±26.8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57.1±51.8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0.083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3617023"/>
                  </a:ext>
                </a:extLst>
              </a:tr>
            </a:tbl>
          </a:graphicData>
        </a:graphic>
      </p:graphicFrame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291148D-D26A-4985-A1EE-FC0FBECEE899}"/>
              </a:ext>
            </a:extLst>
          </p:cNvPr>
          <p:cNvSpPr/>
          <p:nvPr/>
        </p:nvSpPr>
        <p:spPr>
          <a:xfrm>
            <a:off x="135509" y="220508"/>
            <a:ext cx="53836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S-Table 1.</a:t>
            </a:r>
            <a:r>
              <a:rPr kumimoji="1"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Demographic and Clinical</a:t>
            </a: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Characteristics</a:t>
            </a:r>
            <a:r>
              <a:rPr kumimoji="1" lang="en-US" altLang="ja-JP" sz="1200" b="1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kumimoji="1" lang="en-US" altLang="ja-JP" sz="1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of Subjects at Baseline</a:t>
            </a:r>
            <a:endParaRPr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635483-BE5E-4F54-8CB0-239B02F78BD0}"/>
              </a:ext>
            </a:extLst>
          </p:cNvPr>
          <p:cNvSpPr txBox="1"/>
          <p:nvPr/>
        </p:nvSpPr>
        <p:spPr>
          <a:xfrm>
            <a:off x="0" y="7806130"/>
            <a:ext cx="6858000" cy="114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en-US" altLang="ja-JP" sz="1200" b="1" dirty="0">
                <a:latin typeface="+mj-lt"/>
              </a:rPr>
              <a:t>S-Table 1</a:t>
            </a:r>
            <a:r>
              <a:rPr kumimoji="1" lang="ja-JP" altLang="en-US" sz="1200" b="1" dirty="0">
                <a:latin typeface="+mj-lt"/>
              </a:rPr>
              <a:t> </a:t>
            </a:r>
            <a:r>
              <a:rPr kumimoji="1" lang="en-US" altLang="ja-JP" sz="1200" dirty="0">
                <a:latin typeface="+mj-lt"/>
              </a:rPr>
              <a:t>Data are expressed as the mean ± standard deviation or the number (%). P1NP and TRACP-5b are expressed as median values. Differences between the groups were determined by ANOVA or Fisher’s exact test.</a:t>
            </a:r>
            <a:endParaRPr kumimoji="1" lang="ja-JP" alt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43126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8FB2BE22-146A-40BD-B505-3B621808E5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018595"/>
              </p:ext>
            </p:extLst>
          </p:nvPr>
        </p:nvGraphicFramePr>
        <p:xfrm>
          <a:off x="552648" y="834388"/>
          <a:ext cx="5406028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0443">
                  <a:extLst>
                    <a:ext uri="{9D8B030D-6E8A-4147-A177-3AD203B41FA5}">
                      <a16:colId xmlns:a16="http://schemas.microsoft.com/office/drawing/2014/main" val="2657725448"/>
                    </a:ext>
                  </a:extLst>
                </a:gridCol>
                <a:gridCol w="1865585">
                  <a:extLst>
                    <a:ext uri="{9D8B030D-6E8A-4147-A177-3AD203B41FA5}">
                      <a16:colId xmlns:a16="http://schemas.microsoft.com/office/drawing/2014/main" val="3860913456"/>
                    </a:ext>
                  </a:extLst>
                </a:gridCol>
              </a:tblGrid>
              <a:tr h="371506">
                <a:tc>
                  <a:txBody>
                    <a:bodyPr/>
                    <a:lstStyle/>
                    <a:p>
                      <a:pPr algn="l"/>
                      <a:endParaRPr kumimoji="1" lang="ja-JP" altLang="en-US" sz="1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Total</a:t>
                      </a:r>
                    </a:p>
                    <a:p>
                      <a:pPr algn="ctr"/>
                      <a:r>
                        <a:rPr kumimoji="1" lang="en-CA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N = 230</a:t>
                      </a:r>
                      <a:r>
                        <a:rPr kumimoji="1" lang="en-CA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1596623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Adverse events leading to discontinuation of</a:t>
                      </a:r>
                      <a:r>
                        <a:rPr kumimoji="1" lang="ja-JP" altLang="en-US" sz="100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trial</a:t>
                      </a:r>
                      <a:r>
                        <a:rPr kumimoji="1" lang="ja-JP" altLang="en-US" sz="100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00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participation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10 (4.3%)</a:t>
                      </a:r>
                      <a:endParaRPr kumimoji="1" lang="ja-JP" altLang="en-US" sz="1000" dirty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9184594"/>
                  </a:ext>
                </a:extLst>
              </a:tr>
              <a:tr h="234778"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 Anterior mediastinal tumor (recurrence of breast cancer)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(0.4)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8465543"/>
                  </a:ext>
                </a:extLst>
              </a:tr>
              <a:tr h="162560"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 Cerebral infarction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(0.4)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648307"/>
                  </a:ext>
                </a:extLst>
              </a:tr>
              <a:tr h="183978"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 Osteonecrosis of the jaw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(0.4)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118566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Pneumothorax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(0.4)</a:t>
                      </a:r>
                      <a:endParaRPr kumimoji="1" lang="ja-JP" alt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2050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 Facial flare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 (0.4)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294398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kumimoji="1" lang="en-US" altLang="ja-JP" sz="1000" b="0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Anacatesthesia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 (0.4)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0120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 Headache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 (0.4)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2123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 Numbness</a:t>
                      </a:r>
                      <a:r>
                        <a:rPr kumimoji="1" lang="en-US" altLang="ja-JP" sz="1000" b="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in limbs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 (0.4)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74115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+mj-lt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kumimoji="1" lang="en-US" altLang="ja-JP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rrhythmia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+mj-lt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 (0.4)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603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en-US" altLang="ja-JP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kumimoji="1" lang="en-US" altLang="ja-JP" sz="1000" b="0" dirty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Dysphoria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1 (0.4)</a:t>
                      </a:r>
                      <a:endParaRPr kumimoji="1" lang="ja-JP" alt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4795891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1A5EA65-81D9-42F2-B3FB-74A042C9013A}"/>
              </a:ext>
            </a:extLst>
          </p:cNvPr>
          <p:cNvSpPr txBox="1"/>
          <p:nvPr/>
        </p:nvSpPr>
        <p:spPr>
          <a:xfrm>
            <a:off x="552648" y="401321"/>
            <a:ext cx="48545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S-Table 2. Adverse Events Leading to Discontinuation of the Trial</a:t>
            </a:r>
            <a:endParaRPr kumimoji="1" lang="ja-JP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3947F5-12A3-40B4-8E41-55FC6209367C}"/>
              </a:ext>
            </a:extLst>
          </p:cNvPr>
          <p:cNvSpPr txBox="1"/>
          <p:nvPr/>
        </p:nvSpPr>
        <p:spPr>
          <a:xfrm>
            <a:off x="0" y="4429418"/>
            <a:ext cx="6858000" cy="77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en-US" altLang="ja-JP" sz="1200" b="1" dirty="0">
                <a:latin typeface="+mj-lt"/>
              </a:rPr>
              <a:t>S-Table 2</a:t>
            </a:r>
            <a:r>
              <a:rPr kumimoji="1" lang="en-US" altLang="ja-JP" sz="1200" dirty="0">
                <a:latin typeface="+mj-lt"/>
              </a:rPr>
              <a:t> Data are expressed as the number of patients (%) and include all patients who received at least 1 romosozumab injection during the study period (N = 230).</a:t>
            </a:r>
            <a:endParaRPr kumimoji="1" lang="ja-JP" altLang="en-US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99056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29F790A-5C39-45AC-A573-B6A96DF49704}"/>
              </a:ext>
            </a:extLst>
          </p:cNvPr>
          <p:cNvSpPr txBox="1"/>
          <p:nvPr/>
        </p:nvSpPr>
        <p:spPr>
          <a:xfrm>
            <a:off x="137885" y="95340"/>
            <a:ext cx="65822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S-Fig. 1.  Mean Value of  BMD and  Change from Baseline  Dependent on Previous Therapy </a:t>
            </a:r>
            <a:endParaRPr kumimoji="1" lang="ja-JP" altLang="en-US" sz="1200" b="1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1DB1147D-9BDE-40F8-BD64-CFA67D166C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8396453"/>
              </p:ext>
            </p:extLst>
          </p:nvPr>
        </p:nvGraphicFramePr>
        <p:xfrm>
          <a:off x="3313133" y="794834"/>
          <a:ext cx="3544866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3A8E89D4-02DA-459E-A0DA-85AD21DE86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8857237"/>
              </p:ext>
            </p:extLst>
          </p:nvPr>
        </p:nvGraphicFramePr>
        <p:xfrm>
          <a:off x="-115865" y="745530"/>
          <a:ext cx="3544866" cy="2887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BD4258C6-0775-4898-B9E0-B09AAB7364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103367"/>
              </p:ext>
            </p:extLst>
          </p:nvPr>
        </p:nvGraphicFramePr>
        <p:xfrm>
          <a:off x="-141242" y="3724138"/>
          <a:ext cx="3544866" cy="2933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933D334A-486F-43EB-9E8B-E5E8EAAE41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4735405"/>
              </p:ext>
            </p:extLst>
          </p:nvPr>
        </p:nvGraphicFramePr>
        <p:xfrm>
          <a:off x="3506765" y="3651333"/>
          <a:ext cx="3454375" cy="2962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E11F1FDC-C5CE-4971-8443-FBC41539AD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7595473"/>
              </p:ext>
            </p:extLst>
          </p:nvPr>
        </p:nvGraphicFramePr>
        <p:xfrm>
          <a:off x="137885" y="6633079"/>
          <a:ext cx="3429001" cy="29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グラフ 11">
            <a:extLst>
              <a:ext uri="{FF2B5EF4-FFF2-40B4-BE49-F238E27FC236}">
                <a16:creationId xmlns:a16="http://schemas.microsoft.com/office/drawing/2014/main" id="{0A3FD94C-8A32-4044-AB5B-1306938C1B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5315305"/>
              </p:ext>
            </p:extLst>
          </p:nvPr>
        </p:nvGraphicFramePr>
        <p:xfrm>
          <a:off x="3403626" y="6675365"/>
          <a:ext cx="3454374" cy="29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65229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4AFCA56-D00D-4572-9594-EA512C41BD61}"/>
              </a:ext>
            </a:extLst>
          </p:cNvPr>
          <p:cNvSpPr txBox="1"/>
          <p:nvPr/>
        </p:nvSpPr>
        <p:spPr>
          <a:xfrm>
            <a:off x="0" y="217047"/>
            <a:ext cx="6858000" cy="22520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200" b="1" dirty="0">
                <a:latin typeface="+mj-lt"/>
              </a:rPr>
              <a:t>S-Fig. 1.</a:t>
            </a:r>
            <a:r>
              <a:rPr lang="en-US" altLang="ja-JP" sz="1200" dirty="0">
                <a:latin typeface="+mj-lt"/>
              </a:rPr>
              <a:t> Mean value of BMD (g/cm2) at the (A) lumbar spine, (B) total hip, and (C) femoral neck at baseline, 6 months, and 12 months. Bars indicate the mean ± standard errors.</a:t>
            </a:r>
          </a:p>
          <a:p>
            <a:pPr>
              <a:lnSpc>
                <a:spcPct val="200000"/>
              </a:lnSpc>
            </a:pPr>
            <a:r>
              <a:rPr lang="en-US" altLang="ja-JP" sz="1200" dirty="0">
                <a:latin typeface="+mj-lt"/>
              </a:rPr>
              <a:t>Mean value of change for BMD (g/cm2) at the (D) lumbar spine, (E) total hip, and (F) femoral neck at baseline, 6 months, and 12 months. *P &lt; 0.05, **P &lt; 0.01, and ***P &lt; 0.001 versus baseline (Wilcoxon's signed-rank test). †P &lt; 0.05, ††P &lt; 0.01, and †††P &lt; 0.001 versus the treatment-naïve group (Wilcoxon's rank-sum test).</a:t>
            </a:r>
          </a:p>
        </p:txBody>
      </p:sp>
    </p:spTree>
    <p:extLst>
      <p:ext uri="{BB962C8B-B14F-4D97-AF65-F5344CB8AC3E}">
        <p14:creationId xmlns:p14="http://schemas.microsoft.com/office/powerpoint/2010/main" val="364590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AC1E165-47BB-4064-8531-4B7DD814F580}"/>
              </a:ext>
            </a:extLst>
          </p:cNvPr>
          <p:cNvSpPr txBox="1"/>
          <p:nvPr/>
        </p:nvSpPr>
        <p:spPr>
          <a:xfrm>
            <a:off x="-72162" y="138286"/>
            <a:ext cx="42774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>
                <a:latin typeface="+mj-lt"/>
                <a:ea typeface="ＭＳ Ｐゴシック" panose="020B0600070205080204" pitchFamily="50" charset="-128"/>
                <a:cs typeface="Times New Roman" panose="02020603050405020304" pitchFamily="18" charset="0"/>
              </a:rPr>
              <a:t>S-Fig. 2. Mean Percentage Change in P1NP and TRACP-5b</a:t>
            </a:r>
            <a:endParaRPr kumimoji="1" lang="ja-JP" altLang="en-US" sz="1200" b="1" dirty="0">
              <a:latin typeface="+mj-lt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id="{F3CC040B-0EC3-460B-9B55-7A7D24FA4F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156474"/>
              </p:ext>
            </p:extLst>
          </p:nvPr>
        </p:nvGraphicFramePr>
        <p:xfrm>
          <a:off x="131203" y="996401"/>
          <a:ext cx="3443816" cy="27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727996C-C647-4905-B9F0-44AA2C252A88}"/>
              </a:ext>
            </a:extLst>
          </p:cNvPr>
          <p:cNvSpPr txBox="1"/>
          <p:nvPr/>
        </p:nvSpPr>
        <p:spPr>
          <a:xfrm>
            <a:off x="832706" y="701323"/>
            <a:ext cx="20559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b="1" dirty="0">
                <a:latin typeface="+mj-lt"/>
                <a:cs typeface="Arial" panose="020B0604020202020204" pitchFamily="34" charset="0"/>
              </a:rPr>
              <a:t>A Change in P1NP Level</a:t>
            </a:r>
          </a:p>
          <a:p>
            <a:pPr algn="ctr"/>
            <a:r>
              <a:rPr kumimoji="1" lang="en-US" altLang="ja-JP" sz="1050" b="1" dirty="0">
                <a:latin typeface="+mj-lt"/>
                <a:cs typeface="Arial" panose="020B0604020202020204" pitchFamily="34" charset="0"/>
              </a:rPr>
              <a:t>for Naïve vs. Switch</a:t>
            </a:r>
            <a:endParaRPr kumimoji="1" lang="ja-JP" altLang="en-US" sz="1050" b="1" dirty="0"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38" name="グラフ 37">
            <a:extLst>
              <a:ext uri="{FF2B5EF4-FFF2-40B4-BE49-F238E27FC236}">
                <a16:creationId xmlns:a16="http://schemas.microsoft.com/office/drawing/2014/main" id="{4B425FB5-EF8F-4CE9-BC65-C62CE500FB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1853688"/>
              </p:ext>
            </p:extLst>
          </p:nvPr>
        </p:nvGraphicFramePr>
        <p:xfrm>
          <a:off x="3391788" y="988781"/>
          <a:ext cx="3542412" cy="27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2E1C38E-59B1-40C1-8822-82D76CD084D3}"/>
              </a:ext>
            </a:extLst>
          </p:cNvPr>
          <p:cNvSpPr txBox="1"/>
          <p:nvPr/>
        </p:nvSpPr>
        <p:spPr>
          <a:xfrm>
            <a:off x="4205320" y="701323"/>
            <a:ext cx="215790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b="1" dirty="0">
                <a:latin typeface="+mj-lt"/>
                <a:cs typeface="Arial" panose="020B0604020202020204" pitchFamily="34" charset="0"/>
              </a:rPr>
              <a:t>B Change in TRACP-5b Level</a:t>
            </a:r>
          </a:p>
          <a:p>
            <a:pPr algn="ctr"/>
            <a:r>
              <a:rPr kumimoji="1" lang="en-US" altLang="ja-JP" sz="1050" b="1" dirty="0">
                <a:latin typeface="+mj-lt"/>
                <a:cs typeface="Arial" panose="020B0604020202020204" pitchFamily="34" charset="0"/>
              </a:rPr>
              <a:t>for Naïve vs. Switch</a:t>
            </a:r>
            <a:endParaRPr kumimoji="1" lang="ja-JP" altLang="en-US" sz="105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F1FAF97-B1A3-403A-A859-B60323452235}"/>
              </a:ext>
            </a:extLst>
          </p:cNvPr>
          <p:cNvSpPr txBox="1"/>
          <p:nvPr/>
        </p:nvSpPr>
        <p:spPr>
          <a:xfrm>
            <a:off x="0" y="3826986"/>
            <a:ext cx="6858000" cy="11440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200" b="1" dirty="0">
                <a:latin typeface="+mj-lt"/>
              </a:rPr>
              <a:t>S-Fig. 2. </a:t>
            </a:r>
            <a:r>
              <a:rPr lang="en-US" altLang="ja-JP" sz="1200" dirty="0">
                <a:latin typeface="+mj-lt"/>
              </a:rPr>
              <a:t>Mean percentage change in (A) P1NP and (B) TRACP-5b depending on the absence and presence of previous treatment. *P &lt; 0.05, **P &lt; 0.01, and ***P &lt; 0.001 versus baseline (Wilcoxon's signed-rank test). †P &lt; 0.05, ††P &lt; 0.01, and †††P &lt; 0.001 versus the treatment-naïve group (Wilcoxon's rank-sum test).</a:t>
            </a:r>
          </a:p>
        </p:txBody>
      </p:sp>
    </p:spTree>
    <p:extLst>
      <p:ext uri="{BB962C8B-B14F-4D97-AF65-F5344CB8AC3E}">
        <p14:creationId xmlns:p14="http://schemas.microsoft.com/office/powerpoint/2010/main" val="3435145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1935569"/>
              </p:ext>
            </p:extLst>
          </p:nvPr>
        </p:nvGraphicFramePr>
        <p:xfrm>
          <a:off x="256540" y="659130"/>
          <a:ext cx="5328920" cy="3958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3FA978E-F54E-4E42-80C8-B9E7F1F532EF}"/>
              </a:ext>
            </a:extLst>
          </p:cNvPr>
          <p:cNvSpPr txBox="1"/>
          <p:nvPr/>
        </p:nvSpPr>
        <p:spPr>
          <a:xfrm>
            <a:off x="5213350" y="2638425"/>
            <a:ext cx="6286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00" dirty="0">
                <a:latin typeface="+mj-lt"/>
              </a:rPr>
              <a:t>88.4</a:t>
            </a:r>
            <a:endParaRPr kumimoji="1" lang="ja-JP" altLang="en-US" sz="1000" dirty="0">
              <a:latin typeface="+mj-lt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7C3834C-8FC9-4B3D-BC3C-CFB11092828F}"/>
              </a:ext>
            </a:extLst>
          </p:cNvPr>
          <p:cNvSpPr txBox="1"/>
          <p:nvPr/>
        </p:nvSpPr>
        <p:spPr>
          <a:xfrm>
            <a:off x="-180975" y="96371"/>
            <a:ext cx="5924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S-Fig. 3. Kaplan–Meier Plot of Cumulative Survival Probability during 12 Months</a:t>
            </a:r>
            <a:endParaRPr kumimoji="1" lang="ja-JP" altLang="en-US" sz="1200" b="1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A5B470E-2DCD-46D6-AB5C-6F1046119603}"/>
              </a:ext>
            </a:extLst>
          </p:cNvPr>
          <p:cNvSpPr txBox="1"/>
          <p:nvPr/>
        </p:nvSpPr>
        <p:spPr>
          <a:xfrm>
            <a:off x="0" y="4912241"/>
            <a:ext cx="6858000" cy="7746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ja-JP" sz="1200" b="1" dirty="0">
                <a:latin typeface="+mj-lt"/>
              </a:rPr>
              <a:t>S-Fig. 3</a:t>
            </a:r>
            <a:r>
              <a:rPr lang="en-US" altLang="ja-JP" sz="1200" dirty="0">
                <a:latin typeface="+mj-lt"/>
              </a:rPr>
              <a:t>. Kaplan–Meier plot of cumulative survival probability during study period. At 12 months of romosozumab treatment, the survival rate (i.e., continuation rate of romosozumab) was 88.4%.</a:t>
            </a:r>
          </a:p>
        </p:txBody>
      </p:sp>
    </p:spTree>
    <p:extLst>
      <p:ext uri="{BB962C8B-B14F-4D97-AF65-F5344CB8AC3E}">
        <p14:creationId xmlns:p14="http://schemas.microsoft.com/office/powerpoint/2010/main" val="1123355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1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6210</TotalTime>
  <Words>944</Words>
  <Application>Microsoft Office PowerPoint</Application>
  <PresentationFormat>A4 210 x 297 mm</PresentationFormat>
  <Paragraphs>231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Masaki_NAKANO</dc:creator>
  <cp:lastModifiedBy>医）知新会</cp:lastModifiedBy>
  <cp:revision>333</cp:revision>
  <cp:lastPrinted>2020-06-15T11:16:51Z</cp:lastPrinted>
  <dcterms:created xsi:type="dcterms:W3CDTF">2019-07-26T05:22:57Z</dcterms:created>
  <dcterms:modified xsi:type="dcterms:W3CDTF">2021-04-19T01:15:28Z</dcterms:modified>
</cp:coreProperties>
</file>