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6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0A8DA-8A1C-8743-ABF5-7CBBC2C4A3E2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4D2C6-BAF5-ED49-A8A6-D903B0F50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72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14D2C6-BAF5-ED49-A8A6-D903B0F50B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3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16/10/2020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1B95639-C64A-4F4D-8F58-152B73EF0D28}"/>
              </a:ext>
            </a:extLst>
          </p:cNvPr>
          <p:cNvSpPr/>
          <p:nvPr/>
        </p:nvSpPr>
        <p:spPr>
          <a:xfrm>
            <a:off x="3145787" y="1621536"/>
            <a:ext cx="3479969" cy="39659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-257934" y="2844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400" b="1" dirty="0">
                <a:solidFill>
                  <a:schemeClr val="bg1"/>
                </a:solidFill>
              </a:rPr>
              <a:t>Achieved Clinic Blood Pressure Level and Chronic Kidney Disease Progression </a:t>
            </a:r>
          </a:p>
          <a:p>
            <a:pPr marL="216000" algn="l"/>
            <a:r>
              <a:rPr lang="en-GB" sz="2400" b="1" dirty="0">
                <a:solidFill>
                  <a:schemeClr val="bg1"/>
                </a:solidFill>
              </a:rPr>
              <a:t>in Children: A Report from the Chronic Kidney Disease in Children Cohort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0" y="1177100"/>
            <a:ext cx="1219199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b="1" dirty="0">
                <a:solidFill>
                  <a:schemeClr val="bg1"/>
                </a:solidFill>
              </a:rPr>
              <a:t>HYPOTHESIS</a:t>
            </a:r>
            <a:r>
              <a:rPr lang="en-GB" sz="1700" dirty="0">
                <a:solidFill>
                  <a:schemeClr val="bg1"/>
                </a:solidFill>
              </a:rPr>
              <a:t>: In children with CKD, those with clinic BP &lt;90</a:t>
            </a:r>
            <a:r>
              <a:rPr lang="en-GB" sz="1700" baseline="30000" dirty="0">
                <a:solidFill>
                  <a:schemeClr val="bg1"/>
                </a:solidFill>
              </a:rPr>
              <a:t>th</a:t>
            </a:r>
            <a:r>
              <a:rPr lang="en-GB" sz="1700" dirty="0">
                <a:solidFill>
                  <a:schemeClr val="bg1"/>
                </a:solidFill>
              </a:rPr>
              <a:t> percentile have preserved renal function compared to those with higher BP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47510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DESIGN:                                           EXPOSURE:                                                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Flynn et al. </a:t>
            </a:r>
            <a:r>
              <a:rPr lang="en-GB" sz="2000" b="1" smtClean="0">
                <a:solidFill>
                  <a:schemeClr val="bg1"/>
                </a:solidFill>
                <a:latin typeface="+mj-lt"/>
              </a:rPr>
              <a:t>2020 </a:t>
            </a:r>
            <a:r>
              <a:rPr lang="en-GB" sz="1600" b="1" dirty="0">
                <a:solidFill>
                  <a:schemeClr val="bg1"/>
                </a:solidFill>
                <a:latin typeface="+mj-lt"/>
              </a:rPr>
              <a:t>(GA by M. Starr)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3448" y="5658142"/>
            <a:ext cx="714184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Achieved BP &lt;90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percentile was associated with delayed CKD progression in children with both glomerular and non-glomerular CKD. These data may be useful when managing hypertension in children with CKD using office </a:t>
            </a:r>
            <a:r>
              <a:rPr lang="en-GB">
                <a:solidFill>
                  <a:schemeClr val="bg1"/>
                </a:solidFill>
              </a:rPr>
              <a:t>BP measurements.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C4BAF6B0-0F0A-694C-BB63-7F10DD6B4747}"/>
              </a:ext>
            </a:extLst>
          </p:cNvPr>
          <p:cNvSpPr/>
          <p:nvPr/>
        </p:nvSpPr>
        <p:spPr>
          <a:xfrm>
            <a:off x="1193815" y="295418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8" name="Freeform: Shape 46">
            <a:extLst>
              <a:ext uri="{FF2B5EF4-FFF2-40B4-BE49-F238E27FC236}">
                <a16:creationId xmlns:a16="http://schemas.microsoft.com/office/drawing/2014/main" id="{4FB8AF0E-F142-404E-BCA1-B7921E5CADC5}"/>
              </a:ext>
            </a:extLst>
          </p:cNvPr>
          <p:cNvSpPr/>
          <p:nvPr/>
        </p:nvSpPr>
        <p:spPr>
          <a:xfrm>
            <a:off x="1580116" y="2950827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181A1FA7-ADD4-064B-B207-C6CAAFC36C0B}"/>
              </a:ext>
            </a:extLst>
          </p:cNvPr>
          <p:cNvSpPr/>
          <p:nvPr/>
        </p:nvSpPr>
        <p:spPr>
          <a:xfrm>
            <a:off x="889857" y="3072994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0" name="Freeform: Shape 46">
            <a:extLst>
              <a:ext uri="{FF2B5EF4-FFF2-40B4-BE49-F238E27FC236}">
                <a16:creationId xmlns:a16="http://schemas.microsoft.com/office/drawing/2014/main" id="{2BF9495A-FA0E-D84E-8BF5-1A1DAC39450F}"/>
              </a:ext>
            </a:extLst>
          </p:cNvPr>
          <p:cNvSpPr/>
          <p:nvPr/>
        </p:nvSpPr>
        <p:spPr>
          <a:xfrm>
            <a:off x="1403141" y="3072994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0531F2-794F-124A-9F17-82151E8D8C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82" y="2124656"/>
            <a:ext cx="1460890" cy="814999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A75FD763-D432-714A-A985-3D09FA8BB993}"/>
              </a:ext>
            </a:extLst>
          </p:cNvPr>
          <p:cNvSpPr/>
          <p:nvPr/>
        </p:nvSpPr>
        <p:spPr>
          <a:xfrm>
            <a:off x="227600" y="4237324"/>
            <a:ext cx="2705032" cy="1027954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296DC0"/>
                </a:solidFill>
              </a:rPr>
              <a:t>754 children with CKD and HTN or BP &gt; 90</a:t>
            </a:r>
            <a:r>
              <a:rPr lang="en-GB" baseline="30000" dirty="0">
                <a:solidFill>
                  <a:srgbClr val="296DC0"/>
                </a:solidFill>
              </a:rPr>
              <a:t>th</a:t>
            </a:r>
            <a:r>
              <a:rPr lang="en-GB" dirty="0">
                <a:solidFill>
                  <a:srgbClr val="296DC0"/>
                </a:solidFill>
              </a:rPr>
              <a:t> percentile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FFD97C-D119-5347-9EFC-5DD7EF611B35}"/>
              </a:ext>
            </a:extLst>
          </p:cNvPr>
          <p:cNvSpPr/>
          <p:nvPr/>
        </p:nvSpPr>
        <p:spPr>
          <a:xfrm>
            <a:off x="3984714" y="2453400"/>
            <a:ext cx="1735313" cy="622841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Auscultatory Office BP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DA46DC6-28B8-C14B-B37A-1418D16DCF3B}"/>
              </a:ext>
            </a:extLst>
          </p:cNvPr>
          <p:cNvSpPr/>
          <p:nvPr/>
        </p:nvSpPr>
        <p:spPr>
          <a:xfrm>
            <a:off x="8697747" y="2116842"/>
            <a:ext cx="1958061" cy="622841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30% ↓ eGFR or </a:t>
            </a:r>
            <a:r>
              <a:rPr lang="en-GB" dirty="0" smtClean="0"/>
              <a:t>CK</a:t>
            </a:r>
            <a:r>
              <a:rPr lang="en-GB" dirty="0" smtClean="0"/>
              <a:t>D 5 (KRT </a:t>
            </a:r>
            <a:r>
              <a:rPr lang="en-GB" dirty="0"/>
              <a:t>or </a:t>
            </a:r>
            <a:r>
              <a:rPr lang="en-GB" dirty="0" err="1"/>
              <a:t>Ktx</a:t>
            </a:r>
            <a:r>
              <a:rPr lang="en-GB" dirty="0"/>
              <a:t>)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0FA5298-2E4A-ED48-8873-9A18F258CCB7}"/>
              </a:ext>
            </a:extLst>
          </p:cNvPr>
          <p:cNvSpPr/>
          <p:nvPr/>
        </p:nvSpPr>
        <p:spPr>
          <a:xfrm>
            <a:off x="3929944" y="4642437"/>
            <a:ext cx="1735313" cy="622841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Non-Glomerular CKD (n=560)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8379391-C8D3-E94E-9FD9-6C1576E1543B}"/>
              </a:ext>
            </a:extLst>
          </p:cNvPr>
          <p:cNvSpPr/>
          <p:nvPr/>
        </p:nvSpPr>
        <p:spPr>
          <a:xfrm>
            <a:off x="3929945" y="3703629"/>
            <a:ext cx="1735313" cy="622841"/>
          </a:xfrm>
          <a:prstGeom prst="rect">
            <a:avLst/>
          </a:prstGeom>
          <a:noFill/>
          <a:ln w="41275">
            <a:solidFill>
              <a:srgbClr val="00437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437A"/>
                </a:solidFill>
              </a:rPr>
              <a:t>Glomerular CKD</a:t>
            </a:r>
          </a:p>
          <a:p>
            <a:pPr algn="ctr"/>
            <a:r>
              <a:rPr lang="en-GB" dirty="0">
                <a:solidFill>
                  <a:srgbClr val="00437A"/>
                </a:solidFill>
              </a:rPr>
              <a:t>(n=194)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6269F44-3A6D-214D-8877-0E0BC0BA7A5F}"/>
              </a:ext>
            </a:extLst>
          </p:cNvPr>
          <p:cNvCxnSpPr/>
          <p:nvPr/>
        </p:nvCxnSpPr>
        <p:spPr>
          <a:xfrm flipV="1">
            <a:off x="5803510" y="4010741"/>
            <a:ext cx="715833" cy="1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620705C-F32D-EA4A-8363-262511756EA1}"/>
              </a:ext>
            </a:extLst>
          </p:cNvPr>
          <p:cNvCxnSpPr/>
          <p:nvPr/>
        </p:nvCxnSpPr>
        <p:spPr>
          <a:xfrm flipV="1">
            <a:off x="5803509" y="4983989"/>
            <a:ext cx="715833" cy="1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C9A97BED-7752-164C-886E-F4215D68E6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666" b="12692"/>
          <a:stretch/>
        </p:blipFill>
        <p:spPr>
          <a:xfrm>
            <a:off x="3211489" y="2446933"/>
            <a:ext cx="805765" cy="698839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17233F67-18A7-1149-9BA7-31A32DB0621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64" b="20849"/>
          <a:stretch/>
        </p:blipFill>
        <p:spPr>
          <a:xfrm>
            <a:off x="7732385" y="1932058"/>
            <a:ext cx="1039272" cy="812329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36FB0EAA-A254-1348-AAE2-DD330DC43D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34" b="20450"/>
          <a:stretch/>
        </p:blipFill>
        <p:spPr>
          <a:xfrm>
            <a:off x="10763315" y="1841929"/>
            <a:ext cx="1170751" cy="900411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1A02B0A6-C47C-AD44-835D-54076AEB0D80}"/>
              </a:ext>
            </a:extLst>
          </p:cNvPr>
          <p:cNvSpPr/>
          <p:nvPr/>
        </p:nvSpPr>
        <p:spPr>
          <a:xfrm>
            <a:off x="6874649" y="2992924"/>
            <a:ext cx="1728385" cy="538565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AA0065"/>
                </a:solidFill>
              </a:rPr>
              <a:t>&lt;50</a:t>
            </a:r>
            <a:r>
              <a:rPr lang="en-GB" baseline="30000" dirty="0">
                <a:solidFill>
                  <a:srgbClr val="AA0065"/>
                </a:solidFill>
              </a:rPr>
              <a:t>th</a:t>
            </a:r>
            <a:r>
              <a:rPr lang="en-GB" dirty="0">
                <a:solidFill>
                  <a:srgbClr val="AA0065"/>
                </a:solidFill>
              </a:rPr>
              <a:t> Percentile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A1893A1-3C79-3542-B287-A0AE5B5DD3C8}"/>
              </a:ext>
            </a:extLst>
          </p:cNvPr>
          <p:cNvSpPr txBox="1"/>
          <p:nvPr/>
        </p:nvSpPr>
        <p:spPr>
          <a:xfrm>
            <a:off x="6576142" y="5200978"/>
            <a:ext cx="56726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AA0065"/>
                </a:solidFill>
              </a:rPr>
              <a:t>Adjusted Hazard Ratios Compared to &gt;90th Percentile (95% CI in subscript)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EF4D674-2945-1147-809C-4D4ED4C648DC}"/>
              </a:ext>
            </a:extLst>
          </p:cNvPr>
          <p:cNvSpPr/>
          <p:nvPr/>
        </p:nvSpPr>
        <p:spPr>
          <a:xfrm>
            <a:off x="6874649" y="3703629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aseline="-25000" dirty="0"/>
              <a:t>0.28 </a:t>
            </a:r>
            <a:r>
              <a:rPr lang="en-GB" sz="2400" dirty="0"/>
              <a:t>0.63 </a:t>
            </a:r>
            <a:r>
              <a:rPr lang="en-GB" sz="2400" baseline="-25000" dirty="0"/>
              <a:t>1.39</a:t>
            </a:r>
            <a:endParaRPr lang="en-GB" sz="24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C0DD0C4-6EDD-0248-A33E-D4EF4C71A5E2}"/>
              </a:ext>
            </a:extLst>
          </p:cNvPr>
          <p:cNvSpPr/>
          <p:nvPr/>
        </p:nvSpPr>
        <p:spPr>
          <a:xfrm>
            <a:off x="8690334" y="3703629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aseline="-25000" dirty="0"/>
              <a:t>0.28 </a:t>
            </a:r>
            <a:r>
              <a:rPr lang="en-GB" sz="2400" dirty="0"/>
              <a:t>0.59 </a:t>
            </a:r>
            <a:r>
              <a:rPr lang="en-GB" sz="2400" baseline="-25000" dirty="0"/>
              <a:t>1.26</a:t>
            </a:r>
            <a:endParaRPr lang="en-GB" sz="24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5F30F57-517A-4E4D-9684-D04FB02413F9}"/>
              </a:ext>
            </a:extLst>
          </p:cNvPr>
          <p:cNvSpPr/>
          <p:nvPr/>
        </p:nvSpPr>
        <p:spPr>
          <a:xfrm>
            <a:off x="10463615" y="3703629"/>
            <a:ext cx="1689514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baseline="-25000" dirty="0"/>
              <a:t>0.18 </a:t>
            </a:r>
            <a:r>
              <a:rPr lang="en-GB" sz="2400" b="1" dirty="0"/>
              <a:t>0.40 </a:t>
            </a:r>
            <a:r>
              <a:rPr lang="en-GB" sz="2400" b="1" baseline="-25000" dirty="0"/>
              <a:t>0.93</a:t>
            </a:r>
            <a:endParaRPr lang="en-GB" sz="2400" b="1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3319A1D-9C0D-C14C-9223-D6C5EA2EFA4A}"/>
              </a:ext>
            </a:extLst>
          </p:cNvPr>
          <p:cNvSpPr/>
          <p:nvPr/>
        </p:nvSpPr>
        <p:spPr>
          <a:xfrm>
            <a:off x="6881793" y="4568504"/>
            <a:ext cx="1728385" cy="538565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aseline="-25000" dirty="0">
                <a:solidFill>
                  <a:srgbClr val="AA0065"/>
                </a:solidFill>
              </a:rPr>
              <a:t>0.49 </a:t>
            </a:r>
            <a:r>
              <a:rPr lang="en-GB" sz="2400" dirty="0">
                <a:solidFill>
                  <a:srgbClr val="AA0065"/>
                </a:solidFill>
              </a:rPr>
              <a:t>0.78</a:t>
            </a:r>
            <a:r>
              <a:rPr lang="en-GB" sz="2400" baseline="-25000" dirty="0">
                <a:solidFill>
                  <a:srgbClr val="AA0065"/>
                </a:solidFill>
              </a:rPr>
              <a:t>1.25</a:t>
            </a:r>
            <a:endParaRPr lang="en-GB" sz="2400" dirty="0">
              <a:solidFill>
                <a:srgbClr val="AA0065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8968559-3F12-0949-BD8E-E3F8CF1A4016}"/>
              </a:ext>
            </a:extLst>
          </p:cNvPr>
          <p:cNvSpPr/>
          <p:nvPr/>
        </p:nvSpPr>
        <p:spPr>
          <a:xfrm>
            <a:off x="8697747" y="4579711"/>
            <a:ext cx="1720971" cy="538565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baseline="-25000" dirty="0">
                <a:solidFill>
                  <a:srgbClr val="AA0065"/>
                </a:solidFill>
              </a:rPr>
              <a:t>0.33 </a:t>
            </a:r>
            <a:r>
              <a:rPr lang="en-GB" sz="2400" b="1" dirty="0">
                <a:solidFill>
                  <a:srgbClr val="AA0065"/>
                </a:solidFill>
              </a:rPr>
              <a:t>0.53 </a:t>
            </a:r>
            <a:r>
              <a:rPr lang="en-GB" sz="2400" b="1" baseline="-25000" dirty="0">
                <a:solidFill>
                  <a:srgbClr val="AA0065"/>
                </a:solidFill>
              </a:rPr>
              <a:t>0.84</a:t>
            </a:r>
            <a:endParaRPr lang="en-GB" sz="2400" b="1" dirty="0">
              <a:solidFill>
                <a:srgbClr val="AA0065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0DB241D-FE62-4946-81AF-D22E4DC241CC}"/>
              </a:ext>
            </a:extLst>
          </p:cNvPr>
          <p:cNvSpPr/>
          <p:nvPr/>
        </p:nvSpPr>
        <p:spPr>
          <a:xfrm>
            <a:off x="10502485" y="4579711"/>
            <a:ext cx="1689514" cy="538565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aseline="-25000" dirty="0">
                <a:solidFill>
                  <a:srgbClr val="AA0065"/>
                </a:solidFill>
              </a:rPr>
              <a:t>0.46 </a:t>
            </a:r>
            <a:r>
              <a:rPr lang="en-GB" sz="2400" dirty="0">
                <a:solidFill>
                  <a:srgbClr val="AA0065"/>
                </a:solidFill>
              </a:rPr>
              <a:t>0.71 </a:t>
            </a:r>
            <a:r>
              <a:rPr lang="en-GB" sz="2400" baseline="-25000" dirty="0">
                <a:solidFill>
                  <a:srgbClr val="AA0065"/>
                </a:solidFill>
              </a:rPr>
              <a:t>1.08</a:t>
            </a:r>
            <a:endParaRPr lang="en-GB" sz="2400" dirty="0">
              <a:solidFill>
                <a:srgbClr val="AA0065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87877F3-52EA-504C-9342-B701A9EFC3EC}"/>
              </a:ext>
            </a:extLst>
          </p:cNvPr>
          <p:cNvSpPr/>
          <p:nvPr/>
        </p:nvSpPr>
        <p:spPr>
          <a:xfrm>
            <a:off x="8697748" y="2992924"/>
            <a:ext cx="1728385" cy="538565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AA0065"/>
                </a:solidFill>
              </a:rPr>
              <a:t>50</a:t>
            </a:r>
            <a:r>
              <a:rPr lang="en-GB" baseline="30000" dirty="0">
                <a:solidFill>
                  <a:srgbClr val="AA0065"/>
                </a:solidFill>
              </a:rPr>
              <a:t>th</a:t>
            </a:r>
            <a:r>
              <a:rPr lang="en-GB" dirty="0">
                <a:solidFill>
                  <a:srgbClr val="AA0065"/>
                </a:solidFill>
              </a:rPr>
              <a:t> to &lt;75th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FC9DA2A-B726-4743-A847-FC453D3B25CD}"/>
              </a:ext>
            </a:extLst>
          </p:cNvPr>
          <p:cNvSpPr/>
          <p:nvPr/>
        </p:nvSpPr>
        <p:spPr>
          <a:xfrm>
            <a:off x="10502484" y="2992923"/>
            <a:ext cx="1558800" cy="538565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AA0065"/>
                </a:solidFill>
              </a:rPr>
              <a:t>75</a:t>
            </a:r>
            <a:r>
              <a:rPr lang="en-GB" baseline="30000" dirty="0">
                <a:solidFill>
                  <a:srgbClr val="AA0065"/>
                </a:solidFill>
              </a:rPr>
              <a:t>th</a:t>
            </a:r>
            <a:r>
              <a:rPr lang="en-GB" dirty="0">
                <a:solidFill>
                  <a:srgbClr val="AA0065"/>
                </a:solidFill>
              </a:rPr>
              <a:t> to &lt;90th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8659227D-46FF-7248-A1CD-D85C0AAB7C0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34"/>
          <a:stretch/>
        </p:blipFill>
        <p:spPr>
          <a:xfrm>
            <a:off x="5797885" y="2389877"/>
            <a:ext cx="873314" cy="74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3764</TotalTime>
  <Words>184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Joseph Laycock</cp:lastModifiedBy>
  <cp:revision>71</cp:revision>
  <dcterms:created xsi:type="dcterms:W3CDTF">2019-06-13T12:30:18Z</dcterms:created>
  <dcterms:modified xsi:type="dcterms:W3CDTF">2020-10-16T11:26:17Z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46da4d3-ba20-4986-879c-49e262eff745_Enabled">
    <vt:lpwstr>true</vt:lpwstr>
  </property>
  <property fmtid="{D5CDD505-2E9C-101B-9397-08002B2CF9AE}" pid="3" name="MSIP_Label_046da4d3-ba20-4986-879c-49e262eff745_SetDate">
    <vt:lpwstr>2020-09-01T19:07:53Z</vt:lpwstr>
  </property>
  <property fmtid="{D5CDD505-2E9C-101B-9397-08002B2CF9AE}" pid="4" name="MSIP_Label_046da4d3-ba20-4986-879c-49e262eff745_Method">
    <vt:lpwstr>Standard</vt:lpwstr>
  </property>
  <property fmtid="{D5CDD505-2E9C-101B-9397-08002B2CF9AE}" pid="5" name="MSIP_Label_046da4d3-ba20-4986-879c-49e262eff745_Name">
    <vt:lpwstr>Internal</vt:lpwstr>
  </property>
  <property fmtid="{D5CDD505-2E9C-101B-9397-08002B2CF9AE}" pid="6" name="MSIP_Label_046da4d3-ba20-4986-879c-49e262eff745_SiteId">
    <vt:lpwstr>9f693e63-5e9e-4ced-98a4-8ab28f9d0c2d</vt:lpwstr>
  </property>
  <property fmtid="{D5CDD505-2E9C-101B-9397-08002B2CF9AE}" pid="7" name="MSIP_Label_046da4d3-ba20-4986-879c-49e262eff745_ActionId">
    <vt:lpwstr>0de4e1b9-b72e-410e-a63b-ec90386bf4c1</vt:lpwstr>
  </property>
  <property fmtid="{D5CDD505-2E9C-101B-9397-08002B2CF9AE}" pid="8" name="MSIP_Label_046da4d3-ba20-4986-879c-49e262eff745_ContentBits">
    <vt:lpwstr>2</vt:lpwstr>
  </property>
</Properties>
</file>