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13" r:id="rId2"/>
    <p:sldId id="311" r:id="rId3"/>
    <p:sldId id="269" r:id="rId4"/>
    <p:sldId id="257" r:id="rId5"/>
    <p:sldId id="270" r:id="rId6"/>
    <p:sldId id="261" r:id="rId7"/>
    <p:sldId id="306" r:id="rId8"/>
    <p:sldId id="308" r:id="rId9"/>
    <p:sldId id="309" r:id="rId10"/>
    <p:sldId id="307" r:id="rId11"/>
    <p:sldId id="310" r:id="rId12"/>
    <p:sldId id="312" r:id="rId13"/>
    <p:sldId id="314" r:id="rId14"/>
    <p:sldId id="315" r:id="rId15"/>
    <p:sldId id="316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0FF"/>
    <a:srgbClr val="FFFC00"/>
    <a:srgbClr val="CACAC9"/>
    <a:srgbClr val="AAEDFF"/>
    <a:srgbClr val="FFF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52"/>
    <p:restoredTop sz="96327"/>
  </p:normalViewPr>
  <p:slideViewPr>
    <p:cSldViewPr snapToGrid="0" snapToObjects="1">
      <p:cViewPr varScale="1">
        <p:scale>
          <a:sx n="99" d="100"/>
          <a:sy n="99" d="100"/>
        </p:scale>
        <p:origin x="1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sz="2200" b="0" i="0" dirty="0">
              <a:effectLst/>
              <a:latin typeface="Times New Roman" charset="0"/>
              <a:ea typeface="Times New Roman" charset="0"/>
              <a:cs typeface="Times New Roman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68723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511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2200" b="1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Supplementary Figure 4.</a:t>
            </a:r>
            <a:r>
              <a:rPr lang="en-US" altLang="ja-JP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altLang="ja-JP" sz="2200" b="1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Synthetic DNA fragments</a:t>
            </a:r>
            <a:endParaRPr lang="ja-JP" altLang="ja-JP" sz="220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en-US" altLang="ja-JP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schema of the synthesized DNA fragment is indicated by a box, and the size of the box is correlated with the base length. The box indicated by orange indicates that it is a novel exon region. Since rex08 | Ex4 was very long, only 100 </a:t>
            </a:r>
            <a:r>
              <a:rPr lang="en-US" altLang="ja-JP" sz="220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bp</a:t>
            </a:r>
            <a:r>
              <a:rPr lang="en-US" altLang="ja-JP" sz="220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upstream side was adopted.</a:t>
            </a:r>
            <a:endParaRPr lang="ja-JP" altLang="ja-JP" sz="220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399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6B43-D30D-254C-A212-66AF6D7BBAB2}" type="datetimeFigureOut">
              <a:rPr kumimoji="1" lang="ja-JP" altLang="en-US" smtClean="0"/>
              <a:t>2021/8/6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337911" y="9296400"/>
            <a:ext cx="322204" cy="348813"/>
          </a:xfrm>
        </p:spPr>
        <p:txBody>
          <a:bodyPr/>
          <a:lstStyle/>
          <a:p>
            <a:fld id="{1886F199-2CDC-7F48-B934-07E57FCED3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21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133BC5-AC43-104D-B8B9-464AD3C6138C}"/>
              </a:ext>
            </a:extLst>
          </p:cNvPr>
          <p:cNvSpPr txBox="1"/>
          <p:nvPr/>
        </p:nvSpPr>
        <p:spPr>
          <a:xfrm>
            <a:off x="809799" y="1715408"/>
            <a:ext cx="922233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dirty="0"/>
              <a:t>Nanopore sequencing reveals TACC2 locus complexity and diversity of isoforms transcribed from an intronic promoter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A39ED7-A244-5A46-84FC-70356352DC37}"/>
              </a:ext>
            </a:extLst>
          </p:cNvPr>
          <p:cNvSpPr txBox="1"/>
          <p:nvPr/>
        </p:nvSpPr>
        <p:spPr>
          <a:xfrm>
            <a:off x="809799" y="960826"/>
            <a:ext cx="358591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Supplementary Figures: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FB1C0B-EDCD-E144-A91A-0BC6258ED4A7}"/>
              </a:ext>
            </a:extLst>
          </p:cNvPr>
          <p:cNvSpPr/>
          <p:nvPr/>
        </p:nvSpPr>
        <p:spPr>
          <a:xfrm>
            <a:off x="809799" y="3021434"/>
            <a:ext cx="113259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Yosuke Ito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1,2</a:t>
            </a:r>
            <a:r>
              <a:rPr lang="en-US" sz="1600" baseline="30000" dirty="0">
                <a:latin typeface="MS Mincho" panose="02020609040205080304" pitchFamily="49" charset="-128"/>
                <a:ea typeface="Times New Roman" panose="02020603050405020304" pitchFamily="18" charset="0"/>
                <a:cs typeface="MS Mincho" panose="02020609040205080304" pitchFamily="49" charset="-128"/>
              </a:rPr>
              <a:t>,9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Yasuhisa Terao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1,*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Shohei Noma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Michihira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Tagami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Emiko Yoshida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1,4,5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Yoshihide Hayashizaki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Masayoshi Itoh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6,8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Hideya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Kawaji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2,6,7,9,*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Juntendo University Faculty of Medicine, Department of Obstetrics &amp; Gynecology, Tokyo,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RIKEN Center for Integrative Medical Sciences, Preventive Medicine and Applied Genomics Unit, Yokohama,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RIKEN Center for Integrative Medical Sciences, Laboratory for Comprehensive Genomic Analysis, Yokohama,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RIKEN Center for Integrative Medical Sciences, </a:t>
            </a:r>
            <a:r>
              <a:rPr lang="en-US" sz="1600" dirty="0">
                <a:latin typeface="Times New Roman" panose="02020603050405020304" pitchFamily="18" charset="0"/>
                <a:ea typeface="Yu Gothic Light" panose="020B0300000000000000" pitchFamily="34" charset="-128"/>
              </a:rPr>
              <a:t>Nucleic Acid Diagnostic System Development Unit,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Yokohama,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Diagnostics and Therapeutics of Intractable Diseases, Intractable Disease Research Center, Juntendo University Graduate School of Medicine, Tokyo, Japan.</a:t>
            </a:r>
            <a:endParaRPr lang="en-US" sz="1600" baseline="30000" dirty="0">
              <a:latin typeface="Times New Roman" panose="02020603050405020304" pitchFamily="18" charset="0"/>
              <a:ea typeface="Yu Mincho" panose="02020400000000000000" pitchFamily="18" charset="-128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Yu Mincho" panose="02020400000000000000" pitchFamily="18" charset="-128"/>
              </a:rPr>
              <a:t>6</a:t>
            </a:r>
            <a:r>
              <a:rPr lang="en-US" sz="1600" dirty="0">
                <a:latin typeface="Times New Roman" panose="02020603050405020304" pitchFamily="18" charset="0"/>
                <a:ea typeface="Yu Mincho" panose="02020400000000000000" pitchFamily="18" charset="-128"/>
              </a:rPr>
              <a:t> RIKEN Preventive Medicine and Diagnosis Innovation Program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Yokohama,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 </a:t>
            </a:r>
            <a:r>
              <a:rPr lang="en-US" sz="1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Tokyo Metropolitan Institute of Medical Science, Research Center for Genome &amp; Medical Sciences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Tokyo,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 </a:t>
            </a:r>
            <a:r>
              <a:rPr lang="en-US" sz="16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TLaboratory</a:t>
            </a:r>
            <a:r>
              <a:rPr lang="en-US" sz="1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for Advanced Genomics Circuit, RIKEN Center for Integrative Medical Sciences, Kanagawa, Japan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Contributed equally to this work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*Corresponding authors: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Hideya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Kawaji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PhD 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E-mail: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kawaji-hd@igakuken.or.jp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2-1-6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Kamikitazawa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Setagaya-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ku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Tokyo, 156-8506,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Yasuhisa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Terao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MD, PhD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E-mail: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yterao@juntendo.ac.jp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2-1-1 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Hongo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Bunkyo, Tokyo 113-8421, Japan</a:t>
            </a:r>
            <a:endParaRPr lang="en-JP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00502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C2EBE3-CD26-D840-82E4-03139EA0F07D}"/>
              </a:ext>
            </a:extLst>
          </p:cNvPr>
          <p:cNvSpPr txBox="1"/>
          <p:nvPr/>
        </p:nvSpPr>
        <p:spPr>
          <a:xfrm>
            <a:off x="137987" y="28338"/>
            <a:ext cx="1276820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S9. Principle Component Analysis (PCA) of isoform frequencies. </a:t>
            </a:r>
            <a:r>
              <a:rPr lang="en-US" sz="1800" b="0" dirty="0">
                <a:solidFill>
                  <a:schemeClr val="tx1"/>
                </a:solidFill>
              </a:rPr>
              <a:t>Ratios of the read frequencies per individual isoforms are transformed into logarithm-scale, and subjected to PCA analysis.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F9657-2D86-2C47-8FC4-FFBDCE795177}"/>
              </a:ext>
            </a:extLst>
          </p:cNvPr>
          <p:cNvSpPr txBox="1"/>
          <p:nvPr/>
        </p:nvSpPr>
        <p:spPr>
          <a:xfrm>
            <a:off x="9791084" y="6668802"/>
            <a:ext cx="1702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JHUEM-1 cell line</a:t>
            </a:r>
            <a:endParaRPr lang="en-JP" sz="1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5C8A82-2C31-E941-86A2-886707677640}"/>
              </a:ext>
            </a:extLst>
          </p:cNvPr>
          <p:cNvSpPr txBox="1"/>
          <p:nvPr/>
        </p:nvSpPr>
        <p:spPr>
          <a:xfrm>
            <a:off x="9791084" y="6919828"/>
            <a:ext cx="2816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err="1">
                <a:solidFill>
                  <a:srgbClr val="2929FF"/>
                </a:solidFill>
              </a:rPr>
              <a:t>Endometiroid</a:t>
            </a:r>
            <a:r>
              <a:rPr lang="en-US" sz="1400" dirty="0">
                <a:solidFill>
                  <a:srgbClr val="2929FF"/>
                </a:solidFill>
              </a:rPr>
              <a:t> adenocarcinoma</a:t>
            </a:r>
            <a:endParaRPr lang="en-JP" sz="1400" dirty="0">
              <a:solidFill>
                <a:srgbClr val="2929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32DDE8-24DB-DC44-969A-87111EEF1CC7}"/>
              </a:ext>
            </a:extLst>
          </p:cNvPr>
          <p:cNvSpPr txBox="1"/>
          <p:nvPr/>
        </p:nvSpPr>
        <p:spPr>
          <a:xfrm>
            <a:off x="9791084" y="7170854"/>
            <a:ext cx="2470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solidFill>
                  <a:srgbClr val="37FF46"/>
                </a:solidFill>
              </a:rPr>
              <a:t>Clear cell adenocarcinoma</a:t>
            </a:r>
            <a:endParaRPr lang="en-JP" sz="1400" dirty="0">
              <a:solidFill>
                <a:srgbClr val="37FF4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FCAC3-6FFC-F749-A68F-E4165DAE284D}"/>
              </a:ext>
            </a:extLst>
          </p:cNvPr>
          <p:cNvSpPr txBox="1"/>
          <p:nvPr/>
        </p:nvSpPr>
        <p:spPr>
          <a:xfrm>
            <a:off x="9791084" y="7421880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Normal endometrium</a:t>
            </a:r>
            <a:endParaRPr lang="en-JP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8F1A6-DDBA-4340-BB10-C2DC825D9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017" y="1186658"/>
            <a:ext cx="7956000" cy="7956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ACC228F-B0B2-AC47-BA67-2AD50FA0BB6B}"/>
              </a:ext>
            </a:extLst>
          </p:cNvPr>
          <p:cNvCxnSpPr>
            <a:cxnSpLocks/>
          </p:cNvCxnSpPr>
          <p:nvPr/>
        </p:nvCxnSpPr>
        <p:spPr>
          <a:xfrm flipH="1">
            <a:off x="3168073" y="6326909"/>
            <a:ext cx="2152073" cy="2549236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3757566-1468-E54A-8DC6-435DAFE212A4}"/>
              </a:ext>
            </a:extLst>
          </p:cNvPr>
          <p:cNvCxnSpPr>
            <a:cxnSpLocks/>
          </p:cNvCxnSpPr>
          <p:nvPr/>
        </p:nvCxnSpPr>
        <p:spPr>
          <a:xfrm flipH="1">
            <a:off x="3165803" y="7811406"/>
            <a:ext cx="3918488" cy="1061915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20FCFC8-ECCF-CB4D-B94B-1B4ED1393390}"/>
              </a:ext>
            </a:extLst>
          </p:cNvPr>
          <p:cNvCxnSpPr>
            <a:cxnSpLocks/>
          </p:cNvCxnSpPr>
          <p:nvPr/>
        </p:nvCxnSpPr>
        <p:spPr>
          <a:xfrm flipH="1">
            <a:off x="1644296" y="5236718"/>
            <a:ext cx="2837059" cy="1339573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5E999AB-228A-4E47-9D00-9020064E91AD}"/>
              </a:ext>
            </a:extLst>
          </p:cNvPr>
          <p:cNvCxnSpPr>
            <a:cxnSpLocks/>
          </p:cNvCxnSpPr>
          <p:nvPr/>
        </p:nvCxnSpPr>
        <p:spPr>
          <a:xfrm flipH="1">
            <a:off x="1644296" y="5977274"/>
            <a:ext cx="3019210" cy="599017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3C8D3E2-13DE-A94E-8F11-1958C0C94881}"/>
              </a:ext>
            </a:extLst>
          </p:cNvPr>
          <p:cNvSpPr txBox="1"/>
          <p:nvPr/>
        </p:nvSpPr>
        <p:spPr>
          <a:xfrm>
            <a:off x="765850" y="6375774"/>
            <a:ext cx="87844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kumimoji="0" lang="en-JP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echnical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sz="1400" b="0" dirty="0">
                <a:solidFill>
                  <a:schemeClr val="bg1">
                    <a:lumMod val="65000"/>
                  </a:schemeClr>
                </a:solidFill>
              </a:rPr>
              <a:t>replicates</a:t>
            </a:r>
            <a:endParaRPr kumimoji="0" lang="en-JP" sz="14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sym typeface="Helvetica Neue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755E24-DA28-9B42-8D3C-783551698863}"/>
              </a:ext>
            </a:extLst>
          </p:cNvPr>
          <p:cNvSpPr txBox="1"/>
          <p:nvPr/>
        </p:nvSpPr>
        <p:spPr>
          <a:xfrm>
            <a:off x="2286222" y="8584076"/>
            <a:ext cx="87844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kumimoji="0" lang="en-JP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echnical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sz="1400" b="0" dirty="0">
                <a:solidFill>
                  <a:schemeClr val="bg1">
                    <a:lumMod val="65000"/>
                  </a:schemeClr>
                </a:solidFill>
              </a:rPr>
              <a:t>replicates</a:t>
            </a:r>
            <a:endParaRPr kumimoji="0" lang="en-JP" sz="14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sym typeface="Helvetica Neue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C5200E-0C07-FD4A-B1EE-7E281413B0ED}"/>
              </a:ext>
            </a:extLst>
          </p:cNvPr>
          <p:cNvSpPr txBox="1"/>
          <p:nvPr/>
        </p:nvSpPr>
        <p:spPr>
          <a:xfrm>
            <a:off x="5996318" y="3804258"/>
            <a:ext cx="87844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kumimoji="0" lang="en-JP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echnical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sz="1400" b="0" dirty="0">
                <a:solidFill>
                  <a:schemeClr val="bg1">
                    <a:lumMod val="65000"/>
                  </a:schemeClr>
                </a:solidFill>
              </a:rPr>
              <a:t>replicates</a:t>
            </a:r>
            <a:endParaRPr kumimoji="0" lang="en-JP" sz="14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sym typeface="Helvetica Neue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6F964E1-95E0-4243-AF31-D2C2CDC97885}"/>
              </a:ext>
            </a:extLst>
          </p:cNvPr>
          <p:cNvCxnSpPr>
            <a:cxnSpLocks/>
          </p:cNvCxnSpPr>
          <p:nvPr/>
        </p:nvCxnSpPr>
        <p:spPr>
          <a:xfrm flipV="1">
            <a:off x="6241877" y="4392114"/>
            <a:ext cx="193664" cy="1458001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C83B975-6A5E-EC46-88BD-91E501E07E31}"/>
              </a:ext>
            </a:extLst>
          </p:cNvPr>
          <p:cNvCxnSpPr>
            <a:cxnSpLocks/>
          </p:cNvCxnSpPr>
          <p:nvPr/>
        </p:nvCxnSpPr>
        <p:spPr>
          <a:xfrm flipV="1">
            <a:off x="6435541" y="4392115"/>
            <a:ext cx="0" cy="1458000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6D4E4B9-F49B-B14A-BBFD-EEC7F3BAE6C8}"/>
              </a:ext>
            </a:extLst>
          </p:cNvPr>
          <p:cNvCxnSpPr>
            <a:cxnSpLocks/>
          </p:cNvCxnSpPr>
          <p:nvPr/>
        </p:nvCxnSpPr>
        <p:spPr>
          <a:xfrm flipH="1" flipV="1">
            <a:off x="6435541" y="4392114"/>
            <a:ext cx="990495" cy="1750068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dash"/>
            <a:miter lim="400000"/>
            <a:head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4916994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268351-8F53-D948-892E-F08F7E095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567" y="828674"/>
            <a:ext cx="10852546" cy="86820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688504F-5896-964C-BDB5-742EA20E116C}"/>
              </a:ext>
            </a:extLst>
          </p:cNvPr>
          <p:cNvSpPr/>
          <p:nvPr/>
        </p:nvSpPr>
        <p:spPr>
          <a:xfrm>
            <a:off x="9629775" y="828674"/>
            <a:ext cx="2954338" cy="142875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ECC76B-2AE6-384A-8364-143A48D6310F}"/>
              </a:ext>
            </a:extLst>
          </p:cNvPr>
          <p:cNvSpPr txBox="1"/>
          <p:nvPr/>
        </p:nvSpPr>
        <p:spPr>
          <a:xfrm>
            <a:off x="137987" y="-43102"/>
            <a:ext cx="1276820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S10. Isoforms transcribed from the TACC2 intronic promoter.</a:t>
            </a:r>
            <a:r>
              <a:rPr lang="en-US" sz="1800" b="0" dirty="0">
                <a:solidFill>
                  <a:schemeClr val="tx1"/>
                </a:solidFill>
              </a:rPr>
              <a:t> The same to Figure 5 except for the isoform names and exon variations are labeled with their names.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4937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3BD1FA-334B-C444-A736-7D53520A49CD}"/>
              </a:ext>
            </a:extLst>
          </p:cNvPr>
          <p:cNvSpPr txBox="1"/>
          <p:nvPr/>
        </p:nvSpPr>
        <p:spPr>
          <a:xfrm>
            <a:off x="137987" y="-43102"/>
            <a:ext cx="1276820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S11. PCR amplicon electrophoresis of the novel exons. </a:t>
            </a:r>
            <a:r>
              <a:rPr lang="en-US" sz="1800" b="0" dirty="0">
                <a:solidFill>
                  <a:schemeClr val="tx1"/>
                </a:solidFill>
              </a:rPr>
              <a:t>PC and NC indicates synthesized positive and negative controls shown in Table S6. a) ~ c) indicate the amplicons in Figure 4A.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B2B9D-9C7B-1547-81C3-9D21BF250E36}"/>
              </a:ext>
            </a:extLst>
          </p:cNvPr>
          <p:cNvSpPr txBox="1"/>
          <p:nvPr/>
        </p:nvSpPr>
        <p:spPr>
          <a:xfrm rot="18185281">
            <a:off x="4189415" y="8275543"/>
            <a:ext cx="111569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50D1E7-742A-9049-B296-F388C97AED21}"/>
              </a:ext>
            </a:extLst>
          </p:cNvPr>
          <p:cNvSpPr txBox="1"/>
          <p:nvPr/>
        </p:nvSpPr>
        <p:spPr>
          <a:xfrm rot="18185281">
            <a:off x="5107240" y="7984924"/>
            <a:ext cx="41838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618C6A-CC88-8247-9EA6-A12128F971E8}"/>
              </a:ext>
            </a:extLst>
          </p:cNvPr>
          <p:cNvSpPr txBox="1"/>
          <p:nvPr/>
        </p:nvSpPr>
        <p:spPr>
          <a:xfrm rot="18185281">
            <a:off x="5470845" y="7975139"/>
            <a:ext cx="43601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NC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9EB2A0-673E-344A-A510-0153256AABDD}"/>
              </a:ext>
            </a:extLst>
          </p:cNvPr>
          <p:cNvSpPr txBox="1"/>
          <p:nvPr/>
        </p:nvSpPr>
        <p:spPr>
          <a:xfrm rot="18185281">
            <a:off x="5569967" y="8228484"/>
            <a:ext cx="111569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138702-71B6-F044-8227-66B1D204FF92}"/>
              </a:ext>
            </a:extLst>
          </p:cNvPr>
          <p:cNvSpPr txBox="1"/>
          <p:nvPr/>
        </p:nvSpPr>
        <p:spPr>
          <a:xfrm rot="18185281">
            <a:off x="6542126" y="7937865"/>
            <a:ext cx="41838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050C34-0E1C-4244-B903-57B97A4CF23C}"/>
              </a:ext>
            </a:extLst>
          </p:cNvPr>
          <p:cNvSpPr txBox="1"/>
          <p:nvPr/>
        </p:nvSpPr>
        <p:spPr>
          <a:xfrm rot="18185281">
            <a:off x="6887016" y="7928080"/>
            <a:ext cx="43601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NC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70C755-6519-134A-A52C-7596B5185711}"/>
              </a:ext>
            </a:extLst>
          </p:cNvPr>
          <p:cNvSpPr txBox="1"/>
          <p:nvPr/>
        </p:nvSpPr>
        <p:spPr>
          <a:xfrm rot="18185281">
            <a:off x="7010972" y="8244161"/>
            <a:ext cx="111569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8503ED-1FFE-B74B-93B0-7E0B064ED2EB}"/>
              </a:ext>
            </a:extLst>
          </p:cNvPr>
          <p:cNvSpPr txBox="1"/>
          <p:nvPr/>
        </p:nvSpPr>
        <p:spPr>
          <a:xfrm rot="18185281">
            <a:off x="7928796" y="7953542"/>
            <a:ext cx="41838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5F79E3-2992-1C4B-B5F6-505F13078E5F}"/>
              </a:ext>
            </a:extLst>
          </p:cNvPr>
          <p:cNvSpPr txBox="1"/>
          <p:nvPr/>
        </p:nvSpPr>
        <p:spPr>
          <a:xfrm rot="18185281">
            <a:off x="8353778" y="7943757"/>
            <a:ext cx="43601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NC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716646-B1A6-CD44-8BC5-B5B456289E8B}"/>
              </a:ext>
            </a:extLst>
          </p:cNvPr>
          <p:cNvCxnSpPr>
            <a:cxnSpLocks/>
          </p:cNvCxnSpPr>
          <p:nvPr/>
        </p:nvCxnSpPr>
        <p:spPr>
          <a:xfrm>
            <a:off x="4283700" y="9025854"/>
            <a:ext cx="1293542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43B010-89CD-E744-B30A-E77B90784E5D}"/>
              </a:ext>
            </a:extLst>
          </p:cNvPr>
          <p:cNvCxnSpPr>
            <a:cxnSpLocks/>
          </p:cNvCxnSpPr>
          <p:nvPr/>
        </p:nvCxnSpPr>
        <p:spPr>
          <a:xfrm>
            <a:off x="5786436" y="9025854"/>
            <a:ext cx="1180939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2A1359-36C2-8C44-BB4C-8786706DF661}"/>
              </a:ext>
            </a:extLst>
          </p:cNvPr>
          <p:cNvCxnSpPr>
            <a:cxnSpLocks/>
          </p:cNvCxnSpPr>
          <p:nvPr/>
        </p:nvCxnSpPr>
        <p:spPr>
          <a:xfrm>
            <a:off x="7190955" y="9027048"/>
            <a:ext cx="1376314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C82C81B-EEF8-8841-846A-43111A09A5B1}"/>
              </a:ext>
            </a:extLst>
          </p:cNvPr>
          <p:cNvSpPr txBox="1"/>
          <p:nvPr/>
        </p:nvSpPr>
        <p:spPr>
          <a:xfrm>
            <a:off x="4507744" y="8977250"/>
            <a:ext cx="34785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7B6E8D-7335-9343-B250-1B229534D00C}"/>
              </a:ext>
            </a:extLst>
          </p:cNvPr>
          <p:cNvSpPr txBox="1"/>
          <p:nvPr/>
        </p:nvSpPr>
        <p:spPr>
          <a:xfrm>
            <a:off x="5964867" y="8977250"/>
            <a:ext cx="36548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b="0" dirty="0"/>
              <a:t>b</a:t>
            </a: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440D4C-78EC-A640-93BE-130D7718A46C}"/>
              </a:ext>
            </a:extLst>
          </p:cNvPr>
          <p:cNvSpPr txBox="1"/>
          <p:nvPr/>
        </p:nvSpPr>
        <p:spPr>
          <a:xfrm>
            <a:off x="7811397" y="8988916"/>
            <a:ext cx="34785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B86BD87-A3AE-E746-869A-F9F5FC205E70}"/>
              </a:ext>
            </a:extLst>
          </p:cNvPr>
          <p:cNvCxnSpPr>
            <a:cxnSpLocks/>
          </p:cNvCxnSpPr>
          <p:nvPr/>
        </p:nvCxnSpPr>
        <p:spPr>
          <a:xfrm>
            <a:off x="11033095" y="4229003"/>
            <a:ext cx="649018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F43ACBF-BD2B-4C4E-BDE4-8C1C4DC6C7DC}"/>
              </a:ext>
            </a:extLst>
          </p:cNvPr>
          <p:cNvSpPr txBox="1"/>
          <p:nvPr/>
        </p:nvSpPr>
        <p:spPr>
          <a:xfrm>
            <a:off x="11723057" y="3993041"/>
            <a:ext cx="6171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b="0" dirty="0"/>
              <a:t>100</a:t>
            </a:r>
            <a:endParaRPr kumimoji="0" lang="en-JP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3C32910-64CD-704A-9510-1EC36C64E9D2}"/>
              </a:ext>
            </a:extLst>
          </p:cNvPr>
          <p:cNvCxnSpPr>
            <a:cxnSpLocks/>
          </p:cNvCxnSpPr>
          <p:nvPr/>
        </p:nvCxnSpPr>
        <p:spPr>
          <a:xfrm>
            <a:off x="11033095" y="3677786"/>
            <a:ext cx="649018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0222541-FADC-7646-AF58-9C52E3E6B3DF}"/>
              </a:ext>
            </a:extLst>
          </p:cNvPr>
          <p:cNvSpPr txBox="1"/>
          <p:nvPr/>
        </p:nvSpPr>
        <p:spPr>
          <a:xfrm>
            <a:off x="11723057" y="3424892"/>
            <a:ext cx="6171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b="0" dirty="0"/>
              <a:t>200</a:t>
            </a:r>
            <a:endParaRPr kumimoji="0" lang="en-JP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ACEF483-C7EA-404E-B953-C60AAEA388FE}"/>
              </a:ext>
            </a:extLst>
          </p:cNvPr>
          <p:cNvCxnSpPr>
            <a:cxnSpLocks/>
          </p:cNvCxnSpPr>
          <p:nvPr/>
        </p:nvCxnSpPr>
        <p:spPr>
          <a:xfrm>
            <a:off x="11033095" y="2858851"/>
            <a:ext cx="649018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E8CE011-EEDA-9942-84D2-AE24677F6AAA}"/>
              </a:ext>
            </a:extLst>
          </p:cNvPr>
          <p:cNvSpPr txBox="1"/>
          <p:nvPr/>
        </p:nvSpPr>
        <p:spPr>
          <a:xfrm>
            <a:off x="11723057" y="2622889"/>
            <a:ext cx="6171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JP" b="0" dirty="0"/>
              <a:t>500</a:t>
            </a:r>
            <a:endParaRPr kumimoji="0" lang="en-JP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3DDCEA-03A4-3146-9FFB-B135EC07C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687" y="837481"/>
            <a:ext cx="9901058" cy="694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7766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E4FFE40-8093-5B4C-AA7B-C282E27A2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087" y="1196973"/>
            <a:ext cx="10498139" cy="69033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232454-E2C2-A040-B7DF-06BFD2ABFB5F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S12. PCR amplicon subjected to the nanopore sequencing. </a:t>
            </a:r>
            <a:r>
              <a:rPr lang="en-US" sz="1800" b="0" dirty="0">
                <a:solidFill>
                  <a:schemeClr val="tx1"/>
                </a:solidFill>
              </a:rPr>
              <a:t>Full length image of the Figure S2 A).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A5A9BC-3637-8145-9D34-BA9AEB5BD747}"/>
              </a:ext>
            </a:extLst>
          </p:cNvPr>
          <p:cNvSpPr txBox="1"/>
          <p:nvPr/>
        </p:nvSpPr>
        <p:spPr>
          <a:xfrm>
            <a:off x="1307200" y="3697475"/>
            <a:ext cx="615553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6,000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53A89-E0F2-E24B-A8E5-93C52C8103C8}"/>
              </a:ext>
            </a:extLst>
          </p:cNvPr>
          <p:cNvSpPr txBox="1"/>
          <p:nvPr/>
        </p:nvSpPr>
        <p:spPr>
          <a:xfrm>
            <a:off x="1307200" y="4357478"/>
            <a:ext cx="615553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3,000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EF6150-269A-7441-86DF-D9C35BDF5B87}"/>
              </a:ext>
            </a:extLst>
          </p:cNvPr>
          <p:cNvSpPr txBox="1"/>
          <p:nvPr/>
        </p:nvSpPr>
        <p:spPr>
          <a:xfrm>
            <a:off x="1352084" y="3379439"/>
            <a:ext cx="570669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10,000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4BDED3-FB0D-ED4E-90A7-3C0FAC9F40FB}"/>
              </a:ext>
            </a:extLst>
          </p:cNvPr>
          <p:cNvSpPr txBox="1"/>
          <p:nvPr/>
        </p:nvSpPr>
        <p:spPr>
          <a:xfrm rot="18185281">
            <a:off x="1273013" y="8483751"/>
            <a:ext cx="1242328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Size marker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700F5-3D8D-B74F-AA4C-7D55CE8680E9}"/>
              </a:ext>
            </a:extLst>
          </p:cNvPr>
          <p:cNvSpPr txBox="1"/>
          <p:nvPr/>
        </p:nvSpPr>
        <p:spPr>
          <a:xfrm rot="18185281">
            <a:off x="1811379" y="8507462"/>
            <a:ext cx="104676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amplicon</a:t>
            </a:r>
          </a:p>
        </p:txBody>
      </p:sp>
    </p:spTree>
    <p:extLst>
      <p:ext uri="{BB962C8B-B14F-4D97-AF65-F5344CB8AC3E}">
        <p14:creationId xmlns:p14="http://schemas.microsoft.com/office/powerpoint/2010/main" val="1857814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6B1A757A-0D2A-FE43-BFD3-6074E111C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3" y="1296986"/>
            <a:ext cx="10598150" cy="6969141"/>
          </a:xfrm>
          <a:prstGeom prst="rect">
            <a:avLst/>
          </a:prstGeom>
        </p:spPr>
      </p:pic>
      <p:sp>
        <p:nvSpPr>
          <p:cNvPr id="5" name="テキスト ボックス 100">
            <a:extLst>
              <a:ext uri="{FF2B5EF4-FFF2-40B4-BE49-F238E27FC236}">
                <a16:creationId xmlns:a16="http://schemas.microsoft.com/office/drawing/2014/main" id="{971FFC0A-C1DA-3A49-B372-A49504C6A8D6}"/>
              </a:ext>
            </a:extLst>
          </p:cNvPr>
          <p:cNvSpPr txBox="1"/>
          <p:nvPr/>
        </p:nvSpPr>
        <p:spPr>
          <a:xfrm>
            <a:off x="2414926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NB01</a:t>
            </a:r>
          </a:p>
        </p:txBody>
      </p:sp>
      <p:sp>
        <p:nvSpPr>
          <p:cNvPr id="6" name="テキスト ボックス 101">
            <a:extLst>
              <a:ext uri="{FF2B5EF4-FFF2-40B4-BE49-F238E27FC236}">
                <a16:creationId xmlns:a16="http://schemas.microsoft.com/office/drawing/2014/main" id="{F2523F4C-142E-9B48-A991-4AE15592FCDA}"/>
              </a:ext>
            </a:extLst>
          </p:cNvPr>
          <p:cNvSpPr txBox="1"/>
          <p:nvPr/>
        </p:nvSpPr>
        <p:spPr>
          <a:xfrm>
            <a:off x="3031760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NB02</a:t>
            </a:r>
          </a:p>
        </p:txBody>
      </p:sp>
      <p:sp>
        <p:nvSpPr>
          <p:cNvPr id="7" name="テキスト ボックス 102">
            <a:extLst>
              <a:ext uri="{FF2B5EF4-FFF2-40B4-BE49-F238E27FC236}">
                <a16:creationId xmlns:a16="http://schemas.microsoft.com/office/drawing/2014/main" id="{FC33AF71-459A-B741-98D4-795E376B290F}"/>
              </a:ext>
            </a:extLst>
          </p:cNvPr>
          <p:cNvSpPr txBox="1"/>
          <p:nvPr/>
        </p:nvSpPr>
        <p:spPr>
          <a:xfrm>
            <a:off x="3648594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NB03</a:t>
            </a:r>
          </a:p>
        </p:txBody>
      </p:sp>
      <p:sp>
        <p:nvSpPr>
          <p:cNvPr id="8" name="テキスト ボックス 103">
            <a:extLst>
              <a:ext uri="{FF2B5EF4-FFF2-40B4-BE49-F238E27FC236}">
                <a16:creationId xmlns:a16="http://schemas.microsoft.com/office/drawing/2014/main" id="{09C67D89-5C35-6A45-926A-D75A624695C8}"/>
              </a:ext>
            </a:extLst>
          </p:cNvPr>
          <p:cNvSpPr txBox="1"/>
          <p:nvPr/>
        </p:nvSpPr>
        <p:spPr>
          <a:xfrm>
            <a:off x="4265428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NB04</a:t>
            </a:r>
          </a:p>
        </p:txBody>
      </p:sp>
      <p:sp>
        <p:nvSpPr>
          <p:cNvPr id="9" name="テキスト ボックス 104">
            <a:extLst>
              <a:ext uri="{FF2B5EF4-FFF2-40B4-BE49-F238E27FC236}">
                <a16:creationId xmlns:a16="http://schemas.microsoft.com/office/drawing/2014/main" id="{B0BA5D19-F211-7D47-A461-C720AAE4D5FC}"/>
              </a:ext>
            </a:extLst>
          </p:cNvPr>
          <p:cNvSpPr txBox="1"/>
          <p:nvPr/>
        </p:nvSpPr>
        <p:spPr>
          <a:xfrm>
            <a:off x="4969100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NB05</a:t>
            </a:r>
          </a:p>
        </p:txBody>
      </p:sp>
      <p:sp>
        <p:nvSpPr>
          <p:cNvPr id="10" name="テキスト ボックス 105">
            <a:extLst>
              <a:ext uri="{FF2B5EF4-FFF2-40B4-BE49-F238E27FC236}">
                <a16:creationId xmlns:a16="http://schemas.microsoft.com/office/drawing/2014/main" id="{8833D313-1E29-A840-9ACE-72002A724C97}"/>
              </a:ext>
            </a:extLst>
          </p:cNvPr>
          <p:cNvSpPr txBox="1"/>
          <p:nvPr/>
        </p:nvSpPr>
        <p:spPr>
          <a:xfrm>
            <a:off x="8606402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NB11</a:t>
            </a:r>
          </a:p>
        </p:txBody>
      </p:sp>
      <p:sp>
        <p:nvSpPr>
          <p:cNvPr id="11" name="テキスト ボックス 106">
            <a:extLst>
              <a:ext uri="{FF2B5EF4-FFF2-40B4-BE49-F238E27FC236}">
                <a16:creationId xmlns:a16="http://schemas.microsoft.com/office/drawing/2014/main" id="{84A55D05-3DCC-7943-8C7D-DBAEE661AD5F}"/>
              </a:ext>
            </a:extLst>
          </p:cNvPr>
          <p:cNvSpPr txBox="1"/>
          <p:nvPr/>
        </p:nvSpPr>
        <p:spPr>
          <a:xfrm>
            <a:off x="5606154" y="8316229"/>
            <a:ext cx="413575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NB06</a:t>
            </a:r>
          </a:p>
        </p:txBody>
      </p:sp>
      <p:sp>
        <p:nvSpPr>
          <p:cNvPr id="12" name="テキスト ボックス 107">
            <a:extLst>
              <a:ext uri="{FF2B5EF4-FFF2-40B4-BE49-F238E27FC236}">
                <a16:creationId xmlns:a16="http://schemas.microsoft.com/office/drawing/2014/main" id="{3591DD96-8541-A544-909D-CE71CFB8637C}"/>
              </a:ext>
            </a:extLst>
          </p:cNvPr>
          <p:cNvSpPr txBox="1"/>
          <p:nvPr/>
        </p:nvSpPr>
        <p:spPr>
          <a:xfrm>
            <a:off x="6173788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NB07</a:t>
            </a:r>
          </a:p>
        </p:txBody>
      </p:sp>
      <p:sp>
        <p:nvSpPr>
          <p:cNvPr id="13" name="テキスト ボックス 108">
            <a:extLst>
              <a:ext uri="{FF2B5EF4-FFF2-40B4-BE49-F238E27FC236}">
                <a16:creationId xmlns:a16="http://schemas.microsoft.com/office/drawing/2014/main" id="{68B15D24-B4CE-B343-86BC-9CCE04C9A0B1}"/>
              </a:ext>
            </a:extLst>
          </p:cNvPr>
          <p:cNvSpPr txBox="1"/>
          <p:nvPr/>
        </p:nvSpPr>
        <p:spPr>
          <a:xfrm>
            <a:off x="6760505" y="8316229"/>
            <a:ext cx="413575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NB08</a:t>
            </a:r>
          </a:p>
        </p:txBody>
      </p:sp>
      <p:sp>
        <p:nvSpPr>
          <p:cNvPr id="14" name="テキスト ボックス 109">
            <a:extLst>
              <a:ext uri="{FF2B5EF4-FFF2-40B4-BE49-F238E27FC236}">
                <a16:creationId xmlns:a16="http://schemas.microsoft.com/office/drawing/2014/main" id="{46FF6C8C-3FBD-AB48-8E07-8BBC7B53FC9F}"/>
              </a:ext>
            </a:extLst>
          </p:cNvPr>
          <p:cNvSpPr txBox="1"/>
          <p:nvPr/>
        </p:nvSpPr>
        <p:spPr>
          <a:xfrm>
            <a:off x="7378476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NB09</a:t>
            </a:r>
          </a:p>
        </p:txBody>
      </p:sp>
      <p:sp>
        <p:nvSpPr>
          <p:cNvPr id="15" name="テキスト ボックス 110">
            <a:extLst>
              <a:ext uri="{FF2B5EF4-FFF2-40B4-BE49-F238E27FC236}">
                <a16:creationId xmlns:a16="http://schemas.microsoft.com/office/drawing/2014/main" id="{D977648C-C2B1-B940-94C3-2E60468410E2}"/>
              </a:ext>
            </a:extLst>
          </p:cNvPr>
          <p:cNvSpPr txBox="1"/>
          <p:nvPr/>
        </p:nvSpPr>
        <p:spPr>
          <a:xfrm>
            <a:off x="7992439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NB10</a:t>
            </a:r>
          </a:p>
        </p:txBody>
      </p:sp>
      <p:sp>
        <p:nvSpPr>
          <p:cNvPr id="16" name="テキスト ボックス 111">
            <a:extLst>
              <a:ext uri="{FF2B5EF4-FFF2-40B4-BE49-F238E27FC236}">
                <a16:creationId xmlns:a16="http://schemas.microsoft.com/office/drawing/2014/main" id="{29A9EB33-D2C1-0645-BA17-066306E0DCFD}"/>
              </a:ext>
            </a:extLst>
          </p:cNvPr>
          <p:cNvSpPr txBox="1"/>
          <p:nvPr/>
        </p:nvSpPr>
        <p:spPr>
          <a:xfrm>
            <a:off x="9220365" y="8316229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NB12</a:t>
            </a:r>
          </a:p>
        </p:txBody>
      </p:sp>
      <p:sp>
        <p:nvSpPr>
          <p:cNvPr id="18" name="テキスト ボックス 100">
            <a:extLst>
              <a:ext uri="{FF2B5EF4-FFF2-40B4-BE49-F238E27FC236}">
                <a16:creationId xmlns:a16="http://schemas.microsoft.com/office/drawing/2014/main" id="{767CAC8C-A07F-C748-BE08-4DFE1E9E4DA5}"/>
              </a:ext>
            </a:extLst>
          </p:cNvPr>
          <p:cNvSpPr txBox="1"/>
          <p:nvPr/>
        </p:nvSpPr>
        <p:spPr>
          <a:xfrm>
            <a:off x="598996" y="4356751"/>
            <a:ext cx="551434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</p:txBody>
      </p:sp>
      <p:sp>
        <p:nvSpPr>
          <p:cNvPr id="19" name="テキスト ボックス 100">
            <a:extLst>
              <a:ext uri="{FF2B5EF4-FFF2-40B4-BE49-F238E27FC236}">
                <a16:creationId xmlns:a16="http://schemas.microsoft.com/office/drawing/2014/main" id="{FC436100-BA35-164A-8345-0A4C2A18A1DB}"/>
              </a:ext>
            </a:extLst>
          </p:cNvPr>
          <p:cNvSpPr txBox="1"/>
          <p:nvPr/>
        </p:nvSpPr>
        <p:spPr>
          <a:xfrm>
            <a:off x="736854" y="5123513"/>
            <a:ext cx="275717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727A58-D3C4-DF49-9474-4FD2AA7E4315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S13. Electrophoresis of amplicons in primary tissues, run 1. </a:t>
            </a:r>
            <a:r>
              <a:rPr lang="en-US" sz="1800" b="0" dirty="0">
                <a:solidFill>
                  <a:schemeClr val="tx1"/>
                </a:solidFill>
              </a:rPr>
              <a:t>Full-length images of Figure S6, run 1.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088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A046D3F9-A098-3C41-8D11-F4D2628B4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1225550"/>
            <a:ext cx="10541000" cy="69315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9748AA-E7B1-C444-AE0F-AD9B22F60C92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S14. Electrophoresis of amplicons in primary tissues, run 2. </a:t>
            </a:r>
            <a:r>
              <a:rPr lang="en-US" sz="1800" b="0" dirty="0">
                <a:solidFill>
                  <a:schemeClr val="tx1"/>
                </a:solidFill>
              </a:rPr>
              <a:t>Full-length images of Figure S6, run 2.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100">
            <a:extLst>
              <a:ext uri="{FF2B5EF4-FFF2-40B4-BE49-F238E27FC236}">
                <a16:creationId xmlns:a16="http://schemas.microsoft.com/office/drawing/2014/main" id="{E7668D6E-78B8-214F-B2F6-78089957204A}"/>
              </a:ext>
            </a:extLst>
          </p:cNvPr>
          <p:cNvSpPr txBox="1"/>
          <p:nvPr/>
        </p:nvSpPr>
        <p:spPr>
          <a:xfrm>
            <a:off x="2414926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NB01</a:t>
            </a:r>
          </a:p>
        </p:txBody>
      </p:sp>
      <p:sp>
        <p:nvSpPr>
          <p:cNvPr id="6" name="テキスト ボックス 101">
            <a:extLst>
              <a:ext uri="{FF2B5EF4-FFF2-40B4-BE49-F238E27FC236}">
                <a16:creationId xmlns:a16="http://schemas.microsoft.com/office/drawing/2014/main" id="{6CDEFAA9-4A82-8548-B7F2-5C10A31F5765}"/>
              </a:ext>
            </a:extLst>
          </p:cNvPr>
          <p:cNvSpPr txBox="1"/>
          <p:nvPr/>
        </p:nvSpPr>
        <p:spPr>
          <a:xfrm>
            <a:off x="3031760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NB02</a:t>
            </a:r>
          </a:p>
        </p:txBody>
      </p:sp>
      <p:sp>
        <p:nvSpPr>
          <p:cNvPr id="7" name="テキスト ボックス 102">
            <a:extLst>
              <a:ext uri="{FF2B5EF4-FFF2-40B4-BE49-F238E27FC236}">
                <a16:creationId xmlns:a16="http://schemas.microsoft.com/office/drawing/2014/main" id="{04D39BDA-76A5-6448-87BC-7FBABB4DA492}"/>
              </a:ext>
            </a:extLst>
          </p:cNvPr>
          <p:cNvSpPr txBox="1"/>
          <p:nvPr/>
        </p:nvSpPr>
        <p:spPr>
          <a:xfrm>
            <a:off x="3770146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NB03</a:t>
            </a:r>
          </a:p>
        </p:txBody>
      </p:sp>
      <p:sp>
        <p:nvSpPr>
          <p:cNvPr id="8" name="テキスト ボックス 103">
            <a:extLst>
              <a:ext uri="{FF2B5EF4-FFF2-40B4-BE49-F238E27FC236}">
                <a16:creationId xmlns:a16="http://schemas.microsoft.com/office/drawing/2014/main" id="{7570EDC4-14FD-D943-8B1B-FFD4CC7816D4}"/>
              </a:ext>
            </a:extLst>
          </p:cNvPr>
          <p:cNvSpPr txBox="1"/>
          <p:nvPr/>
        </p:nvSpPr>
        <p:spPr>
          <a:xfrm>
            <a:off x="4407200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NB04</a:t>
            </a:r>
          </a:p>
        </p:txBody>
      </p:sp>
      <p:sp>
        <p:nvSpPr>
          <p:cNvPr id="9" name="テキスト ボックス 104">
            <a:extLst>
              <a:ext uri="{FF2B5EF4-FFF2-40B4-BE49-F238E27FC236}">
                <a16:creationId xmlns:a16="http://schemas.microsoft.com/office/drawing/2014/main" id="{1E66163C-07B1-8844-AE04-004F8DAD95EA}"/>
              </a:ext>
            </a:extLst>
          </p:cNvPr>
          <p:cNvSpPr txBox="1"/>
          <p:nvPr/>
        </p:nvSpPr>
        <p:spPr>
          <a:xfrm>
            <a:off x="5087175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NB05</a:t>
            </a:r>
          </a:p>
        </p:txBody>
      </p:sp>
      <p:sp>
        <p:nvSpPr>
          <p:cNvPr id="10" name="テキスト ボックス 105">
            <a:extLst>
              <a:ext uri="{FF2B5EF4-FFF2-40B4-BE49-F238E27FC236}">
                <a16:creationId xmlns:a16="http://schemas.microsoft.com/office/drawing/2014/main" id="{5596ECD3-AB8A-B14D-9B67-D96D80DE731B}"/>
              </a:ext>
            </a:extLst>
          </p:cNvPr>
          <p:cNvSpPr txBox="1"/>
          <p:nvPr/>
        </p:nvSpPr>
        <p:spPr>
          <a:xfrm>
            <a:off x="8927990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NB11</a:t>
            </a:r>
          </a:p>
        </p:txBody>
      </p:sp>
      <p:sp>
        <p:nvSpPr>
          <p:cNvPr id="11" name="テキスト ボックス 106">
            <a:extLst>
              <a:ext uri="{FF2B5EF4-FFF2-40B4-BE49-F238E27FC236}">
                <a16:creationId xmlns:a16="http://schemas.microsoft.com/office/drawing/2014/main" id="{B64593CB-DA8B-6B4E-B512-1D774BD08FFB}"/>
              </a:ext>
            </a:extLst>
          </p:cNvPr>
          <p:cNvSpPr txBox="1"/>
          <p:nvPr/>
        </p:nvSpPr>
        <p:spPr>
          <a:xfrm>
            <a:off x="5708352" y="8258784"/>
            <a:ext cx="413575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NB06</a:t>
            </a:r>
          </a:p>
        </p:txBody>
      </p:sp>
      <p:sp>
        <p:nvSpPr>
          <p:cNvPr id="12" name="テキスト ボックス 107">
            <a:extLst>
              <a:ext uri="{FF2B5EF4-FFF2-40B4-BE49-F238E27FC236}">
                <a16:creationId xmlns:a16="http://schemas.microsoft.com/office/drawing/2014/main" id="{C59CCA5A-D4DD-6D43-8419-8258876A3D09}"/>
              </a:ext>
            </a:extLst>
          </p:cNvPr>
          <p:cNvSpPr txBox="1"/>
          <p:nvPr/>
        </p:nvSpPr>
        <p:spPr>
          <a:xfrm>
            <a:off x="6313852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NB07</a:t>
            </a:r>
          </a:p>
        </p:txBody>
      </p:sp>
      <p:sp>
        <p:nvSpPr>
          <p:cNvPr id="13" name="テキスト ボックス 108">
            <a:extLst>
              <a:ext uri="{FF2B5EF4-FFF2-40B4-BE49-F238E27FC236}">
                <a16:creationId xmlns:a16="http://schemas.microsoft.com/office/drawing/2014/main" id="{478D4B67-51B6-8E4A-9A0A-F199B7AF4201}"/>
              </a:ext>
            </a:extLst>
          </p:cNvPr>
          <p:cNvSpPr txBox="1"/>
          <p:nvPr/>
        </p:nvSpPr>
        <p:spPr>
          <a:xfrm>
            <a:off x="6964901" y="8258784"/>
            <a:ext cx="413575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NB08</a:t>
            </a:r>
          </a:p>
        </p:txBody>
      </p:sp>
      <p:sp>
        <p:nvSpPr>
          <p:cNvPr id="14" name="テキスト ボックス 109">
            <a:extLst>
              <a:ext uri="{FF2B5EF4-FFF2-40B4-BE49-F238E27FC236}">
                <a16:creationId xmlns:a16="http://schemas.microsoft.com/office/drawing/2014/main" id="{511CA675-B052-4044-9EE3-46B1AA39DB60}"/>
              </a:ext>
            </a:extLst>
          </p:cNvPr>
          <p:cNvSpPr txBox="1"/>
          <p:nvPr/>
        </p:nvSpPr>
        <p:spPr>
          <a:xfrm>
            <a:off x="7690091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NB09</a:t>
            </a:r>
          </a:p>
        </p:txBody>
      </p:sp>
      <p:sp>
        <p:nvSpPr>
          <p:cNvPr id="15" name="テキスト ボックス 110">
            <a:extLst>
              <a:ext uri="{FF2B5EF4-FFF2-40B4-BE49-F238E27FC236}">
                <a16:creationId xmlns:a16="http://schemas.microsoft.com/office/drawing/2014/main" id="{B79AF99C-48D8-4F49-A62C-8B1F132E64CD}"/>
              </a:ext>
            </a:extLst>
          </p:cNvPr>
          <p:cNvSpPr txBox="1"/>
          <p:nvPr/>
        </p:nvSpPr>
        <p:spPr>
          <a:xfrm>
            <a:off x="8327126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NB10</a:t>
            </a:r>
          </a:p>
        </p:txBody>
      </p:sp>
      <p:sp>
        <p:nvSpPr>
          <p:cNvPr id="16" name="テキスト ボックス 111">
            <a:extLst>
              <a:ext uri="{FF2B5EF4-FFF2-40B4-BE49-F238E27FC236}">
                <a16:creationId xmlns:a16="http://schemas.microsoft.com/office/drawing/2014/main" id="{D1F15F7F-DD4B-F049-9D75-990DC312E7A2}"/>
              </a:ext>
            </a:extLst>
          </p:cNvPr>
          <p:cNvSpPr txBox="1"/>
          <p:nvPr/>
        </p:nvSpPr>
        <p:spPr>
          <a:xfrm>
            <a:off x="9428759" y="8258784"/>
            <a:ext cx="416781" cy="34279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1200" dirty="0">
                <a:latin typeface="MS Gothic" charset="-128"/>
                <a:ea typeface="MS Gothic" charset="-128"/>
                <a:cs typeface="MS Gothic" charset="-128"/>
              </a:rPr>
              <a:t>NB12</a:t>
            </a:r>
          </a:p>
        </p:txBody>
      </p:sp>
      <p:sp>
        <p:nvSpPr>
          <p:cNvPr id="17" name="テキスト ボックス 100">
            <a:extLst>
              <a:ext uri="{FF2B5EF4-FFF2-40B4-BE49-F238E27FC236}">
                <a16:creationId xmlns:a16="http://schemas.microsoft.com/office/drawing/2014/main" id="{87291B77-99F3-D743-95FE-394D0D3B4D26}"/>
              </a:ext>
            </a:extLst>
          </p:cNvPr>
          <p:cNvSpPr txBox="1"/>
          <p:nvPr/>
        </p:nvSpPr>
        <p:spPr>
          <a:xfrm>
            <a:off x="927608" y="3320431"/>
            <a:ext cx="551434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</p:txBody>
      </p:sp>
      <p:sp>
        <p:nvSpPr>
          <p:cNvPr id="18" name="テキスト ボックス 100">
            <a:extLst>
              <a:ext uri="{FF2B5EF4-FFF2-40B4-BE49-F238E27FC236}">
                <a16:creationId xmlns:a16="http://schemas.microsoft.com/office/drawing/2014/main" id="{659BA958-92CA-C146-BEA5-9D1AF6DC7408}"/>
              </a:ext>
            </a:extLst>
          </p:cNvPr>
          <p:cNvSpPr txBox="1"/>
          <p:nvPr/>
        </p:nvSpPr>
        <p:spPr>
          <a:xfrm>
            <a:off x="1065466" y="4315793"/>
            <a:ext cx="275717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</p:txBody>
      </p:sp>
    </p:spTree>
    <p:extLst>
      <p:ext uri="{BB962C8B-B14F-4D97-AF65-F5344CB8AC3E}">
        <p14:creationId xmlns:p14="http://schemas.microsoft.com/office/powerpoint/2010/main" val="118112622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61" y="1384442"/>
            <a:ext cx="8115884" cy="7530559"/>
          </a:xfrm>
          <a:prstGeom prst="rect">
            <a:avLst/>
          </a:pr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504BB3B7-BB7D-A542-B3CE-42635C0C44C9}"/>
              </a:ext>
            </a:extLst>
          </p:cNvPr>
          <p:cNvSpPr/>
          <p:nvPr/>
        </p:nvSpPr>
        <p:spPr>
          <a:xfrm flipH="1">
            <a:off x="2101362" y="8118031"/>
            <a:ext cx="7778475" cy="1593944"/>
          </a:xfrm>
          <a:prstGeom prst="arc">
            <a:avLst>
              <a:gd name="adj1" fmla="val 21578793"/>
              <a:gd name="adj2" fmla="val 10648782"/>
            </a:avLst>
          </a:prstGeom>
          <a:noFill/>
          <a:ln w="73025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2934145"/>
            <a:ext cx="1051560" cy="54587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97971" y="2637470"/>
            <a:ext cx="372264" cy="6277532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ys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686529" y="2983732"/>
            <a:ext cx="1051560" cy="54587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592" y="1412151"/>
            <a:ext cx="3728073" cy="7530560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8684816" y="2945046"/>
            <a:ext cx="1051560" cy="54587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328" y="3013520"/>
            <a:ext cx="1131721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〔0-410 </a:t>
            </a:r>
            <a:r>
              <a:rPr kumimoji="0" lang="en-US" altLang="ja-JP" sz="1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tpm</a:t>
            </a: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〕</a:t>
            </a:r>
            <a:endParaRPr kumimoji="0" lang="ja-JP" alt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charset="0"/>
              <a:ea typeface="Times New Roman" charset="0"/>
              <a:cs typeface="Times New Roman" charset="0"/>
              <a:sym typeface="Helvetica Neue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933401" y="8426701"/>
            <a:ext cx="816028" cy="45077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-41565" y="8506837"/>
            <a:ext cx="1076221" cy="31803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ja-JP" sz="1400" b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 Medium"/>
              </a:rPr>
              <a:t>p10</a:t>
            </a:r>
            <a:endParaRPr lang="ja-JP" altLang="en-US" sz="1400" b="0" dirty="0">
              <a:solidFill>
                <a:schemeClr val="tx1"/>
              </a:solidFill>
              <a:latin typeface="Helvetica Neue" panose="02000503000000020004" pitchFamily="2" charset="0"/>
              <a:ea typeface="Times New Roman" charset="0"/>
              <a:cs typeface="Helvetica Neue" panose="02000503000000020004" pitchFamily="2" charset="0"/>
              <a:sym typeface="Helvetica Neue Medium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646647" y="8464227"/>
            <a:ext cx="1076221" cy="31803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400" b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 Medium"/>
              </a:rPr>
              <a:t>p10</a:t>
            </a:r>
            <a:endParaRPr kumimoji="0" lang="ja-JP" altLang="en-US" sz="14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Neue" panose="02000503000000020004" pitchFamily="2" charset="0"/>
              <a:ea typeface="Times New Roman" charset="0"/>
              <a:cs typeface="Helvetica Neue" panose="02000503000000020004" pitchFamily="2" charset="0"/>
              <a:sym typeface="Helvetica Neue Medium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DDF931-0D70-B74C-8D18-B3205F4E803C}"/>
              </a:ext>
            </a:extLst>
          </p:cNvPr>
          <p:cNvSpPr txBox="1"/>
          <p:nvPr/>
        </p:nvSpPr>
        <p:spPr>
          <a:xfrm>
            <a:off x="137987" y="104150"/>
            <a:ext cx="127682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S1. RNA-seq profiles of TACC2 in endometrial cancer cell lines. </a:t>
            </a:r>
            <a:r>
              <a:rPr lang="en-US" sz="1800" b="0" dirty="0">
                <a:solidFill>
                  <a:schemeClr val="tx1"/>
                </a:solidFill>
              </a:rPr>
              <a:t>The entire TACC2 locus and the area around the novel promoter p10 is shown. The scale of the RNA-seq profiles is based on TPM (transcript per million). The location is shown at </a:t>
            </a:r>
            <a:r>
              <a:rPr lang="en-US" sz="1800" b="0">
                <a:solidFill>
                  <a:schemeClr val="tx1"/>
                </a:solidFill>
              </a:rPr>
              <a:t>the bottom.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83B8D5E-9D6A-A943-94F5-53535B58EB83}"/>
              </a:ext>
            </a:extLst>
          </p:cNvPr>
          <p:cNvSpPr/>
          <p:nvPr/>
        </p:nvSpPr>
        <p:spPr>
          <a:xfrm>
            <a:off x="4438436" y="3195263"/>
            <a:ext cx="277402" cy="14251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8B85B57-7568-F649-AE99-4A9CC2F9DD4A}"/>
              </a:ext>
            </a:extLst>
          </p:cNvPr>
          <p:cNvSpPr/>
          <p:nvPr/>
        </p:nvSpPr>
        <p:spPr>
          <a:xfrm>
            <a:off x="5956140" y="3195263"/>
            <a:ext cx="277402" cy="14251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D15906F-4E48-8444-85EB-7943A8EA1527}"/>
              </a:ext>
            </a:extLst>
          </p:cNvPr>
          <p:cNvSpPr/>
          <p:nvPr/>
        </p:nvSpPr>
        <p:spPr>
          <a:xfrm>
            <a:off x="6529779" y="3193552"/>
            <a:ext cx="277402" cy="14251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99AE56B-6398-944E-A7CF-1801B05F1173}"/>
              </a:ext>
            </a:extLst>
          </p:cNvPr>
          <p:cNvSpPr/>
          <p:nvPr/>
        </p:nvSpPr>
        <p:spPr>
          <a:xfrm>
            <a:off x="11274126" y="3181204"/>
            <a:ext cx="277402" cy="14251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A580847-0FBB-CC41-90A6-2ACA3B2D7844}"/>
              </a:ext>
            </a:extLst>
          </p:cNvPr>
          <p:cNvSpPr/>
          <p:nvPr/>
        </p:nvSpPr>
        <p:spPr>
          <a:xfrm>
            <a:off x="10966825" y="2150735"/>
            <a:ext cx="717342" cy="264175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2991 bp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AA97BDB-AEC1-744B-857B-A77DF15A4ABE}"/>
              </a:ext>
            </a:extLst>
          </p:cNvPr>
          <p:cNvSpPr/>
          <p:nvPr/>
        </p:nvSpPr>
        <p:spPr>
          <a:xfrm>
            <a:off x="9859288" y="2388180"/>
            <a:ext cx="2531345" cy="264175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00A1B8A-3C9C-E147-B14D-0A1F563FE520}"/>
              </a:ext>
            </a:extLst>
          </p:cNvPr>
          <p:cNvGrpSpPr/>
          <p:nvPr/>
        </p:nvGrpSpPr>
        <p:grpSpPr>
          <a:xfrm>
            <a:off x="8998816" y="3303168"/>
            <a:ext cx="1051561" cy="5098800"/>
            <a:chOff x="8998816" y="3303168"/>
            <a:chExt cx="1051561" cy="509880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DF34420-B842-8145-BBDB-01212B088876}"/>
                </a:ext>
              </a:extLst>
            </p:cNvPr>
            <p:cNvSpPr txBox="1"/>
            <p:nvPr/>
          </p:nvSpPr>
          <p:spPr>
            <a:xfrm>
              <a:off x="8998816" y="3303168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JHUEM-1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621503A-994F-814E-8739-1E03D5AD62B5}"/>
                </a:ext>
              </a:extLst>
            </p:cNvPr>
            <p:cNvSpPr txBox="1"/>
            <p:nvPr/>
          </p:nvSpPr>
          <p:spPr>
            <a:xfrm>
              <a:off x="8998816" y="3504611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JHUEM-2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5B6C191-88EF-0545-BA63-C4B9D3BB41E5}"/>
                </a:ext>
              </a:extLst>
            </p:cNvPr>
            <p:cNvSpPr txBox="1"/>
            <p:nvPr/>
          </p:nvSpPr>
          <p:spPr>
            <a:xfrm>
              <a:off x="8998816" y="3706054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JHUEM-3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9711DED-BDE5-DB4B-AEAF-B6AECAA70E10}"/>
                </a:ext>
              </a:extLst>
            </p:cNvPr>
            <p:cNvSpPr txBox="1"/>
            <p:nvPr/>
          </p:nvSpPr>
          <p:spPr>
            <a:xfrm>
              <a:off x="8998816" y="3907497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JHUEM-7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8F1327B4-3C28-904D-AC00-10B44A4CFE3D}"/>
                </a:ext>
              </a:extLst>
            </p:cNvPr>
            <p:cNvSpPr txBox="1"/>
            <p:nvPr/>
          </p:nvSpPr>
          <p:spPr>
            <a:xfrm>
              <a:off x="8998816" y="4108940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MFE-280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55E35C-1428-8744-A7D7-CC78682FDDF6}"/>
                </a:ext>
              </a:extLst>
            </p:cNvPr>
            <p:cNvSpPr txBox="1"/>
            <p:nvPr/>
          </p:nvSpPr>
          <p:spPr>
            <a:xfrm>
              <a:off x="8998816" y="4310383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MFE-296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C39A2D9-DEEC-5F48-86E4-46DC492A636B}"/>
                </a:ext>
              </a:extLst>
            </p:cNvPr>
            <p:cNvSpPr txBox="1"/>
            <p:nvPr/>
          </p:nvSpPr>
          <p:spPr>
            <a:xfrm>
              <a:off x="8998816" y="4511826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MFE-319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ADDD166D-B269-6A42-A697-583AA2103DA4}"/>
                </a:ext>
              </a:extLst>
            </p:cNvPr>
            <p:cNvSpPr txBox="1"/>
            <p:nvPr/>
          </p:nvSpPr>
          <p:spPr>
            <a:xfrm>
              <a:off x="8998816" y="4713269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HEC-1-A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CBA6578-E419-CC48-B6F7-26C6C01DC324}"/>
                </a:ext>
              </a:extLst>
            </p:cNvPr>
            <p:cNvSpPr txBox="1"/>
            <p:nvPr/>
          </p:nvSpPr>
          <p:spPr>
            <a:xfrm>
              <a:off x="8998816" y="4914712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HEC-1-B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74FDC8F0-5CBD-A848-9E4C-6B7568D37384}"/>
                </a:ext>
              </a:extLst>
            </p:cNvPr>
            <p:cNvSpPr txBox="1"/>
            <p:nvPr/>
          </p:nvSpPr>
          <p:spPr>
            <a:xfrm>
              <a:off x="8998816" y="5116155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HEC-6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2DDBDE60-4C99-F34F-9F49-09EAAAD2F515}"/>
                </a:ext>
              </a:extLst>
            </p:cNvPr>
            <p:cNvSpPr txBox="1"/>
            <p:nvPr/>
          </p:nvSpPr>
          <p:spPr>
            <a:xfrm>
              <a:off x="8998816" y="5317598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HEC-50B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57A5FF80-A8C4-5049-997D-D3E9D09ED225}"/>
                </a:ext>
              </a:extLst>
            </p:cNvPr>
            <p:cNvSpPr txBox="1"/>
            <p:nvPr/>
          </p:nvSpPr>
          <p:spPr>
            <a:xfrm>
              <a:off x="8998816" y="5519041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HEC-59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D04FB638-4F22-834E-AFA8-77B1E8A1CDCC}"/>
                </a:ext>
              </a:extLst>
            </p:cNvPr>
            <p:cNvSpPr txBox="1"/>
            <p:nvPr/>
          </p:nvSpPr>
          <p:spPr>
            <a:xfrm>
              <a:off x="8998816" y="5720484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HEC-151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CFA4BF5-8C8F-7C41-A861-39B4D7FECEC5}"/>
                </a:ext>
              </a:extLst>
            </p:cNvPr>
            <p:cNvSpPr txBox="1"/>
            <p:nvPr/>
          </p:nvSpPr>
          <p:spPr>
            <a:xfrm>
              <a:off x="8998816" y="5921927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HEC-251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9B0FE3F-3F4B-FA4C-968D-C56947470AF0}"/>
                </a:ext>
              </a:extLst>
            </p:cNvPr>
            <p:cNvSpPr txBox="1"/>
            <p:nvPr/>
          </p:nvSpPr>
          <p:spPr>
            <a:xfrm>
              <a:off x="8998816" y="6123370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HEC-265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BCA615FA-5EA6-424E-84FC-46B9E8E06013}"/>
                </a:ext>
              </a:extLst>
            </p:cNvPr>
            <p:cNvSpPr txBox="1"/>
            <p:nvPr/>
          </p:nvSpPr>
          <p:spPr>
            <a:xfrm>
              <a:off x="8998816" y="6324813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SNU-685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6562C3B-155A-7540-A5DA-1A570E8B1C09}"/>
                </a:ext>
              </a:extLst>
            </p:cNvPr>
            <p:cNvSpPr txBox="1"/>
            <p:nvPr/>
          </p:nvSpPr>
          <p:spPr>
            <a:xfrm>
              <a:off x="8998816" y="6526256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SNU-1077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121B3E8-C7CC-584D-B6E2-23FD0399F78B}"/>
                </a:ext>
              </a:extLst>
            </p:cNvPr>
            <p:cNvSpPr txBox="1"/>
            <p:nvPr/>
          </p:nvSpPr>
          <p:spPr>
            <a:xfrm>
              <a:off x="8998816" y="6727699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Ishikawa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FB641D05-056B-F645-9BD6-3D519ACF88E6}"/>
                </a:ext>
              </a:extLst>
            </p:cNvPr>
            <p:cNvSpPr txBox="1"/>
            <p:nvPr/>
          </p:nvSpPr>
          <p:spPr>
            <a:xfrm>
              <a:off x="8998816" y="6929142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COLO_684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201C9134-97CB-404F-972F-5244A42E29FF}"/>
                </a:ext>
              </a:extLst>
            </p:cNvPr>
            <p:cNvSpPr txBox="1"/>
            <p:nvPr/>
          </p:nvSpPr>
          <p:spPr>
            <a:xfrm>
              <a:off x="8998816" y="7130585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EFE-184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4E4E36A4-EFDB-3C40-A605-424484E8692F}"/>
                </a:ext>
              </a:extLst>
            </p:cNvPr>
            <p:cNvSpPr txBox="1"/>
            <p:nvPr/>
          </p:nvSpPr>
          <p:spPr>
            <a:xfrm>
              <a:off x="8998816" y="7332028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AN3_CA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F38AA47-B785-D54E-B0F8-4386589614F9}"/>
                </a:ext>
              </a:extLst>
            </p:cNvPr>
            <p:cNvSpPr txBox="1"/>
            <p:nvPr/>
          </p:nvSpPr>
          <p:spPr>
            <a:xfrm>
              <a:off x="8998816" y="7533471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RL95-2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A2831BB-7699-F241-A431-328919C5C002}"/>
                </a:ext>
              </a:extLst>
            </p:cNvPr>
            <p:cNvSpPr txBox="1"/>
            <p:nvPr/>
          </p:nvSpPr>
          <p:spPr>
            <a:xfrm>
              <a:off x="8998816" y="7734914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EN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6C54C12-58C1-D648-A077-644FB55989D5}"/>
                </a:ext>
              </a:extLst>
            </p:cNvPr>
            <p:cNvSpPr txBox="1"/>
            <p:nvPr/>
          </p:nvSpPr>
          <p:spPr>
            <a:xfrm>
              <a:off x="8998816" y="7936357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KLE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CE4FD21E-4AF1-D249-8FC9-6168995CE70C}"/>
                </a:ext>
              </a:extLst>
            </p:cNvPr>
            <p:cNvSpPr txBox="1"/>
            <p:nvPr/>
          </p:nvSpPr>
          <p:spPr>
            <a:xfrm>
              <a:off x="8998816" y="8137793"/>
              <a:ext cx="1051561" cy="264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TEN</a:t>
              </a:r>
              <a:endParaRPr kumimoji="0" lang="ja-JP" altLang="en-US" sz="10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7DF21D0-3CA3-2A4A-BC08-2FB013AB1D83}"/>
              </a:ext>
            </a:extLst>
          </p:cNvPr>
          <p:cNvSpPr txBox="1"/>
          <p:nvPr/>
        </p:nvSpPr>
        <p:spPr>
          <a:xfrm>
            <a:off x="296414" y="3330332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JHUEM-1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EF265CE-205C-1745-8607-74109279CBD6}"/>
              </a:ext>
            </a:extLst>
          </p:cNvPr>
          <p:cNvSpPr txBox="1"/>
          <p:nvPr/>
        </p:nvSpPr>
        <p:spPr>
          <a:xfrm>
            <a:off x="296414" y="3531775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JHUEM-2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08D928E-0626-0D47-A883-1CA05A0CE220}"/>
              </a:ext>
            </a:extLst>
          </p:cNvPr>
          <p:cNvSpPr txBox="1"/>
          <p:nvPr/>
        </p:nvSpPr>
        <p:spPr>
          <a:xfrm>
            <a:off x="296414" y="3733218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JHUEM-3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A45B1D8-E09B-E345-B834-652330C15C6A}"/>
              </a:ext>
            </a:extLst>
          </p:cNvPr>
          <p:cNvSpPr txBox="1"/>
          <p:nvPr/>
        </p:nvSpPr>
        <p:spPr>
          <a:xfrm>
            <a:off x="296414" y="3934661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JHUEM-7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0FC06AB-85CC-7E48-B420-A843FE91040D}"/>
              </a:ext>
            </a:extLst>
          </p:cNvPr>
          <p:cNvSpPr txBox="1"/>
          <p:nvPr/>
        </p:nvSpPr>
        <p:spPr>
          <a:xfrm>
            <a:off x="296414" y="4136104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MFE-280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0DE50A5-E0A1-DB44-86A7-487B027FCA0F}"/>
              </a:ext>
            </a:extLst>
          </p:cNvPr>
          <p:cNvSpPr txBox="1"/>
          <p:nvPr/>
        </p:nvSpPr>
        <p:spPr>
          <a:xfrm>
            <a:off x="296414" y="4337547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MFE-296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2BD9130-2C32-934F-B05C-5B5497412E67}"/>
              </a:ext>
            </a:extLst>
          </p:cNvPr>
          <p:cNvSpPr txBox="1"/>
          <p:nvPr/>
        </p:nvSpPr>
        <p:spPr>
          <a:xfrm>
            <a:off x="296414" y="4538990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MFE-319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DAB535E-E591-E04C-8786-3B8D269D2E46}"/>
              </a:ext>
            </a:extLst>
          </p:cNvPr>
          <p:cNvSpPr txBox="1"/>
          <p:nvPr/>
        </p:nvSpPr>
        <p:spPr>
          <a:xfrm>
            <a:off x="296414" y="4740433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HEC-1-A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6506DB9-8D2D-EF42-8984-994B33F3ED1D}"/>
              </a:ext>
            </a:extLst>
          </p:cNvPr>
          <p:cNvSpPr txBox="1"/>
          <p:nvPr/>
        </p:nvSpPr>
        <p:spPr>
          <a:xfrm>
            <a:off x="296414" y="4941876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HEC-1-B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C763D7D-73FF-A545-A706-1E5F6FDAB6DD}"/>
              </a:ext>
            </a:extLst>
          </p:cNvPr>
          <p:cNvSpPr txBox="1"/>
          <p:nvPr/>
        </p:nvSpPr>
        <p:spPr>
          <a:xfrm>
            <a:off x="296414" y="5143319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HEC-6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71AE379D-D192-4340-9273-A8B54DF67345}"/>
              </a:ext>
            </a:extLst>
          </p:cNvPr>
          <p:cNvSpPr txBox="1"/>
          <p:nvPr/>
        </p:nvSpPr>
        <p:spPr>
          <a:xfrm>
            <a:off x="296414" y="5344762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HEC-50B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9B696BC-F3ED-2A4C-9C68-BEE1E2B0136F}"/>
              </a:ext>
            </a:extLst>
          </p:cNvPr>
          <p:cNvSpPr txBox="1"/>
          <p:nvPr/>
        </p:nvSpPr>
        <p:spPr>
          <a:xfrm>
            <a:off x="296414" y="5546205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HEC-59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B52CFD8-734F-3F48-B780-8A6FA8DB6A3D}"/>
              </a:ext>
            </a:extLst>
          </p:cNvPr>
          <p:cNvSpPr txBox="1"/>
          <p:nvPr/>
        </p:nvSpPr>
        <p:spPr>
          <a:xfrm>
            <a:off x="296414" y="5747648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HEC-151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54570708-02B1-8F42-961B-8C9031D5DA6F}"/>
              </a:ext>
            </a:extLst>
          </p:cNvPr>
          <p:cNvSpPr txBox="1"/>
          <p:nvPr/>
        </p:nvSpPr>
        <p:spPr>
          <a:xfrm>
            <a:off x="296414" y="5949091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HEC-251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B815EC7-8FB4-F042-8231-822D9AECD0D3}"/>
              </a:ext>
            </a:extLst>
          </p:cNvPr>
          <p:cNvSpPr txBox="1"/>
          <p:nvPr/>
        </p:nvSpPr>
        <p:spPr>
          <a:xfrm>
            <a:off x="296414" y="6150534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HEC-265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D03033D3-493E-E442-BF7C-1211EAF26AAB}"/>
              </a:ext>
            </a:extLst>
          </p:cNvPr>
          <p:cNvSpPr txBox="1"/>
          <p:nvPr/>
        </p:nvSpPr>
        <p:spPr>
          <a:xfrm>
            <a:off x="296414" y="6351977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SNU-685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B54AC042-E68A-4747-A1B8-9550B3034E7C}"/>
              </a:ext>
            </a:extLst>
          </p:cNvPr>
          <p:cNvSpPr txBox="1"/>
          <p:nvPr/>
        </p:nvSpPr>
        <p:spPr>
          <a:xfrm>
            <a:off x="296414" y="6553420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SNU-1077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35B66E4-30CA-8544-BAB6-B2FA36774AB9}"/>
              </a:ext>
            </a:extLst>
          </p:cNvPr>
          <p:cNvSpPr txBox="1"/>
          <p:nvPr/>
        </p:nvSpPr>
        <p:spPr>
          <a:xfrm>
            <a:off x="296414" y="6754863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Ishikawa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112AA82-8A62-2D4E-8DF5-0AE7374AB914}"/>
              </a:ext>
            </a:extLst>
          </p:cNvPr>
          <p:cNvSpPr txBox="1"/>
          <p:nvPr/>
        </p:nvSpPr>
        <p:spPr>
          <a:xfrm>
            <a:off x="296414" y="6956306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COLO_684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B142BDC7-04F9-2946-BAD5-BC41AFB99964}"/>
              </a:ext>
            </a:extLst>
          </p:cNvPr>
          <p:cNvSpPr txBox="1"/>
          <p:nvPr/>
        </p:nvSpPr>
        <p:spPr>
          <a:xfrm>
            <a:off x="296414" y="7157749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EFE-184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F7854F6C-8DF3-E743-8C3E-2E8CB174E735}"/>
              </a:ext>
            </a:extLst>
          </p:cNvPr>
          <p:cNvSpPr txBox="1"/>
          <p:nvPr/>
        </p:nvSpPr>
        <p:spPr>
          <a:xfrm>
            <a:off x="296414" y="7359192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AN3_CA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A5C091B9-A149-8C4D-BBAC-61A1CF069E65}"/>
              </a:ext>
            </a:extLst>
          </p:cNvPr>
          <p:cNvSpPr txBox="1"/>
          <p:nvPr/>
        </p:nvSpPr>
        <p:spPr>
          <a:xfrm>
            <a:off x="296414" y="7560635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RL95-2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A4F53F7-4B75-1245-8AFE-F68A484E363A}"/>
              </a:ext>
            </a:extLst>
          </p:cNvPr>
          <p:cNvSpPr txBox="1"/>
          <p:nvPr/>
        </p:nvSpPr>
        <p:spPr>
          <a:xfrm>
            <a:off x="296414" y="7762078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EN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0C952664-EAEB-814A-A9F8-09F625E9CEEC}"/>
              </a:ext>
            </a:extLst>
          </p:cNvPr>
          <p:cNvSpPr txBox="1"/>
          <p:nvPr/>
        </p:nvSpPr>
        <p:spPr>
          <a:xfrm>
            <a:off x="296414" y="7963521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KLE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0AE6CEB-8AC1-684A-9DC2-1EDCA18BC681}"/>
              </a:ext>
            </a:extLst>
          </p:cNvPr>
          <p:cNvSpPr txBox="1"/>
          <p:nvPr/>
        </p:nvSpPr>
        <p:spPr>
          <a:xfrm>
            <a:off x="296414" y="8164957"/>
            <a:ext cx="1051561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TEN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4C8D730F-B12B-4845-AF5D-EDD5FAA28AA2}"/>
              </a:ext>
            </a:extLst>
          </p:cNvPr>
          <p:cNvSpPr/>
          <p:nvPr/>
        </p:nvSpPr>
        <p:spPr>
          <a:xfrm>
            <a:off x="4079765" y="2124005"/>
            <a:ext cx="717342" cy="264175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282 kbp</a:t>
            </a:r>
            <a:endParaRPr kumimoji="0" lang="ja-JP" altLang="en-US" sz="105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BA6EDA7-8576-FF4B-8DDA-3629FC2FA557}"/>
              </a:ext>
            </a:extLst>
          </p:cNvPr>
          <p:cNvSpPr/>
          <p:nvPr/>
        </p:nvSpPr>
        <p:spPr>
          <a:xfrm>
            <a:off x="2117830" y="2384835"/>
            <a:ext cx="967352" cy="24109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900" b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Neue Medium"/>
              </a:rPr>
              <a:t>123,800 </a:t>
            </a:r>
            <a:r>
              <a:rPr kumimoji="0" lang="en-US" altLang="ja-JP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kbp</a:t>
            </a:r>
            <a:endParaRPr kumimoji="0" lang="ja-JP" altLang="en-US" sz="9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3EF8EF2B-7C51-EC43-8E0C-916C05CCA48A}"/>
              </a:ext>
            </a:extLst>
          </p:cNvPr>
          <p:cNvSpPr/>
          <p:nvPr/>
        </p:nvSpPr>
        <p:spPr>
          <a:xfrm>
            <a:off x="4564438" y="2384835"/>
            <a:ext cx="967352" cy="24109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900" b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Neue Medium"/>
              </a:rPr>
              <a:t>123,900 </a:t>
            </a:r>
            <a:r>
              <a:rPr kumimoji="0" lang="en-US" altLang="ja-JP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kbp</a:t>
            </a:r>
            <a:endParaRPr kumimoji="0" lang="ja-JP" altLang="en-US" sz="9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F40D7A4D-D34F-C845-BA09-6670BBEFE1B3}"/>
              </a:ext>
            </a:extLst>
          </p:cNvPr>
          <p:cNvSpPr/>
          <p:nvPr/>
        </p:nvSpPr>
        <p:spPr>
          <a:xfrm>
            <a:off x="6974717" y="2384835"/>
            <a:ext cx="967352" cy="241092"/>
          </a:xfrm>
          <a:prstGeom prst="rect">
            <a:avLst/>
          </a:prstGeom>
          <a:solidFill>
            <a:srgbClr val="FAFAF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900" b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Neue Medium"/>
              </a:rPr>
              <a:t>124,000 </a:t>
            </a:r>
            <a:r>
              <a:rPr kumimoji="0" lang="en-US" altLang="ja-JP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kbp</a:t>
            </a:r>
            <a:endParaRPr kumimoji="0" lang="ja-JP" altLang="en-US" sz="9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4AAE706C-6AB4-814B-B1E0-26AB2623F92B}"/>
              </a:ext>
            </a:extLst>
          </p:cNvPr>
          <p:cNvSpPr txBox="1"/>
          <p:nvPr/>
        </p:nvSpPr>
        <p:spPr>
          <a:xfrm>
            <a:off x="8727567" y="3013147"/>
            <a:ext cx="1131721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〔0-410 </a:t>
            </a:r>
            <a:r>
              <a:rPr kumimoji="0" lang="en-US" altLang="ja-JP" sz="1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tpm</a:t>
            </a: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charset="0"/>
                <a:ea typeface="Times New Roman" charset="0"/>
                <a:cs typeface="Times New Roman" charset="0"/>
                <a:sym typeface="Helvetica Neue"/>
              </a:rPr>
              <a:t>〕</a:t>
            </a:r>
            <a:endParaRPr kumimoji="0" lang="ja-JP" alt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 charset="0"/>
              <a:ea typeface="Times New Roman" charset="0"/>
              <a:cs typeface="Times New Roman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9183518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FFC623F-DCBF-B143-A0B2-047E9C3A5CC9}"/>
              </a:ext>
            </a:extLst>
          </p:cNvPr>
          <p:cNvGrpSpPr/>
          <p:nvPr/>
        </p:nvGrpSpPr>
        <p:grpSpPr>
          <a:xfrm>
            <a:off x="955415" y="548061"/>
            <a:ext cx="7193280" cy="7172960"/>
            <a:chOff x="686474" y="1390737"/>
            <a:chExt cx="5908924" cy="5784726"/>
          </a:xfrm>
        </p:grpSpPr>
        <p:pic>
          <p:nvPicPr>
            <p:cNvPr id="14" name="図 8">
              <a:extLst>
                <a:ext uri="{FF2B5EF4-FFF2-40B4-BE49-F238E27FC236}">
                  <a16:creationId xmlns:a16="http://schemas.microsoft.com/office/drawing/2014/main" id="{EA42F0E5-7FD7-DF47-A1E4-F6499E0659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5" r="43968" b="18096"/>
            <a:stretch/>
          </p:blipFill>
          <p:spPr>
            <a:xfrm>
              <a:off x="686474" y="1390737"/>
              <a:ext cx="5722930" cy="578472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459067D-EB78-2447-9939-54E6E089F750}"/>
                </a:ext>
              </a:extLst>
            </p:cNvPr>
            <p:cNvSpPr/>
            <p:nvPr/>
          </p:nvSpPr>
          <p:spPr>
            <a:xfrm>
              <a:off x="3086545" y="1578865"/>
              <a:ext cx="3508853" cy="5245333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x-none" sz="2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A836AEC-7FBF-3F42-82B5-B883672EA07A}"/>
                </a:ext>
              </a:extLst>
            </p:cNvPr>
            <p:cNvSpPr/>
            <p:nvPr/>
          </p:nvSpPr>
          <p:spPr>
            <a:xfrm>
              <a:off x="1629284" y="1578865"/>
              <a:ext cx="1722823" cy="49048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x-none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pic>
        <p:nvPicPr>
          <p:cNvPr id="22" name="Picture 21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C2206061-6F4D-CD48-982C-DC4B5893D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94757" y="1851015"/>
            <a:ext cx="4283633" cy="42715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014FEEA-D375-634F-B4B0-E4829BF01D32}"/>
              </a:ext>
            </a:extLst>
          </p:cNvPr>
          <p:cNvSpPr txBox="1"/>
          <p:nvPr/>
        </p:nvSpPr>
        <p:spPr>
          <a:xfrm>
            <a:off x="2034773" y="1844964"/>
            <a:ext cx="38151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CCFF27-00FA-AA43-BF7D-4D80E69A2F05}"/>
              </a:ext>
            </a:extLst>
          </p:cNvPr>
          <p:cNvSpPr txBox="1"/>
          <p:nvPr/>
        </p:nvSpPr>
        <p:spPr>
          <a:xfrm>
            <a:off x="4491327" y="1844964"/>
            <a:ext cx="39433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B)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66E6B5-9706-BE4D-983E-8996BDD512F8}"/>
              </a:ext>
            </a:extLst>
          </p:cNvPr>
          <p:cNvSpPr txBox="1"/>
          <p:nvPr/>
        </p:nvSpPr>
        <p:spPr>
          <a:xfrm>
            <a:off x="1900372" y="6533505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b="0" dirty="0"/>
              <a:t>C</a:t>
            </a: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</a:p>
        </p:txBody>
      </p:sp>
      <p:pic>
        <p:nvPicPr>
          <p:cNvPr id="27" name="Picture 2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5E948F-1F92-BC4E-9D55-F2EE2E91FA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79762" y="6663862"/>
            <a:ext cx="2697480" cy="2689860"/>
          </a:xfrm>
          <a:prstGeom prst="rect">
            <a:avLst/>
          </a:prstGeom>
        </p:spPr>
      </p:pic>
      <p:pic>
        <p:nvPicPr>
          <p:cNvPr id="29" name="Picture 2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AC7E8FC-C724-494A-B36A-8EB3D421CC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12928" y="6635798"/>
            <a:ext cx="2697480" cy="268986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397F743-154E-1D49-8811-B6CBACBC991E}"/>
              </a:ext>
            </a:extLst>
          </p:cNvPr>
          <p:cNvSpPr txBox="1"/>
          <p:nvPr/>
        </p:nvSpPr>
        <p:spPr>
          <a:xfrm>
            <a:off x="5462182" y="6471066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b="0" dirty="0"/>
              <a:t>D</a:t>
            </a: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8A873E-CA18-FB40-B15D-0CD50E76EB09}"/>
              </a:ext>
            </a:extLst>
          </p:cNvPr>
          <p:cNvSpPr txBox="1"/>
          <p:nvPr/>
        </p:nvSpPr>
        <p:spPr>
          <a:xfrm>
            <a:off x="7786416" y="3287818"/>
            <a:ext cx="7245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rep3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520659C-7227-B44F-B5BD-E1D8EF468F54}"/>
              </a:ext>
            </a:extLst>
          </p:cNvPr>
          <p:cNvSpPr txBox="1"/>
          <p:nvPr/>
        </p:nvSpPr>
        <p:spPr>
          <a:xfrm>
            <a:off x="3709780" y="7980728"/>
            <a:ext cx="7245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rep1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D28C6B-837A-164D-9CBA-63BA5E435F2A}"/>
              </a:ext>
            </a:extLst>
          </p:cNvPr>
          <p:cNvSpPr txBox="1"/>
          <p:nvPr/>
        </p:nvSpPr>
        <p:spPr>
          <a:xfrm>
            <a:off x="7339231" y="7878137"/>
            <a:ext cx="7245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rep2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379FBF-3BB4-184C-8525-41B815FEB80D}"/>
              </a:ext>
            </a:extLst>
          </p:cNvPr>
          <p:cNvSpPr txBox="1"/>
          <p:nvPr/>
        </p:nvSpPr>
        <p:spPr>
          <a:xfrm>
            <a:off x="2790327" y="5892636"/>
            <a:ext cx="7245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rep3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858305-84BE-5649-BD5B-B9D13319F2A0}"/>
              </a:ext>
            </a:extLst>
          </p:cNvPr>
          <p:cNvSpPr txBox="1"/>
          <p:nvPr/>
        </p:nvSpPr>
        <p:spPr>
          <a:xfrm>
            <a:off x="118296" y="104930"/>
            <a:ext cx="127682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S2. Amplicon sizes determined by electrophoresis and nanopore sequencing.  </a:t>
            </a:r>
            <a:r>
              <a:rPr lang="en-US" sz="1800" b="0" dirty="0">
                <a:solidFill>
                  <a:schemeClr val="tx1"/>
                </a:solidFill>
              </a:rPr>
              <a:t>A) Gel image (replicate 3). B-D). Plots of read length distribution versus average quality per read for the indicated replicates (rep #). Full-length image of the A) is included as Figure S12 </a:t>
            </a:r>
          </a:p>
        </p:txBody>
      </p:sp>
    </p:spTree>
    <p:extLst>
      <p:ext uri="{BB962C8B-B14F-4D97-AF65-F5344CB8AC3E}">
        <p14:creationId xmlns:p14="http://schemas.microsoft.com/office/powerpoint/2010/main" val="14971784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D5FB01-5DB9-9F40-BB63-E812A6EEC6EC}"/>
              </a:ext>
            </a:extLst>
          </p:cNvPr>
          <p:cNvCxnSpPr>
            <a:cxnSpLocks/>
            <a:stCxn id="2" idx="3"/>
            <a:endCxn id="5" idx="1"/>
          </p:cNvCxnSpPr>
          <p:nvPr/>
        </p:nvCxnSpPr>
        <p:spPr>
          <a:xfrm flipV="1">
            <a:off x="6328147" y="2653118"/>
            <a:ext cx="2899944" cy="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3D49544-55C4-1C49-B9F2-8E49F1F11EF9}"/>
              </a:ext>
            </a:extLst>
          </p:cNvPr>
          <p:cNvSpPr/>
          <p:nvPr/>
        </p:nvSpPr>
        <p:spPr>
          <a:xfrm>
            <a:off x="5863452" y="2563179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EC3C04-3946-AF46-A6CF-C17B12D5D5FD}"/>
              </a:ext>
            </a:extLst>
          </p:cNvPr>
          <p:cNvSpPr/>
          <p:nvPr/>
        </p:nvSpPr>
        <p:spPr>
          <a:xfrm>
            <a:off x="6997707" y="2563179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0C4E5A-62AA-1046-8B8D-2BB57CD97963}"/>
              </a:ext>
            </a:extLst>
          </p:cNvPr>
          <p:cNvSpPr/>
          <p:nvPr/>
        </p:nvSpPr>
        <p:spPr>
          <a:xfrm>
            <a:off x="7630834" y="2563179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019ABC-78B2-B14A-9F22-0A224D52CCBE}"/>
              </a:ext>
            </a:extLst>
          </p:cNvPr>
          <p:cNvSpPr/>
          <p:nvPr/>
        </p:nvSpPr>
        <p:spPr>
          <a:xfrm>
            <a:off x="9228091" y="2563179"/>
            <a:ext cx="547794" cy="179878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A07A3F8-54BD-944C-9EAA-ECD2CEF36C80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>
            <a:off x="6341457" y="3001305"/>
            <a:ext cx="2969732" cy="7718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8CDD65A-ED35-ED4C-9126-476DC35901CC}"/>
              </a:ext>
            </a:extLst>
          </p:cNvPr>
          <p:cNvSpPr/>
          <p:nvPr/>
        </p:nvSpPr>
        <p:spPr>
          <a:xfrm>
            <a:off x="5863452" y="2911364"/>
            <a:ext cx="478005" cy="17988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EF82AF-575A-EB48-8B9B-EBA188356B4A}"/>
              </a:ext>
            </a:extLst>
          </p:cNvPr>
          <p:cNvSpPr/>
          <p:nvPr/>
        </p:nvSpPr>
        <p:spPr>
          <a:xfrm>
            <a:off x="6926148" y="2911364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90DC08-1305-5D43-9B2E-B917C2D1433C}"/>
              </a:ext>
            </a:extLst>
          </p:cNvPr>
          <p:cNvSpPr/>
          <p:nvPr/>
        </p:nvSpPr>
        <p:spPr>
          <a:xfrm>
            <a:off x="7630834" y="2911364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79765B-2164-9145-9BB1-3AC080128FE9}"/>
              </a:ext>
            </a:extLst>
          </p:cNvPr>
          <p:cNvSpPr/>
          <p:nvPr/>
        </p:nvSpPr>
        <p:spPr>
          <a:xfrm>
            <a:off x="9311189" y="2911364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1BE61EB-8B23-434F-8AF6-F8B543FCB53D}"/>
              </a:ext>
            </a:extLst>
          </p:cNvPr>
          <p:cNvCxnSpPr>
            <a:cxnSpLocks/>
            <a:stCxn id="34" idx="3"/>
            <a:endCxn id="37" idx="1"/>
          </p:cNvCxnSpPr>
          <p:nvPr/>
        </p:nvCxnSpPr>
        <p:spPr>
          <a:xfrm>
            <a:off x="6328147" y="3349490"/>
            <a:ext cx="2983042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5885F64-E343-BE4A-B8F6-C9D9F8FABB1B}"/>
              </a:ext>
            </a:extLst>
          </p:cNvPr>
          <p:cNvSpPr/>
          <p:nvPr/>
        </p:nvSpPr>
        <p:spPr>
          <a:xfrm>
            <a:off x="5863452" y="3259549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59AE1D-C38E-A544-802E-E9DDBB3ADBFA}"/>
              </a:ext>
            </a:extLst>
          </p:cNvPr>
          <p:cNvSpPr/>
          <p:nvPr/>
        </p:nvSpPr>
        <p:spPr>
          <a:xfrm>
            <a:off x="7053364" y="3259549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FD7CED-0C04-9041-BA7C-A4B91793A727}"/>
              </a:ext>
            </a:extLst>
          </p:cNvPr>
          <p:cNvSpPr/>
          <p:nvPr/>
        </p:nvSpPr>
        <p:spPr>
          <a:xfrm>
            <a:off x="8697634" y="3259549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06ABF4-4767-5844-AF76-AD4846E69942}"/>
              </a:ext>
            </a:extLst>
          </p:cNvPr>
          <p:cNvSpPr/>
          <p:nvPr/>
        </p:nvSpPr>
        <p:spPr>
          <a:xfrm>
            <a:off x="9311189" y="3259549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B39F1AC-3187-2446-97CE-7A95AD97840C}"/>
              </a:ext>
            </a:extLst>
          </p:cNvPr>
          <p:cNvCxnSpPr>
            <a:cxnSpLocks/>
            <a:stCxn id="46" idx="3"/>
            <a:endCxn id="49" idx="1"/>
          </p:cNvCxnSpPr>
          <p:nvPr/>
        </p:nvCxnSpPr>
        <p:spPr>
          <a:xfrm>
            <a:off x="6429220" y="3697673"/>
            <a:ext cx="2798871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142A1D34-C86E-CC46-90F9-918D768E55A0}"/>
              </a:ext>
            </a:extLst>
          </p:cNvPr>
          <p:cNvSpPr/>
          <p:nvPr/>
        </p:nvSpPr>
        <p:spPr>
          <a:xfrm>
            <a:off x="5863452" y="3607734"/>
            <a:ext cx="565768" cy="179878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F761DE1-0F70-AB41-9876-D025F54232E0}"/>
              </a:ext>
            </a:extLst>
          </p:cNvPr>
          <p:cNvSpPr/>
          <p:nvPr/>
        </p:nvSpPr>
        <p:spPr>
          <a:xfrm>
            <a:off x="6997707" y="3607734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469784F-FBB8-134B-9355-2452A37BDFB6}"/>
              </a:ext>
            </a:extLst>
          </p:cNvPr>
          <p:cNvSpPr/>
          <p:nvPr/>
        </p:nvSpPr>
        <p:spPr>
          <a:xfrm>
            <a:off x="7686491" y="3607734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894CDF1-F431-104F-AA50-0ADFE7600311}"/>
              </a:ext>
            </a:extLst>
          </p:cNvPr>
          <p:cNvSpPr/>
          <p:nvPr/>
        </p:nvSpPr>
        <p:spPr>
          <a:xfrm>
            <a:off x="9228091" y="3607734"/>
            <a:ext cx="547793" cy="17987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423B8A-3A79-5D4A-B44E-901FD18CBF9B}"/>
              </a:ext>
            </a:extLst>
          </p:cNvPr>
          <p:cNvCxnSpPr>
            <a:cxnSpLocks/>
            <a:stCxn id="53" idx="3"/>
            <a:endCxn id="56" idx="1"/>
          </p:cNvCxnSpPr>
          <p:nvPr/>
        </p:nvCxnSpPr>
        <p:spPr>
          <a:xfrm>
            <a:off x="6328147" y="4045861"/>
            <a:ext cx="2983042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C39C8FB-AC61-D141-B07E-C3DDD8BD2CB7}"/>
              </a:ext>
            </a:extLst>
          </p:cNvPr>
          <p:cNvSpPr/>
          <p:nvPr/>
        </p:nvSpPr>
        <p:spPr>
          <a:xfrm>
            <a:off x="5863452" y="3955920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1F4E7BE-23AC-5F49-8EAC-94D87CD8AE56}"/>
              </a:ext>
            </a:extLst>
          </p:cNvPr>
          <p:cNvSpPr/>
          <p:nvPr/>
        </p:nvSpPr>
        <p:spPr>
          <a:xfrm>
            <a:off x="6934099" y="3955920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FADCEE4-D0B9-B146-8B55-8DE94D1F7397}"/>
              </a:ext>
            </a:extLst>
          </p:cNvPr>
          <p:cNvSpPr/>
          <p:nvPr/>
        </p:nvSpPr>
        <p:spPr>
          <a:xfrm>
            <a:off x="8657879" y="3955920"/>
            <a:ext cx="277319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BBC4014-0458-3445-9F0A-8AFB80D57CB9}"/>
              </a:ext>
            </a:extLst>
          </p:cNvPr>
          <p:cNvSpPr/>
          <p:nvPr/>
        </p:nvSpPr>
        <p:spPr>
          <a:xfrm>
            <a:off x="9311189" y="3955920"/>
            <a:ext cx="464695" cy="179882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0394C46-7758-2741-9DE1-2B1F1FCCDD14}"/>
              </a:ext>
            </a:extLst>
          </p:cNvPr>
          <p:cNvSpPr txBox="1"/>
          <p:nvPr/>
        </p:nvSpPr>
        <p:spPr>
          <a:xfrm>
            <a:off x="3459506" y="2928862"/>
            <a:ext cx="199894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Alignment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with genome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5D0E65-FE08-644F-9A7B-E7C3CCE2107E}"/>
              </a:ext>
            </a:extLst>
          </p:cNvPr>
          <p:cNvGrpSpPr/>
          <p:nvPr/>
        </p:nvGrpSpPr>
        <p:grpSpPr>
          <a:xfrm>
            <a:off x="5863452" y="2398390"/>
            <a:ext cx="3905807" cy="2107095"/>
            <a:chOff x="2344399" y="1669772"/>
            <a:chExt cx="3905807" cy="275910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2380E31-1B49-2641-BD43-53DED85D0883}"/>
                </a:ext>
              </a:extLst>
            </p:cNvPr>
            <p:cNvCxnSpPr/>
            <p:nvPr/>
          </p:nvCxnSpPr>
          <p:spPr>
            <a:xfrm>
              <a:off x="3407095" y="1669774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D1E3DAD-04CE-474C-9413-AA3C0FC19054}"/>
                </a:ext>
              </a:extLst>
            </p:cNvPr>
            <p:cNvCxnSpPr/>
            <p:nvPr/>
          </p:nvCxnSpPr>
          <p:spPr>
            <a:xfrm>
              <a:off x="3811630" y="1669773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473D987-BCC0-A44D-B901-C5DF762AE8CE}"/>
                </a:ext>
              </a:extLst>
            </p:cNvPr>
            <p:cNvCxnSpPr/>
            <p:nvPr/>
          </p:nvCxnSpPr>
          <p:spPr>
            <a:xfrm>
              <a:off x="4111781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32DB4D7-C294-6D41-9F5E-B8C9F073B99B}"/>
                </a:ext>
              </a:extLst>
            </p:cNvPr>
            <p:cNvCxnSpPr/>
            <p:nvPr/>
          </p:nvCxnSpPr>
          <p:spPr>
            <a:xfrm>
              <a:off x="4444757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CBA5EF8-7F10-094B-9F44-C88759E5DA49}"/>
                </a:ext>
              </a:extLst>
            </p:cNvPr>
            <p:cNvCxnSpPr/>
            <p:nvPr/>
          </p:nvCxnSpPr>
          <p:spPr>
            <a:xfrm>
              <a:off x="5132178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6AA7FDB-5943-B54F-B92A-94C953FC04C9}"/>
                </a:ext>
              </a:extLst>
            </p:cNvPr>
            <p:cNvCxnSpPr/>
            <p:nvPr/>
          </p:nvCxnSpPr>
          <p:spPr>
            <a:xfrm>
              <a:off x="5455900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31AFF67-A9AB-1449-BBB5-0DA6C8F1F64B}"/>
                </a:ext>
              </a:extLst>
            </p:cNvPr>
            <p:cNvCxnSpPr/>
            <p:nvPr/>
          </p:nvCxnSpPr>
          <p:spPr>
            <a:xfrm>
              <a:off x="5709038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2BA3674-1EEE-F949-A18D-FDDE9F4C6C8A}"/>
                </a:ext>
              </a:extLst>
            </p:cNvPr>
            <p:cNvCxnSpPr/>
            <p:nvPr/>
          </p:nvCxnSpPr>
          <p:spPr>
            <a:xfrm>
              <a:off x="6250206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9F9B62C-A6B4-D94B-8DB2-8E0517B33D64}"/>
                </a:ext>
              </a:extLst>
            </p:cNvPr>
            <p:cNvCxnSpPr/>
            <p:nvPr/>
          </p:nvCxnSpPr>
          <p:spPr>
            <a:xfrm>
              <a:off x="2907478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5363E9E-9CD9-7841-9B08-E2A55D7B7BE7}"/>
                </a:ext>
              </a:extLst>
            </p:cNvPr>
            <p:cNvCxnSpPr/>
            <p:nvPr/>
          </p:nvCxnSpPr>
          <p:spPr>
            <a:xfrm>
              <a:off x="2344399" y="1669772"/>
              <a:ext cx="0" cy="275910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75943599-4C16-1A41-97E7-B08FD9AD1399}"/>
              </a:ext>
            </a:extLst>
          </p:cNvPr>
          <p:cNvSpPr txBox="1"/>
          <p:nvPr/>
        </p:nvSpPr>
        <p:spPr>
          <a:xfrm>
            <a:off x="5941151" y="4787695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29ECF25-F0AF-CA43-947F-819CE11C984A}"/>
              </a:ext>
            </a:extLst>
          </p:cNvPr>
          <p:cNvSpPr txBox="1"/>
          <p:nvPr/>
        </p:nvSpPr>
        <p:spPr>
          <a:xfrm>
            <a:off x="5534258" y="2494100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9C4664-B60D-DC4E-BAA3-30BC435C6EDB}"/>
              </a:ext>
            </a:extLst>
          </p:cNvPr>
          <p:cNvSpPr txBox="1"/>
          <p:nvPr/>
        </p:nvSpPr>
        <p:spPr>
          <a:xfrm>
            <a:off x="5534258" y="2850005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5035B35-2CA9-5A42-8F90-4EE11EC0E14D}"/>
              </a:ext>
            </a:extLst>
          </p:cNvPr>
          <p:cNvSpPr txBox="1"/>
          <p:nvPr/>
        </p:nvSpPr>
        <p:spPr>
          <a:xfrm>
            <a:off x="5534258" y="3205910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CBADDB-01CA-1D4E-A010-675D88B83B1F}"/>
              </a:ext>
            </a:extLst>
          </p:cNvPr>
          <p:cNvSpPr txBox="1"/>
          <p:nvPr/>
        </p:nvSpPr>
        <p:spPr>
          <a:xfrm>
            <a:off x="5535901" y="3561815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#4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35EC2BC-082B-AC43-B6CF-3E2331772FC0}"/>
              </a:ext>
            </a:extLst>
          </p:cNvPr>
          <p:cNvSpPr txBox="1"/>
          <p:nvPr/>
        </p:nvSpPr>
        <p:spPr>
          <a:xfrm>
            <a:off x="5535676" y="3917720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#5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DA59FE-85A6-5F44-8859-14D57A9FC080}"/>
              </a:ext>
            </a:extLst>
          </p:cNvPr>
          <p:cNvSpPr txBox="1"/>
          <p:nvPr/>
        </p:nvSpPr>
        <p:spPr>
          <a:xfrm>
            <a:off x="5534855" y="4780603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755E52-0B28-8348-BD7D-B977FCA11F4E}"/>
              </a:ext>
            </a:extLst>
          </p:cNvPr>
          <p:cNvSpPr txBox="1"/>
          <p:nvPr/>
        </p:nvSpPr>
        <p:spPr>
          <a:xfrm>
            <a:off x="5534855" y="5136508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12EE93-8B1E-7C46-9C20-F7E9D5F11B00}"/>
              </a:ext>
            </a:extLst>
          </p:cNvPr>
          <p:cNvSpPr txBox="1"/>
          <p:nvPr/>
        </p:nvSpPr>
        <p:spPr>
          <a:xfrm>
            <a:off x="5534855" y="5492413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03824F3-FF44-254A-BAB7-605AF9F26D92}"/>
              </a:ext>
            </a:extLst>
          </p:cNvPr>
          <p:cNvSpPr txBox="1"/>
          <p:nvPr/>
        </p:nvSpPr>
        <p:spPr>
          <a:xfrm>
            <a:off x="5536498" y="5848318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B65F4FC-80D6-3848-AAA5-454FC31A0E09}"/>
              </a:ext>
            </a:extLst>
          </p:cNvPr>
          <p:cNvSpPr txBox="1"/>
          <p:nvPr/>
        </p:nvSpPr>
        <p:spPr>
          <a:xfrm>
            <a:off x="5536273" y="6204223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FD1BF0E-1B0D-2442-8F2A-58F6B4EBB38D}"/>
              </a:ext>
            </a:extLst>
          </p:cNvPr>
          <p:cNvSpPr txBox="1"/>
          <p:nvPr/>
        </p:nvSpPr>
        <p:spPr>
          <a:xfrm>
            <a:off x="6934099" y="4787695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9D52DB1-2AC3-1D47-8CFE-45DCCF3E4524}"/>
              </a:ext>
            </a:extLst>
          </p:cNvPr>
          <p:cNvSpPr txBox="1"/>
          <p:nvPr/>
        </p:nvSpPr>
        <p:spPr>
          <a:xfrm>
            <a:off x="7621138" y="4787695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CB0B827-6E08-4348-A32B-A756B34F9135}"/>
              </a:ext>
            </a:extLst>
          </p:cNvPr>
          <p:cNvSpPr txBox="1"/>
          <p:nvPr/>
        </p:nvSpPr>
        <p:spPr>
          <a:xfrm>
            <a:off x="9358890" y="4787695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6E0C7E-1227-DF4D-8374-30493A4D278C}"/>
              </a:ext>
            </a:extLst>
          </p:cNvPr>
          <p:cNvSpPr txBox="1"/>
          <p:nvPr/>
        </p:nvSpPr>
        <p:spPr>
          <a:xfrm>
            <a:off x="5941151" y="513937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EE492F0-8DB4-F448-8490-1474B171641A}"/>
              </a:ext>
            </a:extLst>
          </p:cNvPr>
          <p:cNvSpPr txBox="1"/>
          <p:nvPr/>
        </p:nvSpPr>
        <p:spPr>
          <a:xfrm>
            <a:off x="6934099" y="513937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0C60320-A389-5A45-93E6-861FD7A441EF}"/>
              </a:ext>
            </a:extLst>
          </p:cNvPr>
          <p:cNvSpPr txBox="1"/>
          <p:nvPr/>
        </p:nvSpPr>
        <p:spPr>
          <a:xfrm>
            <a:off x="7621138" y="513937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AD8052-F8F9-1D4D-8D0C-21E25147511B}"/>
              </a:ext>
            </a:extLst>
          </p:cNvPr>
          <p:cNvSpPr txBox="1"/>
          <p:nvPr/>
        </p:nvSpPr>
        <p:spPr>
          <a:xfrm>
            <a:off x="9358890" y="513937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57CC1B0-D34C-454D-A3AA-34C4D4FDE881}"/>
              </a:ext>
            </a:extLst>
          </p:cNvPr>
          <p:cNvSpPr txBox="1"/>
          <p:nvPr/>
        </p:nvSpPr>
        <p:spPr>
          <a:xfrm>
            <a:off x="5941151" y="5848318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923CFF-19D9-D647-AE9B-6C5C8C9407A2}"/>
              </a:ext>
            </a:extLst>
          </p:cNvPr>
          <p:cNvSpPr txBox="1"/>
          <p:nvPr/>
        </p:nvSpPr>
        <p:spPr>
          <a:xfrm>
            <a:off x="6934099" y="5848318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D02DB85-3B21-974F-8871-06DB4BC2F4F8}"/>
              </a:ext>
            </a:extLst>
          </p:cNvPr>
          <p:cNvSpPr txBox="1"/>
          <p:nvPr/>
        </p:nvSpPr>
        <p:spPr>
          <a:xfrm>
            <a:off x="7621138" y="5848318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6729D50-4BB2-804C-B500-418F3D7490E7}"/>
              </a:ext>
            </a:extLst>
          </p:cNvPr>
          <p:cNvSpPr txBox="1"/>
          <p:nvPr/>
        </p:nvSpPr>
        <p:spPr>
          <a:xfrm>
            <a:off x="9358890" y="5848318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726FCF4-85B6-6642-BDB4-3235F9C42738}"/>
              </a:ext>
            </a:extLst>
          </p:cNvPr>
          <p:cNvSpPr txBox="1"/>
          <p:nvPr/>
        </p:nvSpPr>
        <p:spPr>
          <a:xfrm>
            <a:off x="5941151" y="6208451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8E13C23-D38E-FB4C-8574-5B64DE278797}"/>
              </a:ext>
            </a:extLst>
          </p:cNvPr>
          <p:cNvSpPr txBox="1"/>
          <p:nvPr/>
        </p:nvSpPr>
        <p:spPr>
          <a:xfrm>
            <a:off x="6934099" y="6208451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03AD9C7-0318-0F42-847E-3351EA4E344A}"/>
              </a:ext>
            </a:extLst>
          </p:cNvPr>
          <p:cNvSpPr txBox="1"/>
          <p:nvPr/>
        </p:nvSpPr>
        <p:spPr>
          <a:xfrm>
            <a:off x="8710469" y="6208451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545A6CD-A45A-A542-A038-3B6D98B6DC64}"/>
              </a:ext>
            </a:extLst>
          </p:cNvPr>
          <p:cNvSpPr txBox="1"/>
          <p:nvPr/>
        </p:nvSpPr>
        <p:spPr>
          <a:xfrm>
            <a:off x="9358890" y="6208451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4EDA508-D076-FF44-8194-96950B212FA2}"/>
              </a:ext>
            </a:extLst>
          </p:cNvPr>
          <p:cNvSpPr txBox="1"/>
          <p:nvPr/>
        </p:nvSpPr>
        <p:spPr>
          <a:xfrm>
            <a:off x="5941151" y="5487907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FDFE3CD-16E6-2D42-9B71-F99D5A704028}"/>
              </a:ext>
            </a:extLst>
          </p:cNvPr>
          <p:cNvSpPr txBox="1"/>
          <p:nvPr/>
        </p:nvSpPr>
        <p:spPr>
          <a:xfrm>
            <a:off x="6934099" y="5487907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E1D1073F-DBC7-DC49-98DF-6FF4B09F87A5}"/>
              </a:ext>
            </a:extLst>
          </p:cNvPr>
          <p:cNvSpPr txBox="1"/>
          <p:nvPr/>
        </p:nvSpPr>
        <p:spPr>
          <a:xfrm>
            <a:off x="8710469" y="5487907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33F60D8-D57B-284F-A2E9-ED23EB8361EB}"/>
              </a:ext>
            </a:extLst>
          </p:cNvPr>
          <p:cNvSpPr txBox="1"/>
          <p:nvPr/>
        </p:nvSpPr>
        <p:spPr>
          <a:xfrm>
            <a:off x="9358890" y="5487907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EBFDB96-4FD6-0E4F-88DA-2A1E3E32D310}"/>
              </a:ext>
            </a:extLst>
          </p:cNvPr>
          <p:cNvSpPr txBox="1"/>
          <p:nvPr/>
        </p:nvSpPr>
        <p:spPr>
          <a:xfrm>
            <a:off x="3565832" y="5288207"/>
            <a:ext cx="132889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Exon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patterns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06E9F8A-76E8-E34E-8D7D-7C7860FA7469}"/>
              </a:ext>
            </a:extLst>
          </p:cNvPr>
          <p:cNvSpPr txBox="1"/>
          <p:nvPr/>
        </p:nvSpPr>
        <p:spPr>
          <a:xfrm>
            <a:off x="5893450" y="698769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5C7261A-B37E-5644-92C3-E02961C2853D}"/>
              </a:ext>
            </a:extLst>
          </p:cNvPr>
          <p:cNvSpPr txBox="1"/>
          <p:nvPr/>
        </p:nvSpPr>
        <p:spPr>
          <a:xfrm>
            <a:off x="5095568" y="6980600"/>
            <a:ext cx="798296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#1,#2,#4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6B341BE-5E55-3F40-B6DE-C3AFAE4B9295}"/>
              </a:ext>
            </a:extLst>
          </p:cNvPr>
          <p:cNvSpPr txBox="1"/>
          <p:nvPr/>
        </p:nvSpPr>
        <p:spPr>
          <a:xfrm>
            <a:off x="6886398" y="698769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19F8099-5AF5-EF45-B318-F3E3D394B3FF}"/>
              </a:ext>
            </a:extLst>
          </p:cNvPr>
          <p:cNvSpPr txBox="1"/>
          <p:nvPr/>
        </p:nvSpPr>
        <p:spPr>
          <a:xfrm>
            <a:off x="7573437" y="698769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7EDFDCF-089B-8A47-B4D7-AA94832CFF44}"/>
              </a:ext>
            </a:extLst>
          </p:cNvPr>
          <p:cNvSpPr txBox="1"/>
          <p:nvPr/>
        </p:nvSpPr>
        <p:spPr>
          <a:xfrm>
            <a:off x="9311189" y="6987692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B3C49AB-A5A3-6446-829C-62C50C9F07CE}"/>
              </a:ext>
            </a:extLst>
          </p:cNvPr>
          <p:cNvSpPr txBox="1"/>
          <p:nvPr/>
        </p:nvSpPr>
        <p:spPr>
          <a:xfrm>
            <a:off x="5324584" y="7430435"/>
            <a:ext cx="549831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#3,#5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59058CE-0E26-C442-A6BE-4DE1F7B3EC4C}"/>
              </a:ext>
            </a:extLst>
          </p:cNvPr>
          <p:cNvSpPr txBox="1"/>
          <p:nvPr/>
        </p:nvSpPr>
        <p:spPr>
          <a:xfrm>
            <a:off x="5893450" y="7434663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B3880EF-0172-E44B-B2B8-89302E046B34}"/>
              </a:ext>
            </a:extLst>
          </p:cNvPr>
          <p:cNvSpPr txBox="1"/>
          <p:nvPr/>
        </p:nvSpPr>
        <p:spPr>
          <a:xfrm>
            <a:off x="6886398" y="7434663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26010A0-920B-5244-A46B-929BAC6F7B2A}"/>
              </a:ext>
            </a:extLst>
          </p:cNvPr>
          <p:cNvSpPr txBox="1"/>
          <p:nvPr/>
        </p:nvSpPr>
        <p:spPr>
          <a:xfrm>
            <a:off x="8662768" y="7434663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862EB13-34C1-E54E-843B-D66CB50207F8}"/>
              </a:ext>
            </a:extLst>
          </p:cNvPr>
          <p:cNvSpPr txBox="1"/>
          <p:nvPr/>
        </p:nvSpPr>
        <p:spPr>
          <a:xfrm>
            <a:off x="9311189" y="7434663"/>
            <a:ext cx="41036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✔️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FFF9C54-31BF-D247-8EA8-735778B70045}"/>
              </a:ext>
            </a:extLst>
          </p:cNvPr>
          <p:cNvSpPr txBox="1"/>
          <p:nvPr/>
        </p:nvSpPr>
        <p:spPr>
          <a:xfrm>
            <a:off x="3587068" y="6878008"/>
            <a:ext cx="123591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I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soform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groups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6190E70-BFB0-7A40-B487-B29C437672E0}"/>
              </a:ext>
            </a:extLst>
          </p:cNvPr>
          <p:cNvSpPr txBox="1"/>
          <p:nvPr/>
        </p:nvSpPr>
        <p:spPr>
          <a:xfrm>
            <a:off x="3592856" y="1494443"/>
            <a:ext cx="166231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Raw reads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2C818E-D92F-9D45-BE19-76D0895D23D8}"/>
              </a:ext>
            </a:extLst>
          </p:cNvPr>
          <p:cNvGrpSpPr/>
          <p:nvPr/>
        </p:nvGrpSpPr>
        <p:grpSpPr>
          <a:xfrm>
            <a:off x="5529990" y="1147618"/>
            <a:ext cx="623929" cy="792000"/>
            <a:chOff x="5679890" y="784272"/>
            <a:chExt cx="623929" cy="792000"/>
          </a:xfrm>
        </p:grpSpPr>
        <p:sp>
          <p:nvSpPr>
            <p:cNvPr id="121" name="Folded Corner 120">
              <a:extLst>
                <a:ext uri="{FF2B5EF4-FFF2-40B4-BE49-F238E27FC236}">
                  <a16:creationId xmlns:a16="http://schemas.microsoft.com/office/drawing/2014/main" id="{C123E5A2-FDAC-E64E-95CE-3288FC8A288C}"/>
                </a:ext>
              </a:extLst>
            </p:cNvPr>
            <p:cNvSpPr/>
            <p:nvPr/>
          </p:nvSpPr>
          <p:spPr>
            <a:xfrm>
              <a:off x="5679890" y="784272"/>
              <a:ext cx="623929" cy="792000"/>
            </a:xfrm>
            <a:prstGeom prst="foldedCorner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dash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10DA603-2552-AE4C-8958-6EB4856E866D}"/>
                </a:ext>
              </a:extLst>
            </p:cNvPr>
            <p:cNvSpPr txBox="1"/>
            <p:nvPr/>
          </p:nvSpPr>
          <p:spPr>
            <a:xfrm>
              <a:off x="5723732" y="886052"/>
              <a:ext cx="30136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#1</a:t>
              </a:r>
            </a:p>
          </p:txBody>
        </p:sp>
      </p:grpSp>
      <p:sp>
        <p:nvSpPr>
          <p:cNvPr id="141" name="Folded Corner 140">
            <a:extLst>
              <a:ext uri="{FF2B5EF4-FFF2-40B4-BE49-F238E27FC236}">
                <a16:creationId xmlns:a16="http://schemas.microsoft.com/office/drawing/2014/main" id="{05D8D480-6723-0643-BA70-1CDF12DD39CB}"/>
              </a:ext>
            </a:extLst>
          </p:cNvPr>
          <p:cNvSpPr/>
          <p:nvPr/>
        </p:nvSpPr>
        <p:spPr>
          <a:xfrm>
            <a:off x="5445426" y="8425890"/>
            <a:ext cx="845127" cy="933773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5006436D-AD79-DC41-98F8-7EB41DD50B1A}"/>
              </a:ext>
            </a:extLst>
          </p:cNvPr>
          <p:cNvSpPr txBox="1"/>
          <p:nvPr/>
        </p:nvSpPr>
        <p:spPr>
          <a:xfrm>
            <a:off x="3565832" y="8422492"/>
            <a:ext cx="1532471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Error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corrected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reads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7495190-0182-AE47-9A0B-AA9CCF923D55}"/>
              </a:ext>
            </a:extLst>
          </p:cNvPr>
          <p:cNvSpPr txBox="1"/>
          <p:nvPr/>
        </p:nvSpPr>
        <p:spPr>
          <a:xfrm>
            <a:off x="5489268" y="8527670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#1</a:t>
            </a:r>
          </a:p>
        </p:txBody>
      </p:sp>
      <p:sp>
        <p:nvSpPr>
          <p:cNvPr id="144" name="Folded Corner 143">
            <a:extLst>
              <a:ext uri="{FF2B5EF4-FFF2-40B4-BE49-F238E27FC236}">
                <a16:creationId xmlns:a16="http://schemas.microsoft.com/office/drawing/2014/main" id="{F9F85C1E-A4A8-9B4F-8B0B-76DE57DF9A78}"/>
              </a:ext>
            </a:extLst>
          </p:cNvPr>
          <p:cNvSpPr/>
          <p:nvPr/>
        </p:nvSpPr>
        <p:spPr>
          <a:xfrm>
            <a:off x="5785237" y="8494969"/>
            <a:ext cx="845127" cy="933773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D10D4D0-C818-CA4D-BF39-78BED97A3A62}"/>
              </a:ext>
            </a:extLst>
          </p:cNvPr>
          <p:cNvSpPr txBox="1"/>
          <p:nvPr/>
        </p:nvSpPr>
        <p:spPr>
          <a:xfrm>
            <a:off x="5829079" y="8596749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#2</a:t>
            </a:r>
          </a:p>
        </p:txBody>
      </p:sp>
      <p:sp>
        <p:nvSpPr>
          <p:cNvPr id="146" name="Folded Corner 145">
            <a:extLst>
              <a:ext uri="{FF2B5EF4-FFF2-40B4-BE49-F238E27FC236}">
                <a16:creationId xmlns:a16="http://schemas.microsoft.com/office/drawing/2014/main" id="{81D74069-61E4-2649-91EC-5786E3F2FBAC}"/>
              </a:ext>
            </a:extLst>
          </p:cNvPr>
          <p:cNvSpPr/>
          <p:nvPr/>
        </p:nvSpPr>
        <p:spPr>
          <a:xfrm>
            <a:off x="6160425" y="8579120"/>
            <a:ext cx="845127" cy="933773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573A95E7-BABF-7644-B115-EE2441D36AB8}"/>
              </a:ext>
            </a:extLst>
          </p:cNvPr>
          <p:cNvSpPr txBox="1"/>
          <p:nvPr/>
        </p:nvSpPr>
        <p:spPr>
          <a:xfrm>
            <a:off x="6204267" y="8680900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#3</a:t>
            </a:r>
          </a:p>
        </p:txBody>
      </p:sp>
      <p:sp>
        <p:nvSpPr>
          <p:cNvPr id="148" name="Folded Corner 147">
            <a:extLst>
              <a:ext uri="{FF2B5EF4-FFF2-40B4-BE49-F238E27FC236}">
                <a16:creationId xmlns:a16="http://schemas.microsoft.com/office/drawing/2014/main" id="{A08608F8-782C-AB45-A8C3-A99C86876221}"/>
              </a:ext>
            </a:extLst>
          </p:cNvPr>
          <p:cNvSpPr/>
          <p:nvPr/>
        </p:nvSpPr>
        <p:spPr>
          <a:xfrm>
            <a:off x="6547262" y="8642793"/>
            <a:ext cx="845127" cy="933773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5DCA44-9C42-4E49-986A-92B6A13E9317}"/>
              </a:ext>
            </a:extLst>
          </p:cNvPr>
          <p:cNvSpPr txBox="1"/>
          <p:nvPr/>
        </p:nvSpPr>
        <p:spPr>
          <a:xfrm>
            <a:off x="6591104" y="8744573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#4</a:t>
            </a:r>
          </a:p>
        </p:txBody>
      </p:sp>
      <p:sp>
        <p:nvSpPr>
          <p:cNvPr id="150" name="Folded Corner 149">
            <a:extLst>
              <a:ext uri="{FF2B5EF4-FFF2-40B4-BE49-F238E27FC236}">
                <a16:creationId xmlns:a16="http://schemas.microsoft.com/office/drawing/2014/main" id="{FA8983CF-FE5F-2A40-B2DF-A75E88CDE8E8}"/>
              </a:ext>
            </a:extLst>
          </p:cNvPr>
          <p:cNvSpPr/>
          <p:nvPr/>
        </p:nvSpPr>
        <p:spPr>
          <a:xfrm>
            <a:off x="6934099" y="8699307"/>
            <a:ext cx="845127" cy="933773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3A337E2-5719-8A44-91AD-C71C193893B2}"/>
              </a:ext>
            </a:extLst>
          </p:cNvPr>
          <p:cNvSpPr txBox="1"/>
          <p:nvPr/>
        </p:nvSpPr>
        <p:spPr>
          <a:xfrm>
            <a:off x="6977941" y="8801087"/>
            <a:ext cx="30136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#5</a:t>
            </a:r>
          </a:p>
        </p:txBody>
      </p:sp>
      <p:sp>
        <p:nvSpPr>
          <p:cNvPr id="157" name="Right Arrow 156">
            <a:extLst>
              <a:ext uri="{FF2B5EF4-FFF2-40B4-BE49-F238E27FC236}">
                <a16:creationId xmlns:a16="http://schemas.microsoft.com/office/drawing/2014/main" id="{55F461A6-D552-834F-9F3D-DE5BB03246DD}"/>
              </a:ext>
            </a:extLst>
          </p:cNvPr>
          <p:cNvSpPr/>
          <p:nvPr/>
        </p:nvSpPr>
        <p:spPr>
          <a:xfrm>
            <a:off x="2054812" y="8755767"/>
            <a:ext cx="1267426" cy="470570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467CB340-9576-3E4A-AD84-1D4ACDE940E5}"/>
              </a:ext>
            </a:extLst>
          </p:cNvPr>
          <p:cNvSpPr/>
          <p:nvPr/>
        </p:nvSpPr>
        <p:spPr>
          <a:xfrm>
            <a:off x="2054812" y="1644979"/>
            <a:ext cx="195879" cy="743863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ABBE7CB-D401-8745-82E0-620DAF2746B2}"/>
              </a:ext>
            </a:extLst>
          </p:cNvPr>
          <p:cNvSpPr/>
          <p:nvPr/>
        </p:nvSpPr>
        <p:spPr>
          <a:xfrm>
            <a:off x="2123924" y="1647048"/>
            <a:ext cx="1136952" cy="2147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2" name="Right Arrow 161">
            <a:extLst>
              <a:ext uri="{FF2B5EF4-FFF2-40B4-BE49-F238E27FC236}">
                <a16:creationId xmlns:a16="http://schemas.microsoft.com/office/drawing/2014/main" id="{6CC53C45-9131-794D-BA8B-C2AE537DB7AD}"/>
              </a:ext>
            </a:extLst>
          </p:cNvPr>
          <p:cNvSpPr/>
          <p:nvPr/>
        </p:nvSpPr>
        <p:spPr>
          <a:xfrm rot="10800000">
            <a:off x="10263381" y="3091245"/>
            <a:ext cx="638955" cy="470570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042D9B9-F795-1943-BA59-04B7557827A0}"/>
              </a:ext>
            </a:extLst>
          </p:cNvPr>
          <p:cNvSpPr/>
          <p:nvPr/>
        </p:nvSpPr>
        <p:spPr>
          <a:xfrm>
            <a:off x="10782047" y="3205910"/>
            <a:ext cx="166255" cy="5793026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1E8CFA6-634D-3E46-81E0-DE28B7A4319A}"/>
              </a:ext>
            </a:extLst>
          </p:cNvPr>
          <p:cNvSpPr/>
          <p:nvPr/>
        </p:nvSpPr>
        <p:spPr>
          <a:xfrm>
            <a:off x="8289834" y="8776304"/>
            <a:ext cx="2579735" cy="222632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E9B4A99-FC53-144E-BDFF-5BFE8B0DC7A5}"/>
              </a:ext>
            </a:extLst>
          </p:cNvPr>
          <p:cNvSpPr txBox="1"/>
          <p:nvPr/>
        </p:nvSpPr>
        <p:spPr>
          <a:xfrm>
            <a:off x="2422129" y="8816645"/>
            <a:ext cx="716400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kumimoji="0" lang="en-US" sz="1600" b="0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FD1436B-0B12-5C4C-B510-AAFCA1DA37A9}"/>
              </a:ext>
            </a:extLst>
          </p:cNvPr>
          <p:cNvSpPr txBox="1"/>
          <p:nvPr/>
        </p:nvSpPr>
        <p:spPr>
          <a:xfrm>
            <a:off x="10303530" y="3152122"/>
            <a:ext cx="716400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  <a:r>
              <a:rPr kumimoji="0" lang="en-US" sz="1600" b="0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1F838C-E3A1-1745-9C2B-2A263649A6EF}"/>
              </a:ext>
            </a:extLst>
          </p:cNvPr>
          <p:cNvGrpSpPr/>
          <p:nvPr/>
        </p:nvGrpSpPr>
        <p:grpSpPr>
          <a:xfrm>
            <a:off x="3596292" y="2183109"/>
            <a:ext cx="716400" cy="443346"/>
            <a:chOff x="3596292" y="2183109"/>
            <a:chExt cx="716400" cy="443346"/>
          </a:xfrm>
        </p:grpSpPr>
        <p:sp>
          <p:nvSpPr>
            <p:cNvPr id="152" name="Right Arrow 151">
              <a:extLst>
                <a:ext uri="{FF2B5EF4-FFF2-40B4-BE49-F238E27FC236}">
                  <a16:creationId xmlns:a16="http://schemas.microsoft.com/office/drawing/2014/main" id="{FFD7669A-36C8-8F4D-91AA-91CFB241DA6C}"/>
                </a:ext>
              </a:extLst>
            </p:cNvPr>
            <p:cNvSpPr/>
            <p:nvPr/>
          </p:nvSpPr>
          <p:spPr>
            <a:xfrm rot="5574346">
              <a:off x="3753069" y="2080782"/>
              <a:ext cx="443346" cy="648000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5C6D9D7-FECB-904A-9AC4-CE2FBFF6468A}"/>
                </a:ext>
              </a:extLst>
            </p:cNvPr>
            <p:cNvSpPr txBox="1"/>
            <p:nvPr/>
          </p:nvSpPr>
          <p:spPr>
            <a:xfrm>
              <a:off x="3596292" y="2228142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st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F42A4A94-3AF6-9444-9035-09E0152F4BB0}"/>
              </a:ext>
            </a:extLst>
          </p:cNvPr>
          <p:cNvGrpSpPr/>
          <p:nvPr/>
        </p:nvGrpSpPr>
        <p:grpSpPr>
          <a:xfrm>
            <a:off x="5898162" y="1225163"/>
            <a:ext cx="623929" cy="792000"/>
            <a:chOff x="5679890" y="784272"/>
            <a:chExt cx="623929" cy="792000"/>
          </a:xfrm>
        </p:grpSpPr>
        <p:sp>
          <p:nvSpPr>
            <p:cNvPr id="156" name="Folded Corner 155">
              <a:extLst>
                <a:ext uri="{FF2B5EF4-FFF2-40B4-BE49-F238E27FC236}">
                  <a16:creationId xmlns:a16="http://schemas.microsoft.com/office/drawing/2014/main" id="{910DF9DB-0D77-E544-8974-C9EBAC015FF8}"/>
                </a:ext>
              </a:extLst>
            </p:cNvPr>
            <p:cNvSpPr/>
            <p:nvPr/>
          </p:nvSpPr>
          <p:spPr>
            <a:xfrm>
              <a:off x="5679890" y="784272"/>
              <a:ext cx="623929" cy="792000"/>
            </a:xfrm>
            <a:prstGeom prst="foldedCorner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dash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FB1B9E62-6911-3448-9BCF-4C3642F5CCF5}"/>
                </a:ext>
              </a:extLst>
            </p:cNvPr>
            <p:cNvSpPr txBox="1"/>
            <p:nvPr/>
          </p:nvSpPr>
          <p:spPr>
            <a:xfrm>
              <a:off x="5723732" y="886052"/>
              <a:ext cx="30136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#2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E5B4948-8F5A-7E40-A842-2B1674B5DA1B}"/>
              </a:ext>
            </a:extLst>
          </p:cNvPr>
          <p:cNvGrpSpPr/>
          <p:nvPr/>
        </p:nvGrpSpPr>
        <p:grpSpPr>
          <a:xfrm>
            <a:off x="6276858" y="1288413"/>
            <a:ext cx="623929" cy="792000"/>
            <a:chOff x="5679890" y="784272"/>
            <a:chExt cx="623929" cy="792000"/>
          </a:xfrm>
        </p:grpSpPr>
        <p:sp>
          <p:nvSpPr>
            <p:cNvPr id="167" name="Folded Corner 166">
              <a:extLst>
                <a:ext uri="{FF2B5EF4-FFF2-40B4-BE49-F238E27FC236}">
                  <a16:creationId xmlns:a16="http://schemas.microsoft.com/office/drawing/2014/main" id="{DA09A40F-D1FC-1F44-8953-63F27B23C6C8}"/>
                </a:ext>
              </a:extLst>
            </p:cNvPr>
            <p:cNvSpPr/>
            <p:nvPr/>
          </p:nvSpPr>
          <p:spPr>
            <a:xfrm>
              <a:off x="5679890" y="784272"/>
              <a:ext cx="623929" cy="792000"/>
            </a:xfrm>
            <a:prstGeom prst="foldedCorner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dash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B2E1E621-6E18-1F44-B777-DAD8510D356C}"/>
                </a:ext>
              </a:extLst>
            </p:cNvPr>
            <p:cNvSpPr txBox="1"/>
            <p:nvPr/>
          </p:nvSpPr>
          <p:spPr>
            <a:xfrm>
              <a:off x="5723732" y="886052"/>
              <a:ext cx="30136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#3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DED88178-E023-F140-88A0-09047A51E896}"/>
              </a:ext>
            </a:extLst>
          </p:cNvPr>
          <p:cNvGrpSpPr/>
          <p:nvPr/>
        </p:nvGrpSpPr>
        <p:grpSpPr>
          <a:xfrm>
            <a:off x="6700863" y="1380966"/>
            <a:ext cx="623929" cy="792000"/>
            <a:chOff x="5679890" y="784272"/>
            <a:chExt cx="623929" cy="792000"/>
          </a:xfrm>
        </p:grpSpPr>
        <p:sp>
          <p:nvSpPr>
            <p:cNvPr id="170" name="Folded Corner 169">
              <a:extLst>
                <a:ext uri="{FF2B5EF4-FFF2-40B4-BE49-F238E27FC236}">
                  <a16:creationId xmlns:a16="http://schemas.microsoft.com/office/drawing/2014/main" id="{4CC8DF54-192F-B540-B1AD-F252ADF3A3C5}"/>
                </a:ext>
              </a:extLst>
            </p:cNvPr>
            <p:cNvSpPr/>
            <p:nvPr/>
          </p:nvSpPr>
          <p:spPr>
            <a:xfrm>
              <a:off x="5679890" y="784272"/>
              <a:ext cx="623929" cy="792000"/>
            </a:xfrm>
            <a:prstGeom prst="foldedCorner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dash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953EC0B0-2051-C943-9022-92BCBD707AED}"/>
                </a:ext>
              </a:extLst>
            </p:cNvPr>
            <p:cNvSpPr txBox="1"/>
            <p:nvPr/>
          </p:nvSpPr>
          <p:spPr>
            <a:xfrm>
              <a:off x="5723732" y="886052"/>
              <a:ext cx="30136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#4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2ADFE260-CF75-9841-9764-80833E628F99}"/>
              </a:ext>
            </a:extLst>
          </p:cNvPr>
          <p:cNvGrpSpPr/>
          <p:nvPr/>
        </p:nvGrpSpPr>
        <p:grpSpPr>
          <a:xfrm>
            <a:off x="7121605" y="1459319"/>
            <a:ext cx="623929" cy="792000"/>
            <a:chOff x="5679890" y="784272"/>
            <a:chExt cx="623929" cy="792000"/>
          </a:xfrm>
        </p:grpSpPr>
        <p:sp>
          <p:nvSpPr>
            <p:cNvPr id="173" name="Folded Corner 172">
              <a:extLst>
                <a:ext uri="{FF2B5EF4-FFF2-40B4-BE49-F238E27FC236}">
                  <a16:creationId xmlns:a16="http://schemas.microsoft.com/office/drawing/2014/main" id="{87F1DB5D-BB30-EC4D-B20E-F80F5E9E2AFC}"/>
                </a:ext>
              </a:extLst>
            </p:cNvPr>
            <p:cNvSpPr/>
            <p:nvPr/>
          </p:nvSpPr>
          <p:spPr>
            <a:xfrm>
              <a:off x="5679890" y="784272"/>
              <a:ext cx="623929" cy="792000"/>
            </a:xfrm>
            <a:prstGeom prst="foldedCorner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dashDot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7A6A8BD-015B-BA4D-B293-8B552ED7E4DD}"/>
                </a:ext>
              </a:extLst>
            </p:cNvPr>
            <p:cNvSpPr txBox="1"/>
            <p:nvPr/>
          </p:nvSpPr>
          <p:spPr>
            <a:xfrm>
              <a:off x="5723732" y="886052"/>
              <a:ext cx="30136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#5</a:t>
              </a:r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C97A6D01-7DAE-7041-929B-1428436D15D9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S3. Error correction of the long reads.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4FA5253-69D9-E641-B386-B6C1477F067F}"/>
              </a:ext>
            </a:extLst>
          </p:cNvPr>
          <p:cNvGrpSpPr/>
          <p:nvPr/>
        </p:nvGrpSpPr>
        <p:grpSpPr>
          <a:xfrm>
            <a:off x="3596292" y="4374511"/>
            <a:ext cx="716400" cy="443346"/>
            <a:chOff x="3596292" y="2183109"/>
            <a:chExt cx="716400" cy="443346"/>
          </a:xfrm>
        </p:grpSpPr>
        <p:sp>
          <p:nvSpPr>
            <p:cNvPr id="137" name="Right Arrow 136">
              <a:extLst>
                <a:ext uri="{FF2B5EF4-FFF2-40B4-BE49-F238E27FC236}">
                  <a16:creationId xmlns:a16="http://schemas.microsoft.com/office/drawing/2014/main" id="{CC87D411-83E4-C842-8553-ABB0515652E5}"/>
                </a:ext>
              </a:extLst>
            </p:cNvPr>
            <p:cNvSpPr/>
            <p:nvPr/>
          </p:nvSpPr>
          <p:spPr>
            <a:xfrm rot="5574346">
              <a:off x="3753069" y="2080782"/>
              <a:ext cx="443346" cy="648000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27D75083-A1BE-6E45-97D6-B71B60DAAD98}"/>
                </a:ext>
              </a:extLst>
            </p:cNvPr>
            <p:cNvSpPr txBox="1"/>
            <p:nvPr/>
          </p:nvSpPr>
          <p:spPr>
            <a:xfrm>
              <a:off x="3596292" y="2228142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st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4C4DC74-C9AA-6D4E-BA55-6675966AB6DA}"/>
              </a:ext>
            </a:extLst>
          </p:cNvPr>
          <p:cNvGrpSpPr/>
          <p:nvPr/>
        </p:nvGrpSpPr>
        <p:grpSpPr>
          <a:xfrm>
            <a:off x="3596292" y="6304721"/>
            <a:ext cx="716400" cy="443346"/>
            <a:chOff x="3596292" y="2183109"/>
            <a:chExt cx="716400" cy="443346"/>
          </a:xfrm>
        </p:grpSpPr>
        <p:sp>
          <p:nvSpPr>
            <p:cNvPr id="155" name="Right Arrow 154">
              <a:extLst>
                <a:ext uri="{FF2B5EF4-FFF2-40B4-BE49-F238E27FC236}">
                  <a16:creationId xmlns:a16="http://schemas.microsoft.com/office/drawing/2014/main" id="{2FB24F7B-2894-2842-B1E5-D6F41455B68F}"/>
                </a:ext>
              </a:extLst>
            </p:cNvPr>
            <p:cNvSpPr/>
            <p:nvPr/>
          </p:nvSpPr>
          <p:spPr>
            <a:xfrm rot="5574346">
              <a:off x="3753069" y="2080782"/>
              <a:ext cx="443346" cy="648000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AE0909B9-FDDA-E74F-BAB5-CC3909AC71E7}"/>
                </a:ext>
              </a:extLst>
            </p:cNvPr>
            <p:cNvSpPr txBox="1"/>
            <p:nvPr/>
          </p:nvSpPr>
          <p:spPr>
            <a:xfrm>
              <a:off x="3596292" y="2228142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st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CFC2CBDA-B501-C442-9609-D6AEB1D835F2}"/>
              </a:ext>
            </a:extLst>
          </p:cNvPr>
          <p:cNvGrpSpPr/>
          <p:nvPr/>
        </p:nvGrpSpPr>
        <p:grpSpPr>
          <a:xfrm>
            <a:off x="3596292" y="7909750"/>
            <a:ext cx="716400" cy="443346"/>
            <a:chOff x="3596292" y="2183109"/>
            <a:chExt cx="716400" cy="443346"/>
          </a:xfrm>
        </p:grpSpPr>
        <p:sp>
          <p:nvSpPr>
            <p:cNvPr id="175" name="Right Arrow 174">
              <a:extLst>
                <a:ext uri="{FF2B5EF4-FFF2-40B4-BE49-F238E27FC236}">
                  <a16:creationId xmlns:a16="http://schemas.microsoft.com/office/drawing/2014/main" id="{3FFDF0CF-E039-1447-B782-0EB491CB1203}"/>
                </a:ext>
              </a:extLst>
            </p:cNvPr>
            <p:cNvSpPr/>
            <p:nvPr/>
          </p:nvSpPr>
          <p:spPr>
            <a:xfrm rot="5574346">
              <a:off x="3753069" y="2080782"/>
              <a:ext cx="443346" cy="648000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4BD029FC-A550-0C48-8EDC-1BA20C7E4759}"/>
                </a:ext>
              </a:extLst>
            </p:cNvPr>
            <p:cNvSpPr txBox="1"/>
            <p:nvPr/>
          </p:nvSpPr>
          <p:spPr>
            <a:xfrm>
              <a:off x="3596292" y="2228142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st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9CE9E1-73D4-F147-9CEE-21977E7C505B}"/>
              </a:ext>
            </a:extLst>
          </p:cNvPr>
          <p:cNvGrpSpPr/>
          <p:nvPr/>
        </p:nvGrpSpPr>
        <p:grpSpPr>
          <a:xfrm>
            <a:off x="4301397" y="4376242"/>
            <a:ext cx="716400" cy="443346"/>
            <a:chOff x="4301397" y="4376242"/>
            <a:chExt cx="716400" cy="443346"/>
          </a:xfrm>
        </p:grpSpPr>
        <p:sp>
          <p:nvSpPr>
            <p:cNvPr id="178" name="Right Arrow 177">
              <a:extLst>
                <a:ext uri="{FF2B5EF4-FFF2-40B4-BE49-F238E27FC236}">
                  <a16:creationId xmlns:a16="http://schemas.microsoft.com/office/drawing/2014/main" id="{C117CB74-65EE-C941-A05D-16E003B952CC}"/>
                </a:ext>
              </a:extLst>
            </p:cNvPr>
            <p:cNvSpPr/>
            <p:nvPr/>
          </p:nvSpPr>
          <p:spPr>
            <a:xfrm rot="5400000">
              <a:off x="4420074" y="4273915"/>
              <a:ext cx="443346" cy="648000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591D6F87-9B50-5448-896A-55E476433B63}"/>
                </a:ext>
              </a:extLst>
            </p:cNvPr>
            <p:cNvSpPr txBox="1"/>
            <p:nvPr/>
          </p:nvSpPr>
          <p:spPr>
            <a:xfrm>
              <a:off x="4301397" y="4421275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nd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F7610496-4169-F24A-9A0B-4DB7923AA348}"/>
              </a:ext>
            </a:extLst>
          </p:cNvPr>
          <p:cNvGrpSpPr/>
          <p:nvPr/>
        </p:nvGrpSpPr>
        <p:grpSpPr>
          <a:xfrm>
            <a:off x="4301397" y="6300586"/>
            <a:ext cx="716400" cy="443346"/>
            <a:chOff x="4301397" y="4376242"/>
            <a:chExt cx="716400" cy="443346"/>
          </a:xfrm>
        </p:grpSpPr>
        <p:sp>
          <p:nvSpPr>
            <p:cNvPr id="181" name="Right Arrow 180">
              <a:extLst>
                <a:ext uri="{FF2B5EF4-FFF2-40B4-BE49-F238E27FC236}">
                  <a16:creationId xmlns:a16="http://schemas.microsoft.com/office/drawing/2014/main" id="{60DE8D0A-1C5F-D340-A361-5EF377BA218E}"/>
                </a:ext>
              </a:extLst>
            </p:cNvPr>
            <p:cNvSpPr/>
            <p:nvPr/>
          </p:nvSpPr>
          <p:spPr>
            <a:xfrm rot="5400000">
              <a:off x="4420074" y="4273915"/>
              <a:ext cx="443346" cy="648000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ECA0DD46-0B4D-C94A-A72D-B4C64F42C369}"/>
                </a:ext>
              </a:extLst>
            </p:cNvPr>
            <p:cNvSpPr txBox="1"/>
            <p:nvPr/>
          </p:nvSpPr>
          <p:spPr>
            <a:xfrm>
              <a:off x="4301397" y="4421275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nd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34EF0E40-C4FA-9642-8011-BC4B670C7A9B}"/>
              </a:ext>
            </a:extLst>
          </p:cNvPr>
          <p:cNvGrpSpPr/>
          <p:nvPr/>
        </p:nvGrpSpPr>
        <p:grpSpPr>
          <a:xfrm>
            <a:off x="4178322" y="7919698"/>
            <a:ext cx="716400" cy="443346"/>
            <a:chOff x="4301397" y="4376242"/>
            <a:chExt cx="716400" cy="443346"/>
          </a:xfrm>
        </p:grpSpPr>
        <p:sp>
          <p:nvSpPr>
            <p:cNvPr id="184" name="Right Arrow 183">
              <a:extLst>
                <a:ext uri="{FF2B5EF4-FFF2-40B4-BE49-F238E27FC236}">
                  <a16:creationId xmlns:a16="http://schemas.microsoft.com/office/drawing/2014/main" id="{D641AEAB-6DA1-E448-B811-AD085A5EF367}"/>
                </a:ext>
              </a:extLst>
            </p:cNvPr>
            <p:cNvSpPr/>
            <p:nvPr/>
          </p:nvSpPr>
          <p:spPr>
            <a:xfrm rot="5400000">
              <a:off x="4420074" y="4273915"/>
              <a:ext cx="443346" cy="648000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E9BDD1B4-575A-9442-92ED-EC2F132854B4}"/>
                </a:ext>
              </a:extLst>
            </p:cNvPr>
            <p:cNvSpPr txBox="1"/>
            <p:nvPr/>
          </p:nvSpPr>
          <p:spPr>
            <a:xfrm>
              <a:off x="4301397" y="4421275"/>
              <a:ext cx="71640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r>
                <a:rPr kumimoji="0" lang="en-US" sz="1600" b="0" i="0" u="none" strike="noStrike" cap="none" spc="0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nd</a:t>
              </a:r>
              <a:endPara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86" name="Right Arrow 185">
            <a:extLst>
              <a:ext uri="{FF2B5EF4-FFF2-40B4-BE49-F238E27FC236}">
                <a16:creationId xmlns:a16="http://schemas.microsoft.com/office/drawing/2014/main" id="{F65CC267-C190-EE41-95AA-147173E0F899}"/>
              </a:ext>
            </a:extLst>
          </p:cNvPr>
          <p:cNvSpPr/>
          <p:nvPr/>
        </p:nvSpPr>
        <p:spPr>
          <a:xfrm>
            <a:off x="2282748" y="9100898"/>
            <a:ext cx="1068005" cy="47057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C28AB9F2-286B-1343-925E-E1804E318C8B}"/>
              </a:ext>
            </a:extLst>
          </p:cNvPr>
          <p:cNvSpPr/>
          <p:nvPr/>
        </p:nvSpPr>
        <p:spPr>
          <a:xfrm>
            <a:off x="2282748" y="1990110"/>
            <a:ext cx="195879" cy="74386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42FE63E-4D2C-9F4B-940B-46E070FF3168}"/>
              </a:ext>
            </a:extLst>
          </p:cNvPr>
          <p:cNvSpPr/>
          <p:nvPr/>
        </p:nvSpPr>
        <p:spPr>
          <a:xfrm>
            <a:off x="2351860" y="1973129"/>
            <a:ext cx="970378" cy="1938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BB0EF3B-5E37-2D40-96A8-CB506FBD3611}"/>
              </a:ext>
            </a:extLst>
          </p:cNvPr>
          <p:cNvSpPr txBox="1"/>
          <p:nvPr/>
        </p:nvSpPr>
        <p:spPr>
          <a:xfrm>
            <a:off x="2552858" y="9185256"/>
            <a:ext cx="716400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>
                <a:solidFill>
                  <a:schemeClr val="bg1"/>
                </a:solidFill>
              </a:rPr>
              <a:t>2</a:t>
            </a:r>
            <a:r>
              <a:rPr lang="en-US" sz="1600" b="0" baseline="30000" dirty="0">
                <a:solidFill>
                  <a:schemeClr val="bg1"/>
                </a:solidFill>
              </a:rPr>
              <a:t>nd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09291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74CF17-81A3-0E47-946F-C6685E572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3" y="2319865"/>
            <a:ext cx="5282092" cy="71797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07868C-3C20-5C4E-8042-02FC3726C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309" y="457199"/>
            <a:ext cx="4021751" cy="23981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27E21A-F5C6-B843-AEE6-D0F1441E46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309" y="3241433"/>
            <a:ext cx="4021752" cy="24502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325ED1-A5D3-9444-A268-5558DDE0C1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309" y="5928787"/>
            <a:ext cx="4021752" cy="360468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FC82DF-767E-4A44-9D47-B48CA90947B1}"/>
              </a:ext>
            </a:extLst>
          </p:cNvPr>
          <p:cNvCxnSpPr>
            <a:cxnSpLocks/>
          </p:cNvCxnSpPr>
          <p:nvPr/>
        </p:nvCxnSpPr>
        <p:spPr>
          <a:xfrm>
            <a:off x="2209800" y="2164277"/>
            <a:ext cx="372533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A43E7E-A943-1E4D-8233-2064DB3FF836}"/>
              </a:ext>
            </a:extLst>
          </p:cNvPr>
          <p:cNvCxnSpPr>
            <a:cxnSpLocks/>
          </p:cNvCxnSpPr>
          <p:nvPr/>
        </p:nvCxnSpPr>
        <p:spPr>
          <a:xfrm>
            <a:off x="2709334" y="2164277"/>
            <a:ext cx="372533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FCCDD4-F979-EE4A-B61E-5B3A128960FC}"/>
              </a:ext>
            </a:extLst>
          </p:cNvPr>
          <p:cNvCxnSpPr>
            <a:cxnSpLocks/>
          </p:cNvCxnSpPr>
          <p:nvPr/>
        </p:nvCxnSpPr>
        <p:spPr>
          <a:xfrm>
            <a:off x="4652434" y="2164277"/>
            <a:ext cx="533399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6E669704-A465-FB4D-89F7-3F95713DC228}"/>
              </a:ext>
            </a:extLst>
          </p:cNvPr>
          <p:cNvCxnSpPr>
            <a:cxnSpLocks/>
            <a:stCxn id="27" idx="0"/>
            <a:endCxn id="5" idx="1"/>
          </p:cNvCxnSpPr>
          <p:nvPr/>
        </p:nvCxnSpPr>
        <p:spPr>
          <a:xfrm rot="5400000" flipH="1" flipV="1">
            <a:off x="4715933" y="-664698"/>
            <a:ext cx="406400" cy="5048351"/>
          </a:xfrm>
          <a:prstGeom prst="bentConnector2">
            <a:avLst/>
          </a:prstGeom>
          <a:noFill/>
          <a:ln w="2540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B5B2E20-EB72-C94C-9058-557468496520}"/>
              </a:ext>
            </a:extLst>
          </p:cNvPr>
          <p:cNvSpPr/>
          <p:nvPr/>
        </p:nvSpPr>
        <p:spPr>
          <a:xfrm>
            <a:off x="2145191" y="2062677"/>
            <a:ext cx="499534" cy="203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D94D36-CB67-AE46-A08A-BA800B734A6C}"/>
              </a:ext>
            </a:extLst>
          </p:cNvPr>
          <p:cNvSpPr/>
          <p:nvPr/>
        </p:nvSpPr>
        <p:spPr>
          <a:xfrm>
            <a:off x="2673250" y="2062677"/>
            <a:ext cx="499534" cy="203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1F97AA2A-F301-CE47-94D3-E49BEBEBAB38}"/>
              </a:ext>
            </a:extLst>
          </p:cNvPr>
          <p:cNvCxnSpPr>
            <a:cxnSpLocks/>
            <a:stCxn id="31" idx="0"/>
            <a:endCxn id="7" idx="1"/>
          </p:cNvCxnSpPr>
          <p:nvPr/>
        </p:nvCxnSpPr>
        <p:spPr>
          <a:xfrm rot="16200000" flipH="1">
            <a:off x="3981212" y="1004481"/>
            <a:ext cx="2403901" cy="4520292"/>
          </a:xfrm>
          <a:prstGeom prst="bentConnector4">
            <a:avLst>
              <a:gd name="adj1" fmla="val -9510"/>
              <a:gd name="adj2" fmla="val 81701"/>
            </a:avLst>
          </a:prstGeom>
          <a:noFill/>
          <a:ln w="2540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49342E9-6348-EF48-8471-75A78D174DB8}"/>
              </a:ext>
            </a:extLst>
          </p:cNvPr>
          <p:cNvSpPr/>
          <p:nvPr/>
        </p:nvSpPr>
        <p:spPr>
          <a:xfrm>
            <a:off x="4681511" y="2070593"/>
            <a:ext cx="499534" cy="203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7CC236E4-A947-124E-ACD0-2C0343A60998}"/>
              </a:ext>
            </a:extLst>
          </p:cNvPr>
          <p:cNvCxnSpPr>
            <a:cxnSpLocks/>
            <a:stCxn id="36" idx="0"/>
            <a:endCxn id="9" idx="1"/>
          </p:cNvCxnSpPr>
          <p:nvPr/>
        </p:nvCxnSpPr>
        <p:spPr>
          <a:xfrm rot="16200000" flipH="1">
            <a:off x="3357025" y="3644845"/>
            <a:ext cx="5660535" cy="2512031"/>
          </a:xfrm>
          <a:prstGeom prst="bentConnector4">
            <a:avLst>
              <a:gd name="adj1" fmla="val -1570"/>
              <a:gd name="adj2" fmla="val 54971"/>
            </a:avLst>
          </a:prstGeom>
          <a:noFill/>
          <a:ln w="2540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084DB8B-AF37-974F-AABA-A73F718A2E79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S4. Defined exon regions.</a:t>
            </a:r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EA82CB57-FCE1-1947-B632-BDFF74FD9171}"/>
              </a:ext>
            </a:extLst>
          </p:cNvPr>
          <p:cNvSpPr/>
          <p:nvPr/>
        </p:nvSpPr>
        <p:spPr>
          <a:xfrm>
            <a:off x="2265929" y="9304576"/>
            <a:ext cx="120108" cy="214104"/>
          </a:xfrm>
          <a:prstGeom prst="triangle">
            <a:avLst/>
          </a:prstGeom>
          <a:solidFill>
            <a:srgbClr val="FFFF01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EA18273-C084-3644-B183-C882572C952C}"/>
              </a:ext>
            </a:extLst>
          </p:cNvPr>
          <p:cNvSpPr/>
          <p:nvPr/>
        </p:nvSpPr>
        <p:spPr>
          <a:xfrm>
            <a:off x="2718254" y="9304576"/>
            <a:ext cx="120108" cy="214104"/>
          </a:xfrm>
          <a:prstGeom prst="triangle">
            <a:avLst/>
          </a:prstGeom>
          <a:solidFill>
            <a:srgbClr val="FFFF01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F343451D-0CD3-2A46-99F8-CA5E3DF03BE5}"/>
              </a:ext>
            </a:extLst>
          </p:cNvPr>
          <p:cNvSpPr/>
          <p:nvPr/>
        </p:nvSpPr>
        <p:spPr>
          <a:xfrm>
            <a:off x="4681511" y="9304024"/>
            <a:ext cx="120108" cy="214104"/>
          </a:xfrm>
          <a:prstGeom prst="triangle">
            <a:avLst/>
          </a:prstGeom>
          <a:solidFill>
            <a:srgbClr val="FFFF01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334C3446-E10E-5E4D-A2F9-E724852293F4}"/>
              </a:ext>
            </a:extLst>
          </p:cNvPr>
          <p:cNvSpPr/>
          <p:nvPr/>
        </p:nvSpPr>
        <p:spPr>
          <a:xfrm>
            <a:off x="2976207" y="9304024"/>
            <a:ext cx="120108" cy="214104"/>
          </a:xfrm>
          <a:prstGeom prst="triangle">
            <a:avLst/>
          </a:prstGeom>
          <a:solidFill>
            <a:srgbClr val="CACAC9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7" name="Triangle 46">
            <a:extLst>
              <a:ext uri="{FF2B5EF4-FFF2-40B4-BE49-F238E27FC236}">
                <a16:creationId xmlns:a16="http://schemas.microsoft.com/office/drawing/2014/main" id="{5E5CFBEF-A14A-C646-89A9-74AF28C92727}"/>
              </a:ext>
            </a:extLst>
          </p:cNvPr>
          <p:cNvSpPr/>
          <p:nvPr/>
        </p:nvSpPr>
        <p:spPr>
          <a:xfrm>
            <a:off x="4990598" y="9304024"/>
            <a:ext cx="120108" cy="214104"/>
          </a:xfrm>
          <a:prstGeom prst="triangle">
            <a:avLst/>
          </a:prstGeom>
          <a:solidFill>
            <a:srgbClr val="CACAC9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E81424-A7D5-DC46-939A-355BBF45C027}"/>
              </a:ext>
            </a:extLst>
          </p:cNvPr>
          <p:cNvSpPr/>
          <p:nvPr/>
        </p:nvSpPr>
        <p:spPr>
          <a:xfrm>
            <a:off x="3286636" y="8605207"/>
            <a:ext cx="1300182" cy="5526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6ACFC1-29B5-8343-B356-FD4060A28F07}"/>
              </a:ext>
            </a:extLst>
          </p:cNvPr>
          <p:cNvSpPr txBox="1"/>
          <p:nvPr/>
        </p:nvSpPr>
        <p:spPr>
          <a:xfrm>
            <a:off x="3453208" y="8615013"/>
            <a:ext cx="968214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Novel region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0DEF01D-C99F-F34D-98BF-1000DA795ADB}"/>
              </a:ext>
            </a:extLst>
          </p:cNvPr>
          <p:cNvSpPr txBox="1"/>
          <p:nvPr/>
        </p:nvSpPr>
        <p:spPr>
          <a:xfrm>
            <a:off x="3442274" y="8887995"/>
            <a:ext cx="1144544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Partially known</a:t>
            </a:r>
          </a:p>
        </p:txBody>
      </p:sp>
      <p:sp>
        <p:nvSpPr>
          <p:cNvPr id="51" name="Triangle 50">
            <a:extLst>
              <a:ext uri="{FF2B5EF4-FFF2-40B4-BE49-F238E27FC236}">
                <a16:creationId xmlns:a16="http://schemas.microsoft.com/office/drawing/2014/main" id="{F064BE9E-362D-C34B-B553-990C7CC7A0D6}"/>
              </a:ext>
            </a:extLst>
          </p:cNvPr>
          <p:cNvSpPr/>
          <p:nvPr/>
        </p:nvSpPr>
        <p:spPr>
          <a:xfrm>
            <a:off x="3327633" y="8615013"/>
            <a:ext cx="120108" cy="214104"/>
          </a:xfrm>
          <a:prstGeom prst="triangle">
            <a:avLst/>
          </a:prstGeom>
          <a:solidFill>
            <a:srgbClr val="FFFF01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2" name="Triangle 51">
            <a:extLst>
              <a:ext uri="{FF2B5EF4-FFF2-40B4-BE49-F238E27FC236}">
                <a16:creationId xmlns:a16="http://schemas.microsoft.com/office/drawing/2014/main" id="{09EAC99D-A928-1340-8A6D-16AEC6A2E588}"/>
              </a:ext>
            </a:extLst>
          </p:cNvPr>
          <p:cNvSpPr/>
          <p:nvPr/>
        </p:nvSpPr>
        <p:spPr>
          <a:xfrm>
            <a:off x="3322166" y="8881521"/>
            <a:ext cx="120108" cy="214104"/>
          </a:xfrm>
          <a:prstGeom prst="triangle">
            <a:avLst/>
          </a:prstGeom>
          <a:solidFill>
            <a:srgbClr val="CACAC9"/>
          </a:solidFill>
          <a:ln w="3175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2686876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4660EC7-7E13-C346-8CD1-74C882207850}"/>
              </a:ext>
            </a:extLst>
          </p:cNvPr>
          <p:cNvSpPr txBox="1"/>
          <p:nvPr/>
        </p:nvSpPr>
        <p:spPr>
          <a:xfrm>
            <a:off x="137987" y="12318"/>
            <a:ext cx="1276820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S5. Schematic structures of positive and negative controls used in validations of the three novel exons (sequences described in Table S6).</a:t>
            </a:r>
          </a:p>
        </p:txBody>
      </p:sp>
      <p:grpSp>
        <p:nvGrpSpPr>
          <p:cNvPr id="6" name="図形グループ 6">
            <a:extLst>
              <a:ext uri="{FF2B5EF4-FFF2-40B4-BE49-F238E27FC236}">
                <a16:creationId xmlns:a16="http://schemas.microsoft.com/office/drawing/2014/main" id="{78A6C545-18B7-014A-B4C3-158A0BD3D3EB}"/>
              </a:ext>
            </a:extLst>
          </p:cNvPr>
          <p:cNvGrpSpPr/>
          <p:nvPr/>
        </p:nvGrpSpPr>
        <p:grpSpPr>
          <a:xfrm>
            <a:off x="3083761" y="8139443"/>
            <a:ext cx="8568977" cy="358797"/>
            <a:chOff x="1075790" y="6091500"/>
            <a:chExt cx="8345796" cy="349702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C471F44-FC22-0E4D-B3D3-30A8EFA65DD7}"/>
                </a:ext>
              </a:extLst>
            </p:cNvPr>
            <p:cNvSpPr txBox="1"/>
            <p:nvPr/>
          </p:nvSpPr>
          <p:spPr>
            <a:xfrm>
              <a:off x="1075790" y="6094454"/>
              <a:ext cx="1205617" cy="3467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rex01</a:t>
              </a:r>
              <a:endParaRPr kumimoji="1" lang="ja-JP" altLang="en-US" sz="18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3238000-2017-C647-8511-1113825C24EC}"/>
                </a:ext>
              </a:extLst>
            </p:cNvPr>
            <p:cNvSpPr txBox="1"/>
            <p:nvPr/>
          </p:nvSpPr>
          <p:spPr>
            <a:xfrm>
              <a:off x="2282193" y="6091500"/>
              <a:ext cx="1080822" cy="34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rex02</a:t>
              </a:r>
              <a:endParaRPr kumimoji="1" lang="ja-JP" altLang="en-US" sz="18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439DF17-5DA0-764E-9360-AF684CF32096}"/>
                </a:ext>
              </a:extLst>
            </p:cNvPr>
            <p:cNvSpPr txBox="1"/>
            <p:nvPr/>
          </p:nvSpPr>
          <p:spPr>
            <a:xfrm>
              <a:off x="3363800" y="6091500"/>
              <a:ext cx="2190695" cy="34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rex05</a:t>
              </a:r>
              <a:endParaRPr kumimoji="1" lang="ja-JP" altLang="en-US" sz="18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894D220-1BDA-7A4A-906E-BF5DF28B61F3}"/>
                </a:ext>
              </a:extLst>
            </p:cNvPr>
            <p:cNvSpPr txBox="1"/>
            <p:nvPr/>
          </p:nvSpPr>
          <p:spPr>
            <a:xfrm>
              <a:off x="5551152" y="6091500"/>
              <a:ext cx="1295454" cy="34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rex08</a:t>
              </a:r>
              <a:endParaRPr kumimoji="1" lang="ja-JP" altLang="en-US" sz="18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7C30C4A-C65F-174B-B119-1DBED91FE700}"/>
                </a:ext>
              </a:extLst>
            </p:cNvPr>
            <p:cNvSpPr txBox="1"/>
            <p:nvPr/>
          </p:nvSpPr>
          <p:spPr>
            <a:xfrm>
              <a:off x="6841451" y="6091500"/>
              <a:ext cx="1295454" cy="34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rex10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758DE00-9B54-7C4A-9E46-30DE83FC6821}"/>
                </a:ext>
              </a:extLst>
            </p:cNvPr>
            <p:cNvSpPr txBox="1"/>
            <p:nvPr/>
          </p:nvSpPr>
          <p:spPr>
            <a:xfrm>
              <a:off x="8126132" y="6091500"/>
              <a:ext cx="1295454" cy="34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ja-JP" sz="1800" dirty="0">
                  <a:latin typeface="Times New Roman" charset="0"/>
                  <a:ea typeface="Times New Roman" charset="0"/>
                  <a:cs typeface="Times New Roman" charset="0"/>
                </a:rPr>
                <a:t>rex13</a:t>
              </a:r>
              <a:endParaRPr kumimoji="1" lang="ja-JP" altLang="en-US" sz="18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254EDC-9AF5-BB48-941D-6D12E4ACBB5F}"/>
              </a:ext>
            </a:extLst>
          </p:cNvPr>
          <p:cNvSpPr txBox="1"/>
          <p:nvPr/>
        </p:nvSpPr>
        <p:spPr>
          <a:xfrm>
            <a:off x="3083763" y="7404950"/>
            <a:ext cx="8042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0" dirty="0"/>
              <a:t>negative control</a:t>
            </a:r>
            <a:r>
              <a:rPr lang="mr-IN" altLang="ja-JP" sz="2000" b="0" dirty="0"/>
              <a:t>:rex01-rex02-rex05-rex08(100bp)-rex10-rex11-rex13</a:t>
            </a:r>
            <a:endParaRPr kumimoji="1" lang="ja-JP" altLang="en-US" sz="2000" b="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D0B0D3-B669-CE48-ADB9-7CD1BC922E25}"/>
              </a:ext>
            </a:extLst>
          </p:cNvPr>
          <p:cNvSpPr txBox="1">
            <a:spLocks noChangeAspect="1"/>
          </p:cNvSpPr>
          <p:nvPr/>
        </p:nvSpPr>
        <p:spPr>
          <a:xfrm>
            <a:off x="3083763" y="2738348"/>
            <a:ext cx="1238659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rex01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0FD7CE-095B-AF40-B9DC-EBC563C593BE}"/>
              </a:ext>
            </a:extLst>
          </p:cNvPr>
          <p:cNvSpPr txBox="1"/>
          <p:nvPr/>
        </p:nvSpPr>
        <p:spPr>
          <a:xfrm>
            <a:off x="4322425" y="2738347"/>
            <a:ext cx="1109725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rex02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8DD2DAD-12A6-C945-B7F8-D83677D64FFF}"/>
              </a:ext>
            </a:extLst>
          </p:cNvPr>
          <p:cNvSpPr txBox="1"/>
          <p:nvPr/>
        </p:nvSpPr>
        <p:spPr>
          <a:xfrm>
            <a:off x="7700511" y="2738347"/>
            <a:ext cx="2249278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rex05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15D0C45-6CED-4E44-BF20-01737C939220}"/>
              </a:ext>
            </a:extLst>
          </p:cNvPr>
          <p:cNvSpPr txBox="1"/>
          <p:nvPr/>
        </p:nvSpPr>
        <p:spPr>
          <a:xfrm>
            <a:off x="3083763" y="1945778"/>
            <a:ext cx="5113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0" dirty="0"/>
              <a:t>positive control A:</a:t>
            </a:r>
            <a:r>
              <a:rPr lang="mr-IN" altLang="ja-JP" sz="2000" b="0" dirty="0"/>
              <a:t>rex01-rex02-rex04-rex05</a:t>
            </a:r>
            <a:endParaRPr kumimoji="1" lang="ja-JP" altLang="en-US" sz="2000" b="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6C442E7-0165-E649-9B9D-E3BB5F1A7822}"/>
              </a:ext>
            </a:extLst>
          </p:cNvPr>
          <p:cNvSpPr txBox="1">
            <a:spLocks noChangeAspect="1"/>
          </p:cNvSpPr>
          <p:nvPr/>
        </p:nvSpPr>
        <p:spPr>
          <a:xfrm>
            <a:off x="3083761" y="4544594"/>
            <a:ext cx="1243667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rex01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6C0280-1F73-6341-8543-AA688C852F3E}"/>
              </a:ext>
            </a:extLst>
          </p:cNvPr>
          <p:cNvSpPr txBox="1"/>
          <p:nvPr/>
        </p:nvSpPr>
        <p:spPr>
          <a:xfrm>
            <a:off x="4322422" y="4544594"/>
            <a:ext cx="1192632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rex02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EF66672-DC1E-ED45-A1C7-7F70941B5903}"/>
              </a:ext>
            </a:extLst>
          </p:cNvPr>
          <p:cNvSpPr txBox="1"/>
          <p:nvPr/>
        </p:nvSpPr>
        <p:spPr>
          <a:xfrm>
            <a:off x="5516767" y="4544257"/>
            <a:ext cx="2249278" cy="3582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rex05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532B0EC-EFFE-CC43-B956-E1AAEA710783}"/>
              </a:ext>
            </a:extLst>
          </p:cNvPr>
          <p:cNvSpPr txBox="1"/>
          <p:nvPr/>
        </p:nvSpPr>
        <p:spPr>
          <a:xfrm>
            <a:off x="9066424" y="4544257"/>
            <a:ext cx="1052895" cy="3582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rex08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437F04E-8435-624C-A1F8-B6040EEC1D07}"/>
              </a:ext>
            </a:extLst>
          </p:cNvPr>
          <p:cNvSpPr txBox="1"/>
          <p:nvPr/>
        </p:nvSpPr>
        <p:spPr>
          <a:xfrm>
            <a:off x="10122490" y="4544257"/>
            <a:ext cx="1052895" cy="3582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rex10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6F6C6F0-FE57-6E4D-B333-7C66D2D2681D}"/>
              </a:ext>
            </a:extLst>
          </p:cNvPr>
          <p:cNvSpPr txBox="1"/>
          <p:nvPr/>
        </p:nvSpPr>
        <p:spPr>
          <a:xfrm>
            <a:off x="3083763" y="3777213"/>
            <a:ext cx="7468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0" dirty="0"/>
              <a:t>positive control B</a:t>
            </a:r>
            <a:r>
              <a:rPr lang="mr-IN" altLang="ja-JP" sz="2000" b="0" dirty="0"/>
              <a:t>:rex01-rex02-rex05-rex06-rex08(100bp)-rex10</a:t>
            </a:r>
            <a:endParaRPr kumimoji="1" lang="ja-JP" altLang="en-US" sz="2000" b="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1EF73FC-6B5A-8E4D-AC41-6483D364D682}"/>
              </a:ext>
            </a:extLst>
          </p:cNvPr>
          <p:cNvSpPr txBox="1"/>
          <p:nvPr/>
        </p:nvSpPr>
        <p:spPr>
          <a:xfrm>
            <a:off x="3083761" y="6366083"/>
            <a:ext cx="1238660" cy="3584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rex01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E6688B1-D8B9-6E45-944B-D825CD7BE821}"/>
              </a:ext>
            </a:extLst>
          </p:cNvPr>
          <p:cNvSpPr txBox="1"/>
          <p:nvPr/>
        </p:nvSpPr>
        <p:spPr>
          <a:xfrm>
            <a:off x="4324141" y="6366083"/>
            <a:ext cx="1192632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rex02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B358BDE-08CA-0641-8B00-D608311A41C9}"/>
              </a:ext>
            </a:extLst>
          </p:cNvPr>
          <p:cNvSpPr txBox="1"/>
          <p:nvPr/>
        </p:nvSpPr>
        <p:spPr>
          <a:xfrm>
            <a:off x="5518488" y="6365747"/>
            <a:ext cx="2249278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rex05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6EE2493-0BCA-5340-91A9-348E9164AAF7}"/>
              </a:ext>
            </a:extLst>
          </p:cNvPr>
          <p:cNvSpPr txBox="1"/>
          <p:nvPr/>
        </p:nvSpPr>
        <p:spPr>
          <a:xfrm>
            <a:off x="9001117" y="6365747"/>
            <a:ext cx="1052895" cy="3587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rex13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50699DE-C8C3-A04C-9E3F-75387500B00D}"/>
              </a:ext>
            </a:extLst>
          </p:cNvPr>
          <p:cNvSpPr txBox="1"/>
          <p:nvPr/>
        </p:nvSpPr>
        <p:spPr>
          <a:xfrm>
            <a:off x="3083763" y="5583460"/>
            <a:ext cx="5873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0" dirty="0"/>
              <a:t>positive control C</a:t>
            </a:r>
            <a:r>
              <a:rPr lang="mr-IN" altLang="ja-JP" sz="2000" b="0" dirty="0"/>
              <a:t>:rex01-rex02-rex05-rex12-rex13</a:t>
            </a:r>
            <a:endParaRPr kumimoji="1" lang="ja-JP" altLang="en-US" sz="2000" b="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EF4D26D-A296-9D40-AA0C-BBFA0BCC5A5B}"/>
              </a:ext>
            </a:extLst>
          </p:cNvPr>
          <p:cNvSpPr txBox="1"/>
          <p:nvPr/>
        </p:nvSpPr>
        <p:spPr>
          <a:xfrm>
            <a:off x="5425371" y="2738347"/>
            <a:ext cx="2275138" cy="3587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rex04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D5A7BEC-9B11-2445-98A8-957FA8516A2E}"/>
              </a:ext>
            </a:extLst>
          </p:cNvPr>
          <p:cNvSpPr txBox="1"/>
          <p:nvPr/>
        </p:nvSpPr>
        <p:spPr>
          <a:xfrm>
            <a:off x="7757209" y="4544257"/>
            <a:ext cx="1317501" cy="3582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rex06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E8E222B-B5BA-1441-AF2D-91B5676D7324}"/>
              </a:ext>
            </a:extLst>
          </p:cNvPr>
          <p:cNvSpPr txBox="1"/>
          <p:nvPr/>
        </p:nvSpPr>
        <p:spPr>
          <a:xfrm>
            <a:off x="7766044" y="6365747"/>
            <a:ext cx="1242853" cy="3587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altLang="ja-JP" sz="1800" dirty="0">
                <a:latin typeface="Times New Roman" charset="0"/>
                <a:ea typeface="Times New Roman" charset="0"/>
                <a:cs typeface="Times New Roman" charset="0"/>
              </a:rPr>
              <a:t>rex12</a:t>
            </a:r>
            <a:endParaRPr kumimoji="1" lang="ja-JP" altLang="en-US" sz="18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19583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15276683" y="2137969"/>
            <a:ext cx="1513556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N2</a:t>
            </a:r>
            <a:r>
              <a:rPr kumimoji="1" lang="en-US" altLang="ja-JP" sz="9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:5’</a:t>
            </a:r>
            <a:r>
              <a:rPr lang="en-US" altLang="ja-JP" sz="9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 primer </a:t>
            </a:r>
            <a:r>
              <a:rPr kumimoji="1" lang="en-US" altLang="ja-JP" sz="96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C 108b</a:t>
            </a:r>
            <a:endParaRPr kumimoji="1" lang="ja-JP" altLang="en-US" sz="96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40" t="41736" r="16101" b="33607"/>
          <a:stretch/>
        </p:blipFill>
        <p:spPr>
          <a:xfrm>
            <a:off x="1224450" y="1888019"/>
            <a:ext cx="10706293" cy="2396195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533201" y="1953319"/>
            <a:ext cx="736099" cy="2330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kumimoji="1"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54" name="三角形 53"/>
          <p:cNvSpPr/>
          <p:nvPr/>
        </p:nvSpPr>
        <p:spPr>
          <a:xfrm rot="5400000">
            <a:off x="1625207" y="237732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5" name="三角形 54"/>
          <p:cNvSpPr/>
          <p:nvPr/>
        </p:nvSpPr>
        <p:spPr>
          <a:xfrm rot="5400000">
            <a:off x="1625207" y="344575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0" name="三角形 69"/>
          <p:cNvSpPr/>
          <p:nvPr/>
        </p:nvSpPr>
        <p:spPr>
          <a:xfrm rot="5400000">
            <a:off x="3215973" y="2342486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1" name="三角形 70"/>
          <p:cNvSpPr/>
          <p:nvPr/>
        </p:nvSpPr>
        <p:spPr>
          <a:xfrm rot="5400000">
            <a:off x="3215973" y="341091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3" name="三角形 72"/>
          <p:cNvSpPr/>
          <p:nvPr/>
        </p:nvSpPr>
        <p:spPr>
          <a:xfrm rot="5400000">
            <a:off x="4040386" y="234248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4" name="三角形 73"/>
          <p:cNvSpPr/>
          <p:nvPr/>
        </p:nvSpPr>
        <p:spPr>
          <a:xfrm rot="5400000">
            <a:off x="4040386" y="3410914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6" name="三角形 75"/>
          <p:cNvSpPr/>
          <p:nvPr/>
        </p:nvSpPr>
        <p:spPr>
          <a:xfrm rot="5400000">
            <a:off x="4890178" y="232036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7" name="三角形 76"/>
          <p:cNvSpPr/>
          <p:nvPr/>
        </p:nvSpPr>
        <p:spPr>
          <a:xfrm rot="5400000">
            <a:off x="4890178" y="3353959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79" name="三角形 78"/>
          <p:cNvSpPr/>
          <p:nvPr/>
        </p:nvSpPr>
        <p:spPr>
          <a:xfrm rot="5400000">
            <a:off x="5725614" y="2285530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0" name="三角形 79"/>
          <p:cNvSpPr/>
          <p:nvPr/>
        </p:nvSpPr>
        <p:spPr>
          <a:xfrm rot="5400000">
            <a:off x="5725614" y="333654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2" name="三角形 81"/>
          <p:cNvSpPr/>
          <p:nvPr/>
        </p:nvSpPr>
        <p:spPr>
          <a:xfrm rot="5400000">
            <a:off x="6543632" y="226811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3" name="三角形 82"/>
          <p:cNvSpPr/>
          <p:nvPr/>
        </p:nvSpPr>
        <p:spPr>
          <a:xfrm rot="5400000">
            <a:off x="6543632" y="3353958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5" name="三角形 84"/>
          <p:cNvSpPr/>
          <p:nvPr/>
        </p:nvSpPr>
        <p:spPr>
          <a:xfrm rot="5400000">
            <a:off x="7368494" y="2246986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6" name="三角形 85"/>
          <p:cNvSpPr/>
          <p:nvPr/>
        </p:nvSpPr>
        <p:spPr>
          <a:xfrm rot="5400000">
            <a:off x="7368494" y="3280580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8" name="三角形 87"/>
          <p:cNvSpPr/>
          <p:nvPr/>
        </p:nvSpPr>
        <p:spPr>
          <a:xfrm rot="5400000">
            <a:off x="8291230" y="226811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89" name="三角形 88"/>
          <p:cNvSpPr/>
          <p:nvPr/>
        </p:nvSpPr>
        <p:spPr>
          <a:xfrm rot="5400000">
            <a:off x="8291230" y="331912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1" name="三角形 90"/>
          <p:cNvSpPr/>
          <p:nvPr/>
        </p:nvSpPr>
        <p:spPr>
          <a:xfrm rot="5400000">
            <a:off x="9109248" y="224698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2" name="三角形 91"/>
          <p:cNvSpPr/>
          <p:nvPr/>
        </p:nvSpPr>
        <p:spPr>
          <a:xfrm rot="5400000">
            <a:off x="9109248" y="3315414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4" name="三角形 93"/>
          <p:cNvSpPr/>
          <p:nvPr/>
        </p:nvSpPr>
        <p:spPr>
          <a:xfrm rot="5400000">
            <a:off x="9946706" y="2268109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5" name="三角形 94"/>
          <p:cNvSpPr/>
          <p:nvPr/>
        </p:nvSpPr>
        <p:spPr>
          <a:xfrm rot="5400000">
            <a:off x="9946706" y="331912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7" name="三角形 96"/>
          <p:cNvSpPr/>
          <p:nvPr/>
        </p:nvSpPr>
        <p:spPr>
          <a:xfrm rot="5400000">
            <a:off x="10765975" y="2285530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8" name="三角形 97"/>
          <p:cNvSpPr/>
          <p:nvPr/>
        </p:nvSpPr>
        <p:spPr>
          <a:xfrm rot="5400000">
            <a:off x="10765975" y="333654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1858298" y="1953319"/>
            <a:ext cx="736099" cy="2264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kumimoji="1"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693528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NB01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537372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NB02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381215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NB03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225058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NB04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068901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NB05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0131959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NB11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5912744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NB06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756588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NB07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600431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NB08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444274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NB09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9288116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>
                <a:latin typeface="MS Gothic" charset="-128"/>
                <a:ea typeface="MS Gothic" charset="-128"/>
                <a:cs typeface="MS Gothic" charset="-128"/>
              </a:rPr>
              <a:t>NB10</a:t>
            </a:r>
            <a:endParaRPr lang="en-US" altLang="ja-JP" sz="2133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0975808" y="446573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NB12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89" t="29162" r="13415" b="44245"/>
          <a:stretch/>
        </p:blipFill>
        <p:spPr>
          <a:xfrm>
            <a:off x="1260841" y="5414865"/>
            <a:ext cx="10584921" cy="2361600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533201" y="5357436"/>
            <a:ext cx="736099" cy="2380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kumimoji="1"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42" name="三角形 41"/>
          <p:cNvSpPr/>
          <p:nvPr/>
        </p:nvSpPr>
        <p:spPr>
          <a:xfrm rot="5400000">
            <a:off x="1625207" y="579644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3" name="三角形 42"/>
          <p:cNvSpPr/>
          <p:nvPr/>
        </p:nvSpPr>
        <p:spPr>
          <a:xfrm rot="5400000">
            <a:off x="3204762" y="573591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4" name="三角形 43"/>
          <p:cNvSpPr/>
          <p:nvPr/>
        </p:nvSpPr>
        <p:spPr>
          <a:xfrm rot="5400000">
            <a:off x="3204762" y="6793131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5" name="三角形 44"/>
          <p:cNvSpPr/>
          <p:nvPr/>
        </p:nvSpPr>
        <p:spPr>
          <a:xfrm rot="5400000">
            <a:off x="4040386" y="573591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6" name="三角形 45"/>
          <p:cNvSpPr/>
          <p:nvPr/>
        </p:nvSpPr>
        <p:spPr>
          <a:xfrm rot="5400000">
            <a:off x="4040386" y="6781919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7" name="三角形 46"/>
          <p:cNvSpPr/>
          <p:nvPr/>
        </p:nvSpPr>
        <p:spPr>
          <a:xfrm rot="5400000">
            <a:off x="4890178" y="5747427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8" name="三角形 47"/>
          <p:cNvSpPr/>
          <p:nvPr/>
        </p:nvSpPr>
        <p:spPr>
          <a:xfrm rot="5400000">
            <a:off x="4890178" y="6736176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49" name="三角形 48"/>
          <p:cNvSpPr/>
          <p:nvPr/>
        </p:nvSpPr>
        <p:spPr>
          <a:xfrm rot="5400000">
            <a:off x="5725614" y="5723803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0" name="三角形 49"/>
          <p:cNvSpPr/>
          <p:nvPr/>
        </p:nvSpPr>
        <p:spPr>
          <a:xfrm rot="5400000">
            <a:off x="5725614" y="6718757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1" name="三角形 50"/>
          <p:cNvSpPr/>
          <p:nvPr/>
        </p:nvSpPr>
        <p:spPr>
          <a:xfrm rot="5400000">
            <a:off x="6543632" y="5717594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2" name="三角形 51"/>
          <p:cNvSpPr/>
          <p:nvPr/>
        </p:nvSpPr>
        <p:spPr>
          <a:xfrm rot="5400000">
            <a:off x="6543632" y="674738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6" name="三角形 55"/>
          <p:cNvSpPr/>
          <p:nvPr/>
        </p:nvSpPr>
        <p:spPr>
          <a:xfrm rot="5400000">
            <a:off x="7435762" y="573010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7" name="三角形 56"/>
          <p:cNvSpPr/>
          <p:nvPr/>
        </p:nvSpPr>
        <p:spPr>
          <a:xfrm rot="5400000">
            <a:off x="7435762" y="6730064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8" name="三角形 57"/>
          <p:cNvSpPr/>
          <p:nvPr/>
        </p:nvSpPr>
        <p:spPr>
          <a:xfrm rot="5400000">
            <a:off x="8302444" y="5706383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59" name="三角形 58"/>
          <p:cNvSpPr/>
          <p:nvPr/>
        </p:nvSpPr>
        <p:spPr>
          <a:xfrm rot="5400000">
            <a:off x="8302444" y="6757394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60" name="三角形 59"/>
          <p:cNvSpPr/>
          <p:nvPr/>
        </p:nvSpPr>
        <p:spPr>
          <a:xfrm rot="5400000">
            <a:off x="9019561" y="5730102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61" name="三角形 60"/>
          <p:cNvSpPr/>
          <p:nvPr/>
        </p:nvSpPr>
        <p:spPr>
          <a:xfrm rot="5400000">
            <a:off x="9008350" y="6764899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62" name="三角形 61"/>
          <p:cNvSpPr/>
          <p:nvPr/>
        </p:nvSpPr>
        <p:spPr>
          <a:xfrm rot="5400000">
            <a:off x="9822113" y="5796445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63" name="三角形 62"/>
          <p:cNvSpPr/>
          <p:nvPr/>
        </p:nvSpPr>
        <p:spPr>
          <a:xfrm rot="5400000">
            <a:off x="9868229" y="6813448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1858298" y="5447472"/>
            <a:ext cx="736099" cy="2297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10kb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3kb</a:t>
            </a: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  <a:p>
            <a:endParaRPr kumimoji="1" lang="en-US" altLang="ja-JP" sz="107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719890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>
                <a:latin typeface="MS Gothic" charset="-128"/>
                <a:ea typeface="MS Gothic" charset="-128"/>
                <a:cs typeface="MS Gothic" charset="-128"/>
              </a:rPr>
              <a:t>NB01</a:t>
            </a:r>
            <a:endParaRPr lang="en-US" altLang="ja-JP" sz="2133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557743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NB02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395596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NB03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233448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NB04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071301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NB05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0098417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NB11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909154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NB06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747007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NB07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584860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NB08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422712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NB09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9260564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>
                <a:latin typeface="MS Gothic" charset="-128"/>
                <a:ea typeface="MS Gothic" charset="-128"/>
                <a:cs typeface="MS Gothic" charset="-128"/>
              </a:rPr>
              <a:t>NB10</a:t>
            </a:r>
            <a:endParaRPr lang="en-US" altLang="ja-JP" sz="2133" dirty="0">
              <a:latin typeface="MS Gothic" charset="-128"/>
              <a:ea typeface="MS Gothic" charset="-128"/>
              <a:cs typeface="MS Gothic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0936265" y="8004900"/>
            <a:ext cx="551433" cy="424805"/>
          </a:xfrm>
          <a:prstGeom prst="rect">
            <a:avLst/>
          </a:prstGeom>
          <a:noFill/>
        </p:spPr>
        <p:txBody>
          <a:bodyPr wrap="none" lIns="0" rIns="0" bIns="49920" rtlCol="0">
            <a:spAutoFit/>
          </a:bodyPr>
          <a:lstStyle/>
          <a:p>
            <a:pPr algn="ctr"/>
            <a:r>
              <a:rPr lang="en-US" altLang="ja-JP" sz="2133" dirty="0">
                <a:latin typeface="MS Gothic" charset="-128"/>
                <a:ea typeface="MS Gothic" charset="-128"/>
                <a:cs typeface="MS Gothic" charset="-128"/>
              </a:rPr>
              <a:t>NB12</a:t>
            </a:r>
          </a:p>
        </p:txBody>
      </p:sp>
      <p:sp>
        <p:nvSpPr>
          <p:cNvPr id="96" name="三角形 95"/>
          <p:cNvSpPr/>
          <p:nvPr/>
        </p:nvSpPr>
        <p:spPr>
          <a:xfrm rot="5400000">
            <a:off x="2343631" y="5772187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99" name="三角形 98"/>
          <p:cNvSpPr/>
          <p:nvPr/>
        </p:nvSpPr>
        <p:spPr>
          <a:xfrm rot="5400000">
            <a:off x="2343630" y="6817157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113" name="三角形 112"/>
          <p:cNvSpPr/>
          <p:nvPr/>
        </p:nvSpPr>
        <p:spPr>
          <a:xfrm rot="5400000">
            <a:off x="10674836" y="5796447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114" name="三角形 113"/>
          <p:cNvSpPr/>
          <p:nvPr/>
        </p:nvSpPr>
        <p:spPr>
          <a:xfrm rot="5400000">
            <a:off x="10674836" y="6863900"/>
            <a:ext cx="308969" cy="1680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56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6670" y="1330670"/>
            <a:ext cx="1168910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560"/>
              <a:t>1</a:t>
            </a:r>
            <a:r>
              <a:rPr kumimoji="1" lang="en-US" altLang="ja-JP" sz="2560" baseline="30000"/>
              <a:t>st</a:t>
            </a:r>
            <a:r>
              <a:rPr kumimoji="1" lang="en-US" altLang="ja-JP" sz="2560"/>
              <a:t> run</a:t>
            </a:r>
            <a:endParaRPr kumimoji="1" lang="ja-JP" altLang="en-US" sz="2560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57000" y="4792477"/>
            <a:ext cx="1237838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560" dirty="0"/>
              <a:t>2</a:t>
            </a:r>
            <a:r>
              <a:rPr lang="en-US" altLang="ja-JP" sz="2560" baseline="30000" dirty="0"/>
              <a:t>nd</a:t>
            </a:r>
            <a:r>
              <a:rPr kumimoji="1" lang="en-US" altLang="ja-JP" sz="2560" dirty="0"/>
              <a:t> run</a:t>
            </a:r>
            <a:endParaRPr kumimoji="1" lang="ja-JP" altLang="en-US" sz="256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1673DF5-F3AC-5D47-88D7-EF228736FCC4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S6. Electrophoresis of amplicons in primary tissues. </a:t>
            </a:r>
            <a:r>
              <a:rPr lang="en-US" sz="1800" b="0" dirty="0">
                <a:solidFill>
                  <a:schemeClr val="tx1"/>
                </a:solidFill>
              </a:rPr>
              <a:t>Full-length images are included as Figure S13 and S14.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09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90BB441-DF71-684F-A041-D197EE93E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880" y="604157"/>
            <a:ext cx="8200800" cy="8200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E08B6E-0A1D-D548-B478-AB3ABF7B40A7}"/>
              </a:ext>
            </a:extLst>
          </p:cNvPr>
          <p:cNvSpPr txBox="1"/>
          <p:nvPr/>
        </p:nvSpPr>
        <p:spPr>
          <a:xfrm>
            <a:off x="137987" y="12318"/>
            <a:ext cx="1276820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S7. read counts of individual isoforms across technical replicates of the JHUEM-1 cells. Spearman correlation coefficients are shown above the diagonal.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B4995F-125B-CB42-9A02-14DDFD86DEB3}"/>
              </a:ext>
            </a:extLst>
          </p:cNvPr>
          <p:cNvSpPr/>
          <p:nvPr/>
        </p:nvSpPr>
        <p:spPr>
          <a:xfrm>
            <a:off x="5595142" y="1328738"/>
            <a:ext cx="2088000" cy="20880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C4694E-3D26-944B-BE95-B2320592A7F6}"/>
              </a:ext>
            </a:extLst>
          </p:cNvPr>
          <p:cNvSpPr/>
          <p:nvPr/>
        </p:nvSpPr>
        <p:spPr>
          <a:xfrm>
            <a:off x="7908488" y="1328738"/>
            <a:ext cx="2088000" cy="20880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5AF47B-8197-8B4E-B314-0B19553F6D39}"/>
              </a:ext>
            </a:extLst>
          </p:cNvPr>
          <p:cNvSpPr/>
          <p:nvPr/>
        </p:nvSpPr>
        <p:spPr>
          <a:xfrm>
            <a:off x="7908488" y="3660557"/>
            <a:ext cx="2088000" cy="20880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JP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D41996-9025-1C4A-9211-073A2BC936CA}"/>
              </a:ext>
            </a:extLst>
          </p:cNvPr>
          <p:cNvSpPr txBox="1"/>
          <p:nvPr/>
        </p:nvSpPr>
        <p:spPr>
          <a:xfrm>
            <a:off x="6288084" y="2136776"/>
            <a:ext cx="70211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0.88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CF72EA-F353-C648-B03C-0867B98B0F39}"/>
              </a:ext>
            </a:extLst>
          </p:cNvPr>
          <p:cNvSpPr txBox="1"/>
          <p:nvPr/>
        </p:nvSpPr>
        <p:spPr>
          <a:xfrm>
            <a:off x="8601430" y="2132126"/>
            <a:ext cx="70211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0.78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47F822-E27A-464E-9666-1D2E6973B082}"/>
              </a:ext>
            </a:extLst>
          </p:cNvPr>
          <p:cNvSpPr txBox="1"/>
          <p:nvPr/>
        </p:nvSpPr>
        <p:spPr>
          <a:xfrm>
            <a:off x="8601429" y="4404876"/>
            <a:ext cx="70211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JP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0.78</a:t>
            </a:r>
          </a:p>
        </p:txBody>
      </p:sp>
    </p:spTree>
    <p:extLst>
      <p:ext uri="{BB962C8B-B14F-4D97-AF65-F5344CB8AC3E}">
        <p14:creationId xmlns:p14="http://schemas.microsoft.com/office/powerpoint/2010/main" val="18467619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5C02D4-42E7-F040-AE08-7620398CB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76400"/>
            <a:ext cx="6400800" cy="6400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582B3-14D1-FC43-B794-0F1C64E85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0" y="1676400"/>
            <a:ext cx="6400800" cy="6400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3B7B6D-1598-124F-A604-8EE670B5D477}"/>
              </a:ext>
            </a:extLst>
          </p:cNvPr>
          <p:cNvSpPr txBox="1"/>
          <p:nvPr/>
        </p:nvSpPr>
        <p:spPr>
          <a:xfrm>
            <a:off x="137987" y="95397"/>
            <a:ext cx="12768207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Figure S8. Read counts of individual isoforms across technical replicates of primary tumors.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4C489A-E8EC-6748-B4F0-63E3AE08B342}"/>
              </a:ext>
            </a:extLst>
          </p:cNvPr>
          <p:cNvSpPr txBox="1"/>
          <p:nvPr/>
        </p:nvSpPr>
        <p:spPr>
          <a:xfrm>
            <a:off x="1094057" y="1924754"/>
            <a:ext cx="421269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d</a:t>
            </a:r>
            <a:r>
              <a:rPr kumimoji="0" lang="en-JP" sz="1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onor491 (Spearman correlation = 0.45)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DCFD9E-6B40-8C45-8874-C3DE5A5C948D}"/>
              </a:ext>
            </a:extLst>
          </p:cNvPr>
          <p:cNvSpPr txBox="1"/>
          <p:nvPr/>
        </p:nvSpPr>
        <p:spPr>
          <a:xfrm>
            <a:off x="7698056" y="1924754"/>
            <a:ext cx="421269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d</a:t>
            </a:r>
            <a:r>
              <a:rPr kumimoji="0" lang="en-JP" sz="18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pitchFamily="2" charset="0"/>
                <a:sym typeface="Helvetica Neue"/>
              </a:rPr>
              <a:t>onor520 (Spearman correlation = 0.49)</a:t>
            </a:r>
          </a:p>
        </p:txBody>
      </p:sp>
    </p:spTree>
    <p:extLst>
      <p:ext uri="{BB962C8B-B14F-4D97-AF65-F5344CB8AC3E}">
        <p14:creationId xmlns:p14="http://schemas.microsoft.com/office/powerpoint/2010/main" val="261790677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1041</Words>
  <Application>Microsoft Macintosh PowerPoint</Application>
  <PresentationFormat>Custom</PresentationFormat>
  <Paragraphs>673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Meiryo</vt:lpstr>
      <vt:lpstr>MS Gothic</vt:lpstr>
      <vt:lpstr>MS Mincho</vt:lpstr>
      <vt:lpstr>Helvetica</vt:lpstr>
      <vt:lpstr>Helvetica Light</vt:lpstr>
      <vt:lpstr>Helvetica Neue</vt:lpstr>
      <vt:lpstr>Helvetica Neue Light</vt:lpstr>
      <vt:lpstr>Helvetica Neue Medium</vt:lpstr>
      <vt:lpstr>Helvetica Neue Thin</vt:lpstr>
      <vt:lpstr>Times New Roman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KAWAJI Hideya</cp:lastModifiedBy>
  <cp:revision>149</cp:revision>
  <dcterms:modified xsi:type="dcterms:W3CDTF">2021-08-06T08:46:45Z</dcterms:modified>
</cp:coreProperties>
</file>