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94" r:id="rId2"/>
  </p:sldIdLst>
  <p:sldSz cx="6858000" cy="9144000" type="screen4x3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042" autoAdjust="0"/>
    <p:restoredTop sz="94660"/>
  </p:normalViewPr>
  <p:slideViewPr>
    <p:cSldViewPr snapToGrid="0">
      <p:cViewPr>
        <p:scale>
          <a:sx n="124" d="100"/>
          <a:sy n="124" d="100"/>
        </p:scale>
        <p:origin x="-180" y="-163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45" d="100"/>
          <a:sy n="45" d="100"/>
        </p:scale>
        <p:origin x="301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usuke%20Mori\Documents\&#21315;&#33865;&#30476;&#12364;&#12435;&#12475;&#12531;&#12479;&#30740;&#31350;&#25152;\&#21315;&#33865;&#30476;&#12364;&#12435;&#12475;&#12531;&#12479;&#12540;&#30740;&#31350;&#25152;&#12540;MORI\&#23455;&#39443;&#12487;&#12540;&#12479;\WST\fuctional%20analysis%20of%20CD133\No.681%20P.17%20HCT116%20CD133-KD%20Nutrient%20starvation%20WST&#9313;\result%20summary%20No.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usuke%20Mori\Documents\&#21315;&#33865;&#30476;&#12364;&#12435;&#12475;&#12531;&#12479;&#30740;&#31350;&#25152;\&#21315;&#33865;&#30476;&#12364;&#12435;&#12475;&#12531;&#12479;&#12540;&#30740;&#31350;&#25152;&#12540;MORI\&#23455;&#39443;&#12487;&#12540;&#12479;\WST\fuctional%20analysis%20of%20CD133\No.681%20P.39%20SW480%20CD133-OE%20%201%25%20FBS%20WST%20assay\SW480%20CD133-OE%201%25%20FBS%20summa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usuke%20Mori\Documents\&#21315;&#33865;&#30476;&#12364;&#12435;&#12475;&#12531;&#12479;&#30740;&#31350;&#25152;\&#21315;&#33865;&#30476;&#12364;&#12435;&#12475;&#12531;&#12479;&#12540;&#30740;&#31350;&#25152;&#12540;MORI\&#23455;&#39443;&#12487;&#12540;&#12479;\WST\fuctional%20analysis%20of%20CD133\No.681%20P.17%20HCT116%20Nutrient%20starvation%20WST&#9312;\No.681%20P.17%20HCt116%201%25%20FBS%20WST%20assay%201%20summary%20yuuis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usuke%20Mori\Documents\&#21315;&#33865;&#30476;&#12364;&#12435;&#12475;&#12531;&#12479;&#30740;&#31350;&#25152;\&#21315;&#33865;&#30476;&#12364;&#12435;&#12475;&#12531;&#12479;&#12540;&#30740;&#31350;&#25152;&#12540;MORI\&#23455;&#39443;&#12487;&#12540;&#12479;\WST\fuctional%20analysis%20of%20CD133\No.681%20P.39%20SW480%20CD133-OE%20%201%25%20FBS%20WST%20assay\SW480%20CD133-OE%201%25%20FBS%20summar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Sheet1!$B$4</c:f>
              <c:strCache>
                <c:ptCount val="1"/>
                <c:pt idx="0">
                  <c:v>Parent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Sheet1!$J$4:$M$4</c:f>
                <c:numCache>
                  <c:formatCode>General</c:formatCode>
                  <c:ptCount val="4"/>
                  <c:pt idx="0">
                    <c:v>4.6904157598234367E-3</c:v>
                  </c:pt>
                  <c:pt idx="1">
                    <c:v>1.7019596548293006E-2</c:v>
                  </c:pt>
                  <c:pt idx="2">
                    <c:v>0.10012991560967194</c:v>
                  </c:pt>
                  <c:pt idx="3">
                    <c:v>8.8202418712111666E-2</c:v>
                  </c:pt>
                </c:numCache>
              </c:numRef>
            </c:plus>
            <c:minus>
              <c:numRef>
                <c:f>Sheet1!$J$4:$M$4</c:f>
                <c:numCache>
                  <c:formatCode>General</c:formatCode>
                  <c:ptCount val="4"/>
                  <c:pt idx="0">
                    <c:v>4.6904157598234367E-3</c:v>
                  </c:pt>
                  <c:pt idx="1">
                    <c:v>1.7019596548293006E-2</c:v>
                  </c:pt>
                  <c:pt idx="2">
                    <c:v>0.10012991560967194</c:v>
                  </c:pt>
                  <c:pt idx="3">
                    <c:v>8.8202418712111666E-2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Sheet1!$C$3:$E$3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Sheet1!$C$4:$E$4</c:f>
              <c:numCache>
                <c:formatCode>General</c:formatCode>
                <c:ptCount val="3"/>
                <c:pt idx="0">
                  <c:v>1.4500000000000013E-2</c:v>
                </c:pt>
                <c:pt idx="1">
                  <c:v>0.56499999999999995</c:v>
                </c:pt>
                <c:pt idx="2">
                  <c:v>1.7905000000000002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66A-4AFE-8E4F-9DEFFF011E9E}"/>
            </c:ext>
          </c:extLst>
        </c:ser>
        <c:ser>
          <c:idx val="1"/>
          <c:order val="1"/>
          <c:tx>
            <c:strRef>
              <c:f>Sheet1!$B$12</c:f>
              <c:strCache>
                <c:ptCount val="1"/>
                <c:pt idx="0">
                  <c:v>pLKO.1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Sheet1!$J$5:$M$5</c:f>
                <c:numCache>
                  <c:formatCode>General</c:formatCode>
                  <c:ptCount val="3"/>
                  <c:pt idx="0">
                    <c:v>6.2383224240709755E-3</c:v>
                  </c:pt>
                  <c:pt idx="1">
                    <c:v>4.2390053864871005E-2</c:v>
                  </c:pt>
                  <c:pt idx="2">
                    <c:v>5.0109047752543268E-2</c:v>
                  </c:pt>
                </c:numCache>
              </c:numRef>
            </c:plus>
            <c:minus>
              <c:numRef>
                <c:f>Sheet1!$J$5:$M$5</c:f>
                <c:numCache>
                  <c:formatCode>General</c:formatCode>
                  <c:ptCount val="3"/>
                  <c:pt idx="0">
                    <c:v>6.2383224240709755E-3</c:v>
                  </c:pt>
                  <c:pt idx="1">
                    <c:v>4.2390053864871005E-2</c:v>
                  </c:pt>
                  <c:pt idx="2">
                    <c:v>5.0109047752543268E-2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Sheet1!$C$3:$E$3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Sheet1!$C$5:$F$5</c:f>
              <c:numCache>
                <c:formatCode>General</c:formatCode>
                <c:ptCount val="3"/>
                <c:pt idx="0">
                  <c:v>1.6250000000000014E-2</c:v>
                </c:pt>
                <c:pt idx="1">
                  <c:v>0.50324999999999998</c:v>
                </c:pt>
                <c:pt idx="2">
                  <c:v>1.9817500000000001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66A-4AFE-8E4F-9DEFFF011E9E}"/>
            </c:ext>
          </c:extLst>
        </c:ser>
        <c:ser>
          <c:idx val="2"/>
          <c:order val="2"/>
          <c:tx>
            <c:strRef>
              <c:f>Sheet1!$B$13</c:f>
              <c:strCache>
                <c:ptCount val="1"/>
                <c:pt idx="0">
                  <c:v>sh144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Sheet1!$J$6:$M$6</c:f>
                <c:numCache>
                  <c:formatCode>General</c:formatCode>
                  <c:ptCount val="3"/>
                  <c:pt idx="0">
                    <c:v>4.2031734043061677E-3</c:v>
                  </c:pt>
                  <c:pt idx="1">
                    <c:v>5.1912586784581126E-2</c:v>
                  </c:pt>
                  <c:pt idx="2">
                    <c:v>7.8773938160620907E-2</c:v>
                  </c:pt>
                </c:numCache>
              </c:numRef>
            </c:plus>
            <c:minus>
              <c:numRef>
                <c:f>Sheet1!$J$6:$M$6</c:f>
                <c:numCache>
                  <c:formatCode>General</c:formatCode>
                  <c:ptCount val="3"/>
                  <c:pt idx="0">
                    <c:v>4.2031734043061677E-3</c:v>
                  </c:pt>
                  <c:pt idx="1">
                    <c:v>5.1912586784581126E-2</c:v>
                  </c:pt>
                  <c:pt idx="2">
                    <c:v>7.8773938160620907E-2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Sheet1!$C$3:$E$3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Sheet1!$C$6:$F$6</c:f>
              <c:numCache>
                <c:formatCode>General</c:formatCode>
                <c:ptCount val="3"/>
                <c:pt idx="0">
                  <c:v>2.9999999999999971E-2</c:v>
                </c:pt>
                <c:pt idx="1">
                  <c:v>0.59124999999999994</c:v>
                </c:pt>
                <c:pt idx="2">
                  <c:v>2.1295000000000002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66A-4AFE-8E4F-9DEFFF011E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676480"/>
        <c:axId val="114678016"/>
      </c:lineChart>
      <c:catAx>
        <c:axId val="114676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14678016"/>
        <c:crosses val="autoZero"/>
        <c:auto val="1"/>
        <c:lblAlgn val="ctr"/>
        <c:lblOffset val="100"/>
        <c:noMultiLvlLbl val="0"/>
      </c:catAx>
      <c:valAx>
        <c:axId val="114678016"/>
        <c:scaling>
          <c:orientation val="minMax"/>
          <c:max val="3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14676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summary!$B$4</c:f>
              <c:strCache>
                <c:ptCount val="1"/>
                <c:pt idx="0">
                  <c:v>parent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summary!$I$4:$L$4</c:f>
                <c:numCache>
                  <c:formatCode>General</c:formatCode>
                  <c:ptCount val="3"/>
                  <c:pt idx="0">
                    <c:v>6.7019897542943728E-3</c:v>
                  </c:pt>
                  <c:pt idx="1">
                    <c:v>4.8486252347100058E-2</c:v>
                  </c:pt>
                  <c:pt idx="2">
                    <c:v>6.4874237310866778E-2</c:v>
                  </c:pt>
                </c:numCache>
              </c:numRef>
            </c:plus>
            <c:minus>
              <c:numRef>
                <c:f>summary!$I$4:$L$4</c:f>
                <c:numCache>
                  <c:formatCode>General</c:formatCode>
                  <c:ptCount val="3"/>
                  <c:pt idx="0">
                    <c:v>6.7019897542943728E-3</c:v>
                  </c:pt>
                  <c:pt idx="1">
                    <c:v>4.8486252347100058E-2</c:v>
                  </c:pt>
                  <c:pt idx="2">
                    <c:v>6.4874237310866778E-2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summary!$C$3:$F$3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summary!$C$4:$F$4</c:f>
              <c:numCache>
                <c:formatCode>General</c:formatCode>
                <c:ptCount val="3"/>
                <c:pt idx="0">
                  <c:v>0.13025</c:v>
                </c:pt>
                <c:pt idx="1">
                  <c:v>0.73875000000000002</c:v>
                </c:pt>
                <c:pt idx="2">
                  <c:v>1.8619999999999999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87F-4D79-8998-66D4D85F5601}"/>
            </c:ext>
          </c:extLst>
        </c:ser>
        <c:ser>
          <c:idx val="1"/>
          <c:order val="1"/>
          <c:tx>
            <c:strRef>
              <c:f>summary!$B$5</c:f>
              <c:strCache>
                <c:ptCount val="1"/>
                <c:pt idx="0">
                  <c:v>pCDH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summary!$I$5:$L$5</c:f>
                <c:numCache>
                  <c:formatCode>General</c:formatCode>
                  <c:ptCount val="3"/>
                  <c:pt idx="0">
                    <c:v>7.4105780251385762E-3</c:v>
                  </c:pt>
                  <c:pt idx="1">
                    <c:v>3.9970822691892012E-2</c:v>
                  </c:pt>
                  <c:pt idx="2">
                    <c:v>6.4549722436790261E-2</c:v>
                  </c:pt>
                </c:numCache>
              </c:numRef>
            </c:plus>
            <c:minus>
              <c:numRef>
                <c:f>summary!$I$5:$L$5</c:f>
                <c:numCache>
                  <c:formatCode>General</c:formatCode>
                  <c:ptCount val="3"/>
                  <c:pt idx="0">
                    <c:v>7.4105780251385762E-3</c:v>
                  </c:pt>
                  <c:pt idx="1">
                    <c:v>3.9970822691892012E-2</c:v>
                  </c:pt>
                  <c:pt idx="2">
                    <c:v>6.4549722436790261E-2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summary!$C$3:$F$3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summary!$C$5:$F$5</c:f>
              <c:numCache>
                <c:formatCode>General</c:formatCode>
                <c:ptCount val="3"/>
                <c:pt idx="0">
                  <c:v>0.12875</c:v>
                </c:pt>
                <c:pt idx="1">
                  <c:v>0.68799999999999994</c:v>
                </c:pt>
                <c:pt idx="2">
                  <c:v>1.7749999999999999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87F-4D79-8998-66D4D85F5601}"/>
            </c:ext>
          </c:extLst>
        </c:ser>
        <c:ser>
          <c:idx val="2"/>
          <c:order val="2"/>
          <c:tx>
            <c:strRef>
              <c:f>summary!$B$6</c:f>
              <c:strCache>
                <c:ptCount val="1"/>
                <c:pt idx="0">
                  <c:v>CD133-OE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summary!$I$6:$L$6</c:f>
                <c:numCache>
                  <c:formatCode>General</c:formatCode>
                  <c:ptCount val="3"/>
                  <c:pt idx="0">
                    <c:v>1.1026483271348737E-2</c:v>
                  </c:pt>
                  <c:pt idx="1">
                    <c:v>2.6056029372616772E-2</c:v>
                  </c:pt>
                  <c:pt idx="2">
                    <c:v>8.8352985235361406E-2</c:v>
                  </c:pt>
                </c:numCache>
              </c:numRef>
            </c:plus>
            <c:minus>
              <c:numRef>
                <c:f>summary!$I$6:$L$6</c:f>
                <c:numCache>
                  <c:formatCode>General</c:formatCode>
                  <c:ptCount val="3"/>
                  <c:pt idx="0">
                    <c:v>1.1026483271348737E-2</c:v>
                  </c:pt>
                  <c:pt idx="1">
                    <c:v>2.6056029372616772E-2</c:v>
                  </c:pt>
                  <c:pt idx="2">
                    <c:v>8.8352985235361406E-2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summary!$C$3:$F$3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summary!$C$6:$F$6</c:f>
              <c:numCache>
                <c:formatCode>General</c:formatCode>
                <c:ptCount val="3"/>
                <c:pt idx="0">
                  <c:v>9.8749999999999977E-2</c:v>
                </c:pt>
                <c:pt idx="1">
                  <c:v>0.56874999999999998</c:v>
                </c:pt>
                <c:pt idx="2">
                  <c:v>1.6687499999999997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87F-4D79-8998-66D4D85F56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984832"/>
        <c:axId val="114986368"/>
      </c:lineChart>
      <c:catAx>
        <c:axId val="114984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14986368"/>
        <c:crosses val="autoZero"/>
        <c:auto val="1"/>
        <c:lblAlgn val="ctr"/>
        <c:lblOffset val="100"/>
        <c:noMultiLvlLbl val="0"/>
      </c:catAx>
      <c:valAx>
        <c:axId val="114986368"/>
        <c:scaling>
          <c:orientation val="minMax"/>
          <c:max val="2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149848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summary!$C$20</c:f>
              <c:strCache>
                <c:ptCount val="1"/>
                <c:pt idx="0">
                  <c:v>parent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summary!$I$25:$K$25</c:f>
                <c:numCache>
                  <c:formatCode>General</c:formatCode>
                  <c:ptCount val="3"/>
                  <c:pt idx="0">
                    <c:v>9.0369611411506255E-3</c:v>
                  </c:pt>
                  <c:pt idx="1">
                    <c:v>3.1868218232799513E-2</c:v>
                  </c:pt>
                  <c:pt idx="2">
                    <c:v>9.601518977050813E-2</c:v>
                  </c:pt>
                </c:numCache>
              </c:numRef>
            </c:plus>
            <c:minus>
              <c:numRef>
                <c:f>summary!$I$25:$K$25</c:f>
                <c:numCache>
                  <c:formatCode>General</c:formatCode>
                  <c:ptCount val="3"/>
                  <c:pt idx="0">
                    <c:v>9.0369611411506255E-3</c:v>
                  </c:pt>
                  <c:pt idx="1">
                    <c:v>3.1868218232799513E-2</c:v>
                  </c:pt>
                  <c:pt idx="2">
                    <c:v>9.601518977050813E-2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summary!$D$19:$F$19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summary!$D$25:$F$25</c:f>
              <c:numCache>
                <c:formatCode>General</c:formatCode>
                <c:ptCount val="3"/>
                <c:pt idx="0">
                  <c:v>0.1255</c:v>
                </c:pt>
                <c:pt idx="1">
                  <c:v>0.52675000000000005</c:v>
                </c:pt>
                <c:pt idx="2">
                  <c:v>0.94875000000000009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8C0-415C-8869-59236CB850E0}"/>
            </c:ext>
          </c:extLst>
        </c:ser>
        <c:ser>
          <c:idx val="1"/>
          <c:order val="1"/>
          <c:tx>
            <c:strRef>
              <c:f>summary!$C$21</c:f>
              <c:strCache>
                <c:ptCount val="1"/>
                <c:pt idx="0">
                  <c:v>pLKO.1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summary!$I$26:$K$26</c:f>
                <c:numCache>
                  <c:formatCode>General</c:formatCode>
                  <c:ptCount val="3"/>
                  <c:pt idx="0">
                    <c:v>8.4606934309980151E-3</c:v>
                  </c:pt>
                  <c:pt idx="1">
                    <c:v>4.969490248841759E-2</c:v>
                  </c:pt>
                  <c:pt idx="2">
                    <c:v>7.1735625737843783E-2</c:v>
                  </c:pt>
                </c:numCache>
              </c:numRef>
            </c:plus>
            <c:minus>
              <c:numRef>
                <c:f>summary!$I$26:$K$26</c:f>
                <c:numCache>
                  <c:formatCode>General</c:formatCode>
                  <c:ptCount val="3"/>
                  <c:pt idx="0">
                    <c:v>8.4606934309980151E-3</c:v>
                  </c:pt>
                  <c:pt idx="1">
                    <c:v>4.969490248841759E-2</c:v>
                  </c:pt>
                  <c:pt idx="2">
                    <c:v>7.1735625737843783E-2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summary!$D$19:$F$19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summary!$D$26:$F$26</c:f>
              <c:numCache>
                <c:formatCode>General</c:formatCode>
                <c:ptCount val="3"/>
                <c:pt idx="0">
                  <c:v>0.12275</c:v>
                </c:pt>
                <c:pt idx="1">
                  <c:v>0.49625000000000002</c:v>
                </c:pt>
                <c:pt idx="2">
                  <c:v>0.99849999999999994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8C0-415C-8869-59236CB850E0}"/>
            </c:ext>
          </c:extLst>
        </c:ser>
        <c:ser>
          <c:idx val="2"/>
          <c:order val="2"/>
          <c:tx>
            <c:strRef>
              <c:f>summary!$C$22</c:f>
              <c:strCache>
                <c:ptCount val="1"/>
                <c:pt idx="0">
                  <c:v>CD133-KD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summary!$I$27:$K$27</c:f>
                <c:numCache>
                  <c:formatCode>General</c:formatCode>
                  <c:ptCount val="3"/>
                  <c:pt idx="0">
                    <c:v>1.5713582235335997E-2</c:v>
                  </c:pt>
                  <c:pt idx="1">
                    <c:v>5.0992646528690767E-2</c:v>
                  </c:pt>
                  <c:pt idx="2">
                    <c:v>4.0550380187284706E-2</c:v>
                  </c:pt>
                </c:numCache>
              </c:numRef>
            </c:plus>
            <c:minus>
              <c:numRef>
                <c:f>summary!$I$27:$K$27</c:f>
                <c:numCache>
                  <c:formatCode>General</c:formatCode>
                  <c:ptCount val="3"/>
                  <c:pt idx="0">
                    <c:v>1.5713582235335997E-2</c:v>
                  </c:pt>
                  <c:pt idx="1">
                    <c:v>5.0992646528690767E-2</c:v>
                  </c:pt>
                  <c:pt idx="2">
                    <c:v>4.0550380187284706E-2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summary!$D$19:$F$19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summary!$D$27:$F$27</c:f>
              <c:numCache>
                <c:formatCode>General</c:formatCode>
                <c:ptCount val="3"/>
                <c:pt idx="0">
                  <c:v>0.15775</c:v>
                </c:pt>
                <c:pt idx="1">
                  <c:v>0.52775000000000005</c:v>
                </c:pt>
                <c:pt idx="2">
                  <c:v>0.70499999999999996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8C0-415C-8869-59236CB850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211712"/>
        <c:axId val="100221696"/>
      </c:lineChart>
      <c:catAx>
        <c:axId val="100211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00221696"/>
        <c:crosses val="autoZero"/>
        <c:auto val="1"/>
        <c:lblAlgn val="ctr"/>
        <c:lblOffset val="100"/>
        <c:noMultiLvlLbl val="0"/>
      </c:catAx>
      <c:valAx>
        <c:axId val="1002216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00211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summary!$B$12</c:f>
              <c:strCache>
                <c:ptCount val="1"/>
                <c:pt idx="0">
                  <c:v>parent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summary!$I$12:$L$12</c:f>
                <c:numCache>
                  <c:formatCode>General</c:formatCode>
                  <c:ptCount val="3"/>
                  <c:pt idx="0">
                    <c:v>7.6811457478685834E-3</c:v>
                  </c:pt>
                  <c:pt idx="1">
                    <c:v>6.7094460774840922E-2</c:v>
                  </c:pt>
                  <c:pt idx="2">
                    <c:v>0.20116825461952537</c:v>
                  </c:pt>
                </c:numCache>
              </c:numRef>
            </c:plus>
            <c:minus>
              <c:numRef>
                <c:f>summary!$I$12:$L$12</c:f>
                <c:numCache>
                  <c:formatCode>General</c:formatCode>
                  <c:ptCount val="3"/>
                  <c:pt idx="0">
                    <c:v>7.6811457478685834E-3</c:v>
                  </c:pt>
                  <c:pt idx="1">
                    <c:v>6.7094460774840922E-2</c:v>
                  </c:pt>
                  <c:pt idx="2">
                    <c:v>0.20116825461952537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summary!$C$3:$F$3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summary!$C$12:$F$12</c:f>
              <c:numCache>
                <c:formatCode>General</c:formatCode>
                <c:ptCount val="3"/>
                <c:pt idx="0">
                  <c:v>0.26700000000000002</c:v>
                </c:pt>
                <c:pt idx="1">
                  <c:v>1.2060000000000002</c:v>
                </c:pt>
                <c:pt idx="2">
                  <c:v>1.347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E9A-4E76-B095-CD746470DAC1}"/>
            </c:ext>
          </c:extLst>
        </c:ser>
        <c:ser>
          <c:idx val="1"/>
          <c:order val="1"/>
          <c:tx>
            <c:strRef>
              <c:f>summary!$B$13</c:f>
              <c:strCache>
                <c:ptCount val="1"/>
                <c:pt idx="0">
                  <c:v>pCDH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square"/>
            <c:size val="8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summary!$I$13:$L$13</c:f>
                <c:numCache>
                  <c:formatCode>General</c:formatCode>
                  <c:ptCount val="3"/>
                  <c:pt idx="0">
                    <c:v>8.2865352631040431E-3</c:v>
                  </c:pt>
                  <c:pt idx="1">
                    <c:v>9.5220358467434207E-2</c:v>
                  </c:pt>
                  <c:pt idx="2">
                    <c:v>0.10368984199685777</c:v>
                  </c:pt>
                </c:numCache>
              </c:numRef>
            </c:plus>
            <c:minus>
              <c:numRef>
                <c:f>summary!$I$13:$L$13</c:f>
                <c:numCache>
                  <c:formatCode>General</c:formatCode>
                  <c:ptCount val="3"/>
                  <c:pt idx="0">
                    <c:v>8.2865352631040431E-3</c:v>
                  </c:pt>
                  <c:pt idx="1">
                    <c:v>9.5220358467434207E-2</c:v>
                  </c:pt>
                  <c:pt idx="2">
                    <c:v>0.10368984199685777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summary!$C$3:$F$3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summary!$C$13:$F$13</c:f>
              <c:numCache>
                <c:formatCode>General</c:formatCode>
                <c:ptCount val="3"/>
                <c:pt idx="0">
                  <c:v>0.28949999999999998</c:v>
                </c:pt>
                <c:pt idx="1">
                  <c:v>1.0317500000000002</c:v>
                </c:pt>
                <c:pt idx="2">
                  <c:v>0.89974999999999994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E9A-4E76-B095-CD746470DAC1}"/>
            </c:ext>
          </c:extLst>
        </c:ser>
        <c:ser>
          <c:idx val="2"/>
          <c:order val="2"/>
          <c:tx>
            <c:strRef>
              <c:f>summary!$B$14</c:f>
              <c:strCache>
                <c:ptCount val="1"/>
                <c:pt idx="0">
                  <c:v>CD133-OE</c:v>
                </c:pt>
              </c:strCache>
            </c:strRef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1270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summary!$I$14:$L$14</c:f>
                <c:numCache>
                  <c:formatCode>General</c:formatCode>
                  <c:ptCount val="3"/>
                  <c:pt idx="0">
                    <c:v>2.5331140255951172E-2</c:v>
                  </c:pt>
                  <c:pt idx="1">
                    <c:v>2.8016364265669232E-2</c:v>
                  </c:pt>
                  <c:pt idx="2">
                    <c:v>0.13761540611428655</c:v>
                  </c:pt>
                </c:numCache>
              </c:numRef>
            </c:plus>
            <c:minus>
              <c:numRef>
                <c:f>summary!$I$14:$L$14</c:f>
                <c:numCache>
                  <c:formatCode>General</c:formatCode>
                  <c:ptCount val="3"/>
                  <c:pt idx="0">
                    <c:v>2.5331140255951172E-2</c:v>
                  </c:pt>
                  <c:pt idx="1">
                    <c:v>2.8016364265669232E-2</c:v>
                  </c:pt>
                  <c:pt idx="2">
                    <c:v>0.13761540611428655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summary!$C$3:$F$3</c:f>
              <c:strCache>
                <c:ptCount val="3"/>
                <c:pt idx="0">
                  <c:v>Day 1</c:v>
                </c:pt>
                <c:pt idx="1">
                  <c:v>Day 3</c:v>
                </c:pt>
                <c:pt idx="2">
                  <c:v>Day 5</c:v>
                </c:pt>
              </c:strCache>
            </c:strRef>
          </c:cat>
          <c:val>
            <c:numRef>
              <c:f>summary!$C$14:$F$14</c:f>
              <c:numCache>
                <c:formatCode>General</c:formatCode>
                <c:ptCount val="3"/>
                <c:pt idx="0">
                  <c:v>0.20199999999999999</c:v>
                </c:pt>
                <c:pt idx="1">
                  <c:v>0.79974999999999996</c:v>
                </c:pt>
                <c:pt idx="2">
                  <c:v>1.6659999999999999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E9A-4E76-B095-CD746470DA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757184"/>
        <c:axId val="113758976"/>
      </c:lineChart>
      <c:catAx>
        <c:axId val="11375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13758976"/>
        <c:crosses val="autoZero"/>
        <c:auto val="1"/>
        <c:lblAlgn val="ctr"/>
        <c:lblOffset val="100"/>
        <c:noMultiLvlLbl val="0"/>
      </c:catAx>
      <c:valAx>
        <c:axId val="113758976"/>
        <c:scaling>
          <c:orientation val="minMax"/>
          <c:max val="2.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113757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E8E60AD7-C5F0-4FCD-A07F-C30F3D84FBC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CD9B408-F045-4210-8B83-6C1F63FC239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854FF-DC71-4F49-9350-09C3345682F7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1A9062-996E-46D1-90A6-EBDF693A251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B7A9968-265E-4AEF-B485-8E336367F40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9B08B-E963-45BE-AC91-1005DA688B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8281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0300F-7F81-4B57-9001-F5FB256D0334}" type="datetimeFigureOut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3488"/>
            <a:ext cx="24971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9800"/>
            <a:ext cx="5389563" cy="3886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06504-2BEE-4913-8AA3-A76A2972A1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5625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21A08-0B39-4283-863E-8233AEBDA637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3775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A4BE-BADD-4207-84AA-A511D78381E3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51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D3B6-6DE3-4E29-BC2B-FD1F8B1B0A80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3327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3949F-8A40-4FA3-913F-34F35893E255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9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86E18-AF2F-41CC-A70F-267FCC6A7849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65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EB715-369D-4942-89B1-F9910DBE8486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589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BD40A-04BC-409B-A390-6FD4C9596817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201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511F-2773-428C-9E72-F753DDE9B232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7713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3640D-118A-4F04-A093-06C86D976A2C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751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6C58F-40C2-48C5-B6A6-CD4E502632BD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219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82E4D-14F8-4451-A9E5-BE3E213B0373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/>
              <a:t>１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06C85-1CC0-46FC-85B4-2BE9AB76AC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930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4E50F-910A-43C7-88AC-4DBC307355B4}" type="datetime1">
              <a:rPr kumimoji="1" lang="ja-JP" altLang="en-US" smtClean="0"/>
              <a:t>2021/3/5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/>
              <a:t>１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57475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06C85-1CC0-46FC-85B4-2BE9AB76AC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644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直線コネクタ 98">
            <a:extLst>
              <a:ext uri="{FF2B5EF4-FFF2-40B4-BE49-F238E27FC236}">
                <a16:creationId xmlns:a16="http://schemas.microsoft.com/office/drawing/2014/main" id="{23D1FA12-3CE6-4790-943B-1FA906A3DEE1}"/>
              </a:ext>
            </a:extLst>
          </p:cNvPr>
          <p:cNvCxnSpPr/>
          <p:nvPr/>
        </p:nvCxnSpPr>
        <p:spPr>
          <a:xfrm>
            <a:off x="4239691" y="5508215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7" name="グラフ 146">
            <a:extLst>
              <a:ext uri="{FF2B5EF4-FFF2-40B4-BE49-F238E27FC236}">
                <a16:creationId xmlns:a16="http://schemas.microsoft.com/office/drawing/2014/main" id="{04A537FB-74A9-4172-B4F4-EFB3AD4BBD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9068513"/>
              </p:ext>
            </p:extLst>
          </p:nvPr>
        </p:nvGraphicFramePr>
        <p:xfrm>
          <a:off x="1896402" y="4856071"/>
          <a:ext cx="1512000" cy="13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71C48EB-2B17-4AF2-8123-E7F760F54606}"/>
              </a:ext>
            </a:extLst>
          </p:cNvPr>
          <p:cNvSpPr txBox="1"/>
          <p:nvPr/>
        </p:nvSpPr>
        <p:spPr>
          <a:xfrm>
            <a:off x="1457536" y="4596877"/>
            <a:ext cx="503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C411419E-0F5D-412E-B4F0-4ED4207B28B9}"/>
              </a:ext>
            </a:extLst>
          </p:cNvPr>
          <p:cNvSpPr txBox="1"/>
          <p:nvPr/>
        </p:nvSpPr>
        <p:spPr>
          <a:xfrm>
            <a:off x="2296338" y="4584255"/>
            <a:ext cx="8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HCT116</a:t>
            </a:r>
          </a:p>
          <a:p>
            <a:pPr algn="ct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10%FBS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DF772CB4-E52E-47F8-B9CE-6F46AA80D30A}"/>
              </a:ext>
            </a:extLst>
          </p:cNvPr>
          <p:cNvGrpSpPr/>
          <p:nvPr/>
        </p:nvGrpSpPr>
        <p:grpSpPr>
          <a:xfrm>
            <a:off x="2284023" y="4963935"/>
            <a:ext cx="645425" cy="448417"/>
            <a:chOff x="4209835" y="3804761"/>
            <a:chExt cx="864746" cy="625154"/>
          </a:xfrm>
        </p:grpSpPr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D2FF8C8C-27D6-4B60-84D7-11864B76E829}"/>
                </a:ext>
              </a:extLst>
            </p:cNvPr>
            <p:cNvGrpSpPr/>
            <p:nvPr/>
          </p:nvGrpSpPr>
          <p:grpSpPr>
            <a:xfrm>
              <a:off x="4209835" y="4229860"/>
              <a:ext cx="864746" cy="200055"/>
              <a:chOff x="4209835" y="4015539"/>
              <a:chExt cx="864746" cy="200055"/>
            </a:xfrm>
          </p:grpSpPr>
          <p:sp>
            <p:nvSpPr>
              <p:cNvPr id="137" name="テキスト ボックス 136">
                <a:extLst>
                  <a:ext uri="{FF2B5EF4-FFF2-40B4-BE49-F238E27FC236}">
                    <a16:creationId xmlns:a16="http://schemas.microsoft.com/office/drawing/2014/main" id="{7B2D2B81-047D-47AA-B8C8-AA92DA2E4338}"/>
                  </a:ext>
                </a:extLst>
              </p:cNvPr>
              <p:cNvSpPr txBox="1"/>
              <p:nvPr/>
            </p:nvSpPr>
            <p:spPr>
              <a:xfrm>
                <a:off x="4316746" y="4015539"/>
                <a:ext cx="75783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KD</a:t>
                </a:r>
                <a:endParaRPr kumimoji="1" lang="ja-JP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9" name="直線コネクタ 138">
                <a:extLst>
                  <a:ext uri="{FF2B5EF4-FFF2-40B4-BE49-F238E27FC236}">
                    <a16:creationId xmlns:a16="http://schemas.microsoft.com/office/drawing/2014/main" id="{F192BA64-DD2D-4815-9879-3C8EEC9F0FEC}"/>
                  </a:ext>
                </a:extLst>
              </p:cNvPr>
              <p:cNvCxnSpPr/>
              <p:nvPr/>
            </p:nvCxnSpPr>
            <p:spPr>
              <a:xfrm>
                <a:off x="4209835" y="4131305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FB5BE895-CFF4-458F-802D-613EAC371E9B}"/>
                  </a:ext>
                </a:extLst>
              </p:cNvPr>
              <p:cNvSpPr/>
              <p:nvPr/>
            </p:nvSpPr>
            <p:spPr>
              <a:xfrm>
                <a:off x="4254835" y="4086305"/>
                <a:ext cx="90000" cy="9000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C5D6B741-299D-4891-BDD3-C620E1301003}"/>
                </a:ext>
              </a:extLst>
            </p:cNvPr>
            <p:cNvGrpSpPr/>
            <p:nvPr/>
          </p:nvGrpSpPr>
          <p:grpSpPr>
            <a:xfrm>
              <a:off x="4216978" y="3804761"/>
              <a:ext cx="729146" cy="200055"/>
              <a:chOff x="4216978" y="3590440"/>
              <a:chExt cx="729146" cy="200055"/>
            </a:xfrm>
          </p:grpSpPr>
          <p:sp>
            <p:nvSpPr>
              <p:cNvPr id="134" name="テキスト ボックス 133">
                <a:extLst>
                  <a:ext uri="{FF2B5EF4-FFF2-40B4-BE49-F238E27FC236}">
                    <a16:creationId xmlns:a16="http://schemas.microsoft.com/office/drawing/2014/main" id="{8F40DB62-A50B-47E7-B124-C0EE8717BB8A}"/>
                  </a:ext>
                </a:extLst>
              </p:cNvPr>
              <p:cNvSpPr txBox="1"/>
              <p:nvPr/>
            </p:nvSpPr>
            <p:spPr>
              <a:xfrm>
                <a:off x="4323889" y="3590440"/>
                <a:ext cx="62223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Parent </a:t>
                </a:r>
                <a:endParaRPr kumimoji="1" lang="ja-JP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95441D56-3F23-42FA-BEC7-66D9FCAE440D}"/>
                  </a:ext>
                </a:extLst>
              </p:cNvPr>
              <p:cNvCxnSpPr/>
              <p:nvPr/>
            </p:nvCxnSpPr>
            <p:spPr>
              <a:xfrm>
                <a:off x="4216978" y="3706206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098689E1-030A-4F2E-B97C-4487E37CC781}"/>
                  </a:ext>
                </a:extLst>
              </p:cNvPr>
              <p:cNvSpPr/>
              <p:nvPr/>
            </p:nvSpPr>
            <p:spPr>
              <a:xfrm>
                <a:off x="4261978" y="3661206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FC2330A9-21DE-47A5-8E59-85A1C5B7C91A}"/>
                </a:ext>
              </a:extLst>
            </p:cNvPr>
            <p:cNvGrpSpPr/>
            <p:nvPr/>
          </p:nvGrpSpPr>
          <p:grpSpPr>
            <a:xfrm>
              <a:off x="4209835" y="4017311"/>
              <a:ext cx="729146" cy="278904"/>
              <a:chOff x="4209835" y="3789740"/>
              <a:chExt cx="729146" cy="278904"/>
            </a:xfrm>
          </p:grpSpPr>
          <p:sp>
            <p:nvSpPr>
              <p:cNvPr id="131" name="テキスト ボックス 130">
                <a:extLst>
                  <a:ext uri="{FF2B5EF4-FFF2-40B4-BE49-F238E27FC236}">
                    <a16:creationId xmlns:a16="http://schemas.microsoft.com/office/drawing/2014/main" id="{C7673DDB-2868-4575-B6E6-5F53421B18D6}"/>
                  </a:ext>
                </a:extLst>
              </p:cNvPr>
              <p:cNvSpPr txBox="1"/>
              <p:nvPr/>
            </p:nvSpPr>
            <p:spPr>
              <a:xfrm>
                <a:off x="4316746" y="3789740"/>
                <a:ext cx="622235" cy="2789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EV </a:t>
                </a:r>
                <a:endParaRPr kumimoji="1" lang="ja-JP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2" name="直線コネクタ 131">
                <a:extLst>
                  <a:ext uri="{FF2B5EF4-FFF2-40B4-BE49-F238E27FC236}">
                    <a16:creationId xmlns:a16="http://schemas.microsoft.com/office/drawing/2014/main" id="{B08D697E-5732-4A0E-A737-BE74B0A434E6}"/>
                  </a:ext>
                </a:extLst>
              </p:cNvPr>
              <p:cNvCxnSpPr/>
              <p:nvPr/>
            </p:nvCxnSpPr>
            <p:spPr>
              <a:xfrm>
                <a:off x="4209835" y="3905506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95BA7220-3677-49F4-BCC8-8612218DECD6}"/>
                  </a:ext>
                </a:extLst>
              </p:cNvPr>
              <p:cNvSpPr/>
              <p:nvPr/>
            </p:nvSpPr>
            <p:spPr>
              <a:xfrm>
                <a:off x="4254835" y="3860506"/>
                <a:ext cx="90000" cy="9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" name="テキスト ボックス 200">
            <a:extLst>
              <a:ext uri="{FF2B5EF4-FFF2-40B4-BE49-F238E27FC236}">
                <a16:creationId xmlns:a16="http://schemas.microsoft.com/office/drawing/2014/main" id="{B98D4A36-2697-46DD-8710-1FB89260D7AD}"/>
              </a:ext>
            </a:extLst>
          </p:cNvPr>
          <p:cNvSpPr txBox="1"/>
          <p:nvPr/>
        </p:nvSpPr>
        <p:spPr>
          <a:xfrm rot="16200000">
            <a:off x="1179976" y="5251714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8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Absorbance (450 nm)</a:t>
            </a:r>
          </a:p>
          <a:p>
            <a:pPr algn="ctr">
              <a:defRPr sz="8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(mean ± SD)</a:t>
            </a:r>
            <a:endParaRPr lang="ja-JP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552E336-1244-4AFE-924D-DC262302F5BA}"/>
              </a:ext>
            </a:extLst>
          </p:cNvPr>
          <p:cNvSpPr txBox="1"/>
          <p:nvPr/>
        </p:nvSpPr>
        <p:spPr>
          <a:xfrm>
            <a:off x="4353119" y="105508"/>
            <a:ext cx="2531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Mori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kumimoji="1" lang="ja-JP" alt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</a:t>
            </a:r>
            <a:r>
              <a:rPr kumimoji="1" lang="ja-JP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5" name="グラフ 84">
            <a:extLst>
              <a:ext uri="{FF2B5EF4-FFF2-40B4-BE49-F238E27FC236}">
                <a16:creationId xmlns:a16="http://schemas.microsoft.com/office/drawing/2014/main" id="{E83566A0-C806-4220-A2FE-703C4611A4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12795"/>
              </p:ext>
            </p:extLst>
          </p:nvPr>
        </p:nvGraphicFramePr>
        <p:xfrm>
          <a:off x="3896447" y="4821729"/>
          <a:ext cx="1512000" cy="13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D177A996-2BA7-439A-88BB-ED897EE406CB}"/>
              </a:ext>
            </a:extLst>
          </p:cNvPr>
          <p:cNvSpPr txBox="1"/>
          <p:nvPr/>
        </p:nvSpPr>
        <p:spPr>
          <a:xfrm>
            <a:off x="4346602" y="5392449"/>
            <a:ext cx="7578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b="1" dirty="0">
                <a:latin typeface="Arial" panose="020B0604020202020204" pitchFamily="34" charset="0"/>
                <a:cs typeface="Arial" panose="020B0604020202020204" pitchFamily="34" charset="0"/>
              </a:rPr>
              <a:t>OE</a:t>
            </a:r>
            <a:endParaRPr kumimoji="1" lang="ja-JP" alt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楕円 97">
            <a:extLst>
              <a:ext uri="{FF2B5EF4-FFF2-40B4-BE49-F238E27FC236}">
                <a16:creationId xmlns:a16="http://schemas.microsoft.com/office/drawing/2014/main" id="{261752B0-C067-4270-A9BC-043EFF64665C}"/>
              </a:ext>
            </a:extLst>
          </p:cNvPr>
          <p:cNvSpPr/>
          <p:nvPr/>
        </p:nvSpPr>
        <p:spPr>
          <a:xfrm>
            <a:off x="4284691" y="5463215"/>
            <a:ext cx="90000" cy="9000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D88CD722-A773-4122-875F-360BB54B378C}"/>
              </a:ext>
            </a:extLst>
          </p:cNvPr>
          <p:cNvGrpSpPr/>
          <p:nvPr/>
        </p:nvGrpSpPr>
        <p:grpSpPr>
          <a:xfrm>
            <a:off x="4246834" y="4967350"/>
            <a:ext cx="729146" cy="215444"/>
            <a:chOff x="4216978" y="3590440"/>
            <a:chExt cx="729146" cy="215444"/>
          </a:xfrm>
        </p:grpSpPr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0E6F5D57-290D-44B4-9D6E-73797F783B8D}"/>
                </a:ext>
              </a:extLst>
            </p:cNvPr>
            <p:cNvSpPr txBox="1"/>
            <p:nvPr/>
          </p:nvSpPr>
          <p:spPr>
            <a:xfrm>
              <a:off x="4323889" y="3590440"/>
              <a:ext cx="62223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Parent 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A9D82EF4-665B-4BC8-BB3D-DDF5DF0DD001}"/>
                </a:ext>
              </a:extLst>
            </p:cNvPr>
            <p:cNvCxnSpPr/>
            <p:nvPr/>
          </p:nvCxnSpPr>
          <p:spPr>
            <a:xfrm>
              <a:off x="4216978" y="3706206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7E693A85-30A7-473F-988D-1EFDB33F9E9D}"/>
                </a:ext>
              </a:extLst>
            </p:cNvPr>
            <p:cNvSpPr/>
            <p:nvPr/>
          </p:nvSpPr>
          <p:spPr>
            <a:xfrm>
              <a:off x="4261978" y="3661206"/>
              <a:ext cx="90000" cy="9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6E0BA44-BF1D-4122-905B-AB18985EBF40}"/>
              </a:ext>
            </a:extLst>
          </p:cNvPr>
          <p:cNvGrpSpPr/>
          <p:nvPr/>
        </p:nvGrpSpPr>
        <p:grpSpPr>
          <a:xfrm>
            <a:off x="4239691" y="5179900"/>
            <a:ext cx="729146" cy="215444"/>
            <a:chOff x="4209835" y="3789740"/>
            <a:chExt cx="729146" cy="215444"/>
          </a:xfrm>
        </p:grpSpPr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3E1CD05B-6B1B-4F26-A3F0-5C46C47EC94A}"/>
                </a:ext>
              </a:extLst>
            </p:cNvPr>
            <p:cNvSpPr txBox="1"/>
            <p:nvPr/>
          </p:nvSpPr>
          <p:spPr>
            <a:xfrm>
              <a:off x="4316746" y="3789740"/>
              <a:ext cx="62223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EV </a:t>
              </a:r>
              <a:endParaRPr kumimoji="1" lang="ja-JP" alt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2D4F67DC-FAB3-4EC1-AC3B-1A01DA4C3FAF}"/>
                </a:ext>
              </a:extLst>
            </p:cNvPr>
            <p:cNvCxnSpPr/>
            <p:nvPr/>
          </p:nvCxnSpPr>
          <p:spPr>
            <a:xfrm>
              <a:off x="4209835" y="3905506"/>
              <a:ext cx="180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C4D24EF9-6B82-4BF8-8B22-0FBF585F0340}"/>
                </a:ext>
              </a:extLst>
            </p:cNvPr>
            <p:cNvSpPr/>
            <p:nvPr/>
          </p:nvSpPr>
          <p:spPr>
            <a:xfrm>
              <a:off x="4254835" y="3860506"/>
              <a:ext cx="90000" cy="90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00"/>
            </a:p>
          </p:txBody>
        </p:sp>
      </p:grp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FA29C813-FDD0-410B-AF0D-14DACAED7FAB}"/>
              </a:ext>
            </a:extLst>
          </p:cNvPr>
          <p:cNvSpPr txBox="1"/>
          <p:nvPr/>
        </p:nvSpPr>
        <p:spPr>
          <a:xfrm>
            <a:off x="4304471" y="4605774"/>
            <a:ext cx="8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SW480</a:t>
            </a:r>
          </a:p>
          <a:p>
            <a:pPr algn="ct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10% FBS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17DC69D2-25FF-47F1-9957-CC6931B5E2E9}"/>
              </a:ext>
            </a:extLst>
          </p:cNvPr>
          <p:cNvSpPr txBox="1"/>
          <p:nvPr/>
        </p:nvSpPr>
        <p:spPr>
          <a:xfrm>
            <a:off x="3463426" y="4624480"/>
            <a:ext cx="4330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5DFE1CDA-DC7C-4D9E-A5D9-44A0EB576FED}"/>
              </a:ext>
            </a:extLst>
          </p:cNvPr>
          <p:cNvSpPr txBox="1"/>
          <p:nvPr/>
        </p:nvSpPr>
        <p:spPr>
          <a:xfrm rot="16200000">
            <a:off x="3199110" y="5299054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8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Absorbance (450 nm)</a:t>
            </a:r>
          </a:p>
          <a:p>
            <a:pPr algn="ctr">
              <a:defRPr sz="8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(mean ± SD)</a:t>
            </a:r>
            <a:endParaRPr lang="ja-JP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1E28CA5-4EA9-462E-BE50-EF83B65DE331}"/>
              </a:ext>
            </a:extLst>
          </p:cNvPr>
          <p:cNvSpPr txBox="1"/>
          <p:nvPr/>
        </p:nvSpPr>
        <p:spPr>
          <a:xfrm>
            <a:off x="1492251" y="2803419"/>
            <a:ext cx="4330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D41E428-2752-4C2F-8770-DF34D64273D5}"/>
              </a:ext>
            </a:extLst>
          </p:cNvPr>
          <p:cNvSpPr txBox="1"/>
          <p:nvPr/>
        </p:nvSpPr>
        <p:spPr>
          <a:xfrm>
            <a:off x="2239019" y="2779968"/>
            <a:ext cx="979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HCT116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1% FBS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9" name="グラフ 38">
            <a:extLst>
              <a:ext uri="{FF2B5EF4-FFF2-40B4-BE49-F238E27FC236}">
                <a16:creationId xmlns:a16="http://schemas.microsoft.com/office/drawing/2014/main" id="{A31178CE-4786-4BB1-8CC0-1BAF27E94B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6617585"/>
              </p:ext>
            </p:extLst>
          </p:nvPr>
        </p:nvGraphicFramePr>
        <p:xfrm>
          <a:off x="1898986" y="3096235"/>
          <a:ext cx="1512000" cy="13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CF9A108D-0E16-4F51-863F-43F0A943E219}"/>
              </a:ext>
            </a:extLst>
          </p:cNvPr>
          <p:cNvGrpSpPr/>
          <p:nvPr/>
        </p:nvGrpSpPr>
        <p:grpSpPr>
          <a:xfrm>
            <a:off x="2283959" y="3216597"/>
            <a:ext cx="645425" cy="448417"/>
            <a:chOff x="4209835" y="3804761"/>
            <a:chExt cx="864746" cy="625154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EF0924FB-83B9-4819-9BE9-1A46923B3CF9}"/>
                </a:ext>
              </a:extLst>
            </p:cNvPr>
            <p:cNvGrpSpPr/>
            <p:nvPr/>
          </p:nvGrpSpPr>
          <p:grpSpPr>
            <a:xfrm>
              <a:off x="4209835" y="4229860"/>
              <a:ext cx="864746" cy="200055"/>
              <a:chOff x="4209835" y="4015539"/>
              <a:chExt cx="864746" cy="200055"/>
            </a:xfrm>
          </p:grpSpPr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9EC51956-A58A-40C0-85AB-8A2960FA938A}"/>
                  </a:ext>
                </a:extLst>
              </p:cNvPr>
              <p:cNvSpPr txBox="1"/>
              <p:nvPr/>
            </p:nvSpPr>
            <p:spPr>
              <a:xfrm>
                <a:off x="4316746" y="4015539"/>
                <a:ext cx="75783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KD</a:t>
                </a:r>
                <a:endParaRPr kumimoji="1" lang="ja-JP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2" name="直線コネクタ 51">
                <a:extLst>
                  <a:ext uri="{FF2B5EF4-FFF2-40B4-BE49-F238E27FC236}">
                    <a16:creationId xmlns:a16="http://schemas.microsoft.com/office/drawing/2014/main" id="{54DE9E62-BD56-4FB2-8323-9E6ED756CF7E}"/>
                  </a:ext>
                </a:extLst>
              </p:cNvPr>
              <p:cNvCxnSpPr/>
              <p:nvPr/>
            </p:nvCxnSpPr>
            <p:spPr>
              <a:xfrm>
                <a:off x="4209835" y="4131305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CD9D352F-8DF1-465F-AB6A-6EE3A5A2BDEC}"/>
                  </a:ext>
                </a:extLst>
              </p:cNvPr>
              <p:cNvSpPr/>
              <p:nvPr/>
            </p:nvSpPr>
            <p:spPr>
              <a:xfrm>
                <a:off x="4254835" y="4086305"/>
                <a:ext cx="90000" cy="9000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1D139410-6317-4E11-AD48-CE46A9D65683}"/>
                </a:ext>
              </a:extLst>
            </p:cNvPr>
            <p:cNvGrpSpPr/>
            <p:nvPr/>
          </p:nvGrpSpPr>
          <p:grpSpPr>
            <a:xfrm>
              <a:off x="4216978" y="3804761"/>
              <a:ext cx="729146" cy="200055"/>
              <a:chOff x="4216978" y="3590440"/>
              <a:chExt cx="729146" cy="200055"/>
            </a:xfrm>
          </p:grpSpPr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49B5C02D-8364-47C2-9BE1-458C3B27D4A2}"/>
                  </a:ext>
                </a:extLst>
              </p:cNvPr>
              <p:cNvSpPr txBox="1"/>
              <p:nvPr/>
            </p:nvSpPr>
            <p:spPr>
              <a:xfrm>
                <a:off x="4323889" y="3590440"/>
                <a:ext cx="622235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Parent </a:t>
                </a:r>
                <a:endParaRPr kumimoji="1" lang="ja-JP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5A264F2D-EE04-4233-AB95-B332B646024B}"/>
                  </a:ext>
                </a:extLst>
              </p:cNvPr>
              <p:cNvCxnSpPr/>
              <p:nvPr/>
            </p:nvCxnSpPr>
            <p:spPr>
              <a:xfrm>
                <a:off x="4216978" y="3706206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B6E84E45-EF0A-4160-B3F7-6D4A1EEF2637}"/>
                  </a:ext>
                </a:extLst>
              </p:cNvPr>
              <p:cNvSpPr/>
              <p:nvPr/>
            </p:nvSpPr>
            <p:spPr>
              <a:xfrm>
                <a:off x="4261978" y="3661206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9973B6AE-6AD1-4594-8928-E75E079AC766}"/>
                </a:ext>
              </a:extLst>
            </p:cNvPr>
            <p:cNvGrpSpPr/>
            <p:nvPr/>
          </p:nvGrpSpPr>
          <p:grpSpPr>
            <a:xfrm>
              <a:off x="4209835" y="4017311"/>
              <a:ext cx="729146" cy="278904"/>
              <a:chOff x="4209835" y="3789740"/>
              <a:chExt cx="729146" cy="278904"/>
            </a:xfrm>
          </p:grpSpPr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DCB56CD9-56E9-499E-AAFD-F56294C20E7B}"/>
                  </a:ext>
                </a:extLst>
              </p:cNvPr>
              <p:cNvSpPr txBox="1"/>
              <p:nvPr/>
            </p:nvSpPr>
            <p:spPr>
              <a:xfrm>
                <a:off x="4316746" y="3789740"/>
                <a:ext cx="622235" cy="2789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7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EV </a:t>
                </a:r>
                <a:endParaRPr kumimoji="1" lang="ja-JP" altLang="en-US" sz="7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981CEFE3-4743-4C9B-843F-D1173CEAB992}"/>
                  </a:ext>
                </a:extLst>
              </p:cNvPr>
              <p:cNvCxnSpPr/>
              <p:nvPr/>
            </p:nvCxnSpPr>
            <p:spPr>
              <a:xfrm>
                <a:off x="4209835" y="3905506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AC86C694-5791-439A-8607-E30E14A1CBCC}"/>
                  </a:ext>
                </a:extLst>
              </p:cNvPr>
              <p:cNvSpPr/>
              <p:nvPr/>
            </p:nvSpPr>
            <p:spPr>
              <a:xfrm>
                <a:off x="4254835" y="3860506"/>
                <a:ext cx="90000" cy="9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966DD7B8-05C5-49BC-B68E-18BFB0410447}"/>
              </a:ext>
            </a:extLst>
          </p:cNvPr>
          <p:cNvSpPr txBox="1"/>
          <p:nvPr/>
        </p:nvSpPr>
        <p:spPr>
          <a:xfrm rot="16200000">
            <a:off x="1198434" y="3505966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8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Absorbance (450 nm)</a:t>
            </a:r>
          </a:p>
          <a:p>
            <a:pPr algn="ctr">
              <a:defRPr sz="8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(mean ± SD)</a:t>
            </a:r>
            <a:endParaRPr lang="ja-JP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E9F1096-02A4-4670-9065-FED866738E0A}"/>
              </a:ext>
            </a:extLst>
          </p:cNvPr>
          <p:cNvSpPr txBox="1"/>
          <p:nvPr/>
        </p:nvSpPr>
        <p:spPr>
          <a:xfrm>
            <a:off x="2871647" y="3655346"/>
            <a:ext cx="474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/>
              <a:t>*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BFC3E8A-1009-479A-8194-DF55E1F05686}"/>
              </a:ext>
            </a:extLst>
          </p:cNvPr>
          <p:cNvSpPr txBox="1"/>
          <p:nvPr/>
        </p:nvSpPr>
        <p:spPr>
          <a:xfrm>
            <a:off x="3072530" y="3285882"/>
            <a:ext cx="4702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  <a:endParaRPr kumimoji="1" lang="ja-JP" alt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05D42DC3-ED8F-40EC-A549-ABF97BA7BADB}"/>
              </a:ext>
            </a:extLst>
          </p:cNvPr>
          <p:cNvCxnSpPr/>
          <p:nvPr/>
        </p:nvCxnSpPr>
        <p:spPr>
          <a:xfrm>
            <a:off x="3182302" y="3324517"/>
            <a:ext cx="0" cy="14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" name="グラフ 56">
            <a:extLst>
              <a:ext uri="{FF2B5EF4-FFF2-40B4-BE49-F238E27FC236}">
                <a16:creationId xmlns:a16="http://schemas.microsoft.com/office/drawing/2014/main" id="{EE93335D-65ED-479B-B468-781050568A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484248"/>
              </p:ext>
            </p:extLst>
          </p:nvPr>
        </p:nvGraphicFramePr>
        <p:xfrm>
          <a:off x="3879703" y="3079328"/>
          <a:ext cx="1512000" cy="133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68C63AE-4708-4C3D-BAD5-05F763E64C48}"/>
              </a:ext>
            </a:extLst>
          </p:cNvPr>
          <p:cNvSpPr txBox="1"/>
          <p:nvPr/>
        </p:nvSpPr>
        <p:spPr>
          <a:xfrm>
            <a:off x="4183065" y="2799822"/>
            <a:ext cx="979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SW480</a:t>
            </a:r>
          </a:p>
          <a:p>
            <a:pPr algn="ctr"/>
            <a:r>
              <a:rPr kumimoji="1"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1% FBS</a:t>
            </a:r>
            <a:endParaRPr kumimoji="1" lang="ja-JP" alt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CD2859CC-8911-4A43-AD7C-958F2F8AB430}"/>
              </a:ext>
            </a:extLst>
          </p:cNvPr>
          <p:cNvGrpSpPr/>
          <p:nvPr/>
        </p:nvGrpSpPr>
        <p:grpSpPr>
          <a:xfrm>
            <a:off x="4252819" y="3191997"/>
            <a:ext cx="864746" cy="640543"/>
            <a:chOff x="4209835" y="3804761"/>
            <a:chExt cx="864746" cy="640543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69E0045F-E88D-4812-9340-13862898F5C8}"/>
                </a:ext>
              </a:extLst>
            </p:cNvPr>
            <p:cNvGrpSpPr/>
            <p:nvPr/>
          </p:nvGrpSpPr>
          <p:grpSpPr>
            <a:xfrm>
              <a:off x="4209835" y="4229860"/>
              <a:ext cx="864746" cy="215444"/>
              <a:chOff x="4209835" y="4015539"/>
              <a:chExt cx="864746" cy="215444"/>
            </a:xfrm>
          </p:grpSpPr>
          <p:sp>
            <p:nvSpPr>
              <p:cNvPr id="69" name="テキスト ボックス 68">
                <a:extLst>
                  <a:ext uri="{FF2B5EF4-FFF2-40B4-BE49-F238E27FC236}">
                    <a16:creationId xmlns:a16="http://schemas.microsoft.com/office/drawing/2014/main" id="{D185A319-16FE-485A-B2E6-5F43DC4E1C46}"/>
                  </a:ext>
                </a:extLst>
              </p:cNvPr>
              <p:cNvSpPr txBox="1"/>
              <p:nvPr/>
            </p:nvSpPr>
            <p:spPr>
              <a:xfrm>
                <a:off x="4316746" y="4015539"/>
                <a:ext cx="7578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OE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1" name="直線コネクタ 70">
                <a:extLst>
                  <a:ext uri="{FF2B5EF4-FFF2-40B4-BE49-F238E27FC236}">
                    <a16:creationId xmlns:a16="http://schemas.microsoft.com/office/drawing/2014/main" id="{E6FDB6D9-6714-47BE-8B81-EA3714DC9C9B}"/>
                  </a:ext>
                </a:extLst>
              </p:cNvPr>
              <p:cNvCxnSpPr/>
              <p:nvPr/>
            </p:nvCxnSpPr>
            <p:spPr>
              <a:xfrm>
                <a:off x="4209835" y="4131305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BBA67807-B2DA-4980-87C8-83C6088EFF2B}"/>
                  </a:ext>
                </a:extLst>
              </p:cNvPr>
              <p:cNvSpPr/>
              <p:nvPr/>
            </p:nvSpPr>
            <p:spPr>
              <a:xfrm>
                <a:off x="4254835" y="4086305"/>
                <a:ext cx="90000" cy="90000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DBCEB2ED-6DE8-4AA0-8751-B07489D0962F}"/>
                </a:ext>
              </a:extLst>
            </p:cNvPr>
            <p:cNvGrpSpPr/>
            <p:nvPr/>
          </p:nvGrpSpPr>
          <p:grpSpPr>
            <a:xfrm>
              <a:off x="4216978" y="3804761"/>
              <a:ext cx="729146" cy="215444"/>
              <a:chOff x="4216978" y="3590440"/>
              <a:chExt cx="729146" cy="215444"/>
            </a:xfrm>
          </p:grpSpPr>
          <p:sp>
            <p:nvSpPr>
              <p:cNvPr id="66" name="テキスト ボックス 65">
                <a:extLst>
                  <a:ext uri="{FF2B5EF4-FFF2-40B4-BE49-F238E27FC236}">
                    <a16:creationId xmlns:a16="http://schemas.microsoft.com/office/drawing/2014/main" id="{11DD056A-A8D4-4D53-B3DD-CCC0A2F9066D}"/>
                  </a:ext>
                </a:extLst>
              </p:cNvPr>
              <p:cNvSpPr txBox="1"/>
              <p:nvPr/>
            </p:nvSpPr>
            <p:spPr>
              <a:xfrm>
                <a:off x="4323889" y="3590440"/>
                <a:ext cx="6222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Parent 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7" name="直線コネクタ 66">
                <a:extLst>
                  <a:ext uri="{FF2B5EF4-FFF2-40B4-BE49-F238E27FC236}">
                    <a16:creationId xmlns:a16="http://schemas.microsoft.com/office/drawing/2014/main" id="{499DEE8B-0FCF-4FC8-8AF1-FCDFEDA46DD2}"/>
                  </a:ext>
                </a:extLst>
              </p:cNvPr>
              <p:cNvCxnSpPr/>
              <p:nvPr/>
            </p:nvCxnSpPr>
            <p:spPr>
              <a:xfrm>
                <a:off x="4216978" y="3706206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54906810-29E1-44AF-8C00-2F63BA503A83}"/>
                  </a:ext>
                </a:extLst>
              </p:cNvPr>
              <p:cNvSpPr/>
              <p:nvPr/>
            </p:nvSpPr>
            <p:spPr>
              <a:xfrm>
                <a:off x="4261978" y="3661206"/>
                <a:ext cx="90000" cy="9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B71D3FFC-5787-4152-88F6-789AD6639E33}"/>
                </a:ext>
              </a:extLst>
            </p:cNvPr>
            <p:cNvGrpSpPr/>
            <p:nvPr/>
          </p:nvGrpSpPr>
          <p:grpSpPr>
            <a:xfrm>
              <a:off x="4209835" y="4017311"/>
              <a:ext cx="729146" cy="215444"/>
              <a:chOff x="4209835" y="3789740"/>
              <a:chExt cx="729146" cy="215444"/>
            </a:xfrm>
          </p:grpSpPr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BD0EB590-30DD-4C79-94EF-1F38DF273129}"/>
                  </a:ext>
                </a:extLst>
              </p:cNvPr>
              <p:cNvSpPr txBox="1"/>
              <p:nvPr/>
            </p:nvSpPr>
            <p:spPr>
              <a:xfrm>
                <a:off x="4316746" y="3789740"/>
                <a:ext cx="6222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EV </a:t>
                </a:r>
                <a:endParaRPr kumimoji="1" lang="ja-JP" alt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4" name="直線コネクタ 63">
                <a:extLst>
                  <a:ext uri="{FF2B5EF4-FFF2-40B4-BE49-F238E27FC236}">
                    <a16:creationId xmlns:a16="http://schemas.microsoft.com/office/drawing/2014/main" id="{F43394F6-BD9B-4077-BA24-40E9F5711D16}"/>
                  </a:ext>
                </a:extLst>
              </p:cNvPr>
              <p:cNvCxnSpPr/>
              <p:nvPr/>
            </p:nvCxnSpPr>
            <p:spPr>
              <a:xfrm>
                <a:off x="4209835" y="3905506"/>
                <a:ext cx="18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正方形/長方形 64">
                <a:extLst>
                  <a:ext uri="{FF2B5EF4-FFF2-40B4-BE49-F238E27FC236}">
                    <a16:creationId xmlns:a16="http://schemas.microsoft.com/office/drawing/2014/main" id="{E021C607-2AC9-49A1-A8CA-0CD54AF10A53}"/>
                  </a:ext>
                </a:extLst>
              </p:cNvPr>
              <p:cNvSpPr/>
              <p:nvPr/>
            </p:nvSpPr>
            <p:spPr>
              <a:xfrm>
                <a:off x="4254835" y="3860506"/>
                <a:ext cx="90000" cy="900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/>
              </a:p>
            </p:txBody>
          </p:sp>
        </p:grp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4D5AF92B-6C2B-4DD8-9583-6F1985C1089B}"/>
              </a:ext>
            </a:extLst>
          </p:cNvPr>
          <p:cNvSpPr txBox="1"/>
          <p:nvPr/>
        </p:nvSpPr>
        <p:spPr>
          <a:xfrm>
            <a:off x="3486635" y="2816593"/>
            <a:ext cx="4330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F3293070-7C5E-4D8F-BE5A-5F6D5ED866E3}"/>
              </a:ext>
            </a:extLst>
          </p:cNvPr>
          <p:cNvSpPr txBox="1"/>
          <p:nvPr/>
        </p:nvSpPr>
        <p:spPr>
          <a:xfrm rot="16200000">
            <a:off x="3185616" y="3486051"/>
            <a:ext cx="12314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8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Absorbance (450 nm)</a:t>
            </a:r>
          </a:p>
          <a:p>
            <a:pPr algn="ctr">
              <a:defRPr sz="800" b="1" i="0" u="none" strike="noStrike" kern="1200" baseline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(mean ± SD)</a:t>
            </a:r>
            <a:endParaRPr lang="ja-JP" altLang="ja-JP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A5C29CF0-9FC1-4501-8083-E0FAA2C204BF}"/>
              </a:ext>
            </a:extLst>
          </p:cNvPr>
          <p:cNvSpPr txBox="1"/>
          <p:nvPr/>
        </p:nvSpPr>
        <p:spPr>
          <a:xfrm>
            <a:off x="4840317" y="3294180"/>
            <a:ext cx="474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84147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FABD290F-FB86-425E-B81D-7981484D66D3}" vid="{D6348367-257E-48E9-A992-0ADBD24ADBE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Result report</Template>
  <TotalTime>55592</TotalTime>
  <Words>91</Words>
  <Application>Microsoft Office PowerPoint</Application>
  <PresentationFormat>画面に合わせる (4:3)</PresentationFormat>
  <Paragraphs>36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森 祐輔</dc:creator>
  <cp:lastModifiedBy>OSAMU SHIMOZATO</cp:lastModifiedBy>
  <cp:revision>530</cp:revision>
  <cp:lastPrinted>2019-03-04T00:39:08Z</cp:lastPrinted>
  <dcterms:created xsi:type="dcterms:W3CDTF">2018-06-15T01:54:57Z</dcterms:created>
  <dcterms:modified xsi:type="dcterms:W3CDTF">2021-03-05T04:58:06Z</dcterms:modified>
</cp:coreProperties>
</file>