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handoutMasterIdLst>
    <p:handoutMasterId r:id="rId4"/>
  </p:handoutMasterIdLst>
  <p:sldIdLst>
    <p:sldId id="276" r:id="rId2"/>
  </p:sldIdLst>
  <p:sldSz cx="6858000" cy="9144000" type="screen4x3"/>
  <p:notesSz cx="6735763" cy="986948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4042" autoAdjust="0"/>
    <p:restoredTop sz="94660"/>
  </p:normalViewPr>
  <p:slideViewPr>
    <p:cSldViewPr snapToGrid="0">
      <p:cViewPr>
        <p:scale>
          <a:sx n="154" d="100"/>
          <a:sy n="154" d="100"/>
        </p:scale>
        <p:origin x="-822" y="-4662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>
      <p:cViewPr varScale="1">
        <p:scale>
          <a:sx n="45" d="100"/>
          <a:sy n="45" d="100"/>
        </p:scale>
        <p:origin x="3018" y="6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Yusuke%20Mori\Documents\&#21315;&#33865;&#30476;&#12364;&#12435;&#12475;&#12531;&#12479;&#30740;&#31350;&#25152;\&#21315;&#33865;&#30476;&#12364;&#12435;&#12475;&#12531;&#12479;&#12540;&#30740;&#31350;&#25152;&#12540;MORI\&#23455;&#39443;&#12487;&#12540;&#12479;\Trypan%20blue%20assay\No.681%20P.117%20SW480%20CD133-OE%20result%20&amp;%20summary\No.681%20P.117%20SW480%201%25%20FBS%20trypan%20blue%20summary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summary!$G$21</c:f>
              <c:strCache>
                <c:ptCount val="1"/>
                <c:pt idx="0">
                  <c:v>Empty</c:v>
                </c:pt>
              </c:strCache>
            </c:strRef>
          </c:tx>
          <c:spPr>
            <a:solidFill>
              <a:schemeClr val="bg1"/>
            </a:solidFill>
            <a:ln>
              <a:solidFill>
                <a:schemeClr val="tx1"/>
              </a:solidFill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summary!$G$28:$G$29</c:f>
                <c:numCache>
                  <c:formatCode>General</c:formatCode>
                  <c:ptCount val="2"/>
                  <c:pt idx="0">
                    <c:v>4.3625802693602287</c:v>
                  </c:pt>
                  <c:pt idx="1">
                    <c:v>12.289548463649577</c:v>
                  </c:pt>
                </c:numCache>
              </c:numRef>
            </c:plus>
            <c:minus>
              <c:numRef>
                <c:f>summary!$G$28:$G$29</c:f>
                <c:numCache>
                  <c:formatCode>General</c:formatCode>
                  <c:ptCount val="2"/>
                  <c:pt idx="0">
                    <c:v>4.3625802693602287</c:v>
                  </c:pt>
                  <c:pt idx="1">
                    <c:v>12.289548463649577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summary!$F$22:$F$23</c:f>
              <c:strCache>
                <c:ptCount val="2"/>
                <c:pt idx="0">
                  <c:v>10% FBS</c:v>
                </c:pt>
                <c:pt idx="1">
                  <c:v>1% FBS</c:v>
                </c:pt>
              </c:strCache>
            </c:strRef>
          </c:cat>
          <c:val>
            <c:numRef>
              <c:f>summary!$G$22:$G$23</c:f>
              <c:numCache>
                <c:formatCode>General</c:formatCode>
                <c:ptCount val="2"/>
                <c:pt idx="0">
                  <c:v>12.451185869463041</c:v>
                </c:pt>
                <c:pt idx="1">
                  <c:v>49.908777246555346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72E-4DDA-9CB2-28F262B84994}"/>
            </c:ext>
          </c:extLst>
        </c:ser>
        <c:ser>
          <c:idx val="1"/>
          <c:order val="1"/>
          <c:tx>
            <c:strRef>
              <c:f>summary!$H$21</c:f>
              <c:strCache>
                <c:ptCount val="1"/>
                <c:pt idx="0">
                  <c:v>CD133-WT</c:v>
                </c:pt>
              </c:strCache>
            </c:strRef>
          </c:tx>
          <c:spPr>
            <a:solidFill>
              <a:schemeClr val="accent1"/>
            </a:solidFill>
            <a:ln>
              <a:solidFill>
                <a:schemeClr val="tx1"/>
              </a:solidFill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summary!$H$28:$H$29</c:f>
                <c:numCache>
                  <c:formatCode>General</c:formatCode>
                  <c:ptCount val="2"/>
                  <c:pt idx="0">
                    <c:v>6.0991493121852072</c:v>
                  </c:pt>
                  <c:pt idx="1">
                    <c:v>10.847282373233114</c:v>
                  </c:pt>
                </c:numCache>
              </c:numRef>
            </c:plus>
            <c:minus>
              <c:numRef>
                <c:f>summary!$H$28:$H$29</c:f>
                <c:numCache>
                  <c:formatCode>General</c:formatCode>
                  <c:ptCount val="2"/>
                  <c:pt idx="0">
                    <c:v>6.0991493121852072</c:v>
                  </c:pt>
                  <c:pt idx="1">
                    <c:v>10.847282373233114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summary!$F$22:$F$23</c:f>
              <c:strCache>
                <c:ptCount val="2"/>
                <c:pt idx="0">
                  <c:v>10% FBS</c:v>
                </c:pt>
                <c:pt idx="1">
                  <c:v>1% FBS</c:v>
                </c:pt>
              </c:strCache>
            </c:strRef>
          </c:cat>
          <c:val>
            <c:numRef>
              <c:f>summary!$H$22:$H$23</c:f>
              <c:numCache>
                <c:formatCode>General</c:formatCode>
                <c:ptCount val="2"/>
                <c:pt idx="0">
                  <c:v>13.969106006053394</c:v>
                </c:pt>
                <c:pt idx="1">
                  <c:v>25.326398586877445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C72E-4DDA-9CB2-28F262B84994}"/>
            </c:ext>
          </c:extLst>
        </c:ser>
        <c:ser>
          <c:idx val="2"/>
          <c:order val="2"/>
          <c:tx>
            <c:strRef>
              <c:f>summary!$I$21</c:f>
              <c:strCache>
                <c:ptCount val="1"/>
                <c:pt idx="0">
                  <c:v>CD133-FF</c:v>
                </c:pt>
              </c:strCache>
            </c:strRef>
          </c:tx>
          <c:spPr>
            <a:pattFill prst="ltDnDiag">
              <a:fgClr>
                <a:schemeClr val="tx1">
                  <a:lumMod val="65000"/>
                  <a:lumOff val="35000"/>
                </a:schemeClr>
              </a:fgClr>
              <a:bgClr>
                <a:schemeClr val="bg1"/>
              </a:bgClr>
            </a:pattFill>
            <a:ln>
              <a:solidFill>
                <a:schemeClr val="tx1"/>
              </a:solidFill>
            </a:ln>
            <a:effectLst/>
          </c:spPr>
          <c:invertIfNegative val="0"/>
          <c:dPt>
            <c:idx val="1"/>
            <c:invertIfNegative val="0"/>
            <c:bubble3D val="0"/>
            <c:spPr>
              <a:pattFill prst="ltDnDiag">
                <a:fgClr>
                  <a:schemeClr val="bg2">
                    <a:lumMod val="10000"/>
                  </a:schemeClr>
                </a:fgClr>
                <a:bgClr>
                  <a:schemeClr val="bg1"/>
                </a:bgClr>
              </a:pattFill>
              <a:ln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C72E-4DDA-9CB2-28F262B84994}"/>
              </c:ext>
            </c:extLst>
          </c:dPt>
          <c:errBars>
            <c:errBarType val="both"/>
            <c:errValType val="cust"/>
            <c:noEndCap val="0"/>
            <c:plus>
              <c:numRef>
                <c:f>summary!$I$28:$I$29</c:f>
                <c:numCache>
                  <c:formatCode>General</c:formatCode>
                  <c:ptCount val="2"/>
                  <c:pt idx="0">
                    <c:v>3.2675140740681532</c:v>
                  </c:pt>
                  <c:pt idx="1">
                    <c:v>10.243930943894521</c:v>
                  </c:pt>
                </c:numCache>
              </c:numRef>
            </c:plus>
            <c:minus>
              <c:numRef>
                <c:f>summary!$I$28:$I$29</c:f>
                <c:numCache>
                  <c:formatCode>General</c:formatCode>
                  <c:ptCount val="2"/>
                  <c:pt idx="0">
                    <c:v>3.2675140740681532</c:v>
                  </c:pt>
                  <c:pt idx="1">
                    <c:v>10.243930943894521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summary!$F$22:$F$23</c:f>
              <c:strCache>
                <c:ptCount val="2"/>
                <c:pt idx="0">
                  <c:v>10% FBS</c:v>
                </c:pt>
                <c:pt idx="1">
                  <c:v>1% FBS</c:v>
                </c:pt>
              </c:strCache>
            </c:strRef>
          </c:cat>
          <c:val>
            <c:numRef>
              <c:f>summary!$I$22:$I$23</c:f>
              <c:numCache>
                <c:formatCode>General</c:formatCode>
                <c:ptCount val="2"/>
                <c:pt idx="0">
                  <c:v>9.0923180241334549</c:v>
                </c:pt>
                <c:pt idx="1">
                  <c:v>47.001855107406271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C72E-4DDA-9CB2-28F262B84994}"/>
            </c:ext>
          </c:extLst>
        </c:ser>
        <c:ser>
          <c:idx val="3"/>
          <c:order val="3"/>
          <c:tx>
            <c:strRef>
              <c:f>summary!$J$21</c:f>
              <c:strCache>
                <c:ptCount val="1"/>
                <c:pt idx="0">
                  <c:v>CD133-EE</c:v>
                </c:pt>
              </c:strCache>
            </c:strRef>
          </c:tx>
          <c:spPr>
            <a:solidFill>
              <a:srgbClr val="FF0000"/>
            </a:solidFill>
            <a:ln>
              <a:solidFill>
                <a:schemeClr val="tx1"/>
              </a:solidFill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summary!$J$28:$J$29</c:f>
                <c:numCache>
                  <c:formatCode>General</c:formatCode>
                  <c:ptCount val="2"/>
                  <c:pt idx="0">
                    <c:v>6.8937644613083702</c:v>
                  </c:pt>
                  <c:pt idx="1">
                    <c:v>7.8055123675744484</c:v>
                  </c:pt>
                </c:numCache>
              </c:numRef>
            </c:plus>
            <c:minus>
              <c:numRef>
                <c:f>summary!$J$28:$J$29</c:f>
                <c:numCache>
                  <c:formatCode>General</c:formatCode>
                  <c:ptCount val="2"/>
                  <c:pt idx="0">
                    <c:v>6.8937644613083702</c:v>
                  </c:pt>
                  <c:pt idx="1">
                    <c:v>7.8055123675744484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summary!$F$22:$F$23</c:f>
              <c:strCache>
                <c:ptCount val="2"/>
                <c:pt idx="0">
                  <c:v>10% FBS</c:v>
                </c:pt>
                <c:pt idx="1">
                  <c:v>1% FBS</c:v>
                </c:pt>
              </c:strCache>
            </c:strRef>
          </c:cat>
          <c:val>
            <c:numRef>
              <c:f>summary!$J$22:$J$23</c:f>
              <c:numCache>
                <c:formatCode>General</c:formatCode>
                <c:ptCount val="2"/>
                <c:pt idx="0">
                  <c:v>11.480380993202632</c:v>
                </c:pt>
                <c:pt idx="1">
                  <c:v>33.686252006515716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C72E-4DDA-9CB2-28F262B8499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14332032"/>
        <c:axId val="114333568"/>
      </c:barChart>
      <c:catAx>
        <c:axId val="11433203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ja-JP"/>
          </a:p>
        </c:txPr>
        <c:crossAx val="114333568"/>
        <c:crosses val="autoZero"/>
        <c:auto val="1"/>
        <c:lblAlgn val="ctr"/>
        <c:lblOffset val="100"/>
        <c:noMultiLvlLbl val="0"/>
      </c:catAx>
      <c:valAx>
        <c:axId val="114333568"/>
        <c:scaling>
          <c:orientation val="minMax"/>
          <c:max val="70"/>
          <c:min val="0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ja-JP"/>
          </a:p>
        </c:txPr>
        <c:crossAx val="114332032"/>
        <c:crosses val="autoZero"/>
        <c:crossBetween val="between"/>
        <c:majorUnit val="20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b="1">
          <a:solidFill>
            <a:schemeClr val="tx1"/>
          </a:solidFill>
        </a:defRPr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>
            <a:extLst>
              <a:ext uri="{FF2B5EF4-FFF2-40B4-BE49-F238E27FC236}">
                <a16:creationId xmlns:a16="http://schemas.microsoft.com/office/drawing/2014/main" id="{E8E60AD7-C5F0-4FCD-A07F-C30F3D84FBC1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9413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4CD9B408-F045-4210-8B83-6C1F63FC239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14763" y="0"/>
            <a:ext cx="2919412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BF854FF-DC71-4F49-9350-09C3345682F7}" type="datetimeFigureOut">
              <a:rPr kumimoji="1" lang="ja-JP" altLang="en-US" smtClean="0"/>
              <a:t>2021/3/5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6F1A9062-996E-46D1-90A6-EBDF693A251F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374188"/>
            <a:ext cx="2919413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EB7A9968-265E-4AEF-B485-8E336367F40C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14763" y="9374188"/>
            <a:ext cx="2919412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FD9B08B-E963-45BE-AC91-1005DA688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67828107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9413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14763" y="0"/>
            <a:ext cx="2919412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C10300F-7F81-4B57-9001-F5FB256D0334}" type="datetimeFigureOut">
              <a:rPr kumimoji="1" lang="ja-JP" altLang="en-US" smtClean="0"/>
              <a:t>2021/3/5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119313" y="1233488"/>
            <a:ext cx="2497137" cy="3330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3100" y="4749800"/>
            <a:ext cx="5389563" cy="38862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374188"/>
            <a:ext cx="2919413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14763" y="9374188"/>
            <a:ext cx="2919412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606504-2BEE-4913-8AA3-A76A2972A12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86562520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D21A08-0B39-4283-863E-8233AEBDA637}" type="datetime1">
              <a:rPr kumimoji="1" lang="ja-JP" altLang="en-US" smtClean="0"/>
              <a:t>2021/3/5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１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406C85-1CC0-46FC-85B4-2BE9AB76AC3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537759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EDA4BE-BADD-4207-84AA-A511D78381E3}" type="datetime1">
              <a:rPr kumimoji="1" lang="ja-JP" altLang="en-US" smtClean="0"/>
              <a:t>2021/3/5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１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406C85-1CC0-46FC-85B4-2BE9AB76AC3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015116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3FD3B6-6DE3-4E29-BC2B-FD1F8B1B0A80}" type="datetime1">
              <a:rPr kumimoji="1" lang="ja-JP" altLang="en-US" smtClean="0"/>
              <a:t>2021/3/5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１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406C85-1CC0-46FC-85B4-2BE9AB76AC3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033274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63949F-8A40-4FA3-913F-34F35893E255}" type="datetime1">
              <a:rPr kumimoji="1" lang="ja-JP" altLang="en-US" smtClean="0"/>
              <a:t>2021/3/5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１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406C85-1CC0-46FC-85B4-2BE9AB76AC3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100931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86E18-AF2F-41CC-A70F-267FCC6A7849}" type="datetime1">
              <a:rPr kumimoji="1" lang="ja-JP" altLang="en-US" smtClean="0"/>
              <a:t>2021/3/5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１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406C85-1CC0-46FC-85B4-2BE9AB76AC3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306504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6EB715-369D-4942-89B1-F9910DBE8486}" type="datetime1">
              <a:rPr kumimoji="1" lang="ja-JP" altLang="en-US" smtClean="0"/>
              <a:t>2021/3/5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１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406C85-1CC0-46FC-85B4-2BE9AB76AC3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958986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EBD40A-04BC-409B-A390-6FD4C9596817}" type="datetime1">
              <a:rPr kumimoji="1" lang="ja-JP" altLang="en-US" smtClean="0"/>
              <a:t>2021/3/5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１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406C85-1CC0-46FC-85B4-2BE9AB76AC3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242017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B511F-2773-428C-9E72-F753DDE9B232}" type="datetime1">
              <a:rPr kumimoji="1" lang="ja-JP" altLang="en-US" smtClean="0"/>
              <a:t>2021/3/5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１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406C85-1CC0-46FC-85B4-2BE9AB76AC3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477131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C3640D-118A-4F04-A093-06C86D976A2C}" type="datetime1">
              <a:rPr kumimoji="1" lang="ja-JP" altLang="en-US" smtClean="0"/>
              <a:t>2021/3/5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１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406C85-1CC0-46FC-85B4-2BE9AB76AC3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707518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66C58F-40C2-48C5-B6A6-CD4E502632BD}" type="datetime1">
              <a:rPr kumimoji="1" lang="ja-JP" altLang="en-US" smtClean="0"/>
              <a:t>2021/3/5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１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406C85-1CC0-46FC-85B4-2BE9AB76AC3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552196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F82E4D-14F8-4451-A9E5-BE3E213B0373}" type="datetime1">
              <a:rPr kumimoji="1" lang="ja-JP" altLang="en-US" smtClean="0"/>
              <a:t>2021/3/5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１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406C85-1CC0-46FC-85B4-2BE9AB76AC3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393049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C4E50F-910A-43C7-88AC-4DBC307355B4}" type="datetime1">
              <a:rPr kumimoji="1" lang="ja-JP" altLang="en-US" smtClean="0"/>
              <a:t>2021/3/5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kumimoji="1" lang="ja-JP" altLang="en-US"/>
              <a:t>１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657475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406C85-1CC0-46FC-85B4-2BE9AB76AC30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764457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13" Type="http://schemas.openxmlformats.org/officeDocument/2006/relationships/image" Target="../media/image9.png"/><Relationship Id="rId18" Type="http://schemas.openxmlformats.org/officeDocument/2006/relationships/image" Target="../media/image12.png"/><Relationship Id="rId3" Type="http://schemas.openxmlformats.org/officeDocument/2006/relationships/image" Target="../media/image1.png"/><Relationship Id="rId7" Type="http://schemas.microsoft.com/office/2007/relationships/hdphoto" Target="../media/hdphoto2.wdp"/><Relationship Id="rId12" Type="http://schemas.openxmlformats.org/officeDocument/2006/relationships/image" Target="../media/image8.png"/><Relationship Id="rId17" Type="http://schemas.openxmlformats.org/officeDocument/2006/relationships/image" Target="../media/image11.png"/><Relationship Id="rId2" Type="http://schemas.openxmlformats.org/officeDocument/2006/relationships/chart" Target="../charts/chart1.xml"/><Relationship Id="rId16" Type="http://schemas.microsoft.com/office/2007/relationships/hdphoto" Target="../media/hdphoto4.wdp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11" Type="http://schemas.openxmlformats.org/officeDocument/2006/relationships/image" Target="../media/image7.png"/><Relationship Id="rId5" Type="http://schemas.microsoft.com/office/2007/relationships/hdphoto" Target="../media/hdphoto1.wdp"/><Relationship Id="rId15" Type="http://schemas.openxmlformats.org/officeDocument/2006/relationships/image" Target="../media/image10.png"/><Relationship Id="rId10" Type="http://schemas.openxmlformats.org/officeDocument/2006/relationships/image" Target="../media/image6.png"/><Relationship Id="rId19" Type="http://schemas.microsoft.com/office/2007/relationships/hdphoto" Target="../media/hdphoto5.wdp"/><Relationship Id="rId4" Type="http://schemas.openxmlformats.org/officeDocument/2006/relationships/image" Target="../media/image2.png"/><Relationship Id="rId9" Type="http://schemas.openxmlformats.org/officeDocument/2006/relationships/image" Target="../media/image5.png"/><Relationship Id="rId14" Type="http://schemas.microsoft.com/office/2007/relationships/hdphoto" Target="../media/hdphoto3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91" name="グラフ 190">
            <a:extLst>
              <a:ext uri="{FF2B5EF4-FFF2-40B4-BE49-F238E27FC236}">
                <a16:creationId xmlns:a16="http://schemas.microsoft.com/office/drawing/2014/main" id="{3422F740-0457-46E2-B461-25F8A42237C1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10819575"/>
              </p:ext>
            </p:extLst>
          </p:nvPr>
        </p:nvGraphicFramePr>
        <p:xfrm>
          <a:off x="2834662" y="3188026"/>
          <a:ext cx="1731444" cy="131586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29" name="テキスト ボックス 128">
            <a:extLst>
              <a:ext uri="{FF2B5EF4-FFF2-40B4-BE49-F238E27FC236}">
                <a16:creationId xmlns:a16="http://schemas.microsoft.com/office/drawing/2014/main" id="{95F3599C-73CC-4EA5-95A2-73753B6D7612}"/>
              </a:ext>
            </a:extLst>
          </p:cNvPr>
          <p:cNvSpPr txBox="1"/>
          <p:nvPr/>
        </p:nvSpPr>
        <p:spPr>
          <a:xfrm>
            <a:off x="2194144" y="3091395"/>
            <a:ext cx="4601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200" b="1" dirty="0"/>
              <a:t>(B)</a:t>
            </a:r>
            <a:endParaRPr kumimoji="1" lang="ja-JP" altLang="en-US" sz="1200" b="1" dirty="0"/>
          </a:p>
        </p:txBody>
      </p:sp>
      <p:sp>
        <p:nvSpPr>
          <p:cNvPr id="60" name="テキスト ボックス 59">
            <a:extLst>
              <a:ext uri="{FF2B5EF4-FFF2-40B4-BE49-F238E27FC236}">
                <a16:creationId xmlns:a16="http://schemas.microsoft.com/office/drawing/2014/main" id="{6CBEABA0-BCFB-4ECA-AB1D-7A37C2A1E65E}"/>
              </a:ext>
            </a:extLst>
          </p:cNvPr>
          <p:cNvSpPr txBox="1"/>
          <p:nvPr/>
        </p:nvSpPr>
        <p:spPr>
          <a:xfrm>
            <a:off x="4167449" y="3513564"/>
            <a:ext cx="22779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000" b="1" dirty="0"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  <a:endParaRPr kumimoji="1" lang="ja-JP" alt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22" name="グループ化 21">
            <a:extLst>
              <a:ext uri="{FF2B5EF4-FFF2-40B4-BE49-F238E27FC236}">
                <a16:creationId xmlns:a16="http://schemas.microsoft.com/office/drawing/2014/main" id="{4938C3D9-B962-44F2-856F-2842B8CB5113}"/>
              </a:ext>
            </a:extLst>
          </p:cNvPr>
          <p:cNvGrpSpPr/>
          <p:nvPr/>
        </p:nvGrpSpPr>
        <p:grpSpPr>
          <a:xfrm>
            <a:off x="4499513" y="3378755"/>
            <a:ext cx="456832" cy="762059"/>
            <a:chOff x="-1501364" y="2916891"/>
            <a:chExt cx="456832" cy="795981"/>
          </a:xfrm>
        </p:grpSpPr>
        <p:grpSp>
          <p:nvGrpSpPr>
            <p:cNvPr id="17" name="グループ化 16">
              <a:extLst>
                <a:ext uri="{FF2B5EF4-FFF2-40B4-BE49-F238E27FC236}">
                  <a16:creationId xmlns:a16="http://schemas.microsoft.com/office/drawing/2014/main" id="{7326156E-B969-4568-8B67-EEB39DBC6E04}"/>
                </a:ext>
              </a:extLst>
            </p:cNvPr>
            <p:cNvGrpSpPr/>
            <p:nvPr/>
          </p:nvGrpSpPr>
          <p:grpSpPr>
            <a:xfrm>
              <a:off x="-1496665" y="2916891"/>
              <a:ext cx="452133" cy="225034"/>
              <a:chOff x="-1546546" y="3512971"/>
              <a:chExt cx="452133" cy="225034"/>
            </a:xfrm>
          </p:grpSpPr>
          <p:sp>
            <p:nvSpPr>
              <p:cNvPr id="8" name="正方形/長方形 7">
                <a:extLst>
                  <a:ext uri="{FF2B5EF4-FFF2-40B4-BE49-F238E27FC236}">
                    <a16:creationId xmlns:a16="http://schemas.microsoft.com/office/drawing/2014/main" id="{8DC13A52-129D-494A-99F5-DF28EED216A7}"/>
                  </a:ext>
                </a:extLst>
              </p:cNvPr>
              <p:cNvSpPr/>
              <p:nvPr/>
            </p:nvSpPr>
            <p:spPr>
              <a:xfrm>
                <a:off x="-1546546" y="3588605"/>
                <a:ext cx="72000" cy="72000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" name="テキスト ボックス 9">
                <a:extLst>
                  <a:ext uri="{FF2B5EF4-FFF2-40B4-BE49-F238E27FC236}">
                    <a16:creationId xmlns:a16="http://schemas.microsoft.com/office/drawing/2014/main" id="{22C2929E-749E-46C0-8901-7A5C0F1FA2DF}"/>
                  </a:ext>
                </a:extLst>
              </p:cNvPr>
              <p:cNvSpPr txBox="1"/>
              <p:nvPr/>
            </p:nvSpPr>
            <p:spPr>
              <a:xfrm>
                <a:off x="-1473935" y="3512971"/>
                <a:ext cx="379522" cy="22503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en-US" altLang="ja-JP" sz="8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EV</a:t>
                </a:r>
                <a:endParaRPr kumimoji="1" lang="ja-JP" altLang="en-US" sz="8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18" name="グループ化 17">
              <a:extLst>
                <a:ext uri="{FF2B5EF4-FFF2-40B4-BE49-F238E27FC236}">
                  <a16:creationId xmlns:a16="http://schemas.microsoft.com/office/drawing/2014/main" id="{AFBFEACD-1EAD-4659-AD09-48ADAE2C5F43}"/>
                </a:ext>
              </a:extLst>
            </p:cNvPr>
            <p:cNvGrpSpPr/>
            <p:nvPr/>
          </p:nvGrpSpPr>
          <p:grpSpPr>
            <a:xfrm>
              <a:off x="-1496665" y="3118035"/>
              <a:ext cx="429449" cy="225034"/>
              <a:chOff x="-1496665" y="3136967"/>
              <a:chExt cx="429449" cy="225034"/>
            </a:xfrm>
          </p:grpSpPr>
          <p:sp>
            <p:nvSpPr>
              <p:cNvPr id="9" name="正方形/長方形 8">
                <a:extLst>
                  <a:ext uri="{FF2B5EF4-FFF2-40B4-BE49-F238E27FC236}">
                    <a16:creationId xmlns:a16="http://schemas.microsoft.com/office/drawing/2014/main" id="{44D17105-D6DB-4583-8830-4C0F6AA166C9}"/>
                  </a:ext>
                </a:extLst>
              </p:cNvPr>
              <p:cNvSpPr/>
              <p:nvPr/>
            </p:nvSpPr>
            <p:spPr>
              <a:xfrm>
                <a:off x="-1496665" y="3199287"/>
                <a:ext cx="72000" cy="72000"/>
              </a:xfrm>
              <a:prstGeom prst="rect">
                <a:avLst/>
              </a:prstGeom>
              <a:solidFill>
                <a:schemeClr val="accent1"/>
              </a:solidFill>
              <a:ln w="6350"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" name="テキスト ボックス 10">
                <a:extLst>
                  <a:ext uri="{FF2B5EF4-FFF2-40B4-BE49-F238E27FC236}">
                    <a16:creationId xmlns:a16="http://schemas.microsoft.com/office/drawing/2014/main" id="{FBBCD902-BF39-494A-B37C-1BC1A3DBE087}"/>
                  </a:ext>
                </a:extLst>
              </p:cNvPr>
              <p:cNvSpPr txBox="1"/>
              <p:nvPr/>
            </p:nvSpPr>
            <p:spPr>
              <a:xfrm>
                <a:off x="-1424054" y="3136967"/>
                <a:ext cx="356838" cy="22503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en-US" altLang="ja-JP" sz="8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OE</a:t>
                </a:r>
                <a:endParaRPr kumimoji="1" lang="ja-JP" altLang="en-US" sz="8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19" name="グループ化 18">
              <a:extLst>
                <a:ext uri="{FF2B5EF4-FFF2-40B4-BE49-F238E27FC236}">
                  <a16:creationId xmlns:a16="http://schemas.microsoft.com/office/drawing/2014/main" id="{2D151040-57FA-438C-A78A-2114CC184650}"/>
                </a:ext>
              </a:extLst>
            </p:cNvPr>
            <p:cNvGrpSpPr/>
            <p:nvPr/>
          </p:nvGrpSpPr>
          <p:grpSpPr>
            <a:xfrm>
              <a:off x="-1497276" y="3299688"/>
              <a:ext cx="411035" cy="225034"/>
              <a:chOff x="-1497276" y="3321783"/>
              <a:chExt cx="411035" cy="225034"/>
            </a:xfrm>
          </p:grpSpPr>
          <p:sp>
            <p:nvSpPr>
              <p:cNvPr id="130" name="正方形/長方形 129">
                <a:extLst>
                  <a:ext uri="{FF2B5EF4-FFF2-40B4-BE49-F238E27FC236}">
                    <a16:creationId xmlns:a16="http://schemas.microsoft.com/office/drawing/2014/main" id="{07568954-53B7-4AC1-9BAC-42BBEEBC5221}"/>
                  </a:ext>
                </a:extLst>
              </p:cNvPr>
              <p:cNvSpPr/>
              <p:nvPr/>
            </p:nvSpPr>
            <p:spPr>
              <a:xfrm>
                <a:off x="-1497276" y="3390600"/>
                <a:ext cx="72000" cy="72000"/>
              </a:xfrm>
              <a:prstGeom prst="rect">
                <a:avLst/>
              </a:prstGeom>
              <a:pattFill prst="ltDnDiag">
                <a:fgClr>
                  <a:schemeClr val="tx1">
                    <a:lumMod val="95000"/>
                    <a:lumOff val="5000"/>
                  </a:schemeClr>
                </a:fgClr>
                <a:bgClr>
                  <a:schemeClr val="bg1"/>
                </a:bgClr>
              </a:pattFill>
              <a:ln w="6350"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1" name="テキスト ボックス 130">
                <a:extLst>
                  <a:ext uri="{FF2B5EF4-FFF2-40B4-BE49-F238E27FC236}">
                    <a16:creationId xmlns:a16="http://schemas.microsoft.com/office/drawing/2014/main" id="{4BAC873F-86F2-4C81-8222-FE9DBFF089E5}"/>
                  </a:ext>
                </a:extLst>
              </p:cNvPr>
              <p:cNvSpPr txBox="1"/>
              <p:nvPr/>
            </p:nvSpPr>
            <p:spPr>
              <a:xfrm>
                <a:off x="-1424665" y="3321783"/>
                <a:ext cx="338424" cy="22503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en-US" altLang="ja-JP" sz="8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FF</a:t>
                </a:r>
                <a:endParaRPr kumimoji="1" lang="ja-JP" altLang="en-US" sz="8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133" name="グループ化 132">
              <a:extLst>
                <a:ext uri="{FF2B5EF4-FFF2-40B4-BE49-F238E27FC236}">
                  <a16:creationId xmlns:a16="http://schemas.microsoft.com/office/drawing/2014/main" id="{EFCA9412-C579-4DCF-A6AD-F69584013B91}"/>
                </a:ext>
              </a:extLst>
            </p:cNvPr>
            <p:cNvGrpSpPr/>
            <p:nvPr/>
          </p:nvGrpSpPr>
          <p:grpSpPr>
            <a:xfrm>
              <a:off x="-1501364" y="3487838"/>
              <a:ext cx="411034" cy="225034"/>
              <a:chOff x="-1497276" y="3321782"/>
              <a:chExt cx="411034" cy="225034"/>
            </a:xfrm>
          </p:grpSpPr>
          <p:sp>
            <p:nvSpPr>
              <p:cNvPr id="134" name="正方形/長方形 133">
                <a:extLst>
                  <a:ext uri="{FF2B5EF4-FFF2-40B4-BE49-F238E27FC236}">
                    <a16:creationId xmlns:a16="http://schemas.microsoft.com/office/drawing/2014/main" id="{C952ACEA-E68D-46F0-8D99-A4F6E06974AF}"/>
                  </a:ext>
                </a:extLst>
              </p:cNvPr>
              <p:cNvSpPr/>
              <p:nvPr/>
            </p:nvSpPr>
            <p:spPr>
              <a:xfrm>
                <a:off x="-1497276" y="3390600"/>
                <a:ext cx="72000" cy="72000"/>
              </a:xfrm>
              <a:prstGeom prst="rect">
                <a:avLst/>
              </a:prstGeom>
              <a:solidFill>
                <a:srgbClr val="FF0000"/>
              </a:solidFill>
              <a:ln w="6350"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5" name="テキスト ボックス 134">
                <a:extLst>
                  <a:ext uri="{FF2B5EF4-FFF2-40B4-BE49-F238E27FC236}">
                    <a16:creationId xmlns:a16="http://schemas.microsoft.com/office/drawing/2014/main" id="{DA6911B6-0960-4DEA-B094-E95BEFD9BEC7}"/>
                  </a:ext>
                </a:extLst>
              </p:cNvPr>
              <p:cNvSpPr txBox="1"/>
              <p:nvPr/>
            </p:nvSpPr>
            <p:spPr>
              <a:xfrm>
                <a:off x="-1424665" y="3321782"/>
                <a:ext cx="338423" cy="22503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en-US" altLang="ja-JP" sz="8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EE</a:t>
                </a:r>
                <a:endParaRPr kumimoji="1" lang="ja-JP" altLang="en-US" sz="8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</p:grpSp>
      <p:cxnSp>
        <p:nvCxnSpPr>
          <p:cNvPr id="3" name="直線コネクタ 2">
            <a:extLst>
              <a:ext uri="{FF2B5EF4-FFF2-40B4-BE49-F238E27FC236}">
                <a16:creationId xmlns:a16="http://schemas.microsoft.com/office/drawing/2014/main" id="{9A02219E-9262-42E7-9E1E-A8B6EC853747}"/>
              </a:ext>
            </a:extLst>
          </p:cNvPr>
          <p:cNvCxnSpPr/>
          <p:nvPr/>
        </p:nvCxnSpPr>
        <p:spPr>
          <a:xfrm>
            <a:off x="3248798" y="3909765"/>
            <a:ext cx="396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FA9D0C96-43BA-4D6A-8100-E5B58CDFA40F}"/>
              </a:ext>
            </a:extLst>
          </p:cNvPr>
          <p:cNvSpPr txBox="1"/>
          <p:nvPr/>
        </p:nvSpPr>
        <p:spPr>
          <a:xfrm>
            <a:off x="3174555" y="3711091"/>
            <a:ext cx="54275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800" b="1" dirty="0">
                <a:latin typeface="Arial" panose="020B0604020202020204" pitchFamily="34" charset="0"/>
                <a:cs typeface="Arial" panose="020B0604020202020204" pitchFamily="34" charset="0"/>
              </a:rPr>
              <a:t>NS</a:t>
            </a:r>
            <a:endParaRPr kumimoji="1" lang="ja-JP" altLang="en-US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0" name="テキスト ボックス 79">
            <a:extLst>
              <a:ext uri="{FF2B5EF4-FFF2-40B4-BE49-F238E27FC236}">
                <a16:creationId xmlns:a16="http://schemas.microsoft.com/office/drawing/2014/main" id="{B57C8CEB-B171-473C-8EB9-2E4C637F5AB6}"/>
              </a:ext>
            </a:extLst>
          </p:cNvPr>
          <p:cNvSpPr txBox="1"/>
          <p:nvPr/>
        </p:nvSpPr>
        <p:spPr>
          <a:xfrm>
            <a:off x="2245499" y="5074670"/>
            <a:ext cx="110403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en-US" altLang="ja-JP" sz="1000" b="1" dirty="0">
                <a:latin typeface="Arial" panose="020B0604020202020204" pitchFamily="34" charset="0"/>
                <a:cs typeface="Arial" panose="020B0604020202020204" pitchFamily="34" charset="0"/>
              </a:rPr>
              <a:t>Caspase 9</a:t>
            </a:r>
            <a:endParaRPr kumimoji="1" lang="ja-JP" alt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5" name="テキスト ボックス 164">
            <a:extLst>
              <a:ext uri="{FF2B5EF4-FFF2-40B4-BE49-F238E27FC236}">
                <a16:creationId xmlns:a16="http://schemas.microsoft.com/office/drawing/2014/main" id="{075AAF80-3D2B-40BE-AEC9-3F5C63159C5F}"/>
              </a:ext>
            </a:extLst>
          </p:cNvPr>
          <p:cNvSpPr txBox="1"/>
          <p:nvPr/>
        </p:nvSpPr>
        <p:spPr>
          <a:xfrm>
            <a:off x="2165567" y="4482147"/>
            <a:ext cx="4887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200" b="1" dirty="0"/>
              <a:t>(C)</a:t>
            </a:r>
            <a:endParaRPr kumimoji="1" lang="ja-JP" altLang="en-US" sz="1200" b="1" dirty="0"/>
          </a:p>
        </p:txBody>
      </p:sp>
      <p:cxnSp>
        <p:nvCxnSpPr>
          <p:cNvPr id="94" name="直線矢印コネクタ 93">
            <a:extLst>
              <a:ext uri="{FF2B5EF4-FFF2-40B4-BE49-F238E27FC236}">
                <a16:creationId xmlns:a16="http://schemas.microsoft.com/office/drawing/2014/main" id="{4DF76191-5B71-485A-8435-A2BE7E117A7B}"/>
              </a:ext>
            </a:extLst>
          </p:cNvPr>
          <p:cNvCxnSpPr>
            <a:cxnSpLocks/>
          </p:cNvCxnSpPr>
          <p:nvPr/>
        </p:nvCxnSpPr>
        <p:spPr>
          <a:xfrm>
            <a:off x="3054652" y="4998591"/>
            <a:ext cx="223335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直線矢印コネクタ 94">
            <a:extLst>
              <a:ext uri="{FF2B5EF4-FFF2-40B4-BE49-F238E27FC236}">
                <a16:creationId xmlns:a16="http://schemas.microsoft.com/office/drawing/2014/main" id="{C8EA7BB8-371E-46A2-ACA8-B61C504B31EB}"/>
              </a:ext>
            </a:extLst>
          </p:cNvPr>
          <p:cNvCxnSpPr>
            <a:cxnSpLocks/>
          </p:cNvCxnSpPr>
          <p:nvPr/>
        </p:nvCxnSpPr>
        <p:spPr>
          <a:xfrm>
            <a:off x="3042878" y="5343733"/>
            <a:ext cx="223335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直線矢印コネクタ 95">
            <a:extLst>
              <a:ext uri="{FF2B5EF4-FFF2-40B4-BE49-F238E27FC236}">
                <a16:creationId xmlns:a16="http://schemas.microsoft.com/office/drawing/2014/main" id="{6F6DD7B9-8543-4269-A526-88623DBCB7ED}"/>
              </a:ext>
            </a:extLst>
          </p:cNvPr>
          <p:cNvCxnSpPr>
            <a:cxnSpLocks/>
          </p:cNvCxnSpPr>
          <p:nvPr/>
        </p:nvCxnSpPr>
        <p:spPr>
          <a:xfrm>
            <a:off x="3042878" y="5412755"/>
            <a:ext cx="223335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6" name="テキスト ボックス 85">
            <a:extLst>
              <a:ext uri="{FF2B5EF4-FFF2-40B4-BE49-F238E27FC236}">
                <a16:creationId xmlns:a16="http://schemas.microsoft.com/office/drawing/2014/main" id="{D561BDBF-7D6D-4A7A-B35A-01B0C6F3D994}"/>
              </a:ext>
            </a:extLst>
          </p:cNvPr>
          <p:cNvSpPr txBox="1"/>
          <p:nvPr/>
        </p:nvSpPr>
        <p:spPr>
          <a:xfrm>
            <a:off x="2730722" y="5440688"/>
            <a:ext cx="61881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en-US" altLang="ja-JP" sz="1000" b="1" dirty="0">
                <a:latin typeface="Arial" panose="020B0604020202020204" pitchFamily="34" charset="0"/>
                <a:cs typeface="Arial" panose="020B0604020202020204" pitchFamily="34" charset="0"/>
              </a:rPr>
              <a:t>Actin</a:t>
            </a:r>
            <a:endParaRPr kumimoji="1" lang="ja-JP" alt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9" name="図 98">
            <a:extLst>
              <a:ext uri="{FF2B5EF4-FFF2-40B4-BE49-F238E27FC236}">
                <a16:creationId xmlns:a16="http://schemas.microsoft.com/office/drawing/2014/main" id="{D22E1E68-D395-4911-944E-9D81328D7E6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13631" y="5484494"/>
            <a:ext cx="992219" cy="184687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81" name="テキスト ボックス 80">
            <a:extLst>
              <a:ext uri="{FF2B5EF4-FFF2-40B4-BE49-F238E27FC236}">
                <a16:creationId xmlns:a16="http://schemas.microsoft.com/office/drawing/2014/main" id="{2A9C89EE-A387-400D-882F-8843D82165DF}"/>
              </a:ext>
            </a:extLst>
          </p:cNvPr>
          <p:cNvSpPr txBox="1"/>
          <p:nvPr/>
        </p:nvSpPr>
        <p:spPr>
          <a:xfrm>
            <a:off x="3526881" y="4519226"/>
            <a:ext cx="41486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000" b="1" dirty="0">
                <a:latin typeface="Arial" panose="020B0604020202020204" pitchFamily="34" charset="0"/>
                <a:cs typeface="Arial" panose="020B0604020202020204" pitchFamily="34" charset="0"/>
              </a:rPr>
              <a:t>OE</a:t>
            </a:r>
            <a:endParaRPr kumimoji="1" lang="ja-JP" alt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5" name="テキスト ボックス 84">
            <a:extLst>
              <a:ext uri="{FF2B5EF4-FFF2-40B4-BE49-F238E27FC236}">
                <a16:creationId xmlns:a16="http://schemas.microsoft.com/office/drawing/2014/main" id="{1430C204-51C9-4616-85B9-AFFFEE720499}"/>
              </a:ext>
            </a:extLst>
          </p:cNvPr>
          <p:cNvSpPr txBox="1"/>
          <p:nvPr/>
        </p:nvSpPr>
        <p:spPr>
          <a:xfrm>
            <a:off x="2733634" y="4692416"/>
            <a:ext cx="61590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en-US" altLang="ja-JP" sz="1000" b="1" dirty="0">
                <a:latin typeface="Arial" panose="020B0604020202020204" pitchFamily="34" charset="0"/>
                <a:cs typeface="Arial" panose="020B0604020202020204" pitchFamily="34" charset="0"/>
              </a:rPr>
              <a:t>PARP</a:t>
            </a:r>
            <a:endParaRPr kumimoji="1" lang="ja-JP" alt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7" name="テキスト ボックス 86">
            <a:extLst>
              <a:ext uri="{FF2B5EF4-FFF2-40B4-BE49-F238E27FC236}">
                <a16:creationId xmlns:a16="http://schemas.microsoft.com/office/drawing/2014/main" id="{E95A3572-2A27-4A51-B490-310AC3581B05}"/>
              </a:ext>
            </a:extLst>
          </p:cNvPr>
          <p:cNvSpPr txBox="1"/>
          <p:nvPr/>
        </p:nvSpPr>
        <p:spPr>
          <a:xfrm>
            <a:off x="3298806" y="4519226"/>
            <a:ext cx="43328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000" b="1" dirty="0">
                <a:latin typeface="Arial" panose="020B0604020202020204" pitchFamily="34" charset="0"/>
                <a:cs typeface="Arial" panose="020B0604020202020204" pitchFamily="34" charset="0"/>
              </a:rPr>
              <a:t>EV</a:t>
            </a:r>
            <a:endParaRPr kumimoji="1" lang="ja-JP" alt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8" name="テキスト ボックス 87">
            <a:extLst>
              <a:ext uri="{FF2B5EF4-FFF2-40B4-BE49-F238E27FC236}">
                <a16:creationId xmlns:a16="http://schemas.microsoft.com/office/drawing/2014/main" id="{C8B7B37D-C93E-4D30-914C-30E4E7D1E6B8}"/>
              </a:ext>
            </a:extLst>
          </p:cNvPr>
          <p:cNvSpPr txBox="1"/>
          <p:nvPr/>
        </p:nvSpPr>
        <p:spPr>
          <a:xfrm>
            <a:off x="3761615" y="4519226"/>
            <a:ext cx="37288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000" b="1" dirty="0">
                <a:latin typeface="Arial" panose="020B0604020202020204" pitchFamily="34" charset="0"/>
                <a:cs typeface="Arial" panose="020B0604020202020204" pitchFamily="34" charset="0"/>
              </a:rPr>
              <a:t>FF</a:t>
            </a:r>
            <a:endParaRPr kumimoji="1" lang="ja-JP" alt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0" name="テキスト ボックス 89">
            <a:extLst>
              <a:ext uri="{FF2B5EF4-FFF2-40B4-BE49-F238E27FC236}">
                <a16:creationId xmlns:a16="http://schemas.microsoft.com/office/drawing/2014/main" id="{D9B947E6-A9B3-4431-AE22-B77BBD377C93}"/>
              </a:ext>
            </a:extLst>
          </p:cNvPr>
          <p:cNvSpPr txBox="1"/>
          <p:nvPr/>
        </p:nvSpPr>
        <p:spPr>
          <a:xfrm>
            <a:off x="3965203" y="4519226"/>
            <a:ext cx="37288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000" b="1" dirty="0">
                <a:latin typeface="Arial" panose="020B0604020202020204" pitchFamily="34" charset="0"/>
                <a:cs typeface="Arial" panose="020B0604020202020204" pitchFamily="34" charset="0"/>
              </a:rPr>
              <a:t>EE</a:t>
            </a:r>
            <a:endParaRPr kumimoji="1" lang="ja-JP" alt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1" name="図 100">
            <a:extLst>
              <a:ext uri="{FF2B5EF4-FFF2-40B4-BE49-F238E27FC236}">
                <a16:creationId xmlns:a16="http://schemas.microsoft.com/office/drawing/2014/main" id="{EFD18CBF-4AB1-4254-9D08-75FEBE9B223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20000" contrast="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313634" y="4736802"/>
            <a:ext cx="992219" cy="322126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02" name="図 101">
            <a:extLst>
              <a:ext uri="{FF2B5EF4-FFF2-40B4-BE49-F238E27FC236}">
                <a16:creationId xmlns:a16="http://schemas.microsoft.com/office/drawing/2014/main" id="{065DC879-C5F5-4BA4-81E6-CFE62102A68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harpenSoften amount="-50000"/>
                    </a14:imgEffect>
                    <a14:imgEffect>
                      <a14:brightnessContrast bright="10000" contrast="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313636" y="5110648"/>
            <a:ext cx="992219" cy="322126"/>
          </a:xfrm>
          <a:prstGeom prst="rect">
            <a:avLst/>
          </a:prstGeom>
          <a:ln>
            <a:solidFill>
              <a:schemeClr val="tx1"/>
            </a:solidFill>
          </a:ln>
        </p:spPr>
      </p:pic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3E8B98E2-8DC5-411E-9549-0CBDBCDB9871}"/>
              </a:ext>
            </a:extLst>
          </p:cNvPr>
          <p:cNvGrpSpPr/>
          <p:nvPr/>
        </p:nvGrpSpPr>
        <p:grpSpPr>
          <a:xfrm>
            <a:off x="2207399" y="1331733"/>
            <a:ext cx="2401683" cy="1850316"/>
            <a:chOff x="960904" y="2151943"/>
            <a:chExt cx="2401683" cy="1850316"/>
          </a:xfrm>
        </p:grpSpPr>
        <p:sp>
          <p:nvSpPr>
            <p:cNvPr id="128" name="テキスト ボックス 127">
              <a:extLst>
                <a:ext uri="{FF2B5EF4-FFF2-40B4-BE49-F238E27FC236}">
                  <a16:creationId xmlns:a16="http://schemas.microsoft.com/office/drawing/2014/main" id="{95DD289A-28D4-4E69-A8CD-E092F6825467}"/>
                </a:ext>
              </a:extLst>
            </p:cNvPr>
            <p:cNvSpPr txBox="1"/>
            <p:nvPr/>
          </p:nvSpPr>
          <p:spPr>
            <a:xfrm>
              <a:off x="960904" y="2151943"/>
              <a:ext cx="43047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1200" b="1" dirty="0"/>
                <a:t>(A)</a:t>
              </a:r>
              <a:endParaRPr kumimoji="1" lang="ja-JP" altLang="en-US" sz="1200" b="1" dirty="0"/>
            </a:p>
          </p:txBody>
        </p:sp>
        <p:grpSp>
          <p:nvGrpSpPr>
            <p:cNvPr id="2" name="グループ化 1">
              <a:extLst>
                <a:ext uri="{FF2B5EF4-FFF2-40B4-BE49-F238E27FC236}">
                  <a16:creationId xmlns:a16="http://schemas.microsoft.com/office/drawing/2014/main" id="{69E6ABAD-982F-466B-8D02-28F63BB158D6}"/>
                </a:ext>
              </a:extLst>
            </p:cNvPr>
            <p:cNvGrpSpPr/>
            <p:nvPr/>
          </p:nvGrpSpPr>
          <p:grpSpPr>
            <a:xfrm>
              <a:off x="1436018" y="2214587"/>
              <a:ext cx="1926569" cy="1787672"/>
              <a:chOff x="781351" y="2716520"/>
              <a:chExt cx="1926569" cy="1787672"/>
            </a:xfrm>
          </p:grpSpPr>
          <p:grpSp>
            <p:nvGrpSpPr>
              <p:cNvPr id="51" name="グループ化 50">
                <a:extLst>
                  <a:ext uri="{FF2B5EF4-FFF2-40B4-BE49-F238E27FC236}">
                    <a16:creationId xmlns:a16="http://schemas.microsoft.com/office/drawing/2014/main" id="{A0B2E270-7C82-410B-BD84-B326EED2E9C1}"/>
                  </a:ext>
                </a:extLst>
              </p:cNvPr>
              <p:cNvGrpSpPr/>
              <p:nvPr/>
            </p:nvGrpSpPr>
            <p:grpSpPr>
              <a:xfrm>
                <a:off x="1096682" y="4242582"/>
                <a:ext cx="1476000" cy="261610"/>
                <a:chOff x="1005256" y="2761258"/>
                <a:chExt cx="1476000" cy="261610"/>
              </a:xfrm>
            </p:grpSpPr>
            <p:cxnSp>
              <p:nvCxnSpPr>
                <p:cNvPr id="285" name="直線矢印コネクタ 284">
                  <a:extLst>
                    <a:ext uri="{FF2B5EF4-FFF2-40B4-BE49-F238E27FC236}">
                      <a16:creationId xmlns:a16="http://schemas.microsoft.com/office/drawing/2014/main" id="{0E48C275-205F-4AA7-BA7F-3EC9B54BBADF}"/>
                    </a:ext>
                  </a:extLst>
                </p:cNvPr>
                <p:cNvCxnSpPr/>
                <p:nvPr/>
              </p:nvCxnSpPr>
              <p:spPr>
                <a:xfrm>
                  <a:off x="1005256" y="2806473"/>
                  <a:ext cx="1476000" cy="0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86" name="テキスト ボックス 285">
                  <a:extLst>
                    <a:ext uri="{FF2B5EF4-FFF2-40B4-BE49-F238E27FC236}">
                      <a16:creationId xmlns:a16="http://schemas.microsoft.com/office/drawing/2014/main" id="{A6B073B0-8CB5-48C1-875B-E10860937E29}"/>
                    </a:ext>
                  </a:extLst>
                </p:cNvPr>
                <p:cNvSpPr txBox="1"/>
                <p:nvPr/>
              </p:nvSpPr>
              <p:spPr>
                <a:xfrm>
                  <a:off x="1308835" y="2761258"/>
                  <a:ext cx="843298" cy="2616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kumimoji="1" lang="en-US" altLang="ja-JP" sz="105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CD133</a:t>
                  </a:r>
                  <a:endParaRPr kumimoji="1" lang="ja-JP" altLang="en-US" sz="1050" b="1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p:grpSp>
            <p:nvGrpSpPr>
              <p:cNvPr id="49" name="グループ化 48">
                <a:extLst>
                  <a:ext uri="{FF2B5EF4-FFF2-40B4-BE49-F238E27FC236}">
                    <a16:creationId xmlns:a16="http://schemas.microsoft.com/office/drawing/2014/main" id="{8266E93A-935D-4A33-84B7-6D4AAA888A69}"/>
                  </a:ext>
                </a:extLst>
              </p:cNvPr>
              <p:cNvGrpSpPr/>
              <p:nvPr/>
            </p:nvGrpSpPr>
            <p:grpSpPr>
              <a:xfrm>
                <a:off x="781351" y="2716520"/>
                <a:ext cx="1015634" cy="777655"/>
                <a:chOff x="782005" y="826446"/>
                <a:chExt cx="1015634" cy="777655"/>
              </a:xfrm>
            </p:grpSpPr>
            <p:pic>
              <p:nvPicPr>
                <p:cNvPr id="89" name="図 88">
                  <a:extLst>
                    <a:ext uri="{FF2B5EF4-FFF2-40B4-BE49-F238E27FC236}">
                      <a16:creationId xmlns:a16="http://schemas.microsoft.com/office/drawing/2014/main" id="{AC852668-1D3B-45FF-8C6B-63D926632BEF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8"/>
                <a:srcRect l="16768" b="6951"/>
                <a:stretch/>
              </p:blipFill>
              <p:spPr>
                <a:xfrm>
                  <a:off x="1075509" y="881230"/>
                  <a:ext cx="592348" cy="649606"/>
                </a:xfrm>
                <a:prstGeom prst="rect">
                  <a:avLst/>
                </a:prstGeom>
              </p:spPr>
            </p:pic>
            <p:sp>
              <p:nvSpPr>
                <p:cNvPr id="23" name="テキスト ボックス 22">
                  <a:extLst>
                    <a:ext uri="{FF2B5EF4-FFF2-40B4-BE49-F238E27FC236}">
                      <a16:creationId xmlns:a16="http://schemas.microsoft.com/office/drawing/2014/main" id="{0E50817C-522B-4674-A719-AFB6B5060266}"/>
                    </a:ext>
                  </a:extLst>
                </p:cNvPr>
                <p:cNvSpPr txBox="1"/>
                <p:nvPr/>
              </p:nvSpPr>
              <p:spPr>
                <a:xfrm rot="16200000">
                  <a:off x="624531" y="1092552"/>
                  <a:ext cx="515004" cy="20005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kumimoji="1" lang="en-US" altLang="ja-JP" sz="7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Count</a:t>
                  </a:r>
                  <a:endParaRPr kumimoji="1" lang="ja-JP" altLang="en-US" sz="700" b="1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grpSp>
              <p:nvGrpSpPr>
                <p:cNvPr id="41" name="グループ化 40">
                  <a:extLst>
                    <a:ext uri="{FF2B5EF4-FFF2-40B4-BE49-F238E27FC236}">
                      <a16:creationId xmlns:a16="http://schemas.microsoft.com/office/drawing/2014/main" id="{0686451F-BC43-4F59-ADBD-C15BB1E547C2}"/>
                    </a:ext>
                  </a:extLst>
                </p:cNvPr>
                <p:cNvGrpSpPr/>
                <p:nvPr/>
              </p:nvGrpSpPr>
              <p:grpSpPr>
                <a:xfrm>
                  <a:off x="855669" y="826446"/>
                  <a:ext cx="288080" cy="720867"/>
                  <a:chOff x="855669" y="826446"/>
                  <a:chExt cx="288080" cy="720867"/>
                </a:xfrm>
              </p:grpSpPr>
              <p:sp>
                <p:nvSpPr>
                  <p:cNvPr id="35" name="テキスト ボックス 34">
                    <a:extLst>
                      <a:ext uri="{FF2B5EF4-FFF2-40B4-BE49-F238E27FC236}">
                        <a16:creationId xmlns:a16="http://schemas.microsoft.com/office/drawing/2014/main" id="{0416FAF8-733E-4BB3-A1CC-06CE7A23BE77}"/>
                      </a:ext>
                    </a:extLst>
                  </p:cNvPr>
                  <p:cNvSpPr txBox="1"/>
                  <p:nvPr/>
                </p:nvSpPr>
                <p:spPr>
                  <a:xfrm>
                    <a:off x="949567" y="1393425"/>
                    <a:ext cx="139369" cy="153888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r"/>
                    <a:r>
                      <a:rPr kumimoji="1" lang="en-US" altLang="ja-JP" sz="400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0</a:t>
                    </a:r>
                    <a:endParaRPr kumimoji="1" lang="ja-JP" altLang="en-US" sz="400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119" name="テキスト ボックス 118">
                    <a:extLst>
                      <a:ext uri="{FF2B5EF4-FFF2-40B4-BE49-F238E27FC236}">
                        <a16:creationId xmlns:a16="http://schemas.microsoft.com/office/drawing/2014/main" id="{6F516C64-8ED3-41F7-83F7-6492427C6114}"/>
                      </a:ext>
                    </a:extLst>
                  </p:cNvPr>
                  <p:cNvSpPr txBox="1"/>
                  <p:nvPr/>
                </p:nvSpPr>
                <p:spPr>
                  <a:xfrm>
                    <a:off x="855669" y="1258836"/>
                    <a:ext cx="282329" cy="153888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r"/>
                    <a:r>
                      <a:rPr kumimoji="1" lang="en-US" altLang="ja-JP" sz="400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100</a:t>
                    </a:r>
                    <a:endParaRPr kumimoji="1" lang="ja-JP" altLang="en-US" sz="400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120" name="テキスト ボックス 119">
                    <a:extLst>
                      <a:ext uri="{FF2B5EF4-FFF2-40B4-BE49-F238E27FC236}">
                        <a16:creationId xmlns:a16="http://schemas.microsoft.com/office/drawing/2014/main" id="{0081780F-3A27-4674-BDDE-4340FBCCD2E4}"/>
                      </a:ext>
                    </a:extLst>
                  </p:cNvPr>
                  <p:cNvSpPr txBox="1"/>
                  <p:nvPr/>
                </p:nvSpPr>
                <p:spPr>
                  <a:xfrm>
                    <a:off x="861420" y="1107141"/>
                    <a:ext cx="282329" cy="153888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r"/>
                    <a:r>
                      <a:rPr kumimoji="1" lang="en-US" altLang="ja-JP" sz="400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200</a:t>
                    </a:r>
                    <a:endParaRPr kumimoji="1" lang="ja-JP" altLang="en-US" sz="400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121" name="テキスト ボックス 120">
                    <a:extLst>
                      <a:ext uri="{FF2B5EF4-FFF2-40B4-BE49-F238E27FC236}">
                        <a16:creationId xmlns:a16="http://schemas.microsoft.com/office/drawing/2014/main" id="{CA2A00EE-9729-471D-920F-3DC4DEEE4892}"/>
                      </a:ext>
                    </a:extLst>
                  </p:cNvPr>
                  <p:cNvSpPr txBox="1"/>
                  <p:nvPr/>
                </p:nvSpPr>
                <p:spPr>
                  <a:xfrm>
                    <a:off x="861420" y="965276"/>
                    <a:ext cx="282329" cy="153888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r"/>
                    <a:r>
                      <a:rPr kumimoji="1" lang="en-US" altLang="ja-JP" sz="400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300</a:t>
                    </a:r>
                    <a:endParaRPr kumimoji="1" lang="ja-JP" altLang="en-US" sz="400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125" name="テキスト ボックス 124">
                    <a:extLst>
                      <a:ext uri="{FF2B5EF4-FFF2-40B4-BE49-F238E27FC236}">
                        <a16:creationId xmlns:a16="http://schemas.microsoft.com/office/drawing/2014/main" id="{EC433E7D-0F4E-400E-BD2D-4F5ED363E6FC}"/>
                      </a:ext>
                    </a:extLst>
                  </p:cNvPr>
                  <p:cNvSpPr txBox="1"/>
                  <p:nvPr/>
                </p:nvSpPr>
                <p:spPr>
                  <a:xfrm>
                    <a:off x="861420" y="826446"/>
                    <a:ext cx="282329" cy="153888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r"/>
                    <a:r>
                      <a:rPr kumimoji="1" lang="en-US" altLang="ja-JP" sz="400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400</a:t>
                    </a:r>
                    <a:endParaRPr kumimoji="1" lang="ja-JP" altLang="en-US" sz="400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</p:grpSp>
            <p:grpSp>
              <p:nvGrpSpPr>
                <p:cNvPr id="38" name="グループ化 37">
                  <a:extLst>
                    <a:ext uri="{FF2B5EF4-FFF2-40B4-BE49-F238E27FC236}">
                      <a16:creationId xmlns:a16="http://schemas.microsoft.com/office/drawing/2014/main" id="{EC173EAA-3280-4A1C-8F69-6ED08FE56ABA}"/>
                    </a:ext>
                  </a:extLst>
                </p:cNvPr>
                <p:cNvGrpSpPr/>
                <p:nvPr/>
              </p:nvGrpSpPr>
              <p:grpSpPr>
                <a:xfrm>
                  <a:off x="953381" y="1450213"/>
                  <a:ext cx="844258" cy="153888"/>
                  <a:chOff x="947835" y="1351153"/>
                  <a:chExt cx="844258" cy="153888"/>
                </a:xfrm>
              </p:grpSpPr>
              <p:sp>
                <p:nvSpPr>
                  <p:cNvPr id="36" name="正方形/長方形 35">
                    <a:extLst>
                      <a:ext uri="{FF2B5EF4-FFF2-40B4-BE49-F238E27FC236}">
                        <a16:creationId xmlns:a16="http://schemas.microsoft.com/office/drawing/2014/main" id="{EE90A7DF-3D38-4A94-A1E0-07693940B2EC}"/>
                      </a:ext>
                    </a:extLst>
                  </p:cNvPr>
                  <p:cNvSpPr/>
                  <p:nvPr/>
                </p:nvSpPr>
                <p:spPr>
                  <a:xfrm>
                    <a:off x="1026018" y="1400176"/>
                    <a:ext cx="691382" cy="92386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4" name="テキスト ボックス 153">
                    <a:extLst>
                      <a:ext uri="{FF2B5EF4-FFF2-40B4-BE49-F238E27FC236}">
                        <a16:creationId xmlns:a16="http://schemas.microsoft.com/office/drawing/2014/main" id="{8506CCE1-480B-4D28-8DA6-3D75A1502212}"/>
                      </a:ext>
                    </a:extLst>
                  </p:cNvPr>
                  <p:cNvSpPr txBox="1"/>
                  <p:nvPr/>
                </p:nvSpPr>
                <p:spPr>
                  <a:xfrm>
                    <a:off x="947835" y="1351153"/>
                    <a:ext cx="268666" cy="153888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r"/>
                    <a:r>
                      <a:rPr kumimoji="1" lang="en-US" altLang="ja-JP" sz="400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10</a:t>
                    </a:r>
                    <a:r>
                      <a:rPr kumimoji="1" lang="ja-JP" altLang="en-US" sz="400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⁰</a:t>
                    </a:r>
                  </a:p>
                </p:txBody>
              </p:sp>
              <p:sp>
                <p:nvSpPr>
                  <p:cNvPr id="155" name="テキスト ボックス 154">
                    <a:extLst>
                      <a:ext uri="{FF2B5EF4-FFF2-40B4-BE49-F238E27FC236}">
                        <a16:creationId xmlns:a16="http://schemas.microsoft.com/office/drawing/2014/main" id="{FEF23AF9-97B2-4D92-9E40-48FEE630D2AB}"/>
                      </a:ext>
                    </a:extLst>
                  </p:cNvPr>
                  <p:cNvSpPr txBox="1"/>
                  <p:nvPr/>
                </p:nvSpPr>
                <p:spPr>
                  <a:xfrm>
                    <a:off x="1086188" y="1351153"/>
                    <a:ext cx="268666" cy="153888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r"/>
                    <a:r>
                      <a:rPr kumimoji="1" lang="en-US" altLang="ja-JP" sz="400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10¹</a:t>
                    </a:r>
                    <a:endParaRPr kumimoji="1" lang="ja-JP" altLang="en-US" sz="400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156" name="テキスト ボックス 155">
                    <a:extLst>
                      <a:ext uri="{FF2B5EF4-FFF2-40B4-BE49-F238E27FC236}">
                        <a16:creationId xmlns:a16="http://schemas.microsoft.com/office/drawing/2014/main" id="{B4341391-16E6-4115-B221-D889DAAA8DBD}"/>
                      </a:ext>
                    </a:extLst>
                  </p:cNvPr>
                  <p:cNvSpPr txBox="1"/>
                  <p:nvPr/>
                </p:nvSpPr>
                <p:spPr>
                  <a:xfrm>
                    <a:off x="1227161" y="1351153"/>
                    <a:ext cx="268666" cy="153888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r"/>
                    <a:r>
                      <a:rPr kumimoji="1" lang="en-US" altLang="ja-JP" sz="400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10²</a:t>
                    </a:r>
                    <a:endParaRPr kumimoji="1" lang="ja-JP" altLang="en-US" sz="400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157" name="テキスト ボックス 156">
                    <a:extLst>
                      <a:ext uri="{FF2B5EF4-FFF2-40B4-BE49-F238E27FC236}">
                        <a16:creationId xmlns:a16="http://schemas.microsoft.com/office/drawing/2014/main" id="{A86FD22C-79A3-4F1B-953E-C774DC4520B3}"/>
                      </a:ext>
                    </a:extLst>
                  </p:cNvPr>
                  <p:cNvSpPr txBox="1"/>
                  <p:nvPr/>
                </p:nvSpPr>
                <p:spPr>
                  <a:xfrm>
                    <a:off x="1523427" y="1351153"/>
                    <a:ext cx="268666" cy="153888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r"/>
                    <a:r>
                      <a:rPr kumimoji="1" lang="en-US" altLang="ja-JP" sz="400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10</a:t>
                    </a:r>
                    <a:r>
                      <a:rPr kumimoji="1" lang="ja-JP" altLang="en-US" sz="400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⁴</a:t>
                    </a:r>
                  </a:p>
                </p:txBody>
              </p:sp>
              <p:sp>
                <p:nvSpPr>
                  <p:cNvPr id="158" name="テキスト ボックス 157">
                    <a:extLst>
                      <a:ext uri="{FF2B5EF4-FFF2-40B4-BE49-F238E27FC236}">
                        <a16:creationId xmlns:a16="http://schemas.microsoft.com/office/drawing/2014/main" id="{20A3A8A6-80F8-4C0A-B894-07FDC879FCE1}"/>
                      </a:ext>
                    </a:extLst>
                  </p:cNvPr>
                  <p:cNvSpPr txBox="1"/>
                  <p:nvPr/>
                </p:nvSpPr>
                <p:spPr>
                  <a:xfrm>
                    <a:off x="1364030" y="1351153"/>
                    <a:ext cx="268666" cy="153888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r"/>
                    <a:r>
                      <a:rPr kumimoji="1" lang="en-US" altLang="ja-JP" sz="400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10³</a:t>
                    </a:r>
                    <a:endParaRPr kumimoji="1" lang="ja-JP" altLang="en-US" sz="400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</p:grpSp>
            <p:sp>
              <p:nvSpPr>
                <p:cNvPr id="274" name="テキスト ボックス 273">
                  <a:extLst>
                    <a:ext uri="{FF2B5EF4-FFF2-40B4-BE49-F238E27FC236}">
                      <a16:creationId xmlns:a16="http://schemas.microsoft.com/office/drawing/2014/main" id="{FD394E51-685E-4BAF-BEDD-A1AA6E1FDE76}"/>
                    </a:ext>
                  </a:extLst>
                </p:cNvPr>
                <p:cNvSpPr txBox="1"/>
                <p:nvPr/>
              </p:nvSpPr>
              <p:spPr>
                <a:xfrm>
                  <a:off x="1277687" y="876174"/>
                  <a:ext cx="484979" cy="2308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kumimoji="1" lang="en-US" altLang="ja-JP" sz="9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EV</a:t>
                  </a:r>
                  <a:endParaRPr kumimoji="1" lang="ja-JP" altLang="en-US" sz="900" b="1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p:grpSp>
            <p:nvGrpSpPr>
              <p:cNvPr id="45" name="グループ化 44">
                <a:extLst>
                  <a:ext uri="{FF2B5EF4-FFF2-40B4-BE49-F238E27FC236}">
                    <a16:creationId xmlns:a16="http://schemas.microsoft.com/office/drawing/2014/main" id="{FEA91358-7123-44A2-A9C4-784DF28B2C76}"/>
                  </a:ext>
                </a:extLst>
              </p:cNvPr>
              <p:cNvGrpSpPr/>
              <p:nvPr/>
            </p:nvGrpSpPr>
            <p:grpSpPr>
              <a:xfrm>
                <a:off x="1680395" y="2728876"/>
                <a:ext cx="1016024" cy="772442"/>
                <a:chOff x="2244647" y="838802"/>
                <a:chExt cx="1016024" cy="772442"/>
              </a:xfrm>
            </p:grpSpPr>
            <p:pic>
              <p:nvPicPr>
                <p:cNvPr id="93" name="図 92">
                  <a:extLst>
                    <a:ext uri="{FF2B5EF4-FFF2-40B4-BE49-F238E27FC236}">
                      <a16:creationId xmlns:a16="http://schemas.microsoft.com/office/drawing/2014/main" id="{BAB78544-3821-404A-A1E0-C8F751A021B2}"/>
                    </a:ext>
                  </a:extLst>
                </p:cNvPr>
                <p:cNvPicPr>
                  <a:picLocks/>
                </p:cNvPicPr>
                <p:nvPr/>
              </p:nvPicPr>
              <p:blipFill rotWithShape="1">
                <a:blip r:embed="rId9"/>
                <a:srcRect l="16789" b="7330"/>
                <a:stretch/>
              </p:blipFill>
              <p:spPr>
                <a:xfrm>
                  <a:off x="2539716" y="887034"/>
                  <a:ext cx="593191" cy="649399"/>
                </a:xfrm>
                <a:prstGeom prst="rect">
                  <a:avLst/>
                </a:prstGeom>
              </p:spPr>
            </p:pic>
            <p:sp>
              <p:nvSpPr>
                <p:cNvPr id="104" name="テキスト ボックス 103">
                  <a:extLst>
                    <a:ext uri="{FF2B5EF4-FFF2-40B4-BE49-F238E27FC236}">
                      <a16:creationId xmlns:a16="http://schemas.microsoft.com/office/drawing/2014/main" id="{402D9184-09C9-48E7-AA47-377954C9EC09}"/>
                    </a:ext>
                  </a:extLst>
                </p:cNvPr>
                <p:cNvSpPr txBox="1"/>
                <p:nvPr/>
              </p:nvSpPr>
              <p:spPr>
                <a:xfrm>
                  <a:off x="2568470" y="1015911"/>
                  <a:ext cx="691316" cy="18466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kumimoji="1" lang="en-US" altLang="ja-JP" sz="6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Control IgG</a:t>
                  </a:r>
                  <a:endParaRPr kumimoji="1" lang="ja-JP" altLang="en-US" sz="600" b="1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05" name="テキスト ボックス 104">
                  <a:extLst>
                    <a:ext uri="{FF2B5EF4-FFF2-40B4-BE49-F238E27FC236}">
                      <a16:creationId xmlns:a16="http://schemas.microsoft.com/office/drawing/2014/main" id="{3486CDE1-300F-4585-A6BD-DB242C7ECB79}"/>
                    </a:ext>
                  </a:extLst>
                </p:cNvPr>
                <p:cNvSpPr txBox="1"/>
                <p:nvPr/>
              </p:nvSpPr>
              <p:spPr>
                <a:xfrm>
                  <a:off x="2741374" y="1157212"/>
                  <a:ext cx="465197" cy="18466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kumimoji="1" lang="en-US" altLang="ja-JP" sz="6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CD133</a:t>
                  </a:r>
                  <a:endParaRPr kumimoji="1" lang="ja-JP" altLang="en-US" sz="600" b="1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cxnSp>
              <p:nvCxnSpPr>
                <p:cNvPr id="106" name="直線コネクタ 105">
                  <a:extLst>
                    <a:ext uri="{FF2B5EF4-FFF2-40B4-BE49-F238E27FC236}">
                      <a16:creationId xmlns:a16="http://schemas.microsoft.com/office/drawing/2014/main" id="{A2547EFC-F0ED-4E60-9EB3-7775F1F6856A}"/>
                    </a:ext>
                  </a:extLst>
                </p:cNvPr>
                <p:cNvCxnSpPr/>
                <p:nvPr/>
              </p:nvCxnSpPr>
              <p:spPr>
                <a:xfrm flipV="1">
                  <a:off x="2725851" y="1147263"/>
                  <a:ext cx="87254" cy="87254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7" name="直線コネクタ 106">
                  <a:extLst>
                    <a:ext uri="{FF2B5EF4-FFF2-40B4-BE49-F238E27FC236}">
                      <a16:creationId xmlns:a16="http://schemas.microsoft.com/office/drawing/2014/main" id="{F75F69F9-557D-4456-962E-F7E88C384A3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2845692" y="1305775"/>
                  <a:ext cx="106239" cy="123473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08" name="テキスト ボックス 107">
                  <a:extLst>
                    <a:ext uri="{FF2B5EF4-FFF2-40B4-BE49-F238E27FC236}">
                      <a16:creationId xmlns:a16="http://schemas.microsoft.com/office/drawing/2014/main" id="{6225A368-8F6A-4756-98B4-6FC6048AB873}"/>
                    </a:ext>
                  </a:extLst>
                </p:cNvPr>
                <p:cNvSpPr txBox="1"/>
                <p:nvPr/>
              </p:nvSpPr>
              <p:spPr>
                <a:xfrm rot="16200000">
                  <a:off x="2087173" y="1120384"/>
                  <a:ext cx="515004" cy="20005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kumimoji="1" lang="en-US" altLang="ja-JP" sz="7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Count</a:t>
                  </a:r>
                  <a:endParaRPr kumimoji="1" lang="ja-JP" altLang="en-US" sz="700" b="1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grpSp>
              <p:nvGrpSpPr>
                <p:cNvPr id="42" name="グループ化 41">
                  <a:extLst>
                    <a:ext uri="{FF2B5EF4-FFF2-40B4-BE49-F238E27FC236}">
                      <a16:creationId xmlns:a16="http://schemas.microsoft.com/office/drawing/2014/main" id="{4DB8C0D9-1D1C-410E-B07E-64312C1D11AD}"/>
                    </a:ext>
                  </a:extLst>
                </p:cNvPr>
                <p:cNvGrpSpPr/>
                <p:nvPr/>
              </p:nvGrpSpPr>
              <p:grpSpPr>
                <a:xfrm>
                  <a:off x="2328020" y="838802"/>
                  <a:ext cx="282329" cy="709365"/>
                  <a:chOff x="2328020" y="838802"/>
                  <a:chExt cx="282329" cy="709365"/>
                </a:xfrm>
              </p:grpSpPr>
              <p:sp>
                <p:nvSpPr>
                  <p:cNvPr id="126" name="テキスト ボックス 125">
                    <a:extLst>
                      <a:ext uri="{FF2B5EF4-FFF2-40B4-BE49-F238E27FC236}">
                        <a16:creationId xmlns:a16="http://schemas.microsoft.com/office/drawing/2014/main" id="{AF7CCF13-819C-4C00-ADCC-6075AF705734}"/>
                      </a:ext>
                    </a:extLst>
                  </p:cNvPr>
                  <p:cNvSpPr txBox="1"/>
                  <p:nvPr/>
                </p:nvSpPr>
                <p:spPr>
                  <a:xfrm>
                    <a:off x="2404665" y="1394279"/>
                    <a:ext cx="139369" cy="153888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r"/>
                    <a:r>
                      <a:rPr kumimoji="1" lang="en-US" altLang="ja-JP" sz="400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0</a:t>
                    </a:r>
                    <a:endParaRPr kumimoji="1" lang="ja-JP" altLang="en-US" sz="400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127" name="テキスト ボックス 126">
                    <a:extLst>
                      <a:ext uri="{FF2B5EF4-FFF2-40B4-BE49-F238E27FC236}">
                        <a16:creationId xmlns:a16="http://schemas.microsoft.com/office/drawing/2014/main" id="{3752B686-1392-4337-A656-2E4918836546}"/>
                      </a:ext>
                    </a:extLst>
                  </p:cNvPr>
                  <p:cNvSpPr txBox="1"/>
                  <p:nvPr/>
                </p:nvSpPr>
                <p:spPr>
                  <a:xfrm>
                    <a:off x="2328020" y="1265441"/>
                    <a:ext cx="282329" cy="153888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r"/>
                    <a:r>
                      <a:rPr kumimoji="1" lang="en-US" altLang="ja-JP" sz="400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100</a:t>
                    </a:r>
                    <a:endParaRPr kumimoji="1" lang="ja-JP" altLang="en-US" sz="400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132" name="テキスト ボックス 131">
                    <a:extLst>
                      <a:ext uri="{FF2B5EF4-FFF2-40B4-BE49-F238E27FC236}">
                        <a16:creationId xmlns:a16="http://schemas.microsoft.com/office/drawing/2014/main" id="{C49D6D89-1345-4004-B805-93EB2B87189B}"/>
                      </a:ext>
                    </a:extLst>
                  </p:cNvPr>
                  <p:cNvSpPr txBox="1"/>
                  <p:nvPr/>
                </p:nvSpPr>
                <p:spPr>
                  <a:xfrm>
                    <a:off x="2328020" y="1113746"/>
                    <a:ext cx="282329" cy="153888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r"/>
                    <a:r>
                      <a:rPr kumimoji="1" lang="en-US" altLang="ja-JP" sz="400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200</a:t>
                    </a:r>
                    <a:endParaRPr kumimoji="1" lang="ja-JP" altLang="en-US" sz="400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136" name="テキスト ボックス 135">
                    <a:extLst>
                      <a:ext uri="{FF2B5EF4-FFF2-40B4-BE49-F238E27FC236}">
                        <a16:creationId xmlns:a16="http://schemas.microsoft.com/office/drawing/2014/main" id="{6B97C5E1-7CC6-4C52-A778-5DBA8C515323}"/>
                      </a:ext>
                    </a:extLst>
                  </p:cNvPr>
                  <p:cNvSpPr txBox="1"/>
                  <p:nvPr/>
                </p:nvSpPr>
                <p:spPr>
                  <a:xfrm>
                    <a:off x="2328020" y="983383"/>
                    <a:ext cx="282329" cy="153888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r"/>
                    <a:r>
                      <a:rPr kumimoji="1" lang="en-US" altLang="ja-JP" sz="400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300</a:t>
                    </a:r>
                    <a:endParaRPr kumimoji="1" lang="ja-JP" altLang="en-US" sz="400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137" name="テキスト ボックス 136">
                    <a:extLst>
                      <a:ext uri="{FF2B5EF4-FFF2-40B4-BE49-F238E27FC236}">
                        <a16:creationId xmlns:a16="http://schemas.microsoft.com/office/drawing/2014/main" id="{4FBB41A4-3279-4F76-B903-5DB3607F61C9}"/>
                      </a:ext>
                    </a:extLst>
                  </p:cNvPr>
                  <p:cNvSpPr txBox="1"/>
                  <p:nvPr/>
                </p:nvSpPr>
                <p:spPr>
                  <a:xfrm>
                    <a:off x="2328020" y="838802"/>
                    <a:ext cx="282329" cy="153888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r"/>
                    <a:r>
                      <a:rPr kumimoji="1" lang="en-US" altLang="ja-JP" sz="400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400</a:t>
                    </a:r>
                    <a:endParaRPr kumimoji="1" lang="ja-JP" altLang="en-US" sz="400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</p:grpSp>
            <p:grpSp>
              <p:nvGrpSpPr>
                <p:cNvPr id="37" name="グループ化 36">
                  <a:extLst>
                    <a:ext uri="{FF2B5EF4-FFF2-40B4-BE49-F238E27FC236}">
                      <a16:creationId xmlns:a16="http://schemas.microsoft.com/office/drawing/2014/main" id="{D7619434-8BC8-4EF0-939E-D830023092CC}"/>
                    </a:ext>
                  </a:extLst>
                </p:cNvPr>
                <p:cNvGrpSpPr/>
                <p:nvPr/>
              </p:nvGrpSpPr>
              <p:grpSpPr>
                <a:xfrm>
                  <a:off x="2427913" y="1457356"/>
                  <a:ext cx="832758" cy="153888"/>
                  <a:chOff x="2446182" y="1360194"/>
                  <a:chExt cx="832758" cy="153888"/>
                </a:xfrm>
              </p:grpSpPr>
              <p:sp>
                <p:nvSpPr>
                  <p:cNvPr id="164" name="正方形/長方形 163">
                    <a:extLst>
                      <a:ext uri="{FF2B5EF4-FFF2-40B4-BE49-F238E27FC236}">
                        <a16:creationId xmlns:a16="http://schemas.microsoft.com/office/drawing/2014/main" id="{C8E57E70-286F-4838-95A5-8BAEC3CD8FE2}"/>
                      </a:ext>
                    </a:extLst>
                  </p:cNvPr>
                  <p:cNvSpPr/>
                  <p:nvPr/>
                </p:nvSpPr>
                <p:spPr>
                  <a:xfrm>
                    <a:off x="2518799" y="1409216"/>
                    <a:ext cx="685446" cy="79909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6" name="テキスト ボックス 165">
                    <a:extLst>
                      <a:ext uri="{FF2B5EF4-FFF2-40B4-BE49-F238E27FC236}">
                        <a16:creationId xmlns:a16="http://schemas.microsoft.com/office/drawing/2014/main" id="{69FC6D0B-7C8F-4732-9D48-C03CF2517D60}"/>
                      </a:ext>
                    </a:extLst>
                  </p:cNvPr>
                  <p:cNvSpPr txBox="1"/>
                  <p:nvPr/>
                </p:nvSpPr>
                <p:spPr>
                  <a:xfrm>
                    <a:off x="2446182" y="1360194"/>
                    <a:ext cx="268666" cy="153888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r"/>
                    <a:r>
                      <a:rPr kumimoji="1" lang="en-US" altLang="ja-JP" sz="400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10</a:t>
                    </a:r>
                    <a:r>
                      <a:rPr kumimoji="1" lang="ja-JP" altLang="en-US" sz="400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⁰</a:t>
                    </a:r>
                  </a:p>
                </p:txBody>
              </p:sp>
              <p:sp>
                <p:nvSpPr>
                  <p:cNvPr id="167" name="テキスト ボックス 166">
                    <a:extLst>
                      <a:ext uri="{FF2B5EF4-FFF2-40B4-BE49-F238E27FC236}">
                        <a16:creationId xmlns:a16="http://schemas.microsoft.com/office/drawing/2014/main" id="{C4F9855B-8A20-47C0-BDC0-DC7D908E140B}"/>
                      </a:ext>
                    </a:extLst>
                  </p:cNvPr>
                  <p:cNvSpPr txBox="1"/>
                  <p:nvPr/>
                </p:nvSpPr>
                <p:spPr>
                  <a:xfrm>
                    <a:off x="2578784" y="1360194"/>
                    <a:ext cx="268666" cy="153888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r"/>
                    <a:r>
                      <a:rPr kumimoji="1" lang="en-US" altLang="ja-JP" sz="400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10¹</a:t>
                    </a:r>
                    <a:endParaRPr kumimoji="1" lang="ja-JP" altLang="en-US" sz="400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168" name="テキスト ボックス 167">
                    <a:extLst>
                      <a:ext uri="{FF2B5EF4-FFF2-40B4-BE49-F238E27FC236}">
                        <a16:creationId xmlns:a16="http://schemas.microsoft.com/office/drawing/2014/main" id="{90EE5CA4-487D-4B22-BF5F-1B5257D3BAB4}"/>
                      </a:ext>
                    </a:extLst>
                  </p:cNvPr>
                  <p:cNvSpPr txBox="1"/>
                  <p:nvPr/>
                </p:nvSpPr>
                <p:spPr>
                  <a:xfrm>
                    <a:off x="2725508" y="1360194"/>
                    <a:ext cx="268666" cy="153888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r"/>
                    <a:r>
                      <a:rPr kumimoji="1" lang="en-US" altLang="ja-JP" sz="400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10²</a:t>
                    </a:r>
                    <a:endParaRPr kumimoji="1" lang="ja-JP" altLang="en-US" sz="400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169" name="テキスト ボックス 168">
                    <a:extLst>
                      <a:ext uri="{FF2B5EF4-FFF2-40B4-BE49-F238E27FC236}">
                        <a16:creationId xmlns:a16="http://schemas.microsoft.com/office/drawing/2014/main" id="{299D4ABC-585B-430C-93E4-A3D64C99A751}"/>
                      </a:ext>
                    </a:extLst>
                  </p:cNvPr>
                  <p:cNvSpPr txBox="1"/>
                  <p:nvPr/>
                </p:nvSpPr>
                <p:spPr>
                  <a:xfrm>
                    <a:off x="3010274" y="1360194"/>
                    <a:ext cx="268666" cy="153888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r"/>
                    <a:r>
                      <a:rPr kumimoji="1" lang="en-US" altLang="ja-JP" sz="400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10</a:t>
                    </a:r>
                    <a:r>
                      <a:rPr kumimoji="1" lang="ja-JP" altLang="en-US" sz="400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⁴</a:t>
                    </a:r>
                  </a:p>
                </p:txBody>
              </p:sp>
              <p:sp>
                <p:nvSpPr>
                  <p:cNvPr id="170" name="テキスト ボックス 169">
                    <a:extLst>
                      <a:ext uri="{FF2B5EF4-FFF2-40B4-BE49-F238E27FC236}">
                        <a16:creationId xmlns:a16="http://schemas.microsoft.com/office/drawing/2014/main" id="{A41BCD1A-761D-459E-83BF-93D4776895D2}"/>
                      </a:ext>
                    </a:extLst>
                  </p:cNvPr>
                  <p:cNvSpPr txBox="1"/>
                  <p:nvPr/>
                </p:nvSpPr>
                <p:spPr>
                  <a:xfrm>
                    <a:off x="2856626" y="1360194"/>
                    <a:ext cx="268666" cy="153888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r"/>
                    <a:r>
                      <a:rPr kumimoji="1" lang="en-US" altLang="ja-JP" sz="400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10³</a:t>
                    </a:r>
                    <a:endParaRPr kumimoji="1" lang="ja-JP" altLang="en-US" sz="400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</p:grpSp>
            <p:sp>
              <p:nvSpPr>
                <p:cNvPr id="275" name="テキスト ボックス 274">
                  <a:extLst>
                    <a:ext uri="{FF2B5EF4-FFF2-40B4-BE49-F238E27FC236}">
                      <a16:creationId xmlns:a16="http://schemas.microsoft.com/office/drawing/2014/main" id="{DF859FE3-45E8-4BF0-A674-C780C0624805}"/>
                    </a:ext>
                  </a:extLst>
                </p:cNvPr>
                <p:cNvSpPr txBox="1"/>
                <p:nvPr/>
              </p:nvSpPr>
              <p:spPr>
                <a:xfrm>
                  <a:off x="2784977" y="869840"/>
                  <a:ext cx="440311" cy="2308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kumimoji="1" lang="en-US" altLang="ja-JP" sz="9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OE</a:t>
                  </a:r>
                  <a:endParaRPr kumimoji="1" lang="ja-JP" altLang="en-US" sz="900" b="1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p:grpSp>
            <p:nvGrpSpPr>
              <p:cNvPr id="47" name="グループ化 46">
                <a:extLst>
                  <a:ext uri="{FF2B5EF4-FFF2-40B4-BE49-F238E27FC236}">
                    <a16:creationId xmlns:a16="http://schemas.microsoft.com/office/drawing/2014/main" id="{66C61806-B7C5-4B61-A7EB-63AAB9F52188}"/>
                  </a:ext>
                </a:extLst>
              </p:cNvPr>
              <p:cNvGrpSpPr/>
              <p:nvPr/>
            </p:nvGrpSpPr>
            <p:grpSpPr>
              <a:xfrm>
                <a:off x="782841" y="3438278"/>
                <a:ext cx="1014145" cy="779943"/>
                <a:chOff x="783495" y="2014035"/>
                <a:chExt cx="1014145" cy="779943"/>
              </a:xfrm>
            </p:grpSpPr>
            <p:pic>
              <p:nvPicPr>
                <p:cNvPr id="103" name="図 102">
                  <a:extLst>
                    <a:ext uri="{FF2B5EF4-FFF2-40B4-BE49-F238E27FC236}">
                      <a16:creationId xmlns:a16="http://schemas.microsoft.com/office/drawing/2014/main" id="{688777BE-713C-4BAE-9A8F-2EEE76229148}"/>
                    </a:ext>
                  </a:extLst>
                </p:cNvPr>
                <p:cNvPicPr>
                  <a:picLocks/>
                </p:cNvPicPr>
                <p:nvPr/>
              </p:nvPicPr>
              <p:blipFill rotWithShape="1">
                <a:blip r:embed="rId10"/>
                <a:srcRect l="17201" b="7669"/>
                <a:stretch/>
              </p:blipFill>
              <p:spPr>
                <a:xfrm>
                  <a:off x="1075937" y="2065508"/>
                  <a:ext cx="593248" cy="649399"/>
                </a:xfrm>
                <a:prstGeom prst="rect">
                  <a:avLst/>
                </a:prstGeom>
              </p:spPr>
            </p:pic>
            <p:sp>
              <p:nvSpPr>
                <p:cNvPr id="113" name="テキスト ボックス 112">
                  <a:extLst>
                    <a:ext uri="{FF2B5EF4-FFF2-40B4-BE49-F238E27FC236}">
                      <a16:creationId xmlns:a16="http://schemas.microsoft.com/office/drawing/2014/main" id="{B83DE304-3575-446D-BEF4-5C685919EEAD}"/>
                    </a:ext>
                  </a:extLst>
                </p:cNvPr>
                <p:cNvSpPr txBox="1"/>
                <p:nvPr/>
              </p:nvSpPr>
              <p:spPr>
                <a:xfrm rot="16200000">
                  <a:off x="626021" y="2273770"/>
                  <a:ext cx="515004" cy="20005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kumimoji="1" lang="en-US" altLang="ja-JP" sz="7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Count</a:t>
                  </a:r>
                  <a:endParaRPr kumimoji="1" lang="ja-JP" altLang="en-US" sz="700" b="1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grpSp>
              <p:nvGrpSpPr>
                <p:cNvPr id="43" name="グループ化 42">
                  <a:extLst>
                    <a:ext uri="{FF2B5EF4-FFF2-40B4-BE49-F238E27FC236}">
                      <a16:creationId xmlns:a16="http://schemas.microsoft.com/office/drawing/2014/main" id="{878635E1-376D-445D-ABA8-287E5C3BD904}"/>
                    </a:ext>
                  </a:extLst>
                </p:cNvPr>
                <p:cNvGrpSpPr/>
                <p:nvPr/>
              </p:nvGrpSpPr>
              <p:grpSpPr>
                <a:xfrm>
                  <a:off x="858316" y="2014035"/>
                  <a:ext cx="282329" cy="726618"/>
                  <a:chOff x="858316" y="2014035"/>
                  <a:chExt cx="282329" cy="726618"/>
                </a:xfrm>
              </p:grpSpPr>
              <p:sp>
                <p:nvSpPr>
                  <p:cNvPr id="138" name="テキスト ボックス 137">
                    <a:extLst>
                      <a:ext uri="{FF2B5EF4-FFF2-40B4-BE49-F238E27FC236}">
                        <a16:creationId xmlns:a16="http://schemas.microsoft.com/office/drawing/2014/main" id="{00C40011-550A-4A3F-8D3F-F817674585B7}"/>
                      </a:ext>
                    </a:extLst>
                  </p:cNvPr>
                  <p:cNvSpPr txBox="1"/>
                  <p:nvPr/>
                </p:nvSpPr>
                <p:spPr>
                  <a:xfrm>
                    <a:off x="946463" y="2586765"/>
                    <a:ext cx="139369" cy="153888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r"/>
                    <a:r>
                      <a:rPr kumimoji="1" lang="en-US" altLang="ja-JP" sz="400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0</a:t>
                    </a:r>
                    <a:endParaRPr kumimoji="1" lang="ja-JP" altLang="en-US" sz="400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139" name="テキスト ボックス 138">
                    <a:extLst>
                      <a:ext uri="{FF2B5EF4-FFF2-40B4-BE49-F238E27FC236}">
                        <a16:creationId xmlns:a16="http://schemas.microsoft.com/office/drawing/2014/main" id="{F54AF361-E024-45CA-9188-AD75421C7038}"/>
                      </a:ext>
                    </a:extLst>
                  </p:cNvPr>
                  <p:cNvSpPr txBox="1"/>
                  <p:nvPr/>
                </p:nvSpPr>
                <p:spPr>
                  <a:xfrm>
                    <a:off x="858316" y="2434923"/>
                    <a:ext cx="282329" cy="153888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r"/>
                    <a:r>
                      <a:rPr kumimoji="1" lang="en-US" altLang="ja-JP" sz="400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100</a:t>
                    </a:r>
                    <a:endParaRPr kumimoji="1" lang="ja-JP" altLang="en-US" sz="400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140" name="テキスト ボックス 139">
                    <a:extLst>
                      <a:ext uri="{FF2B5EF4-FFF2-40B4-BE49-F238E27FC236}">
                        <a16:creationId xmlns:a16="http://schemas.microsoft.com/office/drawing/2014/main" id="{69713193-6FBC-471D-AE92-4F51DF625248}"/>
                      </a:ext>
                    </a:extLst>
                  </p:cNvPr>
                  <p:cNvSpPr txBox="1"/>
                  <p:nvPr/>
                </p:nvSpPr>
                <p:spPr>
                  <a:xfrm>
                    <a:off x="858316" y="2288979"/>
                    <a:ext cx="282329" cy="153888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r"/>
                    <a:r>
                      <a:rPr kumimoji="1" lang="en-US" altLang="ja-JP" sz="400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200</a:t>
                    </a:r>
                    <a:endParaRPr kumimoji="1" lang="ja-JP" altLang="en-US" sz="400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141" name="テキスト ボックス 140">
                    <a:extLst>
                      <a:ext uri="{FF2B5EF4-FFF2-40B4-BE49-F238E27FC236}">
                        <a16:creationId xmlns:a16="http://schemas.microsoft.com/office/drawing/2014/main" id="{25AD09D3-EAD8-4B3A-8F4E-32FC0C65BDB0}"/>
                      </a:ext>
                    </a:extLst>
                  </p:cNvPr>
                  <p:cNvSpPr txBox="1"/>
                  <p:nvPr/>
                </p:nvSpPr>
                <p:spPr>
                  <a:xfrm>
                    <a:off x="858316" y="2158616"/>
                    <a:ext cx="282329" cy="153888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r"/>
                    <a:r>
                      <a:rPr kumimoji="1" lang="en-US" altLang="ja-JP" sz="400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300</a:t>
                    </a:r>
                    <a:endParaRPr kumimoji="1" lang="ja-JP" altLang="en-US" sz="400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142" name="テキスト ボックス 141">
                    <a:extLst>
                      <a:ext uri="{FF2B5EF4-FFF2-40B4-BE49-F238E27FC236}">
                        <a16:creationId xmlns:a16="http://schemas.microsoft.com/office/drawing/2014/main" id="{53A9B301-EC10-48DE-822D-58524C4765EB}"/>
                      </a:ext>
                    </a:extLst>
                  </p:cNvPr>
                  <p:cNvSpPr txBox="1"/>
                  <p:nvPr/>
                </p:nvSpPr>
                <p:spPr>
                  <a:xfrm>
                    <a:off x="858316" y="2014035"/>
                    <a:ext cx="282329" cy="153888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r"/>
                    <a:r>
                      <a:rPr kumimoji="1" lang="en-US" altLang="ja-JP" sz="400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400</a:t>
                    </a:r>
                    <a:endParaRPr kumimoji="1" lang="ja-JP" altLang="en-US" sz="400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</p:grpSp>
            <p:grpSp>
              <p:nvGrpSpPr>
                <p:cNvPr id="171" name="グループ化 170">
                  <a:extLst>
                    <a:ext uri="{FF2B5EF4-FFF2-40B4-BE49-F238E27FC236}">
                      <a16:creationId xmlns:a16="http://schemas.microsoft.com/office/drawing/2014/main" id="{CEF6A1A2-2590-4C18-823C-1B0CA8EABD1B}"/>
                    </a:ext>
                  </a:extLst>
                </p:cNvPr>
                <p:cNvGrpSpPr/>
                <p:nvPr/>
              </p:nvGrpSpPr>
              <p:grpSpPr>
                <a:xfrm>
                  <a:off x="947630" y="2640090"/>
                  <a:ext cx="850010" cy="153888"/>
                  <a:chOff x="942084" y="1351153"/>
                  <a:chExt cx="850010" cy="153888"/>
                </a:xfrm>
              </p:grpSpPr>
              <p:sp>
                <p:nvSpPr>
                  <p:cNvPr id="172" name="正方形/長方形 171">
                    <a:extLst>
                      <a:ext uri="{FF2B5EF4-FFF2-40B4-BE49-F238E27FC236}">
                        <a16:creationId xmlns:a16="http://schemas.microsoft.com/office/drawing/2014/main" id="{63B1FEB4-EB18-4426-88A3-E05332F3B99A}"/>
                      </a:ext>
                    </a:extLst>
                  </p:cNvPr>
                  <p:cNvSpPr/>
                  <p:nvPr/>
                </p:nvSpPr>
                <p:spPr>
                  <a:xfrm>
                    <a:off x="1026018" y="1400175"/>
                    <a:ext cx="691382" cy="84539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3" name="テキスト ボックス 172">
                    <a:extLst>
                      <a:ext uri="{FF2B5EF4-FFF2-40B4-BE49-F238E27FC236}">
                        <a16:creationId xmlns:a16="http://schemas.microsoft.com/office/drawing/2014/main" id="{5A2F9F2E-257D-46C9-9585-FE2E83E74712}"/>
                      </a:ext>
                    </a:extLst>
                  </p:cNvPr>
                  <p:cNvSpPr txBox="1"/>
                  <p:nvPr/>
                </p:nvSpPr>
                <p:spPr>
                  <a:xfrm>
                    <a:off x="942084" y="1351153"/>
                    <a:ext cx="268666" cy="153888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r"/>
                    <a:r>
                      <a:rPr kumimoji="1" lang="en-US" altLang="ja-JP" sz="400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10</a:t>
                    </a:r>
                    <a:r>
                      <a:rPr kumimoji="1" lang="ja-JP" altLang="en-US" sz="400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⁰</a:t>
                    </a:r>
                  </a:p>
                </p:txBody>
              </p:sp>
              <p:sp>
                <p:nvSpPr>
                  <p:cNvPr id="174" name="テキスト ボックス 173">
                    <a:extLst>
                      <a:ext uri="{FF2B5EF4-FFF2-40B4-BE49-F238E27FC236}">
                        <a16:creationId xmlns:a16="http://schemas.microsoft.com/office/drawing/2014/main" id="{B6EEB6E4-BC44-45ED-BEDB-67CD542F6096}"/>
                      </a:ext>
                    </a:extLst>
                  </p:cNvPr>
                  <p:cNvSpPr txBox="1"/>
                  <p:nvPr/>
                </p:nvSpPr>
                <p:spPr>
                  <a:xfrm>
                    <a:off x="1091939" y="1351153"/>
                    <a:ext cx="268666" cy="153888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r"/>
                    <a:r>
                      <a:rPr kumimoji="1" lang="en-US" altLang="ja-JP" sz="400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10¹</a:t>
                    </a:r>
                    <a:endParaRPr kumimoji="1" lang="ja-JP" altLang="en-US" sz="400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175" name="テキスト ボックス 174">
                    <a:extLst>
                      <a:ext uri="{FF2B5EF4-FFF2-40B4-BE49-F238E27FC236}">
                        <a16:creationId xmlns:a16="http://schemas.microsoft.com/office/drawing/2014/main" id="{1F64904D-3D48-4F6D-85E1-6FDF20C560CD}"/>
                      </a:ext>
                    </a:extLst>
                  </p:cNvPr>
                  <p:cNvSpPr txBox="1"/>
                  <p:nvPr/>
                </p:nvSpPr>
                <p:spPr>
                  <a:xfrm>
                    <a:off x="1232912" y="1351153"/>
                    <a:ext cx="268666" cy="153888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r"/>
                    <a:r>
                      <a:rPr kumimoji="1" lang="en-US" altLang="ja-JP" sz="400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10²</a:t>
                    </a:r>
                    <a:endParaRPr kumimoji="1" lang="ja-JP" altLang="en-US" sz="400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176" name="テキスト ボックス 175">
                    <a:extLst>
                      <a:ext uri="{FF2B5EF4-FFF2-40B4-BE49-F238E27FC236}">
                        <a16:creationId xmlns:a16="http://schemas.microsoft.com/office/drawing/2014/main" id="{007EDC05-CF7C-4743-9C44-D901DDADF500}"/>
                      </a:ext>
                    </a:extLst>
                  </p:cNvPr>
                  <p:cNvSpPr txBox="1"/>
                  <p:nvPr/>
                </p:nvSpPr>
                <p:spPr>
                  <a:xfrm>
                    <a:off x="1523428" y="1351153"/>
                    <a:ext cx="268666" cy="153888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r"/>
                    <a:r>
                      <a:rPr kumimoji="1" lang="en-US" altLang="ja-JP" sz="400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10</a:t>
                    </a:r>
                    <a:r>
                      <a:rPr kumimoji="1" lang="ja-JP" altLang="en-US" sz="400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⁴</a:t>
                    </a:r>
                  </a:p>
                </p:txBody>
              </p:sp>
              <p:sp>
                <p:nvSpPr>
                  <p:cNvPr id="178" name="テキスト ボックス 177">
                    <a:extLst>
                      <a:ext uri="{FF2B5EF4-FFF2-40B4-BE49-F238E27FC236}">
                        <a16:creationId xmlns:a16="http://schemas.microsoft.com/office/drawing/2014/main" id="{EB4FB0D4-708A-4D8E-87FE-2C2B8335A0E5}"/>
                      </a:ext>
                    </a:extLst>
                  </p:cNvPr>
                  <p:cNvSpPr txBox="1"/>
                  <p:nvPr/>
                </p:nvSpPr>
                <p:spPr>
                  <a:xfrm>
                    <a:off x="1375532" y="1351153"/>
                    <a:ext cx="268666" cy="153888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r"/>
                    <a:r>
                      <a:rPr kumimoji="1" lang="en-US" altLang="ja-JP" sz="400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10³</a:t>
                    </a:r>
                    <a:endParaRPr kumimoji="1" lang="ja-JP" altLang="en-US" sz="400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</p:grpSp>
            <p:sp>
              <p:nvSpPr>
                <p:cNvPr id="276" name="テキスト ボックス 275">
                  <a:extLst>
                    <a:ext uri="{FF2B5EF4-FFF2-40B4-BE49-F238E27FC236}">
                      <a16:creationId xmlns:a16="http://schemas.microsoft.com/office/drawing/2014/main" id="{EFF83DB6-396F-4DF4-A38E-CB2962EE8D45}"/>
                    </a:ext>
                  </a:extLst>
                </p:cNvPr>
                <p:cNvSpPr txBox="1"/>
                <p:nvPr/>
              </p:nvSpPr>
              <p:spPr>
                <a:xfrm>
                  <a:off x="1317406" y="2068158"/>
                  <a:ext cx="446880" cy="2308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kumimoji="1" lang="en-US" altLang="ja-JP" sz="9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FF</a:t>
                  </a:r>
                  <a:endParaRPr kumimoji="1" lang="ja-JP" altLang="en-US" sz="900" b="1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p:grpSp>
            <p:nvGrpSpPr>
              <p:cNvPr id="46" name="グループ化 45">
                <a:extLst>
                  <a:ext uri="{FF2B5EF4-FFF2-40B4-BE49-F238E27FC236}">
                    <a16:creationId xmlns:a16="http://schemas.microsoft.com/office/drawing/2014/main" id="{4432C1CA-BC31-41B4-8163-F68355AB8C37}"/>
                  </a:ext>
                </a:extLst>
              </p:cNvPr>
              <p:cNvGrpSpPr/>
              <p:nvPr/>
            </p:nvGrpSpPr>
            <p:grpSpPr>
              <a:xfrm>
                <a:off x="1695466" y="3439338"/>
                <a:ext cx="1012454" cy="784634"/>
                <a:chOff x="2248216" y="2009344"/>
                <a:chExt cx="1012454" cy="784634"/>
              </a:xfrm>
            </p:grpSpPr>
            <p:pic>
              <p:nvPicPr>
                <p:cNvPr id="100" name="図 99">
                  <a:extLst>
                    <a:ext uri="{FF2B5EF4-FFF2-40B4-BE49-F238E27FC236}">
                      <a16:creationId xmlns:a16="http://schemas.microsoft.com/office/drawing/2014/main" id="{EAB07587-73EE-4B16-A12E-A19ACCC89DDE}"/>
                    </a:ext>
                  </a:extLst>
                </p:cNvPr>
                <p:cNvPicPr>
                  <a:picLocks/>
                </p:cNvPicPr>
                <p:nvPr/>
              </p:nvPicPr>
              <p:blipFill rotWithShape="1">
                <a:blip r:embed="rId11"/>
                <a:srcRect l="17402" b="7650"/>
                <a:stretch/>
              </p:blipFill>
              <p:spPr>
                <a:xfrm>
                  <a:off x="2539744" y="2065508"/>
                  <a:ext cx="593248" cy="649399"/>
                </a:xfrm>
                <a:prstGeom prst="rect">
                  <a:avLst/>
                </a:prstGeom>
              </p:spPr>
            </p:pic>
            <p:sp>
              <p:nvSpPr>
                <p:cNvPr id="118" name="テキスト ボックス 117">
                  <a:extLst>
                    <a:ext uri="{FF2B5EF4-FFF2-40B4-BE49-F238E27FC236}">
                      <a16:creationId xmlns:a16="http://schemas.microsoft.com/office/drawing/2014/main" id="{038C61F3-FAFD-4664-A8BB-053FEA9ADAC3}"/>
                    </a:ext>
                  </a:extLst>
                </p:cNvPr>
                <p:cNvSpPr txBox="1"/>
                <p:nvPr/>
              </p:nvSpPr>
              <p:spPr>
                <a:xfrm rot="16200000">
                  <a:off x="2090742" y="2276358"/>
                  <a:ext cx="515004" cy="20005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kumimoji="1" lang="en-US" altLang="ja-JP" sz="7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Count</a:t>
                  </a:r>
                  <a:endParaRPr kumimoji="1" lang="ja-JP" altLang="en-US" sz="700" b="1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grpSp>
              <p:nvGrpSpPr>
                <p:cNvPr id="44" name="グループ化 43">
                  <a:extLst>
                    <a:ext uri="{FF2B5EF4-FFF2-40B4-BE49-F238E27FC236}">
                      <a16:creationId xmlns:a16="http://schemas.microsoft.com/office/drawing/2014/main" id="{F121B190-F85E-4F56-9B14-95F84092B629}"/>
                    </a:ext>
                  </a:extLst>
                </p:cNvPr>
                <p:cNvGrpSpPr/>
                <p:nvPr/>
              </p:nvGrpSpPr>
              <p:grpSpPr>
                <a:xfrm>
                  <a:off x="2325772" y="2009344"/>
                  <a:ext cx="282329" cy="720867"/>
                  <a:chOff x="2325772" y="2009344"/>
                  <a:chExt cx="282329" cy="720867"/>
                </a:xfrm>
              </p:grpSpPr>
              <p:sp>
                <p:nvSpPr>
                  <p:cNvPr id="143" name="テキスト ボックス 142">
                    <a:extLst>
                      <a:ext uri="{FF2B5EF4-FFF2-40B4-BE49-F238E27FC236}">
                        <a16:creationId xmlns:a16="http://schemas.microsoft.com/office/drawing/2014/main" id="{467B5A69-2318-4FA5-B62A-72A320349732}"/>
                      </a:ext>
                    </a:extLst>
                  </p:cNvPr>
                  <p:cNvSpPr txBox="1"/>
                  <p:nvPr/>
                </p:nvSpPr>
                <p:spPr>
                  <a:xfrm>
                    <a:off x="2413919" y="2576323"/>
                    <a:ext cx="139369" cy="153888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r"/>
                    <a:r>
                      <a:rPr kumimoji="1" lang="en-US" altLang="ja-JP" sz="400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0</a:t>
                    </a:r>
                    <a:endParaRPr kumimoji="1" lang="ja-JP" altLang="en-US" sz="400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144" name="テキスト ボックス 143">
                    <a:extLst>
                      <a:ext uri="{FF2B5EF4-FFF2-40B4-BE49-F238E27FC236}">
                        <a16:creationId xmlns:a16="http://schemas.microsoft.com/office/drawing/2014/main" id="{606B102F-AB57-46AB-B3D6-51D00FA9F48C}"/>
                      </a:ext>
                    </a:extLst>
                  </p:cNvPr>
                  <p:cNvSpPr txBox="1"/>
                  <p:nvPr/>
                </p:nvSpPr>
                <p:spPr>
                  <a:xfrm>
                    <a:off x="2325772" y="2441734"/>
                    <a:ext cx="282329" cy="153888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r"/>
                    <a:r>
                      <a:rPr kumimoji="1" lang="en-US" altLang="ja-JP" sz="400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100</a:t>
                    </a:r>
                    <a:endParaRPr kumimoji="1" lang="ja-JP" altLang="en-US" sz="400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145" name="テキスト ボックス 144">
                    <a:extLst>
                      <a:ext uri="{FF2B5EF4-FFF2-40B4-BE49-F238E27FC236}">
                        <a16:creationId xmlns:a16="http://schemas.microsoft.com/office/drawing/2014/main" id="{503B59CE-3376-498D-A7DF-A2A07064FEA0}"/>
                      </a:ext>
                    </a:extLst>
                  </p:cNvPr>
                  <p:cNvSpPr txBox="1"/>
                  <p:nvPr/>
                </p:nvSpPr>
                <p:spPr>
                  <a:xfrm>
                    <a:off x="2325772" y="2295790"/>
                    <a:ext cx="282329" cy="153888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r"/>
                    <a:r>
                      <a:rPr kumimoji="1" lang="en-US" altLang="ja-JP" sz="400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200</a:t>
                    </a:r>
                    <a:endParaRPr kumimoji="1" lang="ja-JP" altLang="en-US" sz="400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146" name="テキスト ボックス 145">
                    <a:extLst>
                      <a:ext uri="{FF2B5EF4-FFF2-40B4-BE49-F238E27FC236}">
                        <a16:creationId xmlns:a16="http://schemas.microsoft.com/office/drawing/2014/main" id="{A9EA5E0A-32E9-41A4-988E-B9B26F4FA821}"/>
                      </a:ext>
                    </a:extLst>
                  </p:cNvPr>
                  <p:cNvSpPr txBox="1"/>
                  <p:nvPr/>
                </p:nvSpPr>
                <p:spPr>
                  <a:xfrm>
                    <a:off x="2325772" y="2159676"/>
                    <a:ext cx="282329" cy="153888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r"/>
                    <a:r>
                      <a:rPr kumimoji="1" lang="en-US" altLang="ja-JP" sz="400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300</a:t>
                    </a:r>
                    <a:endParaRPr kumimoji="1" lang="ja-JP" altLang="en-US" sz="400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147" name="テキスト ボックス 146">
                    <a:extLst>
                      <a:ext uri="{FF2B5EF4-FFF2-40B4-BE49-F238E27FC236}">
                        <a16:creationId xmlns:a16="http://schemas.microsoft.com/office/drawing/2014/main" id="{EB044DFA-B39F-4596-807F-1E90A138EDDB}"/>
                      </a:ext>
                    </a:extLst>
                  </p:cNvPr>
                  <p:cNvSpPr txBox="1"/>
                  <p:nvPr/>
                </p:nvSpPr>
                <p:spPr>
                  <a:xfrm>
                    <a:off x="2325772" y="2009344"/>
                    <a:ext cx="282329" cy="153888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r"/>
                    <a:r>
                      <a:rPr kumimoji="1" lang="en-US" altLang="ja-JP" sz="400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400</a:t>
                    </a:r>
                    <a:endParaRPr kumimoji="1" lang="ja-JP" altLang="en-US" sz="400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</p:grpSp>
            <p:grpSp>
              <p:nvGrpSpPr>
                <p:cNvPr id="179" name="グループ化 178">
                  <a:extLst>
                    <a:ext uri="{FF2B5EF4-FFF2-40B4-BE49-F238E27FC236}">
                      <a16:creationId xmlns:a16="http://schemas.microsoft.com/office/drawing/2014/main" id="{88A5C797-04EA-4DA6-9A1C-4E71A0782EA5}"/>
                    </a:ext>
                  </a:extLst>
                </p:cNvPr>
                <p:cNvGrpSpPr/>
                <p:nvPr/>
              </p:nvGrpSpPr>
              <p:grpSpPr>
                <a:xfrm>
                  <a:off x="2416411" y="2640090"/>
                  <a:ext cx="844259" cy="153888"/>
                  <a:chOff x="2434680" y="1360194"/>
                  <a:chExt cx="844259" cy="153888"/>
                </a:xfrm>
              </p:grpSpPr>
              <p:sp>
                <p:nvSpPr>
                  <p:cNvPr id="180" name="正方形/長方形 179">
                    <a:extLst>
                      <a:ext uri="{FF2B5EF4-FFF2-40B4-BE49-F238E27FC236}">
                        <a16:creationId xmlns:a16="http://schemas.microsoft.com/office/drawing/2014/main" id="{03E4ACCC-6CCC-47D4-9BE8-55C8934E64B1}"/>
                      </a:ext>
                    </a:extLst>
                  </p:cNvPr>
                  <p:cNvSpPr/>
                  <p:nvPr/>
                </p:nvSpPr>
                <p:spPr>
                  <a:xfrm>
                    <a:off x="2518799" y="1409217"/>
                    <a:ext cx="685446" cy="85566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1" name="テキスト ボックス 180">
                    <a:extLst>
                      <a:ext uri="{FF2B5EF4-FFF2-40B4-BE49-F238E27FC236}">
                        <a16:creationId xmlns:a16="http://schemas.microsoft.com/office/drawing/2014/main" id="{7169F8D7-9579-4B93-8EBB-F5D4BCB6BEB4}"/>
                      </a:ext>
                    </a:extLst>
                  </p:cNvPr>
                  <p:cNvSpPr txBox="1"/>
                  <p:nvPr/>
                </p:nvSpPr>
                <p:spPr>
                  <a:xfrm>
                    <a:off x="2434680" y="1360194"/>
                    <a:ext cx="268666" cy="153888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r"/>
                    <a:r>
                      <a:rPr kumimoji="1" lang="en-US" altLang="ja-JP" sz="400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10</a:t>
                    </a:r>
                    <a:r>
                      <a:rPr kumimoji="1" lang="ja-JP" altLang="en-US" sz="400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⁰</a:t>
                    </a:r>
                  </a:p>
                </p:txBody>
              </p:sp>
              <p:sp>
                <p:nvSpPr>
                  <p:cNvPr id="182" name="テキスト ボックス 181">
                    <a:extLst>
                      <a:ext uri="{FF2B5EF4-FFF2-40B4-BE49-F238E27FC236}">
                        <a16:creationId xmlns:a16="http://schemas.microsoft.com/office/drawing/2014/main" id="{FC3C9753-BBB4-4089-9924-4060DEF77257}"/>
                      </a:ext>
                    </a:extLst>
                  </p:cNvPr>
                  <p:cNvSpPr txBox="1"/>
                  <p:nvPr/>
                </p:nvSpPr>
                <p:spPr>
                  <a:xfrm>
                    <a:off x="2578784" y="1360194"/>
                    <a:ext cx="268666" cy="153888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r"/>
                    <a:r>
                      <a:rPr kumimoji="1" lang="en-US" altLang="ja-JP" sz="400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10¹</a:t>
                    </a:r>
                    <a:endParaRPr kumimoji="1" lang="ja-JP" altLang="en-US" sz="400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183" name="テキスト ボックス 182">
                    <a:extLst>
                      <a:ext uri="{FF2B5EF4-FFF2-40B4-BE49-F238E27FC236}">
                        <a16:creationId xmlns:a16="http://schemas.microsoft.com/office/drawing/2014/main" id="{9DEBFB9D-AC2D-4FA8-8F72-300AF6580965}"/>
                      </a:ext>
                    </a:extLst>
                  </p:cNvPr>
                  <p:cNvSpPr txBox="1"/>
                  <p:nvPr/>
                </p:nvSpPr>
                <p:spPr>
                  <a:xfrm>
                    <a:off x="2725508" y="1360194"/>
                    <a:ext cx="268666" cy="153888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r"/>
                    <a:r>
                      <a:rPr kumimoji="1" lang="en-US" altLang="ja-JP" sz="400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10²</a:t>
                    </a:r>
                    <a:endParaRPr kumimoji="1" lang="ja-JP" altLang="en-US" sz="400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184" name="テキスト ボックス 183">
                    <a:extLst>
                      <a:ext uri="{FF2B5EF4-FFF2-40B4-BE49-F238E27FC236}">
                        <a16:creationId xmlns:a16="http://schemas.microsoft.com/office/drawing/2014/main" id="{53FD72CC-09AA-4643-BF6B-42BF17FFC488}"/>
                      </a:ext>
                    </a:extLst>
                  </p:cNvPr>
                  <p:cNvSpPr txBox="1"/>
                  <p:nvPr/>
                </p:nvSpPr>
                <p:spPr>
                  <a:xfrm>
                    <a:off x="3010273" y="1360194"/>
                    <a:ext cx="268666" cy="153888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r"/>
                    <a:r>
                      <a:rPr kumimoji="1" lang="en-US" altLang="ja-JP" sz="400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10</a:t>
                    </a:r>
                    <a:r>
                      <a:rPr kumimoji="1" lang="ja-JP" altLang="en-US" sz="400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⁴</a:t>
                    </a:r>
                  </a:p>
                </p:txBody>
              </p:sp>
              <p:sp>
                <p:nvSpPr>
                  <p:cNvPr id="185" name="テキスト ボックス 184">
                    <a:extLst>
                      <a:ext uri="{FF2B5EF4-FFF2-40B4-BE49-F238E27FC236}">
                        <a16:creationId xmlns:a16="http://schemas.microsoft.com/office/drawing/2014/main" id="{43D5BD94-1735-4B29-B83A-3C388AAD7038}"/>
                      </a:ext>
                    </a:extLst>
                  </p:cNvPr>
                  <p:cNvSpPr txBox="1"/>
                  <p:nvPr/>
                </p:nvSpPr>
                <p:spPr>
                  <a:xfrm>
                    <a:off x="2862377" y="1360194"/>
                    <a:ext cx="268666" cy="153888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r"/>
                    <a:r>
                      <a:rPr kumimoji="1" lang="en-US" altLang="ja-JP" sz="400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10³</a:t>
                    </a:r>
                    <a:endParaRPr kumimoji="1" lang="ja-JP" altLang="en-US" sz="400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</p:grpSp>
            <p:sp>
              <p:nvSpPr>
                <p:cNvPr id="277" name="テキスト ボックス 276">
                  <a:extLst>
                    <a:ext uri="{FF2B5EF4-FFF2-40B4-BE49-F238E27FC236}">
                      <a16:creationId xmlns:a16="http://schemas.microsoft.com/office/drawing/2014/main" id="{813D3ECA-12A7-4B0D-97D1-1105D7879E8B}"/>
                    </a:ext>
                  </a:extLst>
                </p:cNvPr>
                <p:cNvSpPr txBox="1"/>
                <p:nvPr/>
              </p:nvSpPr>
              <p:spPr>
                <a:xfrm>
                  <a:off x="2780788" y="2050204"/>
                  <a:ext cx="440311" cy="2308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kumimoji="1" lang="en-US" altLang="ja-JP" sz="9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EE</a:t>
                  </a:r>
                  <a:endParaRPr kumimoji="1" lang="ja-JP" altLang="en-US" sz="900" b="1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</p:grpSp>
      </p:grpSp>
      <p:grpSp>
        <p:nvGrpSpPr>
          <p:cNvPr id="13" name="グループ化 12">
            <a:extLst>
              <a:ext uri="{FF2B5EF4-FFF2-40B4-BE49-F238E27FC236}">
                <a16:creationId xmlns:a16="http://schemas.microsoft.com/office/drawing/2014/main" id="{E615E901-F138-4F30-B69F-ACDFE14D8437}"/>
              </a:ext>
            </a:extLst>
          </p:cNvPr>
          <p:cNvGrpSpPr/>
          <p:nvPr/>
        </p:nvGrpSpPr>
        <p:grpSpPr>
          <a:xfrm>
            <a:off x="2231880" y="5753794"/>
            <a:ext cx="2183379" cy="1859041"/>
            <a:chOff x="2121192" y="5819628"/>
            <a:chExt cx="2183379" cy="1859041"/>
          </a:xfrm>
        </p:grpSpPr>
        <p:pic>
          <p:nvPicPr>
            <p:cNvPr id="25" name="図 24">
              <a:extLst>
                <a:ext uri="{FF2B5EF4-FFF2-40B4-BE49-F238E27FC236}">
                  <a16:creationId xmlns:a16="http://schemas.microsoft.com/office/drawing/2014/main" id="{B2304F74-D1C1-4C3A-93AB-CD17BF5F3F5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2"/>
            <a:srcRect l="21065" r="-451"/>
            <a:stretch/>
          </p:blipFill>
          <p:spPr>
            <a:xfrm>
              <a:off x="3213820" y="6476167"/>
              <a:ext cx="981345" cy="235523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sp>
          <p:nvSpPr>
            <p:cNvPr id="31" name="テキスト ボックス 30">
              <a:extLst>
                <a:ext uri="{FF2B5EF4-FFF2-40B4-BE49-F238E27FC236}">
                  <a16:creationId xmlns:a16="http://schemas.microsoft.com/office/drawing/2014/main" id="{C72C8786-2A89-4AB5-80B8-2F2AD70EB637}"/>
                </a:ext>
              </a:extLst>
            </p:cNvPr>
            <p:cNvSpPr txBox="1"/>
            <p:nvPr/>
          </p:nvSpPr>
          <p:spPr>
            <a:xfrm>
              <a:off x="2657031" y="6486789"/>
              <a:ext cx="572023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kumimoji="1" lang="en-US" altLang="ja-JP" sz="1000" b="1" dirty="0">
                  <a:latin typeface="Arial" panose="020B0604020202020204" pitchFamily="34" charset="0"/>
                  <a:cs typeface="Arial" panose="020B0604020202020204" pitchFamily="34" charset="0"/>
                </a:rPr>
                <a:t>AKT</a:t>
              </a:r>
              <a:endParaRPr kumimoji="1" lang="ja-JP" altLang="en-US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24" name="図 23">
              <a:extLst>
                <a:ext uri="{FF2B5EF4-FFF2-40B4-BE49-F238E27FC236}">
                  <a16:creationId xmlns:a16="http://schemas.microsoft.com/office/drawing/2014/main" id="{DE2A5684-AF92-4545-A084-AB81839DD71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3">
              <a:extLst>
                <a:ext uri="{BEBA8EAE-BF5A-486C-A8C5-ECC9F3942E4B}">
                  <a14:imgProps xmlns:a14="http://schemas.microsoft.com/office/drawing/2010/main">
                    <a14:imgLayer r:embed="rId14">
                      <a14:imgEffect>
                        <a14:brightnessContrast bright="20000" contrast="20000"/>
                      </a14:imgEffect>
                    </a14:imgLayer>
                  </a14:imgProps>
                </a:ext>
              </a:extLst>
            </a:blip>
            <a:srcRect l="21066" t="30051" r="283" b="12082"/>
            <a:stretch/>
          </p:blipFill>
          <p:spPr>
            <a:xfrm>
              <a:off x="3213820" y="6759741"/>
              <a:ext cx="981345" cy="235523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sp>
          <p:nvSpPr>
            <p:cNvPr id="32" name="テキスト ボックス 31">
              <a:extLst>
                <a:ext uri="{FF2B5EF4-FFF2-40B4-BE49-F238E27FC236}">
                  <a16:creationId xmlns:a16="http://schemas.microsoft.com/office/drawing/2014/main" id="{27531A73-9FB3-4A97-980A-5FB117F3F2C8}"/>
                </a:ext>
              </a:extLst>
            </p:cNvPr>
            <p:cNvSpPr txBox="1"/>
            <p:nvPr/>
          </p:nvSpPr>
          <p:spPr>
            <a:xfrm>
              <a:off x="2127890" y="6748329"/>
              <a:ext cx="1101164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kumimoji="1" lang="en-US" altLang="ja-JP" sz="1000" b="1" dirty="0">
                  <a:latin typeface="Arial" panose="020B0604020202020204" pitchFamily="34" charset="0"/>
                  <a:cs typeface="Arial" panose="020B0604020202020204" pitchFamily="34" charset="0"/>
                </a:rPr>
                <a:t>p-Bad Ser¹³</a:t>
              </a:r>
              <a:r>
                <a:rPr kumimoji="1" lang="ja-JP" altLang="en-US" sz="1000" b="1" dirty="0">
                  <a:latin typeface="Arial" panose="020B0604020202020204" pitchFamily="34" charset="0"/>
                  <a:cs typeface="Arial" panose="020B0604020202020204" pitchFamily="34" charset="0"/>
                </a:rPr>
                <a:t>⁶</a:t>
              </a:r>
            </a:p>
          </p:txBody>
        </p:sp>
        <p:pic>
          <p:nvPicPr>
            <p:cNvPr id="26" name="図 25">
              <a:extLst>
                <a:ext uri="{FF2B5EF4-FFF2-40B4-BE49-F238E27FC236}">
                  <a16:creationId xmlns:a16="http://schemas.microsoft.com/office/drawing/2014/main" id="{EC6C295A-5EF1-422D-BAC4-784B153F06D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5">
              <a:extLst>
                <a:ext uri="{BEBA8EAE-BF5A-486C-A8C5-ECC9F3942E4B}">
                  <a14:imgProps xmlns:a14="http://schemas.microsoft.com/office/drawing/2010/main">
                    <a14:imgLayer r:embed="rId16">
                      <a14:imgEffect>
                        <a14:brightnessContrast bright="20000"/>
                      </a14:imgEffect>
                    </a14:imgLayer>
                  </a14:imgProps>
                </a:ext>
              </a:extLst>
            </a:blip>
            <a:srcRect l="21610" r="210"/>
            <a:stretch/>
          </p:blipFill>
          <p:spPr>
            <a:xfrm>
              <a:off x="3213820" y="7164174"/>
              <a:ext cx="981345" cy="235620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sp>
          <p:nvSpPr>
            <p:cNvPr id="33" name="テキスト ボックス 32">
              <a:extLst>
                <a:ext uri="{FF2B5EF4-FFF2-40B4-BE49-F238E27FC236}">
                  <a16:creationId xmlns:a16="http://schemas.microsoft.com/office/drawing/2014/main" id="{75BF5694-EC8B-426A-ADC5-340C2D26B361}"/>
                </a:ext>
              </a:extLst>
            </p:cNvPr>
            <p:cNvSpPr txBox="1"/>
            <p:nvPr/>
          </p:nvSpPr>
          <p:spPr>
            <a:xfrm>
              <a:off x="2701305" y="7163020"/>
              <a:ext cx="52775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kumimoji="1" lang="en-US" altLang="ja-JP" sz="1000" b="1" dirty="0">
                  <a:latin typeface="Arial" panose="020B0604020202020204" pitchFamily="34" charset="0"/>
                  <a:cs typeface="Arial" panose="020B0604020202020204" pitchFamily="34" charset="0"/>
                </a:rPr>
                <a:t>Bad</a:t>
              </a:r>
              <a:endParaRPr kumimoji="1" lang="ja-JP" altLang="en-US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21" name="図 20">
              <a:extLst>
                <a:ext uri="{FF2B5EF4-FFF2-40B4-BE49-F238E27FC236}">
                  <a16:creationId xmlns:a16="http://schemas.microsoft.com/office/drawing/2014/main" id="{7EF0C14E-8403-4834-83CA-80C45B800C4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7"/>
            <a:srcRect l="22109" r="511"/>
            <a:stretch/>
          </p:blipFill>
          <p:spPr>
            <a:xfrm>
              <a:off x="3213820" y="7443049"/>
              <a:ext cx="981345" cy="235620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sp>
          <p:nvSpPr>
            <p:cNvPr id="34" name="テキスト ボックス 33">
              <a:extLst>
                <a:ext uri="{FF2B5EF4-FFF2-40B4-BE49-F238E27FC236}">
                  <a16:creationId xmlns:a16="http://schemas.microsoft.com/office/drawing/2014/main" id="{E5469559-B2F3-4590-8D81-C1AD5FE2C663}"/>
                </a:ext>
              </a:extLst>
            </p:cNvPr>
            <p:cNvSpPr txBox="1"/>
            <p:nvPr/>
          </p:nvSpPr>
          <p:spPr>
            <a:xfrm>
              <a:off x="2598155" y="7412015"/>
              <a:ext cx="630899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kumimoji="1" lang="en-US" altLang="ja-JP" sz="1000" b="1" dirty="0">
                  <a:latin typeface="Arial" panose="020B0604020202020204" pitchFamily="34" charset="0"/>
                  <a:cs typeface="Arial" panose="020B0604020202020204" pitchFamily="34" charset="0"/>
                </a:rPr>
                <a:t>Actin</a:t>
              </a:r>
              <a:endParaRPr kumimoji="1" lang="ja-JP" altLang="en-US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" name="テキスト ボックス 27">
              <a:extLst>
                <a:ext uri="{FF2B5EF4-FFF2-40B4-BE49-F238E27FC236}">
                  <a16:creationId xmlns:a16="http://schemas.microsoft.com/office/drawing/2014/main" id="{1CADB1AF-1719-4E27-95B2-349170F938A9}"/>
                </a:ext>
              </a:extLst>
            </p:cNvPr>
            <p:cNvSpPr txBox="1"/>
            <p:nvPr/>
          </p:nvSpPr>
          <p:spPr>
            <a:xfrm>
              <a:off x="3385108" y="5856683"/>
              <a:ext cx="407373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1000" b="1" dirty="0">
                  <a:latin typeface="Arial" panose="020B0604020202020204" pitchFamily="34" charset="0"/>
                  <a:cs typeface="Arial" panose="020B0604020202020204" pitchFamily="34" charset="0"/>
                </a:rPr>
                <a:t>OE</a:t>
              </a:r>
              <a:endParaRPr kumimoji="1" lang="ja-JP" altLang="en-US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20" name="図 19">
              <a:extLst>
                <a:ext uri="{FF2B5EF4-FFF2-40B4-BE49-F238E27FC236}">
                  <a16:creationId xmlns:a16="http://schemas.microsoft.com/office/drawing/2014/main" id="{D019CD33-918F-409F-AB05-4636E90E9B9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8">
              <a:extLst>
                <a:ext uri="{BEBA8EAE-BF5A-486C-A8C5-ECC9F3942E4B}">
                  <a14:imgProps xmlns:a14="http://schemas.microsoft.com/office/drawing/2010/main">
                    <a14:imgLayer r:embed="rId19">
                      <a14:imgEffect>
                        <a14:brightnessContrast bright="20000"/>
                      </a14:imgEffect>
                    </a14:imgLayer>
                  </a14:imgProps>
                </a:ext>
              </a:extLst>
            </a:blip>
            <a:srcRect l="23813" r="-760"/>
            <a:stretch/>
          </p:blipFill>
          <p:spPr>
            <a:xfrm>
              <a:off x="3213820" y="6082094"/>
              <a:ext cx="981345" cy="235570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sp>
          <p:nvSpPr>
            <p:cNvPr id="27" name="テキスト ボックス 26">
              <a:extLst>
                <a:ext uri="{FF2B5EF4-FFF2-40B4-BE49-F238E27FC236}">
                  <a16:creationId xmlns:a16="http://schemas.microsoft.com/office/drawing/2014/main" id="{B9CB159B-2D9D-4A83-A735-B4BF6F910634}"/>
                </a:ext>
              </a:extLst>
            </p:cNvPr>
            <p:cNvSpPr txBox="1"/>
            <p:nvPr/>
          </p:nvSpPr>
          <p:spPr>
            <a:xfrm>
              <a:off x="3146487" y="5856683"/>
              <a:ext cx="448929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1000" b="1" dirty="0">
                  <a:latin typeface="Arial" panose="020B0604020202020204" pitchFamily="34" charset="0"/>
                  <a:cs typeface="Arial" panose="020B0604020202020204" pitchFamily="34" charset="0"/>
                </a:rPr>
                <a:t>EV</a:t>
              </a:r>
              <a:endParaRPr kumimoji="1" lang="ja-JP" altLang="en-US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" name="テキスト ボックス 28">
              <a:extLst>
                <a:ext uri="{FF2B5EF4-FFF2-40B4-BE49-F238E27FC236}">
                  <a16:creationId xmlns:a16="http://schemas.microsoft.com/office/drawing/2014/main" id="{A30F2359-1C06-474F-BA3D-9D0000E838E1}"/>
                </a:ext>
              </a:extLst>
            </p:cNvPr>
            <p:cNvSpPr txBox="1"/>
            <p:nvPr/>
          </p:nvSpPr>
          <p:spPr>
            <a:xfrm>
              <a:off x="3641398" y="5856683"/>
              <a:ext cx="375625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1000" b="1" dirty="0">
                  <a:latin typeface="Arial" panose="020B0604020202020204" pitchFamily="34" charset="0"/>
                  <a:cs typeface="Arial" panose="020B0604020202020204" pitchFamily="34" charset="0"/>
                </a:rPr>
                <a:t>FF</a:t>
              </a:r>
              <a:endParaRPr kumimoji="1" lang="ja-JP" altLang="en-US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" name="テキスト ボックス 29">
              <a:extLst>
                <a:ext uri="{FF2B5EF4-FFF2-40B4-BE49-F238E27FC236}">
                  <a16:creationId xmlns:a16="http://schemas.microsoft.com/office/drawing/2014/main" id="{69FA898F-1281-4D0F-A2B7-384CA8E2C74A}"/>
                </a:ext>
              </a:extLst>
            </p:cNvPr>
            <p:cNvSpPr txBox="1"/>
            <p:nvPr/>
          </p:nvSpPr>
          <p:spPr>
            <a:xfrm>
              <a:off x="2127890" y="6080914"/>
              <a:ext cx="1101164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kumimoji="1" lang="en-US" altLang="ja-JP" sz="1000" b="1" dirty="0">
                  <a:latin typeface="Arial" panose="020B0604020202020204" pitchFamily="34" charset="0"/>
                  <a:cs typeface="Arial" panose="020B0604020202020204" pitchFamily="34" charset="0"/>
                </a:rPr>
                <a:t>p-AKT</a:t>
              </a:r>
              <a:r>
                <a:rPr kumimoji="1" lang="ja-JP" altLang="en-US" sz="1000" b="1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kumimoji="1" lang="en-US" altLang="ja-JP" sz="1000" b="1" dirty="0">
                  <a:latin typeface="Arial" panose="020B0604020202020204" pitchFamily="34" charset="0"/>
                  <a:cs typeface="Arial" panose="020B0604020202020204" pitchFamily="34" charset="0"/>
                </a:rPr>
                <a:t>Ser</a:t>
              </a:r>
              <a:r>
                <a:rPr kumimoji="1" lang="ja-JP" altLang="en-US" sz="1000" b="1" dirty="0">
                  <a:latin typeface="Arial" panose="020B0604020202020204" pitchFamily="34" charset="0"/>
                  <a:cs typeface="Arial" panose="020B0604020202020204" pitchFamily="34" charset="0"/>
                </a:rPr>
                <a:t>⁴⁷</a:t>
              </a:r>
              <a:r>
                <a:rPr kumimoji="1" lang="en-US" altLang="ja-JP" sz="1000" b="1" dirty="0">
                  <a:latin typeface="Arial" panose="020B0604020202020204" pitchFamily="34" charset="0"/>
                  <a:cs typeface="Arial" panose="020B0604020202020204" pitchFamily="34" charset="0"/>
                </a:rPr>
                <a:t>³</a:t>
              </a:r>
              <a:endParaRPr kumimoji="1" lang="ja-JP" altLang="en-US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0" name="テキスト ボックス 69">
              <a:extLst>
                <a:ext uri="{FF2B5EF4-FFF2-40B4-BE49-F238E27FC236}">
                  <a16:creationId xmlns:a16="http://schemas.microsoft.com/office/drawing/2014/main" id="{FEEC3FFA-6A4B-41D1-B7BB-45F4C91FA2AC}"/>
                </a:ext>
              </a:extLst>
            </p:cNvPr>
            <p:cNvSpPr txBox="1"/>
            <p:nvPr/>
          </p:nvSpPr>
          <p:spPr>
            <a:xfrm>
              <a:off x="3877893" y="5856683"/>
              <a:ext cx="375626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1000" b="1" dirty="0">
                  <a:latin typeface="Arial" panose="020B0604020202020204" pitchFamily="34" charset="0"/>
                  <a:cs typeface="Arial" panose="020B0604020202020204" pitchFamily="34" charset="0"/>
                </a:rPr>
                <a:t>EE</a:t>
              </a:r>
              <a:endParaRPr kumimoji="1" lang="ja-JP" altLang="en-US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7" name="テキスト ボックス 176">
              <a:extLst>
                <a:ext uri="{FF2B5EF4-FFF2-40B4-BE49-F238E27FC236}">
                  <a16:creationId xmlns:a16="http://schemas.microsoft.com/office/drawing/2014/main" id="{B04948F3-7856-4781-88D0-A19193B69DAE}"/>
                </a:ext>
              </a:extLst>
            </p:cNvPr>
            <p:cNvSpPr txBox="1"/>
            <p:nvPr/>
          </p:nvSpPr>
          <p:spPr>
            <a:xfrm>
              <a:off x="2121192" y="5819628"/>
              <a:ext cx="37562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1200" b="1" dirty="0"/>
                <a:t>(D)</a:t>
              </a:r>
              <a:endParaRPr kumimoji="1" lang="ja-JP" altLang="en-US" sz="1200" b="1" dirty="0"/>
            </a:p>
          </p:txBody>
        </p:sp>
        <p:sp>
          <p:nvSpPr>
            <p:cNvPr id="149" name="テキスト ボックス 148">
              <a:extLst>
                <a:ext uri="{FF2B5EF4-FFF2-40B4-BE49-F238E27FC236}">
                  <a16:creationId xmlns:a16="http://schemas.microsoft.com/office/drawing/2014/main" id="{4B41804B-3CE4-4105-AD53-55E6C2D1564D}"/>
                </a:ext>
              </a:extLst>
            </p:cNvPr>
            <p:cNvSpPr txBox="1"/>
            <p:nvPr/>
          </p:nvSpPr>
          <p:spPr>
            <a:xfrm>
              <a:off x="3170950" y="6271077"/>
              <a:ext cx="297069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  <a:endParaRPr kumimoji="1" lang="ja-JP" altLang="en-US" sz="8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0" name="テキスト ボックス 149">
              <a:extLst>
                <a:ext uri="{FF2B5EF4-FFF2-40B4-BE49-F238E27FC236}">
                  <a16:creationId xmlns:a16="http://schemas.microsoft.com/office/drawing/2014/main" id="{C55548D2-3E0E-418D-87CE-24BB073366AD}"/>
                </a:ext>
              </a:extLst>
            </p:cNvPr>
            <p:cNvSpPr txBox="1"/>
            <p:nvPr/>
          </p:nvSpPr>
          <p:spPr>
            <a:xfrm>
              <a:off x="3369019" y="6271077"/>
              <a:ext cx="419623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2.62</a:t>
              </a:r>
              <a:endParaRPr kumimoji="1" lang="ja-JP" altLang="en-US" sz="8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1" name="テキスト ボックス 150">
              <a:extLst>
                <a:ext uri="{FF2B5EF4-FFF2-40B4-BE49-F238E27FC236}">
                  <a16:creationId xmlns:a16="http://schemas.microsoft.com/office/drawing/2014/main" id="{D45EC0B7-BBE5-4953-9E0E-5E958CD2A03C}"/>
                </a:ext>
              </a:extLst>
            </p:cNvPr>
            <p:cNvSpPr txBox="1"/>
            <p:nvPr/>
          </p:nvSpPr>
          <p:spPr>
            <a:xfrm>
              <a:off x="3629317" y="6271077"/>
              <a:ext cx="419623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1.58</a:t>
              </a:r>
              <a:endParaRPr kumimoji="1" lang="ja-JP" altLang="en-US" sz="8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2" name="テキスト ボックス 151">
              <a:extLst>
                <a:ext uri="{FF2B5EF4-FFF2-40B4-BE49-F238E27FC236}">
                  <a16:creationId xmlns:a16="http://schemas.microsoft.com/office/drawing/2014/main" id="{8879C835-2CC9-4869-BB8A-2E69B1FCF452}"/>
                </a:ext>
              </a:extLst>
            </p:cNvPr>
            <p:cNvSpPr txBox="1"/>
            <p:nvPr/>
          </p:nvSpPr>
          <p:spPr>
            <a:xfrm>
              <a:off x="3843864" y="6271077"/>
              <a:ext cx="419623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1.98</a:t>
              </a:r>
              <a:endParaRPr kumimoji="1" lang="ja-JP" altLang="en-US" sz="8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3" name="テキスト ボックス 152">
              <a:extLst>
                <a:ext uri="{FF2B5EF4-FFF2-40B4-BE49-F238E27FC236}">
                  <a16:creationId xmlns:a16="http://schemas.microsoft.com/office/drawing/2014/main" id="{7844AA38-DF2B-4053-B927-95AFD1B53F32}"/>
                </a:ext>
              </a:extLst>
            </p:cNvPr>
            <p:cNvSpPr txBox="1"/>
            <p:nvPr/>
          </p:nvSpPr>
          <p:spPr>
            <a:xfrm>
              <a:off x="3190000" y="6960851"/>
              <a:ext cx="297069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  <a:endParaRPr kumimoji="1" lang="ja-JP" altLang="en-US" sz="8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9" name="テキスト ボックス 158">
              <a:extLst>
                <a:ext uri="{FF2B5EF4-FFF2-40B4-BE49-F238E27FC236}">
                  <a16:creationId xmlns:a16="http://schemas.microsoft.com/office/drawing/2014/main" id="{9031BA93-BDD1-48F7-BA0F-E760EEB75CF2}"/>
                </a:ext>
              </a:extLst>
            </p:cNvPr>
            <p:cNvSpPr txBox="1"/>
            <p:nvPr/>
          </p:nvSpPr>
          <p:spPr>
            <a:xfrm>
              <a:off x="3399086" y="6960851"/>
              <a:ext cx="419623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2.85</a:t>
              </a:r>
              <a:endParaRPr kumimoji="1" lang="ja-JP" altLang="en-US" sz="8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0" name="テキスト ボックス 159">
              <a:extLst>
                <a:ext uri="{FF2B5EF4-FFF2-40B4-BE49-F238E27FC236}">
                  <a16:creationId xmlns:a16="http://schemas.microsoft.com/office/drawing/2014/main" id="{BE3EDC7B-B741-497B-B1BE-675E81B3A000}"/>
                </a:ext>
              </a:extLst>
            </p:cNvPr>
            <p:cNvSpPr txBox="1"/>
            <p:nvPr/>
          </p:nvSpPr>
          <p:spPr>
            <a:xfrm>
              <a:off x="3637350" y="6960851"/>
              <a:ext cx="419623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1.72</a:t>
              </a:r>
              <a:endParaRPr kumimoji="1" lang="ja-JP" altLang="en-US" sz="8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1" name="テキスト ボックス 160">
              <a:extLst>
                <a:ext uri="{FF2B5EF4-FFF2-40B4-BE49-F238E27FC236}">
                  <a16:creationId xmlns:a16="http://schemas.microsoft.com/office/drawing/2014/main" id="{FC394111-5F59-443B-B6D4-9773228672C0}"/>
                </a:ext>
              </a:extLst>
            </p:cNvPr>
            <p:cNvSpPr txBox="1"/>
            <p:nvPr/>
          </p:nvSpPr>
          <p:spPr>
            <a:xfrm>
              <a:off x="3884948" y="6960851"/>
              <a:ext cx="419623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2.97</a:t>
              </a:r>
              <a:endParaRPr kumimoji="1" lang="ja-JP" altLang="en-US" sz="8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63" name="テキスト ボックス 162">
            <a:extLst>
              <a:ext uri="{FF2B5EF4-FFF2-40B4-BE49-F238E27FC236}">
                <a16:creationId xmlns:a16="http://schemas.microsoft.com/office/drawing/2014/main" id="{4BBD2CCD-2191-4BF5-82C2-14D61832C201}"/>
              </a:ext>
            </a:extLst>
          </p:cNvPr>
          <p:cNvSpPr txBox="1"/>
          <p:nvPr/>
        </p:nvSpPr>
        <p:spPr>
          <a:xfrm rot="16200000">
            <a:off x="2249588" y="3617494"/>
            <a:ext cx="97334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defRPr sz="900" b="1" i="0" u="none" strike="noStrike" kern="1200" baseline="0">
                <a:solidFill>
                  <a:prstClr val="black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r>
              <a:rPr lang="en-US" altLang="ja-JP" sz="800" dirty="0">
                <a:latin typeface="Arial" panose="020B0604020202020204" pitchFamily="34" charset="0"/>
                <a:cs typeface="Arial" panose="020B0604020202020204" pitchFamily="34" charset="0"/>
              </a:rPr>
              <a:t>Dead cells</a:t>
            </a:r>
          </a:p>
          <a:p>
            <a:pPr algn="ctr">
              <a:defRPr sz="900" b="1" i="0" u="none" strike="noStrike" kern="1200" baseline="0">
                <a:solidFill>
                  <a:prstClr val="black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r>
              <a:rPr lang="en-US" altLang="ja-JP" sz="800" dirty="0">
                <a:latin typeface="Arial" panose="020B0604020202020204" pitchFamily="34" charset="0"/>
                <a:cs typeface="Arial" panose="020B0604020202020204" pitchFamily="34" charset="0"/>
              </a:rPr>
              <a:t>(%, mean ± SD)</a:t>
            </a:r>
            <a:endParaRPr kumimoji="1" lang="ja-JP" altLang="en-US" sz="800" dirty="0"/>
          </a:p>
        </p:txBody>
      </p:sp>
      <p:sp>
        <p:nvSpPr>
          <p:cNvPr id="148" name="テキスト ボックス 147">
            <a:extLst>
              <a:ext uri="{FF2B5EF4-FFF2-40B4-BE49-F238E27FC236}">
                <a16:creationId xmlns:a16="http://schemas.microsoft.com/office/drawing/2014/main" id="{B5C793E5-B8E2-41BC-8F55-4E1DD42670F9}"/>
              </a:ext>
            </a:extLst>
          </p:cNvPr>
          <p:cNvSpPr txBox="1"/>
          <p:nvPr/>
        </p:nvSpPr>
        <p:spPr>
          <a:xfrm>
            <a:off x="4317019" y="105508"/>
            <a:ext cx="253146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Mori</a:t>
            </a:r>
            <a:r>
              <a:rPr kumimoji="1" lang="ja-JP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1" lang="en-US" altLang="ja-JP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et</a:t>
            </a:r>
            <a:r>
              <a:rPr kumimoji="1" lang="ja-JP" altLang="en-US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1" lang="en-US" altLang="ja-JP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al</a:t>
            </a:r>
            <a:r>
              <a:rPr kumimoji="1" lang="en-US" altLang="ja-JP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., Supplementary</a:t>
            </a:r>
            <a:r>
              <a:rPr kumimoji="1" lang="ja-JP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1" lang="en-US" altLang="ja-JP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Figure</a:t>
            </a:r>
            <a:r>
              <a:rPr kumimoji="1" lang="ja-JP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1" lang="en-US" altLang="ja-JP" sz="1200">
                <a:latin typeface="Times New Roman" panose="02020603050405020304" pitchFamily="18" charset="0"/>
                <a:cs typeface="Times New Roman" panose="02020603050405020304" pitchFamily="18" charset="0"/>
              </a:rPr>
              <a:t>S5.</a:t>
            </a:r>
            <a:endParaRPr kumimoji="1" lang="ja-JP" alt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2" name="テキスト ボックス 161">
            <a:extLst>
              <a:ext uri="{FF2B5EF4-FFF2-40B4-BE49-F238E27FC236}">
                <a16:creationId xmlns:a16="http://schemas.microsoft.com/office/drawing/2014/main" id="{9925394E-BEFE-4C74-82FD-E8D62DCCF7EB}"/>
              </a:ext>
            </a:extLst>
          </p:cNvPr>
          <p:cNvSpPr txBox="1"/>
          <p:nvPr/>
        </p:nvSpPr>
        <p:spPr>
          <a:xfrm>
            <a:off x="3929815" y="3596620"/>
            <a:ext cx="22779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000" b="1" dirty="0"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  <a:endParaRPr kumimoji="1" lang="ja-JP" alt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86" name="直線コネクタ 185">
            <a:extLst>
              <a:ext uri="{FF2B5EF4-FFF2-40B4-BE49-F238E27FC236}">
                <a16:creationId xmlns:a16="http://schemas.microsoft.com/office/drawing/2014/main" id="{88F93AB2-2265-41C6-A3AE-69203322DDA5}"/>
              </a:ext>
            </a:extLst>
          </p:cNvPr>
          <p:cNvCxnSpPr/>
          <p:nvPr/>
        </p:nvCxnSpPr>
        <p:spPr>
          <a:xfrm>
            <a:off x="4303024" y="4915787"/>
            <a:ext cx="36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7" name="テキスト ボックス 186">
            <a:extLst>
              <a:ext uri="{FF2B5EF4-FFF2-40B4-BE49-F238E27FC236}">
                <a16:creationId xmlns:a16="http://schemas.microsoft.com/office/drawing/2014/main" id="{702CAD39-4A3B-47E9-AB57-23AA0646821B}"/>
              </a:ext>
            </a:extLst>
          </p:cNvPr>
          <p:cNvSpPr txBox="1"/>
          <p:nvPr/>
        </p:nvSpPr>
        <p:spPr>
          <a:xfrm>
            <a:off x="4245553" y="4559513"/>
            <a:ext cx="373820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700" b="1" dirty="0" err="1">
                <a:latin typeface="Arial" panose="020B0604020202020204" pitchFamily="34" charset="0"/>
                <a:cs typeface="Arial" panose="020B0604020202020204" pitchFamily="34" charset="0"/>
              </a:rPr>
              <a:t>kDa</a:t>
            </a:r>
            <a:r>
              <a:rPr kumimoji="1" lang="en-US" altLang="ja-JP" sz="7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kumimoji="1" lang="ja-JP" altLang="en-US" sz="7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8" name="テキスト ボックス 187">
            <a:extLst>
              <a:ext uri="{FF2B5EF4-FFF2-40B4-BE49-F238E27FC236}">
                <a16:creationId xmlns:a16="http://schemas.microsoft.com/office/drawing/2014/main" id="{E760130A-0B55-4233-BB77-5FC1707CBB45}"/>
              </a:ext>
            </a:extLst>
          </p:cNvPr>
          <p:cNvSpPr txBox="1"/>
          <p:nvPr/>
        </p:nvSpPr>
        <p:spPr>
          <a:xfrm>
            <a:off x="4245553" y="4807239"/>
            <a:ext cx="348568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en-US" altLang="ja-JP" sz="700" b="1" dirty="0">
                <a:latin typeface="Arial" panose="020B0604020202020204" pitchFamily="34" charset="0"/>
                <a:cs typeface="Arial" panose="020B0604020202020204" pitchFamily="34" charset="0"/>
              </a:rPr>
              <a:t>100 </a:t>
            </a:r>
            <a:endParaRPr kumimoji="1" lang="ja-JP" altLang="en-US" sz="7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89" name="直線コネクタ 188">
            <a:extLst>
              <a:ext uri="{FF2B5EF4-FFF2-40B4-BE49-F238E27FC236}">
                <a16:creationId xmlns:a16="http://schemas.microsoft.com/office/drawing/2014/main" id="{63419A2B-CDD5-40F9-8A7D-B7561F987A32}"/>
              </a:ext>
            </a:extLst>
          </p:cNvPr>
          <p:cNvCxnSpPr/>
          <p:nvPr/>
        </p:nvCxnSpPr>
        <p:spPr>
          <a:xfrm>
            <a:off x="4306196" y="5506852"/>
            <a:ext cx="36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0" name="テキスト ボックス 189">
            <a:extLst>
              <a:ext uri="{FF2B5EF4-FFF2-40B4-BE49-F238E27FC236}">
                <a16:creationId xmlns:a16="http://schemas.microsoft.com/office/drawing/2014/main" id="{D6448F20-D282-43E8-AF5C-F5435E039034}"/>
              </a:ext>
            </a:extLst>
          </p:cNvPr>
          <p:cNvSpPr txBox="1"/>
          <p:nvPr/>
        </p:nvSpPr>
        <p:spPr>
          <a:xfrm>
            <a:off x="4216637" y="5423985"/>
            <a:ext cx="348568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en-US" altLang="ja-JP" sz="700" b="1" dirty="0">
                <a:latin typeface="Arial" panose="020B0604020202020204" pitchFamily="34" charset="0"/>
                <a:cs typeface="Arial" panose="020B0604020202020204" pitchFamily="34" charset="0"/>
              </a:rPr>
              <a:t>50 </a:t>
            </a:r>
            <a:endParaRPr kumimoji="1" lang="ja-JP" altLang="en-US" sz="7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92" name="直線コネクタ 191">
            <a:extLst>
              <a:ext uri="{FF2B5EF4-FFF2-40B4-BE49-F238E27FC236}">
                <a16:creationId xmlns:a16="http://schemas.microsoft.com/office/drawing/2014/main" id="{4DC70D15-5EFB-4291-BE96-396D9A850D2F}"/>
              </a:ext>
            </a:extLst>
          </p:cNvPr>
          <p:cNvCxnSpPr/>
          <p:nvPr/>
        </p:nvCxnSpPr>
        <p:spPr>
          <a:xfrm>
            <a:off x="4313016" y="5182606"/>
            <a:ext cx="36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3" name="テキスト ボックス 192">
            <a:extLst>
              <a:ext uri="{FF2B5EF4-FFF2-40B4-BE49-F238E27FC236}">
                <a16:creationId xmlns:a16="http://schemas.microsoft.com/office/drawing/2014/main" id="{3CBE928A-D10E-497B-AB57-A6883DD2E708}"/>
              </a:ext>
            </a:extLst>
          </p:cNvPr>
          <p:cNvSpPr txBox="1"/>
          <p:nvPr/>
        </p:nvSpPr>
        <p:spPr>
          <a:xfrm>
            <a:off x="4223457" y="5086091"/>
            <a:ext cx="348568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en-US" altLang="ja-JP" sz="700" b="1" dirty="0">
                <a:latin typeface="Arial" panose="020B0604020202020204" pitchFamily="34" charset="0"/>
                <a:cs typeface="Arial" panose="020B0604020202020204" pitchFamily="34" charset="0"/>
              </a:rPr>
              <a:t>50 </a:t>
            </a:r>
            <a:endParaRPr kumimoji="1" lang="ja-JP" altLang="en-US" sz="7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94" name="直線コネクタ 193">
            <a:extLst>
              <a:ext uri="{FF2B5EF4-FFF2-40B4-BE49-F238E27FC236}">
                <a16:creationId xmlns:a16="http://schemas.microsoft.com/office/drawing/2014/main" id="{5A926904-8DDF-4DBF-A4AF-ACF6A8268887}"/>
              </a:ext>
            </a:extLst>
          </p:cNvPr>
          <p:cNvCxnSpPr/>
          <p:nvPr/>
        </p:nvCxnSpPr>
        <p:spPr>
          <a:xfrm>
            <a:off x="4306194" y="5343157"/>
            <a:ext cx="36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5" name="テキスト ボックス 194">
            <a:extLst>
              <a:ext uri="{FF2B5EF4-FFF2-40B4-BE49-F238E27FC236}">
                <a16:creationId xmlns:a16="http://schemas.microsoft.com/office/drawing/2014/main" id="{08C2B428-2926-40EE-811C-BE93C90C4D41}"/>
              </a:ext>
            </a:extLst>
          </p:cNvPr>
          <p:cNvSpPr txBox="1"/>
          <p:nvPr/>
        </p:nvSpPr>
        <p:spPr>
          <a:xfrm>
            <a:off x="4223459" y="5250653"/>
            <a:ext cx="348568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en-US" altLang="ja-JP" sz="700" b="1" dirty="0">
                <a:latin typeface="Arial" panose="020B0604020202020204" pitchFamily="34" charset="0"/>
                <a:cs typeface="Arial" panose="020B0604020202020204" pitchFamily="34" charset="0"/>
              </a:rPr>
              <a:t>37 </a:t>
            </a:r>
            <a:endParaRPr kumimoji="1" lang="ja-JP" altLang="en-US" sz="7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96" name="直線コネクタ 195">
            <a:extLst>
              <a:ext uri="{FF2B5EF4-FFF2-40B4-BE49-F238E27FC236}">
                <a16:creationId xmlns:a16="http://schemas.microsoft.com/office/drawing/2014/main" id="{7EC0F625-B9B2-4200-BF9A-122BD0269A37}"/>
              </a:ext>
            </a:extLst>
          </p:cNvPr>
          <p:cNvCxnSpPr/>
          <p:nvPr/>
        </p:nvCxnSpPr>
        <p:spPr>
          <a:xfrm>
            <a:off x="4313463" y="6846950"/>
            <a:ext cx="36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7" name="テキスト ボックス 196">
            <a:extLst>
              <a:ext uri="{FF2B5EF4-FFF2-40B4-BE49-F238E27FC236}">
                <a16:creationId xmlns:a16="http://schemas.microsoft.com/office/drawing/2014/main" id="{D4B154E4-9B8B-4E73-98F2-852AF6DA42B7}"/>
              </a:ext>
            </a:extLst>
          </p:cNvPr>
          <p:cNvSpPr txBox="1"/>
          <p:nvPr/>
        </p:nvSpPr>
        <p:spPr>
          <a:xfrm>
            <a:off x="4255992" y="5842408"/>
            <a:ext cx="373820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700" b="1" dirty="0" err="1">
                <a:latin typeface="Arial" panose="020B0604020202020204" pitchFamily="34" charset="0"/>
                <a:cs typeface="Arial" panose="020B0604020202020204" pitchFamily="34" charset="0"/>
              </a:rPr>
              <a:t>kDa</a:t>
            </a:r>
            <a:r>
              <a:rPr kumimoji="1" lang="en-US" altLang="ja-JP" sz="7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kumimoji="1" lang="ja-JP" altLang="en-US" sz="7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8" name="テキスト ボックス 197">
            <a:extLst>
              <a:ext uri="{FF2B5EF4-FFF2-40B4-BE49-F238E27FC236}">
                <a16:creationId xmlns:a16="http://schemas.microsoft.com/office/drawing/2014/main" id="{EE5BA601-DA56-4CB0-A353-F8238C02E365}"/>
              </a:ext>
            </a:extLst>
          </p:cNvPr>
          <p:cNvSpPr txBox="1"/>
          <p:nvPr/>
        </p:nvSpPr>
        <p:spPr>
          <a:xfrm>
            <a:off x="4228696" y="6752050"/>
            <a:ext cx="348568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en-US" altLang="ja-JP" sz="700" b="1" dirty="0">
                <a:latin typeface="Arial" panose="020B0604020202020204" pitchFamily="34" charset="0"/>
                <a:cs typeface="Arial" panose="020B0604020202020204" pitchFamily="34" charset="0"/>
              </a:rPr>
              <a:t>25 </a:t>
            </a:r>
            <a:endParaRPr kumimoji="1" lang="ja-JP" altLang="en-US" sz="7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99" name="直線コネクタ 198">
            <a:extLst>
              <a:ext uri="{FF2B5EF4-FFF2-40B4-BE49-F238E27FC236}">
                <a16:creationId xmlns:a16="http://schemas.microsoft.com/office/drawing/2014/main" id="{3CDE3D02-8CB8-4024-A62B-0DD6EB4E62AD}"/>
              </a:ext>
            </a:extLst>
          </p:cNvPr>
          <p:cNvCxnSpPr/>
          <p:nvPr/>
        </p:nvCxnSpPr>
        <p:spPr>
          <a:xfrm>
            <a:off x="4316635" y="7438015"/>
            <a:ext cx="36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0" name="テキスト ボックス 199">
            <a:extLst>
              <a:ext uri="{FF2B5EF4-FFF2-40B4-BE49-F238E27FC236}">
                <a16:creationId xmlns:a16="http://schemas.microsoft.com/office/drawing/2014/main" id="{E883B4DC-DE3D-41D0-9A41-DA8DF60ADB5A}"/>
              </a:ext>
            </a:extLst>
          </p:cNvPr>
          <p:cNvSpPr txBox="1"/>
          <p:nvPr/>
        </p:nvSpPr>
        <p:spPr>
          <a:xfrm>
            <a:off x="4227076" y="7355148"/>
            <a:ext cx="348568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en-US" altLang="ja-JP" sz="700" b="1" dirty="0">
                <a:latin typeface="Arial" panose="020B0604020202020204" pitchFamily="34" charset="0"/>
                <a:cs typeface="Arial" panose="020B0604020202020204" pitchFamily="34" charset="0"/>
              </a:rPr>
              <a:t>50 </a:t>
            </a:r>
            <a:endParaRPr kumimoji="1" lang="ja-JP" altLang="en-US" sz="7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01" name="直線コネクタ 200">
            <a:extLst>
              <a:ext uri="{FF2B5EF4-FFF2-40B4-BE49-F238E27FC236}">
                <a16:creationId xmlns:a16="http://schemas.microsoft.com/office/drawing/2014/main" id="{B0E32CC6-0BBC-4824-94B5-7DCB69378038}"/>
              </a:ext>
            </a:extLst>
          </p:cNvPr>
          <p:cNvCxnSpPr/>
          <p:nvPr/>
        </p:nvCxnSpPr>
        <p:spPr>
          <a:xfrm>
            <a:off x="4309807" y="6445027"/>
            <a:ext cx="36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2" name="テキスト ボックス 201">
            <a:extLst>
              <a:ext uri="{FF2B5EF4-FFF2-40B4-BE49-F238E27FC236}">
                <a16:creationId xmlns:a16="http://schemas.microsoft.com/office/drawing/2014/main" id="{A846D304-6C49-4786-8FAD-0C301E1AEAC8}"/>
              </a:ext>
            </a:extLst>
          </p:cNvPr>
          <p:cNvSpPr txBox="1"/>
          <p:nvPr/>
        </p:nvSpPr>
        <p:spPr>
          <a:xfrm>
            <a:off x="4220248" y="6348512"/>
            <a:ext cx="348568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en-US" altLang="ja-JP" sz="700" b="1" dirty="0">
                <a:latin typeface="Arial" panose="020B0604020202020204" pitchFamily="34" charset="0"/>
                <a:cs typeface="Arial" panose="020B0604020202020204" pitchFamily="34" charset="0"/>
              </a:rPr>
              <a:t>75 </a:t>
            </a:r>
            <a:endParaRPr kumimoji="1" lang="ja-JP" altLang="en-US" sz="7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03" name="直線コネクタ 202">
            <a:extLst>
              <a:ext uri="{FF2B5EF4-FFF2-40B4-BE49-F238E27FC236}">
                <a16:creationId xmlns:a16="http://schemas.microsoft.com/office/drawing/2014/main" id="{C415B691-781A-4DE4-A0B9-30C632B42D92}"/>
              </a:ext>
            </a:extLst>
          </p:cNvPr>
          <p:cNvCxnSpPr/>
          <p:nvPr/>
        </p:nvCxnSpPr>
        <p:spPr>
          <a:xfrm>
            <a:off x="4316633" y="7206080"/>
            <a:ext cx="36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4" name="テキスト ボックス 203">
            <a:extLst>
              <a:ext uri="{FF2B5EF4-FFF2-40B4-BE49-F238E27FC236}">
                <a16:creationId xmlns:a16="http://schemas.microsoft.com/office/drawing/2014/main" id="{329D4977-5D96-4826-AE46-19A705DA333F}"/>
              </a:ext>
            </a:extLst>
          </p:cNvPr>
          <p:cNvSpPr txBox="1"/>
          <p:nvPr/>
        </p:nvSpPr>
        <p:spPr>
          <a:xfrm>
            <a:off x="4233898" y="7113576"/>
            <a:ext cx="348568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en-US" altLang="ja-JP" sz="700" b="1" dirty="0">
                <a:latin typeface="Arial" panose="020B0604020202020204" pitchFamily="34" charset="0"/>
                <a:cs typeface="Arial" panose="020B0604020202020204" pitchFamily="34" charset="0"/>
              </a:rPr>
              <a:t>25 </a:t>
            </a:r>
            <a:endParaRPr kumimoji="1" lang="ja-JP" altLang="en-US" sz="7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05" name="直線コネクタ 204">
            <a:extLst>
              <a:ext uri="{FF2B5EF4-FFF2-40B4-BE49-F238E27FC236}">
                <a16:creationId xmlns:a16="http://schemas.microsoft.com/office/drawing/2014/main" id="{E49C4202-896B-4B81-A1E8-8DF8B7279469}"/>
              </a:ext>
            </a:extLst>
          </p:cNvPr>
          <p:cNvCxnSpPr/>
          <p:nvPr/>
        </p:nvCxnSpPr>
        <p:spPr>
          <a:xfrm>
            <a:off x="4318903" y="6604251"/>
            <a:ext cx="36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6" name="テキスト ボックス 205">
            <a:extLst>
              <a:ext uri="{FF2B5EF4-FFF2-40B4-BE49-F238E27FC236}">
                <a16:creationId xmlns:a16="http://schemas.microsoft.com/office/drawing/2014/main" id="{B9CC7C22-3FED-4DDE-8EB8-F7B1E688825E}"/>
              </a:ext>
            </a:extLst>
          </p:cNvPr>
          <p:cNvSpPr txBox="1"/>
          <p:nvPr/>
        </p:nvSpPr>
        <p:spPr>
          <a:xfrm>
            <a:off x="4229344" y="6507736"/>
            <a:ext cx="348568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en-US" altLang="ja-JP" sz="700" b="1" dirty="0">
                <a:latin typeface="Arial" panose="020B0604020202020204" pitchFamily="34" charset="0"/>
                <a:cs typeface="Arial" panose="020B0604020202020204" pitchFamily="34" charset="0"/>
              </a:rPr>
              <a:t>50 </a:t>
            </a:r>
            <a:endParaRPr kumimoji="1" lang="ja-JP" altLang="en-US" sz="7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07" name="直線コネクタ 206">
            <a:extLst>
              <a:ext uri="{FF2B5EF4-FFF2-40B4-BE49-F238E27FC236}">
                <a16:creationId xmlns:a16="http://schemas.microsoft.com/office/drawing/2014/main" id="{71C7DF21-F63E-46F4-848D-3DD9E3073443}"/>
              </a:ext>
            </a:extLst>
          </p:cNvPr>
          <p:cNvCxnSpPr/>
          <p:nvPr/>
        </p:nvCxnSpPr>
        <p:spPr>
          <a:xfrm>
            <a:off x="4312079" y="6071987"/>
            <a:ext cx="36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8" name="テキスト ボックス 207">
            <a:extLst>
              <a:ext uri="{FF2B5EF4-FFF2-40B4-BE49-F238E27FC236}">
                <a16:creationId xmlns:a16="http://schemas.microsoft.com/office/drawing/2014/main" id="{B830C3A3-2C15-4DA6-A016-3C533DFEE2FE}"/>
              </a:ext>
            </a:extLst>
          </p:cNvPr>
          <p:cNvSpPr txBox="1"/>
          <p:nvPr/>
        </p:nvSpPr>
        <p:spPr>
          <a:xfrm>
            <a:off x="4229344" y="5989120"/>
            <a:ext cx="348568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en-US" altLang="ja-JP" sz="700" b="1" dirty="0">
                <a:latin typeface="Arial" panose="020B0604020202020204" pitchFamily="34" charset="0"/>
                <a:cs typeface="Arial" panose="020B0604020202020204" pitchFamily="34" charset="0"/>
              </a:rPr>
              <a:t>75 </a:t>
            </a:r>
            <a:endParaRPr kumimoji="1" lang="ja-JP" altLang="en-US" sz="7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09" name="直線コネクタ 208">
            <a:extLst>
              <a:ext uri="{FF2B5EF4-FFF2-40B4-BE49-F238E27FC236}">
                <a16:creationId xmlns:a16="http://schemas.microsoft.com/office/drawing/2014/main" id="{E1B3B075-241A-416F-84B4-5A5FC0EF873E}"/>
              </a:ext>
            </a:extLst>
          </p:cNvPr>
          <p:cNvCxnSpPr/>
          <p:nvPr/>
        </p:nvCxnSpPr>
        <p:spPr>
          <a:xfrm>
            <a:off x="4321175" y="6231211"/>
            <a:ext cx="36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0" name="テキスト ボックス 209">
            <a:extLst>
              <a:ext uri="{FF2B5EF4-FFF2-40B4-BE49-F238E27FC236}">
                <a16:creationId xmlns:a16="http://schemas.microsoft.com/office/drawing/2014/main" id="{409088CC-5ECB-4C5D-BFD4-2FFD41F6F728}"/>
              </a:ext>
            </a:extLst>
          </p:cNvPr>
          <p:cNvSpPr txBox="1"/>
          <p:nvPr/>
        </p:nvSpPr>
        <p:spPr>
          <a:xfrm>
            <a:off x="4231616" y="6134696"/>
            <a:ext cx="348568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en-US" altLang="ja-JP" sz="700" b="1" dirty="0">
                <a:latin typeface="Arial" panose="020B0604020202020204" pitchFamily="34" charset="0"/>
                <a:cs typeface="Arial" panose="020B0604020202020204" pitchFamily="34" charset="0"/>
              </a:rPr>
              <a:t>50 </a:t>
            </a:r>
            <a:endParaRPr kumimoji="1" lang="ja-JP" altLang="en-US" sz="7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4348951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プレゼンテーション1" id="{FABD290F-FB86-425E-B81D-7981484D66D3}" vid="{D6348367-257E-48E9-A992-0ADBD24ADBE7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Result report</Template>
  <TotalTime>56645</TotalTime>
  <Words>138</Words>
  <Application>Microsoft Office PowerPoint</Application>
  <PresentationFormat>画面に合わせる (4:3)</PresentationFormat>
  <Paragraphs>102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游ゴシック</vt:lpstr>
      <vt:lpstr>Arial</vt:lpstr>
      <vt:lpstr>Calibri</vt:lpstr>
      <vt:lpstr>Calibri Light</vt:lpstr>
      <vt:lpstr>Times New Roman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森 祐輔</dc:creator>
  <cp:lastModifiedBy>OSAMU SHIMOZATO</cp:lastModifiedBy>
  <cp:revision>534</cp:revision>
  <cp:lastPrinted>2019-03-04T00:39:08Z</cp:lastPrinted>
  <dcterms:created xsi:type="dcterms:W3CDTF">2018-06-15T01:54:57Z</dcterms:created>
  <dcterms:modified xsi:type="dcterms:W3CDTF">2021-03-05T05:13:05Z</dcterms:modified>
</cp:coreProperties>
</file>