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0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64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FF"/>
    <a:srgbClr val="A5FF6B"/>
    <a:srgbClr val="FF9231"/>
    <a:srgbClr val="EA003F"/>
    <a:srgbClr val="E13AFE"/>
    <a:srgbClr val="DB9700"/>
    <a:srgbClr val="00F2A1"/>
    <a:srgbClr val="00907C"/>
    <a:srgbClr val="4A4FC5"/>
    <a:srgbClr val="E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4080" y="192"/>
      </p:cViewPr>
      <p:guideLst>
        <p:guide orient="horz" pos="5064"/>
        <p:guide pos="4224"/>
      </p:guideLst>
    </p:cSldViewPr>
  </p:slid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D109F-9FEC-DA44-A69C-E029EAED4A05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1CA8D-B548-7247-B2E9-BB70CA9702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31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5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1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10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56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29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6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8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8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4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C6046F-FE48-9841-8940-CF1EDC43F506}"/>
              </a:ext>
            </a:extLst>
          </p:cNvPr>
          <p:cNvSpPr txBox="1"/>
          <p:nvPr/>
        </p:nvSpPr>
        <p:spPr>
          <a:xfrm>
            <a:off x="891678" y="40824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6AAD08-BDB8-EA48-9BAD-B36C86E963F4}"/>
              </a:ext>
            </a:extLst>
          </p:cNvPr>
          <p:cNvSpPr txBox="1"/>
          <p:nvPr/>
        </p:nvSpPr>
        <p:spPr>
          <a:xfrm>
            <a:off x="891678" y="254093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03B1B58B-25E5-DA45-AE57-07E6A54417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365"/>
          <a:stretch/>
        </p:blipFill>
        <p:spPr>
          <a:xfrm>
            <a:off x="1244089" y="2426523"/>
            <a:ext cx="5049244" cy="24026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84CA1E0-2BBA-CA42-B042-0B2CD06CE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001" y="5193682"/>
            <a:ext cx="1886426" cy="19775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03E052-A530-BD43-9F5C-612CA031E35A}"/>
              </a:ext>
            </a:extLst>
          </p:cNvPr>
          <p:cNvSpPr txBox="1"/>
          <p:nvPr/>
        </p:nvSpPr>
        <p:spPr>
          <a:xfrm>
            <a:off x="1693927" y="5416656"/>
            <a:ext cx="14317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AUC: 1.00 (0.95-1.00)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 = 1.58 e-14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CC8B19-10FA-444A-A369-1B975B4ED30D}"/>
              </a:ext>
            </a:extLst>
          </p:cNvPr>
          <p:cNvSpPr txBox="1"/>
          <p:nvPr/>
        </p:nvSpPr>
        <p:spPr>
          <a:xfrm>
            <a:off x="1135069" y="4801218"/>
            <a:ext cx="6091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Tissue:</a:t>
            </a:r>
          </a:p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N: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D2D5E2-9322-8741-8516-94C822B3950F}"/>
              </a:ext>
            </a:extLst>
          </p:cNvPr>
          <p:cNvSpPr txBox="1"/>
          <p:nvPr/>
        </p:nvSpPr>
        <p:spPr>
          <a:xfrm>
            <a:off x="2366899" y="4801218"/>
            <a:ext cx="6260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PCNSL</a:t>
            </a:r>
          </a:p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FF47300-499F-0A4E-97AE-AA4735352639}"/>
              </a:ext>
            </a:extLst>
          </p:cNvPr>
          <p:cNvSpPr txBox="1"/>
          <p:nvPr/>
        </p:nvSpPr>
        <p:spPr>
          <a:xfrm>
            <a:off x="4558179" y="4801218"/>
            <a:ext cx="9525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CNS Tumors</a:t>
            </a:r>
          </a:p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6103C7B-11D8-6E4A-A47A-86230AD8B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617" y="803928"/>
            <a:ext cx="798598" cy="120682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6BDE69-35FE-F142-89B3-4C5890208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9488" y="803928"/>
            <a:ext cx="798598" cy="120682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14B2FD0-FBB0-8245-A629-8192B3FBAF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9685" y="803928"/>
            <a:ext cx="735550" cy="1206825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467D2389-59FE-0D41-92F2-716C9F5E11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8987" y="803928"/>
            <a:ext cx="735550" cy="1206825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F218A1BC-E790-3E40-AC3B-06F5965FFC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1082" y="803928"/>
            <a:ext cx="735550" cy="1206825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351656CE-1C05-D646-91D3-E173D86BE1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1638" y="803928"/>
            <a:ext cx="735550" cy="120682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1B9735A1-0816-A34A-A2AA-200DDBDECCEE}"/>
              </a:ext>
            </a:extLst>
          </p:cNvPr>
          <p:cNvSpPr txBox="1"/>
          <p:nvPr/>
        </p:nvSpPr>
        <p:spPr>
          <a:xfrm>
            <a:off x="3711506" y="550112"/>
            <a:ext cx="578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GRIK1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E73ECD1-9B03-844A-B356-82ECD475736C}"/>
              </a:ext>
            </a:extLst>
          </p:cNvPr>
          <p:cNvSpPr txBox="1"/>
          <p:nvPr/>
        </p:nvSpPr>
        <p:spPr>
          <a:xfrm>
            <a:off x="1588107" y="550112"/>
            <a:ext cx="381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cg054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D96980E-F844-6E4B-A72B-435C936AF451}"/>
              </a:ext>
            </a:extLst>
          </p:cNvPr>
          <p:cNvSpPr txBox="1"/>
          <p:nvPr/>
        </p:nvSpPr>
        <p:spPr>
          <a:xfrm>
            <a:off x="2961575" y="550112"/>
            <a:ext cx="639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DOCK1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0FA76CD-6A31-3C4C-AEC9-6660587C487D}"/>
              </a:ext>
            </a:extLst>
          </p:cNvPr>
          <p:cNvSpPr txBox="1"/>
          <p:nvPr/>
        </p:nvSpPr>
        <p:spPr>
          <a:xfrm>
            <a:off x="2272468" y="550112"/>
            <a:ext cx="5420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SCG3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B012E64-734C-8F40-8B9C-C345B590092F}"/>
              </a:ext>
            </a:extLst>
          </p:cNvPr>
          <p:cNvSpPr txBox="1"/>
          <p:nvPr/>
        </p:nvSpPr>
        <p:spPr>
          <a:xfrm>
            <a:off x="4416134" y="550112"/>
            <a:ext cx="633599" cy="2616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KCNH7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7E2F10E-5661-D044-B7BA-A72323A28148}"/>
              </a:ext>
            </a:extLst>
          </p:cNvPr>
          <p:cNvCxnSpPr/>
          <p:nvPr/>
        </p:nvCxnSpPr>
        <p:spPr>
          <a:xfrm>
            <a:off x="3846530" y="904559"/>
            <a:ext cx="34046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D5BE28F7-32DB-E449-8F89-2526750512E8}"/>
              </a:ext>
            </a:extLst>
          </p:cNvPr>
          <p:cNvSpPr txBox="1"/>
          <p:nvPr/>
        </p:nvSpPr>
        <p:spPr>
          <a:xfrm>
            <a:off x="3909730" y="757249"/>
            <a:ext cx="214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BE052A2-FFCD-CC43-80B7-D689F7B617F6}"/>
              </a:ext>
            </a:extLst>
          </p:cNvPr>
          <p:cNvCxnSpPr/>
          <p:nvPr/>
        </p:nvCxnSpPr>
        <p:spPr>
          <a:xfrm>
            <a:off x="1624683" y="1685945"/>
            <a:ext cx="34046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30651CB9-B0CA-F94D-AD78-52A971BEB6EA}"/>
              </a:ext>
            </a:extLst>
          </p:cNvPr>
          <p:cNvSpPr txBox="1"/>
          <p:nvPr/>
        </p:nvSpPr>
        <p:spPr>
          <a:xfrm>
            <a:off x="1687883" y="1535588"/>
            <a:ext cx="214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F3A48B6F-6656-1142-83FF-D319D05C6029}"/>
              </a:ext>
            </a:extLst>
          </p:cNvPr>
          <p:cNvCxnSpPr/>
          <p:nvPr/>
        </p:nvCxnSpPr>
        <p:spPr>
          <a:xfrm>
            <a:off x="2389181" y="947310"/>
            <a:ext cx="34046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C4ADFBC1-3D52-A444-8F09-2D9CAC3D0897}"/>
              </a:ext>
            </a:extLst>
          </p:cNvPr>
          <p:cNvSpPr txBox="1"/>
          <p:nvPr/>
        </p:nvSpPr>
        <p:spPr>
          <a:xfrm>
            <a:off x="2452380" y="793125"/>
            <a:ext cx="214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48C7D27A-040C-9A4F-A075-EB284CBC5BF0}"/>
              </a:ext>
            </a:extLst>
          </p:cNvPr>
          <p:cNvCxnSpPr/>
          <p:nvPr/>
        </p:nvCxnSpPr>
        <p:spPr>
          <a:xfrm>
            <a:off x="3127119" y="1326464"/>
            <a:ext cx="34046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0AC06C1-4DF1-3B40-BF8D-837F1B44D309}"/>
              </a:ext>
            </a:extLst>
          </p:cNvPr>
          <p:cNvSpPr txBox="1"/>
          <p:nvPr/>
        </p:nvSpPr>
        <p:spPr>
          <a:xfrm>
            <a:off x="3190318" y="1172279"/>
            <a:ext cx="214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6D6FC6B-6B77-0043-8586-382DF177E355}"/>
              </a:ext>
            </a:extLst>
          </p:cNvPr>
          <p:cNvCxnSpPr/>
          <p:nvPr/>
        </p:nvCxnSpPr>
        <p:spPr>
          <a:xfrm>
            <a:off x="4578625" y="978472"/>
            <a:ext cx="34046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9ADAB3C3-5EEE-2744-89BA-3C4B718392F6}"/>
              </a:ext>
            </a:extLst>
          </p:cNvPr>
          <p:cNvSpPr txBox="1"/>
          <p:nvPr/>
        </p:nvSpPr>
        <p:spPr>
          <a:xfrm>
            <a:off x="4641825" y="833963"/>
            <a:ext cx="214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D9AE90E-D250-6E46-8FD4-460A6C2BE8F1}"/>
              </a:ext>
            </a:extLst>
          </p:cNvPr>
          <p:cNvSpPr txBox="1"/>
          <p:nvPr/>
        </p:nvSpPr>
        <p:spPr>
          <a:xfrm rot="16200000">
            <a:off x="916089" y="1298869"/>
            <a:ext cx="442749" cy="216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CMI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69193C8-BF79-AB41-9434-1794361BA26E}"/>
              </a:ext>
            </a:extLst>
          </p:cNvPr>
          <p:cNvSpPr txBox="1"/>
          <p:nvPr/>
        </p:nvSpPr>
        <p:spPr>
          <a:xfrm>
            <a:off x="1205280" y="725102"/>
            <a:ext cx="281812" cy="1364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4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  <a:p>
            <a:pPr algn="r">
              <a:spcAft>
                <a:spcPts val="4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  <a:p>
            <a:pPr algn="r">
              <a:spcAft>
                <a:spcPts val="4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  <a:p>
            <a:pPr algn="r">
              <a:spcAft>
                <a:spcPts val="4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algn="r">
              <a:spcAft>
                <a:spcPts val="4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r">
              <a:spcAft>
                <a:spcPts val="4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2657480-F8C0-C34F-ABD8-3F94EE2151CD}"/>
              </a:ext>
            </a:extLst>
          </p:cNvPr>
          <p:cNvGrpSpPr/>
          <p:nvPr/>
        </p:nvGrpSpPr>
        <p:grpSpPr>
          <a:xfrm>
            <a:off x="1476275" y="1958520"/>
            <a:ext cx="1305801" cy="394118"/>
            <a:chOff x="996179" y="2269652"/>
            <a:chExt cx="1516378" cy="394118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F39D828-A6BF-F248-BA7D-855CF52355C0}"/>
                </a:ext>
              </a:extLst>
            </p:cNvPr>
            <p:cNvSpPr txBox="1"/>
            <p:nvPr/>
          </p:nvSpPr>
          <p:spPr>
            <a:xfrm>
              <a:off x="1039836" y="2269652"/>
              <a:ext cx="113449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PCNSL N = 25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8E7A661-C557-1549-8CC2-515B525A30D4}"/>
                </a:ext>
              </a:extLst>
            </p:cNvPr>
            <p:cNvSpPr txBox="1"/>
            <p:nvPr/>
          </p:nvSpPr>
          <p:spPr>
            <a:xfrm>
              <a:off x="1030729" y="2417549"/>
              <a:ext cx="148182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CNS Tumors N = 25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66FF87E-7BB2-7D47-A6F9-3FCCC8CFD9BC}"/>
                </a:ext>
              </a:extLst>
            </p:cNvPr>
            <p:cNvSpPr/>
            <p:nvPr/>
          </p:nvSpPr>
          <p:spPr>
            <a:xfrm>
              <a:off x="996179" y="2347042"/>
              <a:ext cx="96406" cy="914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7E603F5-4259-1349-8399-E836F33292D4}"/>
                </a:ext>
              </a:extLst>
            </p:cNvPr>
            <p:cNvSpPr/>
            <p:nvPr/>
          </p:nvSpPr>
          <p:spPr>
            <a:xfrm>
              <a:off x="996179" y="2494939"/>
              <a:ext cx="96406" cy="914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86B88D7A-753A-374B-A39F-0DBC2A8834B1}"/>
              </a:ext>
            </a:extLst>
          </p:cNvPr>
          <p:cNvSpPr txBox="1"/>
          <p:nvPr/>
        </p:nvSpPr>
        <p:spPr>
          <a:xfrm>
            <a:off x="5760436" y="755285"/>
            <a:ext cx="2795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172041E-6982-6347-9432-A03689500C62}"/>
              </a:ext>
            </a:extLst>
          </p:cNvPr>
          <p:cNvSpPr txBox="1"/>
          <p:nvPr/>
        </p:nvSpPr>
        <p:spPr>
          <a:xfrm>
            <a:off x="5488704" y="380835"/>
            <a:ext cx="839611" cy="43088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cg054 and </a:t>
            </a:r>
          </a:p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SCG3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3EDA240B-6038-7F49-BDE2-951C8A5B6F85}"/>
              </a:ext>
            </a:extLst>
          </p:cNvPr>
          <p:cNvCxnSpPr/>
          <p:nvPr/>
        </p:nvCxnSpPr>
        <p:spPr>
          <a:xfrm>
            <a:off x="5723445" y="899509"/>
            <a:ext cx="35354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984AADAC-321A-1B43-8B14-FF221AFE0191}"/>
              </a:ext>
            </a:extLst>
          </p:cNvPr>
          <p:cNvSpPr txBox="1"/>
          <p:nvPr/>
        </p:nvSpPr>
        <p:spPr>
          <a:xfrm>
            <a:off x="5183279" y="732797"/>
            <a:ext cx="400120" cy="134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8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  <a:p>
            <a:pPr algn="r">
              <a:spcAft>
                <a:spcPts val="8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  <a:p>
            <a:pPr algn="r">
              <a:spcAft>
                <a:spcPts val="8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  <a:p>
            <a:pPr algn="r">
              <a:spcAft>
                <a:spcPts val="8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  <a:p>
            <a:pPr algn="r">
              <a:spcAft>
                <a:spcPts val="800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70756EED-8E8E-F34B-865D-B396AF1BF895}"/>
              </a:ext>
            </a:extLst>
          </p:cNvPr>
          <p:cNvSpPr/>
          <p:nvPr/>
        </p:nvSpPr>
        <p:spPr>
          <a:xfrm rot="16200000">
            <a:off x="4901157" y="1288583"/>
            <a:ext cx="607859" cy="237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CMI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B8D26E-865E-FB48-88B5-A222763B89A8}"/>
              </a:ext>
            </a:extLst>
          </p:cNvPr>
          <p:cNvSpPr txBox="1"/>
          <p:nvPr/>
        </p:nvSpPr>
        <p:spPr>
          <a:xfrm>
            <a:off x="568256" y="7237997"/>
            <a:ext cx="62865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S4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: Testing of the 5 markers independently, and as a two-marker panel, in the tissue sample set.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Using QM-MSP, the 5 markers, (cg054,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SCG3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 DOCK1,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GRIK1, and KCNH7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analyzed independently, and as a two-marker panel, cg054 and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SCG3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could distinguish PCNSL (N=25) from 8 other CNS tumors (N=25) with a high level of accuracy.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The histogram displays the contribution (percent methylation) of each of markers of the panel to detect PCNSL.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Analysis of receiver operator characteristics (ROC, inset) show that the two-marker panel performed with a high level of accuracy with AUC of 1.00 (CI 0.95-1.00).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of performance of TAM-MSP and QM-MSP. Dot plot shows the cumulative methylation values of the two-marker panel as determined by TAM-MSP and QM-MSP. Methylation detection by the two methods show a high degree of correlation, Spearman correlation, rho=0.859.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 = Mann-Whitney P&lt;0.001; CMI = cumulative methylation index; N = number of samples; P = Mann-Whitney statistics; AUC = area under the curve.</a:t>
            </a: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07DFC0-9924-45A3-AFA3-EBB3DC38A318}"/>
              </a:ext>
            </a:extLst>
          </p:cNvPr>
          <p:cNvSpPr txBox="1"/>
          <p:nvPr/>
        </p:nvSpPr>
        <p:spPr>
          <a:xfrm>
            <a:off x="896487" y="522685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F5527096-2D98-4F6B-AAE0-DAFBCE6368E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1427" y="4954242"/>
            <a:ext cx="2385080" cy="2303638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481B6BA0-D37F-4358-B858-466C6300C841}"/>
              </a:ext>
            </a:extLst>
          </p:cNvPr>
          <p:cNvSpPr txBox="1"/>
          <p:nvPr/>
        </p:nvSpPr>
        <p:spPr>
          <a:xfrm>
            <a:off x="3202137" y="52268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9DB9D4B-089B-4060-BB76-EB244F899F02}"/>
              </a:ext>
            </a:extLst>
          </p:cNvPr>
          <p:cNvSpPr/>
          <p:nvPr/>
        </p:nvSpPr>
        <p:spPr>
          <a:xfrm>
            <a:off x="4714934" y="5913562"/>
            <a:ext cx="9515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rho = 0.859 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 &lt; 2.2e-16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8679F6B3-398D-4148-B504-CC802EC67E1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8224" t="14624" b="72156"/>
          <a:stretch/>
        </p:blipFill>
        <p:spPr>
          <a:xfrm>
            <a:off x="4318595" y="6447250"/>
            <a:ext cx="1342225" cy="37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86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14386</TotalTime>
  <Words>277</Words>
  <Application>Microsoft Macintosh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Downs</dc:creator>
  <cp:lastModifiedBy>Bradley Downs</cp:lastModifiedBy>
  <cp:revision>455</cp:revision>
  <cp:lastPrinted>2021-03-15T15:34:39Z</cp:lastPrinted>
  <dcterms:created xsi:type="dcterms:W3CDTF">2019-09-14T17:51:09Z</dcterms:created>
  <dcterms:modified xsi:type="dcterms:W3CDTF">2021-04-29T19:12:24Z</dcterms:modified>
</cp:coreProperties>
</file>