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95" r:id="rId2"/>
  </p:sldIdLst>
  <p:sldSz cx="73152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064" userDrawn="1">
          <p15:clr>
            <a:srgbClr val="A4A3A4"/>
          </p15:clr>
        </p15:guide>
        <p15:guide id="2" pos="422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00FF"/>
    <a:srgbClr val="A5FF6B"/>
    <a:srgbClr val="FF9231"/>
    <a:srgbClr val="EA003F"/>
    <a:srgbClr val="E13AFE"/>
    <a:srgbClr val="DB9700"/>
    <a:srgbClr val="00F2A1"/>
    <a:srgbClr val="00907C"/>
    <a:srgbClr val="4A4FC5"/>
    <a:srgbClr val="E9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395"/>
    <p:restoredTop sz="94694"/>
  </p:normalViewPr>
  <p:slideViewPr>
    <p:cSldViewPr snapToGrid="0" snapToObjects="1">
      <p:cViewPr varScale="1">
        <p:scale>
          <a:sx n="82" d="100"/>
          <a:sy n="82" d="100"/>
        </p:scale>
        <p:origin x="4080" y="192"/>
      </p:cViewPr>
      <p:guideLst>
        <p:guide orient="horz" pos="5064"/>
        <p:guide pos="4224"/>
      </p:guideLst>
    </p:cSldViewPr>
  </p:slideViewPr>
  <p:notesTextViewPr>
    <p:cViewPr>
      <p:scale>
        <a:sx n="85" d="100"/>
        <a:sy n="85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0D109F-9FEC-DA44-A69C-E029EAED4A05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306638" y="1143000"/>
            <a:ext cx="2244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761CA8D-B548-7247-B2E9-BB70CA9702F1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3202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8640" y="1646133"/>
            <a:ext cx="6217920" cy="3501813"/>
          </a:xfrm>
        </p:spPr>
        <p:txBody>
          <a:bodyPr anchor="b"/>
          <a:lstStyle>
            <a:lvl1pPr algn="ctr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282989"/>
            <a:ext cx="5486400" cy="2428451"/>
          </a:xfrm>
        </p:spPr>
        <p:txBody>
          <a:bodyPr/>
          <a:lstStyle>
            <a:lvl1pPr marL="0" indent="0" algn="ctr">
              <a:buNone/>
              <a:defRPr sz="1920"/>
            </a:lvl1pPr>
            <a:lvl2pPr marL="365760" indent="0" algn="ctr">
              <a:buNone/>
              <a:defRPr sz="1600"/>
            </a:lvl2pPr>
            <a:lvl3pPr marL="731520" indent="0" algn="ctr">
              <a:buNone/>
              <a:defRPr sz="1440"/>
            </a:lvl3pPr>
            <a:lvl4pPr marL="1097280" indent="0" algn="ctr">
              <a:buNone/>
              <a:defRPr sz="1280"/>
            </a:lvl4pPr>
            <a:lvl5pPr marL="1463040" indent="0" algn="ctr">
              <a:buNone/>
              <a:defRPr sz="1280"/>
            </a:lvl5pPr>
            <a:lvl6pPr marL="1828800" indent="0" algn="ctr">
              <a:buNone/>
              <a:defRPr sz="1280"/>
            </a:lvl6pPr>
            <a:lvl7pPr marL="2194560" indent="0" algn="ctr">
              <a:buNone/>
              <a:defRPr sz="1280"/>
            </a:lvl7pPr>
            <a:lvl8pPr marL="2560320" indent="0" algn="ctr">
              <a:buNone/>
              <a:defRPr sz="1280"/>
            </a:lvl8pPr>
            <a:lvl9pPr marL="2926080" indent="0" algn="ctr">
              <a:buNone/>
              <a:defRPr sz="128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7623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43138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234940" y="535517"/>
            <a:ext cx="1577340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5517"/>
            <a:ext cx="4640580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73556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613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9110" y="2507618"/>
            <a:ext cx="6309360" cy="4184014"/>
          </a:xfrm>
        </p:spPr>
        <p:txBody>
          <a:bodyPr anchor="b"/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9110" y="6731215"/>
            <a:ext cx="6309360" cy="2200274"/>
          </a:xfrm>
        </p:spPr>
        <p:txBody>
          <a:bodyPr/>
          <a:lstStyle>
            <a:lvl1pPr marL="0" indent="0">
              <a:buNone/>
              <a:defRPr sz="1920">
                <a:solidFill>
                  <a:schemeClr val="tx1"/>
                </a:solidFill>
              </a:defRPr>
            </a:lvl1pPr>
            <a:lvl2pPr marL="36576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731520" indent="0">
              <a:buNone/>
              <a:defRPr sz="1440">
                <a:solidFill>
                  <a:schemeClr val="tx1">
                    <a:tint val="75000"/>
                  </a:schemeClr>
                </a:solidFill>
              </a:defRPr>
            </a:lvl3pPr>
            <a:lvl4pPr marL="10972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4pPr>
            <a:lvl5pPr marL="146304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5pPr>
            <a:lvl6pPr marL="182880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6pPr>
            <a:lvl7pPr marL="219456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7pPr>
            <a:lvl8pPr marL="256032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8pPr>
            <a:lvl9pPr marL="2926080" indent="0">
              <a:buNone/>
              <a:defRPr sz="128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2108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29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03320" y="2677584"/>
            <a:ext cx="310896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563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535519"/>
            <a:ext cx="6309360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3874" y="2465706"/>
            <a:ext cx="3094672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874" y="3674110"/>
            <a:ext cx="309467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703320" y="2465706"/>
            <a:ext cx="3109913" cy="1208404"/>
          </a:xfrm>
        </p:spPr>
        <p:txBody>
          <a:bodyPr anchor="b"/>
          <a:lstStyle>
            <a:lvl1pPr marL="0" indent="0">
              <a:buNone/>
              <a:defRPr sz="1920" b="1"/>
            </a:lvl1pPr>
            <a:lvl2pPr marL="365760" indent="0">
              <a:buNone/>
              <a:defRPr sz="1600" b="1"/>
            </a:lvl2pPr>
            <a:lvl3pPr marL="731520" indent="0">
              <a:buNone/>
              <a:defRPr sz="1440" b="1"/>
            </a:lvl3pPr>
            <a:lvl4pPr marL="1097280" indent="0">
              <a:buNone/>
              <a:defRPr sz="1280" b="1"/>
            </a:lvl4pPr>
            <a:lvl5pPr marL="1463040" indent="0">
              <a:buNone/>
              <a:defRPr sz="1280" b="1"/>
            </a:lvl5pPr>
            <a:lvl6pPr marL="1828800" indent="0">
              <a:buNone/>
              <a:defRPr sz="1280" b="1"/>
            </a:lvl6pPr>
            <a:lvl7pPr marL="2194560" indent="0">
              <a:buNone/>
              <a:defRPr sz="1280" b="1"/>
            </a:lvl7pPr>
            <a:lvl8pPr marL="2560320" indent="0">
              <a:buNone/>
              <a:defRPr sz="1280" b="1"/>
            </a:lvl8pPr>
            <a:lvl9pPr marL="2926080" indent="0">
              <a:buNone/>
              <a:defRPr sz="128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703320" y="3674110"/>
            <a:ext cx="3109913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5711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9294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3692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09913" y="1448226"/>
            <a:ext cx="3703320" cy="7147983"/>
          </a:xfrm>
        </p:spPr>
        <p:txBody>
          <a:bodyPr/>
          <a:lstStyle>
            <a:lvl1pPr>
              <a:defRPr sz="2560"/>
            </a:lvl1pPr>
            <a:lvl2pPr>
              <a:defRPr sz="2240"/>
            </a:lvl2pPr>
            <a:lvl3pPr>
              <a:defRPr sz="192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95843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873" y="670560"/>
            <a:ext cx="2359342" cy="2346960"/>
          </a:xfrm>
        </p:spPr>
        <p:txBody>
          <a:bodyPr anchor="b"/>
          <a:lstStyle>
            <a:lvl1pPr>
              <a:defRPr sz="256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109913" y="1448226"/>
            <a:ext cx="3703320" cy="7147983"/>
          </a:xfrm>
        </p:spPr>
        <p:txBody>
          <a:bodyPr anchor="t"/>
          <a:lstStyle>
            <a:lvl1pPr marL="0" indent="0">
              <a:buNone/>
              <a:defRPr sz="2560"/>
            </a:lvl1pPr>
            <a:lvl2pPr marL="365760" indent="0">
              <a:buNone/>
              <a:defRPr sz="2240"/>
            </a:lvl2pPr>
            <a:lvl3pPr marL="731520" indent="0">
              <a:buNone/>
              <a:defRPr sz="1920"/>
            </a:lvl3pPr>
            <a:lvl4pPr marL="1097280" indent="0">
              <a:buNone/>
              <a:defRPr sz="1600"/>
            </a:lvl4pPr>
            <a:lvl5pPr marL="1463040" indent="0">
              <a:buNone/>
              <a:defRPr sz="1600"/>
            </a:lvl5pPr>
            <a:lvl6pPr marL="1828800" indent="0">
              <a:buNone/>
              <a:defRPr sz="1600"/>
            </a:lvl6pPr>
            <a:lvl7pPr marL="2194560" indent="0">
              <a:buNone/>
              <a:defRPr sz="1600"/>
            </a:lvl7pPr>
            <a:lvl8pPr marL="2560320" indent="0">
              <a:buNone/>
              <a:defRPr sz="1600"/>
            </a:lvl8pPr>
            <a:lvl9pPr marL="2926080" indent="0">
              <a:buNone/>
              <a:defRPr sz="16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873" y="3017520"/>
            <a:ext cx="2359342" cy="5590329"/>
          </a:xfrm>
        </p:spPr>
        <p:txBody>
          <a:bodyPr/>
          <a:lstStyle>
            <a:lvl1pPr marL="0" indent="0">
              <a:buNone/>
              <a:defRPr sz="1280"/>
            </a:lvl1pPr>
            <a:lvl2pPr marL="365760" indent="0">
              <a:buNone/>
              <a:defRPr sz="1120"/>
            </a:lvl2pPr>
            <a:lvl3pPr marL="731520" indent="0">
              <a:buNone/>
              <a:defRPr sz="960"/>
            </a:lvl3pPr>
            <a:lvl4pPr marL="1097280" indent="0">
              <a:buNone/>
              <a:defRPr sz="800"/>
            </a:lvl4pPr>
            <a:lvl5pPr marL="1463040" indent="0">
              <a:buNone/>
              <a:defRPr sz="800"/>
            </a:lvl5pPr>
            <a:lvl6pPr marL="1828800" indent="0">
              <a:buNone/>
              <a:defRPr sz="800"/>
            </a:lvl6pPr>
            <a:lvl7pPr marL="2194560" indent="0">
              <a:buNone/>
              <a:defRPr sz="800"/>
            </a:lvl7pPr>
            <a:lvl8pPr marL="2560320" indent="0">
              <a:buNone/>
              <a:defRPr sz="800"/>
            </a:lvl8pPr>
            <a:lvl9pPr marL="2926080" indent="0">
              <a:buNone/>
              <a:defRPr sz="8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18813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02920" y="535519"/>
            <a:ext cx="6309360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2920" y="2677584"/>
            <a:ext cx="6309360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0292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5123D-F290-C341-8654-3BA8AF323E09}" type="datetimeFigureOut">
              <a:rPr lang="en-US" smtClean="0"/>
              <a:t>4/29/21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423160" y="9322649"/>
            <a:ext cx="246888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66360" y="9322649"/>
            <a:ext cx="164592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6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86DEE3-3E10-504B-A4A6-7668CE917EF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2347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31520" rtl="0" eaLnBrk="1" latinLnBrk="0" hangingPunct="1">
        <a:lnSpc>
          <a:spcPct val="90000"/>
        </a:lnSpc>
        <a:spcBef>
          <a:spcPct val="0"/>
        </a:spcBef>
        <a:buNone/>
        <a:defRPr sz="352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731520" rtl="0" eaLnBrk="1" latinLnBrk="0" hangingPunct="1">
        <a:lnSpc>
          <a:spcPct val="90000"/>
        </a:lnSpc>
        <a:spcBef>
          <a:spcPts val="800"/>
        </a:spcBef>
        <a:buFont typeface="Arial" panose="020B0604020202020204" pitchFamily="34" charset="0"/>
        <a:buChar char="•"/>
        <a:defRPr sz="224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92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182880" algn="l" defTabSz="731520" rtl="0" eaLnBrk="1" latinLnBrk="0" hangingPunct="1">
        <a:lnSpc>
          <a:spcPct val="90000"/>
        </a:lnSpc>
        <a:spcBef>
          <a:spcPts val="400"/>
        </a:spcBef>
        <a:buFont typeface="Arial" panose="020B0604020202020204" pitchFamily="34" charset="0"/>
        <a:buChar char="•"/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1pPr>
      <a:lvl2pPr marL="3657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7pPr>
      <a:lvl8pPr marL="256032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8pPr>
      <a:lvl9pPr marL="2926080" algn="l" defTabSz="731520" rtl="0" eaLnBrk="1" latinLnBrk="0" hangingPunct="1">
        <a:defRPr sz="144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F37AC17C-A834-AD46-A8F4-7A7BE27D307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955199"/>
              </p:ext>
            </p:extLst>
          </p:nvPr>
        </p:nvGraphicFramePr>
        <p:xfrm>
          <a:off x="462379" y="734145"/>
          <a:ext cx="6330998" cy="842348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486336">
                  <a:extLst>
                    <a:ext uri="{9D8B030D-6E8A-4147-A177-3AD203B41FA5}">
                      <a16:colId xmlns:a16="http://schemas.microsoft.com/office/drawing/2014/main" val="556130888"/>
                    </a:ext>
                  </a:extLst>
                </a:gridCol>
                <a:gridCol w="972672">
                  <a:extLst>
                    <a:ext uri="{9D8B030D-6E8A-4147-A177-3AD203B41FA5}">
                      <a16:colId xmlns:a16="http://schemas.microsoft.com/office/drawing/2014/main" val="1041427849"/>
                    </a:ext>
                  </a:extLst>
                </a:gridCol>
                <a:gridCol w="1891442">
                  <a:extLst>
                    <a:ext uri="{9D8B030D-6E8A-4147-A177-3AD203B41FA5}">
                      <a16:colId xmlns:a16="http://schemas.microsoft.com/office/drawing/2014/main" val="349550496"/>
                    </a:ext>
                  </a:extLst>
                </a:gridCol>
                <a:gridCol w="726955">
                  <a:extLst>
                    <a:ext uri="{9D8B030D-6E8A-4147-A177-3AD203B41FA5}">
                      <a16:colId xmlns:a16="http://schemas.microsoft.com/office/drawing/2014/main" val="2297383424"/>
                    </a:ext>
                  </a:extLst>
                </a:gridCol>
                <a:gridCol w="47483">
                  <a:extLst>
                    <a:ext uri="{9D8B030D-6E8A-4147-A177-3AD203B41FA5}">
                      <a16:colId xmlns:a16="http://schemas.microsoft.com/office/drawing/2014/main" val="3845799265"/>
                    </a:ext>
                  </a:extLst>
                </a:gridCol>
                <a:gridCol w="1634378">
                  <a:extLst>
                    <a:ext uri="{9D8B030D-6E8A-4147-A177-3AD203B41FA5}">
                      <a16:colId xmlns:a16="http://schemas.microsoft.com/office/drawing/2014/main" val="3611027398"/>
                    </a:ext>
                  </a:extLst>
                </a:gridCol>
                <a:gridCol w="571732">
                  <a:extLst>
                    <a:ext uri="{9D8B030D-6E8A-4147-A177-3AD203B41FA5}">
                      <a16:colId xmlns:a16="http://schemas.microsoft.com/office/drawing/2014/main" val="7410241"/>
                    </a:ext>
                  </a:extLst>
                </a:gridCol>
              </a:tblGrid>
              <a:tr h="195596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Table S2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 </a:t>
                      </a:r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QM-MSP primer </a:t>
                      </a:r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and probe characteristics</a:t>
                      </a: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00005083"/>
                  </a:ext>
                </a:extLst>
              </a:tr>
              <a:tr h="27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Type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Primer/Probe Name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5' To 3' Sequence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Array Target ID</a:t>
                      </a:r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r>
                        <a:rPr lang="en-US" sz="800" u="none" strike="noStrike">
                          <a:effectLst/>
                        </a:rPr>
                        <a:t>Array Target ID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Primer Location (hg38)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Size (bp)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8517519"/>
                  </a:ext>
                </a:extLst>
              </a:tr>
              <a:tr h="18143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cg054_Ext_F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TTTTGGGGAGTYGAAGAA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cg05491001</a:t>
                      </a:r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 dirty="0">
                          <a:effectLst/>
                        </a:rPr>
                        <a:t>chr4:61,200,261-61,201,382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chr4:61,200,754-61,200,888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86093011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cg054_Ext_R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AACCCRTAAAATAAATAATTAACTC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01645359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cg054_FM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CGAAGAGATAGCGGCGG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32789355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cg054_RM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GACCGAACCGAACAACTA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82688128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cg054_M_Probe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CGACCCCGAACTCTACGC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54498112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cg054_FUM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ATTGAAGAGATAGTGGTGGTG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76814982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cg054_RUM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CACCAACCAAACCAAACAACTA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57981418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cg054_U_Probe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ATCACACAACCCCAAACTCTACAC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9642243"/>
                  </a:ext>
                </a:extLst>
              </a:tr>
              <a:tr h="2188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100805635"/>
                  </a:ext>
                </a:extLst>
              </a:tr>
              <a:tr h="27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GAGGAAGTTTYGGTTTYGG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cg03242819</a:t>
                      </a:r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cg03242819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chr10:127,196,134-127,196,313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54786978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ACTAACCCAACCRCTACCTC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4517190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CGTTGCGCGTTTGTTGTT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13386680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CTACGACGCGAAAACCGAC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10869579"/>
                  </a:ext>
                </a:extLst>
              </a:tr>
              <a:tr h="12998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_M_Probe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AAACCGAACCGACAACGATA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58785396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GGTTTGTTGTGTGTTTGTTGTTTG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5449893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AACTACAACACAAAAACCAACCAAAC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2809418"/>
                  </a:ext>
                </a:extLst>
              </a:tr>
              <a:tr h="17061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_U_Probe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CAACAAAACCAAACCAACAACAAT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97201"/>
                  </a:ext>
                </a:extLst>
              </a:tr>
              <a:tr h="2188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73970859"/>
                  </a:ext>
                </a:extLst>
              </a:tr>
              <a:tr h="27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GGTTTTTTAGTGTTGTYGTTA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cg07950000</a:t>
                      </a:r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cg07950000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chr21:29,939,696-29,939,883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6736289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CCCRACTTTTACATCTAACCA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43780612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ATGGGTCGTAGATCGC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12479474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CGTTCCTACAAATCGTTTCAAC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67453751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_M_Probe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ACTCCGAAAACCAAAAAACG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04135414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ATGGGTTGTAGATTGTGGAG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910845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AAACATTCCTACAAATCATTTCAACA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238760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GRIK1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_U_Probe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AAACTCCAAAAACCAAAAAACAC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16650739"/>
                  </a:ext>
                </a:extLst>
              </a:tr>
              <a:tr h="2188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6989573"/>
                  </a:ext>
                </a:extLst>
              </a:tr>
              <a:tr h="27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TTTGYGTATAGGTATGTTGGTTT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cg14781189</a:t>
                      </a:r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chr2:162,838,041-162,839,162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chr2:162,838,504-162,838,633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130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32891271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AAATACTCTACCACAAAAAACRAC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4194261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TCGGTTTTTCGAGGAGCG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97955153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CGCTAACCTAAACTCTAACCGA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96555458"/>
                  </a:ext>
                </a:extLst>
              </a:tr>
              <a:tr h="124751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_M_Probe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CGAAAAAACTCCAAAACTCCG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1232557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TTGGTTTTTTGAGGAGTGTTT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82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35381867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TCACACACTAACCTAAACTCTAACCA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371640"/>
                  </a:ext>
                </a:extLst>
              </a:tr>
              <a:tr h="988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KCNH7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_U_Probe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CCAAAAAAACTCCAAAACTCCAA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16451816"/>
                  </a:ext>
                </a:extLst>
              </a:tr>
              <a:tr h="218849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3449465"/>
                  </a:ext>
                </a:extLst>
              </a:tr>
              <a:tr h="272762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l" defTabSz="731520" rtl="0" eaLnBrk="1" fontAlgn="b" latinLnBrk="0" hangingPunct="1"/>
                      <a:r>
                        <a:rPr lang="en-US" sz="900" u="none" strike="noStrike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TTTYGGGGGATTGGAGTA</a:t>
                      </a: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cg01908954</a:t>
                      </a:r>
                      <a:endParaRPr lang="en-US" dirty="0"/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r>
                        <a:rPr lang="en-US" sz="800" u="none" strike="noStrike">
                          <a:effectLst/>
                        </a:rPr>
                        <a:t>cg01908954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2216" marR="2216" marT="2216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chr15:51,681,359-51,681,526</a:t>
                      </a:r>
                      <a:endParaRPr lang="en-US" sz="900" b="0" i="0" u="none" strike="noStrike" dirty="0">
                        <a:solidFill>
                          <a:srgbClr val="49505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</a:t>
                      </a:r>
                      <a:endParaRPr lang="en-US" sz="900" b="0" i="0" u="none" strike="noStrike" dirty="0">
                        <a:solidFill>
                          <a:srgbClr val="495057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031736885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CCCTATAAATACTAAAATTCCTATAAC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6386168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CGTTGGAGTTATCGACGTTAT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2680397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CAAAACGTAACTTTACTCTCGCT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345034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_M_Probe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AACGCATACTCCATACACGC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28920806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_FUM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TGTTGGAGTTATTGATGTTATT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19072625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_RUM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ctr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CAAAACATAACTTTACTCTCACTCC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29846701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SCG3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_U_Probe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AACACATACTCCATACACACCAAA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3682958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613779065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_Ext_F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GGGAGATAGTTTTTATTTATTTAGGA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  <a:lnT w="12700" cmpd="sng">
                      <a:noFill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chr7:5,528,261-5,528,395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135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19506819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External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_Ext_R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algn="l" fontAlgn="b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ACTACTTCCAACTCCTCCCTA 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mpd="sng">
                      <a:noFill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5277908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3152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_Intern_R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GTTTTTATTTATTTAGGAAGGAAG</a:t>
                      </a:r>
                      <a:r>
                        <a:rPr lang="en-US" sz="9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644546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73152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_Intern_R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AAATCATCACCATTAACAATAAAC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44100155"/>
                  </a:ext>
                </a:extLst>
              </a:tr>
              <a:tr h="137978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Target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i="1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ACTB</a:t>
                      </a:r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_Probe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US" sz="900" u="none" strike="noStrike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CTACCCTAAAACACTCTTCC </a:t>
                      </a:r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250" marR="3250" marT="3250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047932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1944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14277</TotalTime>
  <Words>331</Words>
  <Application>Microsoft Macintosh PowerPoint</Application>
  <PresentationFormat>Custom</PresentationFormat>
  <Paragraphs>169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Bradley Downs</dc:creator>
  <cp:lastModifiedBy>Bradley Downs</cp:lastModifiedBy>
  <cp:revision>450</cp:revision>
  <cp:lastPrinted>2021-03-15T15:34:39Z</cp:lastPrinted>
  <dcterms:created xsi:type="dcterms:W3CDTF">2019-09-14T17:51:09Z</dcterms:created>
  <dcterms:modified xsi:type="dcterms:W3CDTF">2021-04-29T19:03:37Z</dcterms:modified>
</cp:coreProperties>
</file>