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63" r:id="rId4"/>
    <p:sldId id="261" r:id="rId5"/>
    <p:sldId id="260" r:id="rId6"/>
    <p:sldId id="258" r:id="rId7"/>
    <p:sldId id="259" r:id="rId8"/>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7" d="100"/>
          <a:sy n="97" d="100"/>
        </p:scale>
        <p:origin x="-117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D:\Dropbox\&#51060;&#49836;&#44592;_personal\&#45936;&#51060;&#53552;&#48373;&#44396;\&#51060;&#49836;&#44592;\-molecular%20work%20&#45433;,%20&#54889;&#50685;%20&#53580;&#47560;%20&#44288;&#47144;%20&#49892;&#54744;\qPCR\TGFBIp\20_09_27_WT%20and%20KO_iWAT,%20gWAT,%20rWAT,%20liver_TGFBI.pcrd_.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D:\Dropbox\&#51060;&#49836;&#44592;_personal\&#45936;&#51060;&#53552;&#48373;&#44396;\&#51060;&#49836;&#44592;\&#51089;&#49457;&#54620;,&#54616;&#45716;%20&#51473;&#51064;%20&#45436;&#47928;%20&amp;%20&#44228;&#54925;&#49436;%20&#46321;\&#45436;&#47928;\TGFBI_angiogenesis\large%20vessel%20and%20capillaries%20couting.xlsx" TargetMode="Externa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file:///D:\Dropbox\&#51060;&#49836;&#44592;_personal\&#45936;&#51060;&#53552;&#48373;&#44396;\&#51060;&#49836;&#44592;\&#51089;&#49457;&#54620;,&#54616;&#45716;%20&#51473;&#51064;%20&#45436;&#47928;%20&amp;%20&#44228;&#54925;&#49436;%20&#46321;\&#45436;&#47928;\TGFBI_angiogenesis\large%20vessel%20and%20capillaries%20couting.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44608;&#54616;&#51221;1\Dropbox\&#51060;&#49836;&#44592;_personal\&#45936;&#51060;&#53552;&#48373;&#44396;\&#51060;&#49836;&#44592;\&#51089;&#49457;&#54620;,&#54616;&#45716;%20&#51473;&#51064;%20&#45436;&#47928;%20&amp;%20&#44228;&#54925;&#49436;%20&#46321;\&#45436;&#47928;\TGFBI_angiogenesis\CD31_IHC&#51221;&#47049;_&#45796;&#47480;&#48176;&#50984;&#44732;%20&#52628;&#4403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a:t>TGFBI </a:t>
            </a:r>
            <a:endParaRPr lang="ko-KR"/>
          </a:p>
        </c:rich>
      </c:tx>
      <c:layout/>
      <c:overlay val="0"/>
      <c:spPr>
        <a:noFill/>
        <a:ln>
          <a:noFill/>
        </a:ln>
        <a:effectLst/>
      </c:spPr>
    </c:title>
    <c:autoTitleDeleted val="0"/>
    <c:plotArea>
      <c:layout/>
      <c:barChart>
        <c:barDir val="col"/>
        <c:grouping val="clustered"/>
        <c:varyColors val="0"/>
        <c:ser>
          <c:idx val="0"/>
          <c:order val="0"/>
          <c:spPr>
            <a:solidFill>
              <a:schemeClr val="tx1"/>
            </a:solidFill>
            <a:ln>
              <a:noFill/>
            </a:ln>
            <a:effectLst/>
          </c:spPr>
          <c:invertIfNegative val="0"/>
          <c:errBars>
            <c:errBarType val="both"/>
            <c:errValType val="cust"/>
            <c:noEndCap val="0"/>
            <c:plus>
              <c:numRef>
                <c:f>Sheet1!$F$7:$F$8</c:f>
                <c:numCache>
                  <c:formatCode>General</c:formatCode>
                  <c:ptCount val="2"/>
                  <c:pt idx="0">
                    <c:v>0.11153</c:v>
                  </c:pt>
                  <c:pt idx="1">
                    <c:v>0.11444</c:v>
                  </c:pt>
                </c:numCache>
              </c:numRef>
            </c:plus>
            <c:minus>
              <c:numRef>
                <c:f>Sheet1!$F$7:$F$8</c:f>
                <c:numCache>
                  <c:formatCode>General</c:formatCode>
                  <c:ptCount val="2"/>
                  <c:pt idx="0">
                    <c:v>0.11153</c:v>
                  </c:pt>
                  <c:pt idx="1">
                    <c:v>0.11444</c:v>
                  </c:pt>
                </c:numCache>
              </c:numRef>
            </c:minus>
            <c:spPr>
              <a:noFill/>
              <a:ln w="9525" cap="flat" cmpd="sng" algn="ctr">
                <a:solidFill>
                  <a:schemeClr val="tx1">
                    <a:lumMod val="65000"/>
                    <a:lumOff val="35000"/>
                  </a:schemeClr>
                </a:solidFill>
                <a:round/>
              </a:ln>
              <a:effectLst/>
            </c:spPr>
          </c:errBars>
          <c:cat>
            <c:strRef>
              <c:f>Sheet1!$D$21:$D$22</c:f>
              <c:strCache>
                <c:ptCount val="2"/>
                <c:pt idx="0">
                  <c:v>iWAT</c:v>
                </c:pt>
                <c:pt idx="1">
                  <c:v>Liver</c:v>
                </c:pt>
              </c:strCache>
            </c:strRef>
          </c:cat>
          <c:val>
            <c:numRef>
              <c:f>Sheet1!$E$7:$E$8</c:f>
              <c:numCache>
                <c:formatCode>General</c:formatCode>
                <c:ptCount val="2"/>
                <c:pt idx="0">
                  <c:v>0.79224000000000006</c:v>
                </c:pt>
                <c:pt idx="1">
                  <c:v>1</c:v>
                </c:pt>
              </c:numCache>
            </c:numRef>
          </c:val>
          <c:extLst xmlns:c16r2="http://schemas.microsoft.com/office/drawing/2015/06/chart">
            <c:ext xmlns:c16="http://schemas.microsoft.com/office/drawing/2014/chart" uri="{C3380CC4-5D6E-409C-BE32-E72D297353CC}">
              <c16:uniqueId val="{00000000-0B7B-410B-AA19-BE006F32855C}"/>
            </c:ext>
          </c:extLst>
        </c:ser>
        <c:dLbls>
          <c:showLegendKey val="0"/>
          <c:showVal val="0"/>
          <c:showCatName val="0"/>
          <c:showSerName val="0"/>
          <c:showPercent val="0"/>
          <c:showBubbleSize val="0"/>
        </c:dLbls>
        <c:gapWidth val="129"/>
        <c:overlap val="-27"/>
        <c:axId val="353535488"/>
        <c:axId val="377290752"/>
      </c:barChart>
      <c:catAx>
        <c:axId val="353535488"/>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1" i="0" u="none" strike="noStrike" kern="1200" baseline="0">
                <a:solidFill>
                  <a:schemeClr val="tx1"/>
                </a:solidFill>
                <a:latin typeface="Arial" panose="020B0604020202020204" pitchFamily="34" charset="0"/>
                <a:ea typeface="+mn-ea"/>
                <a:cs typeface="Arial" panose="020B0604020202020204" pitchFamily="34" charset="0"/>
              </a:defRPr>
            </a:pPr>
            <a:endParaRPr lang="ko-KR"/>
          </a:p>
        </c:txPr>
        <c:crossAx val="377290752"/>
        <c:crosses val="autoZero"/>
        <c:auto val="1"/>
        <c:lblAlgn val="ctr"/>
        <c:lblOffset val="100"/>
        <c:noMultiLvlLbl val="0"/>
      </c:catAx>
      <c:valAx>
        <c:axId val="377290752"/>
        <c:scaling>
          <c:orientation val="minMax"/>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1" i="0" u="none" strike="noStrike" kern="1200" baseline="0">
                <a:solidFill>
                  <a:schemeClr val="tx1"/>
                </a:solidFill>
                <a:latin typeface="Arial" panose="020B0604020202020204" pitchFamily="34" charset="0"/>
                <a:ea typeface="+mn-ea"/>
                <a:cs typeface="Arial" panose="020B0604020202020204" pitchFamily="34" charset="0"/>
              </a:defRPr>
            </a:pPr>
            <a:endParaRPr lang="ko-KR"/>
          </a:p>
        </c:txPr>
        <c:crossAx val="353535488"/>
        <c:crosses val="autoZero"/>
        <c:crossBetween val="between"/>
      </c:valAx>
      <c:spPr>
        <a:noFill/>
        <a:ln>
          <a:noFill/>
        </a:ln>
        <a:effectLst/>
      </c:spPr>
    </c:plotArea>
    <c:plotVisOnly val="1"/>
    <c:dispBlanksAs val="gap"/>
    <c:showDLblsOverMax val="0"/>
  </c:chart>
  <c:spPr>
    <a:noFill/>
    <a:ln>
      <a:noFill/>
    </a:ln>
    <a:effectLst/>
  </c:spPr>
  <c:txPr>
    <a:bodyPr/>
    <a:lstStyle/>
    <a:p>
      <a:pPr>
        <a:defRPr b="1">
          <a:solidFill>
            <a:schemeClr val="tx1"/>
          </a:solidFill>
          <a:latin typeface="Arial" panose="020B0604020202020204" pitchFamily="34" charset="0"/>
          <a:cs typeface="Arial" panose="020B0604020202020204" pitchFamily="34" charset="0"/>
        </a:defRPr>
      </a:pPr>
      <a:endParaRPr lang="ko-K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Sheet1!$M$18</c:f>
              <c:strCache>
                <c:ptCount val="1"/>
                <c:pt idx="0">
                  <c:v>capillaries</c:v>
                </c:pt>
              </c:strCache>
            </c:strRef>
          </c:tx>
          <c:spPr>
            <a:solidFill>
              <a:schemeClr val="accent1"/>
            </a:solidFill>
            <a:ln>
              <a:noFill/>
            </a:ln>
            <a:effectLst/>
          </c:spPr>
          <c:invertIfNegative val="0"/>
          <c:dPt>
            <c:idx val="0"/>
            <c:invertIfNegative val="0"/>
            <c:bubble3D val="0"/>
            <c:spPr>
              <a:solidFill>
                <a:schemeClr val="tx1"/>
              </a:solidFill>
              <a:ln>
                <a:noFill/>
              </a:ln>
              <a:effectLst/>
            </c:spPr>
            <c:extLst xmlns:c16r2="http://schemas.microsoft.com/office/drawing/2015/06/chart">
              <c:ext xmlns:c16="http://schemas.microsoft.com/office/drawing/2014/chart" uri="{C3380CC4-5D6E-409C-BE32-E72D297353CC}">
                <c16:uniqueId val="{00000001-2272-4E47-B175-AB99964C76C2}"/>
              </c:ext>
            </c:extLst>
          </c:dPt>
          <c:dPt>
            <c:idx val="1"/>
            <c:invertIfNegative val="0"/>
            <c:bubble3D val="0"/>
            <c:spPr>
              <a:noFill/>
              <a:ln w="22225">
                <a:solidFill>
                  <a:schemeClr val="tx1"/>
                </a:solidFill>
              </a:ln>
              <a:effectLst/>
            </c:spPr>
            <c:extLst xmlns:c16r2="http://schemas.microsoft.com/office/drawing/2015/06/chart">
              <c:ext xmlns:c16="http://schemas.microsoft.com/office/drawing/2014/chart" uri="{C3380CC4-5D6E-409C-BE32-E72D297353CC}">
                <c16:uniqueId val="{00000003-2272-4E47-B175-AB99964C76C2}"/>
              </c:ext>
            </c:extLst>
          </c:dPt>
          <c:errBars>
            <c:errBarType val="both"/>
            <c:errValType val="cust"/>
            <c:noEndCap val="0"/>
            <c:plus>
              <c:numRef>
                <c:f>Sheet1!$Q$15:$R$15</c:f>
                <c:numCache>
                  <c:formatCode>General</c:formatCode>
                  <c:ptCount val="2"/>
                  <c:pt idx="0">
                    <c:v>1.5275252316519468</c:v>
                  </c:pt>
                  <c:pt idx="1">
                    <c:v>1.5275252316519468</c:v>
                  </c:pt>
                </c:numCache>
              </c:numRef>
            </c:plus>
            <c:minus>
              <c:numRef>
                <c:f>Sheet1!$Q$15:$R$15</c:f>
                <c:numCache>
                  <c:formatCode>General</c:formatCode>
                  <c:ptCount val="2"/>
                  <c:pt idx="0">
                    <c:v>1.5275252316519468</c:v>
                  </c:pt>
                  <c:pt idx="1">
                    <c:v>1.5275252316519468</c:v>
                  </c:pt>
                </c:numCache>
              </c:numRef>
            </c:minus>
            <c:spPr>
              <a:noFill/>
              <a:ln w="9525" cap="flat" cmpd="sng" algn="ctr">
                <a:solidFill>
                  <a:schemeClr val="tx1">
                    <a:lumMod val="65000"/>
                    <a:lumOff val="35000"/>
                  </a:schemeClr>
                </a:solidFill>
                <a:round/>
              </a:ln>
              <a:effectLst/>
            </c:spPr>
          </c:errBars>
          <c:cat>
            <c:strRef>
              <c:f>Sheet1!$N$17:$O$17</c:f>
              <c:strCache>
                <c:ptCount val="2"/>
                <c:pt idx="0">
                  <c:v>WT</c:v>
                </c:pt>
                <c:pt idx="1">
                  <c:v>KO</c:v>
                </c:pt>
              </c:strCache>
            </c:strRef>
          </c:cat>
          <c:val>
            <c:numRef>
              <c:f>Sheet1!$N$18:$O$18</c:f>
              <c:numCache>
                <c:formatCode>General</c:formatCode>
                <c:ptCount val="2"/>
                <c:pt idx="0">
                  <c:v>19.333333333333332</c:v>
                </c:pt>
                <c:pt idx="1">
                  <c:v>15.333333333333334</c:v>
                </c:pt>
              </c:numCache>
            </c:numRef>
          </c:val>
          <c:extLst xmlns:c16r2="http://schemas.microsoft.com/office/drawing/2015/06/chart">
            <c:ext xmlns:c16="http://schemas.microsoft.com/office/drawing/2014/chart" uri="{C3380CC4-5D6E-409C-BE32-E72D297353CC}">
              <c16:uniqueId val="{00000004-2272-4E47-B175-AB99964C76C2}"/>
            </c:ext>
          </c:extLst>
        </c:ser>
        <c:dLbls>
          <c:showLegendKey val="0"/>
          <c:showVal val="0"/>
          <c:showCatName val="0"/>
          <c:showSerName val="0"/>
          <c:showPercent val="0"/>
          <c:showBubbleSize val="0"/>
        </c:dLbls>
        <c:gapWidth val="70"/>
        <c:overlap val="-27"/>
        <c:axId val="353536000"/>
        <c:axId val="377293056"/>
      </c:barChart>
      <c:catAx>
        <c:axId val="353536000"/>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ko-KR"/>
          </a:p>
        </c:txPr>
        <c:crossAx val="377293056"/>
        <c:crosses val="autoZero"/>
        <c:auto val="1"/>
        <c:lblAlgn val="ctr"/>
        <c:lblOffset val="100"/>
        <c:noMultiLvlLbl val="0"/>
      </c:catAx>
      <c:valAx>
        <c:axId val="377293056"/>
        <c:scaling>
          <c:orientation val="minMax"/>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ko-KR"/>
          </a:p>
        </c:txPr>
        <c:crossAx val="353536000"/>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ko-K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1"/>
              </a:solidFill>
              <a:ln>
                <a:noFill/>
              </a:ln>
              <a:effectLst/>
            </c:spPr>
            <c:extLst xmlns:c16r2="http://schemas.microsoft.com/office/drawing/2015/06/chart">
              <c:ext xmlns:c16="http://schemas.microsoft.com/office/drawing/2014/chart" uri="{C3380CC4-5D6E-409C-BE32-E72D297353CC}">
                <c16:uniqueId val="{00000001-08DC-4DEC-9C60-A1124CC2E974}"/>
              </c:ext>
            </c:extLst>
          </c:dPt>
          <c:dPt>
            <c:idx val="1"/>
            <c:invertIfNegative val="0"/>
            <c:bubble3D val="0"/>
            <c:spPr>
              <a:noFill/>
              <a:ln w="22225">
                <a:solidFill>
                  <a:schemeClr val="tx1"/>
                </a:solidFill>
              </a:ln>
              <a:effectLst/>
            </c:spPr>
            <c:extLst xmlns:c16r2="http://schemas.microsoft.com/office/drawing/2015/06/chart">
              <c:ext xmlns:c16="http://schemas.microsoft.com/office/drawing/2014/chart" uri="{C3380CC4-5D6E-409C-BE32-E72D297353CC}">
                <c16:uniqueId val="{00000003-08DC-4DEC-9C60-A1124CC2E974}"/>
              </c:ext>
            </c:extLst>
          </c:dPt>
          <c:errBars>
            <c:errBarType val="both"/>
            <c:errValType val="cust"/>
            <c:noEndCap val="0"/>
            <c:plus>
              <c:numRef>
                <c:f>Sheet1!$T$15:$U$15</c:f>
                <c:numCache>
                  <c:formatCode>General</c:formatCode>
                  <c:ptCount val="2"/>
                  <c:pt idx="0">
                    <c:v>2.086638271358269</c:v>
                  </c:pt>
                  <c:pt idx="1">
                    <c:v>2.2637626158259732</c:v>
                  </c:pt>
                </c:numCache>
              </c:numRef>
            </c:plus>
            <c:minus>
              <c:numRef>
                <c:f>Sheet1!$T$15:$U$15</c:f>
                <c:numCache>
                  <c:formatCode>General</c:formatCode>
                  <c:ptCount val="2"/>
                  <c:pt idx="0">
                    <c:v>2.086638271358269</c:v>
                  </c:pt>
                  <c:pt idx="1">
                    <c:v>2.2637626158259732</c:v>
                  </c:pt>
                </c:numCache>
              </c:numRef>
            </c:minus>
            <c:spPr>
              <a:noFill/>
              <a:ln w="9525" cap="flat" cmpd="sng" algn="ctr">
                <a:solidFill>
                  <a:schemeClr val="tx1">
                    <a:lumMod val="65000"/>
                    <a:lumOff val="35000"/>
                  </a:schemeClr>
                </a:solidFill>
                <a:round/>
              </a:ln>
              <a:effectLst/>
            </c:spPr>
          </c:errBars>
          <c:cat>
            <c:strRef>
              <c:f>Sheet1!$N$13:$O$13</c:f>
              <c:strCache>
                <c:ptCount val="2"/>
                <c:pt idx="0">
                  <c:v>WT</c:v>
                </c:pt>
                <c:pt idx="1">
                  <c:v>KO</c:v>
                </c:pt>
              </c:strCache>
            </c:strRef>
          </c:cat>
          <c:val>
            <c:numRef>
              <c:f>Sheet1!$T$14:$U$14</c:f>
              <c:numCache>
                <c:formatCode>General</c:formatCode>
                <c:ptCount val="2"/>
                <c:pt idx="0">
                  <c:v>34.333333333333329</c:v>
                </c:pt>
                <c:pt idx="1">
                  <c:v>40.333333333333336</c:v>
                </c:pt>
              </c:numCache>
            </c:numRef>
          </c:val>
          <c:extLst xmlns:c16r2="http://schemas.microsoft.com/office/drawing/2015/06/chart">
            <c:ext xmlns:c16="http://schemas.microsoft.com/office/drawing/2014/chart" uri="{C3380CC4-5D6E-409C-BE32-E72D297353CC}">
              <c16:uniqueId val="{00000004-08DC-4DEC-9C60-A1124CC2E974}"/>
            </c:ext>
          </c:extLst>
        </c:ser>
        <c:dLbls>
          <c:showLegendKey val="0"/>
          <c:showVal val="0"/>
          <c:showCatName val="0"/>
          <c:showSerName val="0"/>
          <c:showPercent val="0"/>
          <c:showBubbleSize val="0"/>
        </c:dLbls>
        <c:gapWidth val="80"/>
        <c:overlap val="-27"/>
        <c:axId val="353536512"/>
        <c:axId val="377294784"/>
      </c:barChart>
      <c:catAx>
        <c:axId val="353536512"/>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ko-KR"/>
          </a:p>
        </c:txPr>
        <c:crossAx val="377294784"/>
        <c:crosses val="autoZero"/>
        <c:auto val="1"/>
        <c:lblAlgn val="ctr"/>
        <c:lblOffset val="100"/>
        <c:noMultiLvlLbl val="0"/>
      </c:catAx>
      <c:valAx>
        <c:axId val="377294784"/>
        <c:scaling>
          <c:orientation val="minMax"/>
          <c:min val="0"/>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ko-KR"/>
          </a:p>
        </c:txPr>
        <c:crossAx val="35353651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ko-K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tx1"/>
            </a:solidFill>
          </c:spPr>
          <c:invertIfNegative val="0"/>
          <c:dPt>
            <c:idx val="1"/>
            <c:invertIfNegative val="0"/>
            <c:bubble3D val="0"/>
            <c:spPr>
              <a:noFill/>
              <a:ln w="22225">
                <a:solidFill>
                  <a:schemeClr val="tx1"/>
                </a:solidFill>
              </a:ln>
            </c:spPr>
          </c:dPt>
          <c:errBars>
            <c:errBarType val="both"/>
            <c:errValType val="cust"/>
            <c:noEndCap val="0"/>
            <c:plus>
              <c:numRef>
                <c:f>Sheet1!$Q$35:$Q$36</c:f>
                <c:numCache>
                  <c:formatCode>General</c:formatCode>
                  <c:ptCount val="2"/>
                  <c:pt idx="0">
                    <c:v>0.9574271077563381</c:v>
                  </c:pt>
                  <c:pt idx="1">
                    <c:v>1.7017148213885114</c:v>
                  </c:pt>
                </c:numCache>
              </c:numRef>
            </c:plus>
            <c:minus>
              <c:numRef>
                <c:f>Sheet1!$Q$35:$Q$36</c:f>
                <c:numCache>
                  <c:formatCode>General</c:formatCode>
                  <c:ptCount val="2"/>
                  <c:pt idx="0">
                    <c:v>0.9574271077563381</c:v>
                  </c:pt>
                  <c:pt idx="1">
                    <c:v>1.7017148213885114</c:v>
                  </c:pt>
                </c:numCache>
              </c:numRef>
            </c:minus>
          </c:errBars>
          <c:cat>
            <c:strRef>
              <c:f>Sheet1!$N$42:$N$43</c:f>
              <c:strCache>
                <c:ptCount val="2"/>
                <c:pt idx="0">
                  <c:v>WT</c:v>
                </c:pt>
                <c:pt idx="1">
                  <c:v>KO</c:v>
                </c:pt>
              </c:strCache>
            </c:strRef>
          </c:cat>
          <c:val>
            <c:numRef>
              <c:f>Sheet1!$P$35:$P$36</c:f>
              <c:numCache>
                <c:formatCode>General</c:formatCode>
                <c:ptCount val="2"/>
                <c:pt idx="0">
                  <c:v>4.75</c:v>
                </c:pt>
                <c:pt idx="1">
                  <c:v>4.625</c:v>
                </c:pt>
              </c:numCache>
            </c:numRef>
          </c:val>
        </c:ser>
        <c:dLbls>
          <c:showLegendKey val="0"/>
          <c:showVal val="0"/>
          <c:showCatName val="0"/>
          <c:showSerName val="0"/>
          <c:showPercent val="0"/>
          <c:showBubbleSize val="0"/>
        </c:dLbls>
        <c:gapWidth val="70"/>
        <c:overlap val="27"/>
        <c:axId val="54438400"/>
        <c:axId val="43410560"/>
      </c:barChart>
      <c:catAx>
        <c:axId val="54438400"/>
        <c:scaling>
          <c:orientation val="minMax"/>
        </c:scaling>
        <c:delete val="0"/>
        <c:axPos val="b"/>
        <c:majorTickMark val="none"/>
        <c:minorTickMark val="none"/>
        <c:tickLblPos val="nextTo"/>
        <c:spPr>
          <a:ln>
            <a:solidFill>
              <a:schemeClr val="tx1"/>
            </a:solidFill>
          </a:ln>
        </c:spPr>
        <c:crossAx val="43410560"/>
        <c:crosses val="autoZero"/>
        <c:auto val="1"/>
        <c:lblAlgn val="ctr"/>
        <c:lblOffset val="100"/>
        <c:noMultiLvlLbl val="0"/>
      </c:catAx>
      <c:valAx>
        <c:axId val="43410560"/>
        <c:scaling>
          <c:orientation val="minMax"/>
          <c:max val="7"/>
          <c:min val="0"/>
        </c:scaling>
        <c:delete val="0"/>
        <c:axPos val="l"/>
        <c:numFmt formatCode="General" sourceLinked="1"/>
        <c:majorTickMark val="none"/>
        <c:minorTickMark val="none"/>
        <c:tickLblPos val="nextTo"/>
        <c:spPr>
          <a:ln>
            <a:solidFill>
              <a:schemeClr val="tx1"/>
            </a:solidFill>
          </a:ln>
        </c:spPr>
        <c:crossAx val="54438400"/>
        <c:crosses val="autoZero"/>
        <c:crossBetween val="between"/>
      </c:valAx>
    </c:plotArea>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ko-KR" altLang="en-US" smtClean="0"/>
              <a:t>마스터 제목 스타일 편집</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smtClean="0"/>
              <a:t>클릭하여 마스터 부제목 스타일 편집</a:t>
            </a:r>
            <a:endParaRPr lang="en-US" dirty="0"/>
          </a:p>
        </p:txBody>
      </p:sp>
      <p:sp>
        <p:nvSpPr>
          <p:cNvPr id="4" name="Date Placeholder 3"/>
          <p:cNvSpPr>
            <a:spLocks noGrp="1"/>
          </p:cNvSpPr>
          <p:nvPr>
            <p:ph type="dt" sz="half" idx="10"/>
          </p:nvPr>
        </p:nvSpPr>
        <p:spPr/>
        <p:txBody>
          <a:bodyPr/>
          <a:lstStyle/>
          <a:p>
            <a:fld id="{2CF2A37D-B89E-448A-B1F1-5FD9B0DD8CE0}" type="datetimeFigureOut">
              <a:rPr lang="ko-KR" altLang="en-US" smtClean="0"/>
              <a:t>2021-02-09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1592617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2CF2A37D-B89E-448A-B1F1-5FD9B0DD8CE0}" type="datetimeFigureOut">
              <a:rPr lang="ko-KR" altLang="en-US" smtClean="0"/>
              <a:t>2021-02-09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1655811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ko-KR" altLang="en-US" smtClean="0"/>
              <a:t>마스터 제목 스타일 편집</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2CF2A37D-B89E-448A-B1F1-5FD9B0DD8CE0}" type="datetimeFigureOut">
              <a:rPr lang="ko-KR" altLang="en-US" smtClean="0"/>
              <a:t>2021-02-09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4076073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Content Placeholder 2"/>
          <p:cNvSpPr>
            <a:spLocks noGrp="1"/>
          </p:cNvSpPr>
          <p:nvPr>
            <p:ph idx="1"/>
          </p:nvPr>
        </p:nvSpPr>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2CF2A37D-B89E-448A-B1F1-5FD9B0DD8CE0}" type="datetimeFigureOut">
              <a:rPr lang="ko-KR" altLang="en-US" smtClean="0"/>
              <a:t>2021-02-09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4024526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ko-KR" altLang="en-US" smtClean="0"/>
              <a:t>마스터 제목 스타일 편집</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smtClean="0"/>
              <a:t>마스터 텍스트 스타일 편집</a:t>
            </a:r>
          </a:p>
        </p:txBody>
      </p:sp>
      <p:sp>
        <p:nvSpPr>
          <p:cNvPr id="4" name="Date Placeholder 3"/>
          <p:cNvSpPr>
            <a:spLocks noGrp="1"/>
          </p:cNvSpPr>
          <p:nvPr>
            <p:ph type="dt" sz="half" idx="10"/>
          </p:nvPr>
        </p:nvSpPr>
        <p:spPr/>
        <p:txBody>
          <a:bodyPr/>
          <a:lstStyle/>
          <a:p>
            <a:fld id="{2CF2A37D-B89E-448A-B1F1-5FD9B0DD8CE0}" type="datetimeFigureOut">
              <a:rPr lang="ko-KR" altLang="en-US" smtClean="0"/>
              <a:t>2021-02-09</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426675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2CF2A37D-B89E-448A-B1F1-5FD9B0DD8CE0}" type="datetimeFigureOut">
              <a:rPr lang="ko-KR" altLang="en-US" smtClean="0"/>
              <a:t>2021-02-09</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3738168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 편집</a:t>
            </a:r>
          </a:p>
        </p:txBody>
      </p:sp>
      <p:sp>
        <p:nvSpPr>
          <p:cNvPr id="4" name="Content Placeholder 3"/>
          <p:cNvSpPr>
            <a:spLocks noGrp="1"/>
          </p:cNvSpPr>
          <p:nvPr>
            <p:ph sz="half" idx="2"/>
          </p:nvPr>
        </p:nvSpPr>
        <p:spPr>
          <a:xfrm>
            <a:off x="629842" y="2505075"/>
            <a:ext cx="3868340" cy="368458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 편집</a:t>
            </a:r>
          </a:p>
        </p:txBody>
      </p:sp>
      <p:sp>
        <p:nvSpPr>
          <p:cNvPr id="6" name="Content Placeholder 5"/>
          <p:cNvSpPr>
            <a:spLocks noGrp="1"/>
          </p:cNvSpPr>
          <p:nvPr>
            <p:ph sz="quarter" idx="4"/>
          </p:nvPr>
        </p:nvSpPr>
        <p:spPr>
          <a:xfrm>
            <a:off x="4629150" y="2505075"/>
            <a:ext cx="3887391" cy="368458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2CF2A37D-B89E-448A-B1F1-5FD9B0DD8CE0}" type="datetimeFigureOut">
              <a:rPr lang="ko-KR" altLang="en-US" smtClean="0"/>
              <a:t>2021-02-09</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3255143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Date Placeholder 2"/>
          <p:cNvSpPr>
            <a:spLocks noGrp="1"/>
          </p:cNvSpPr>
          <p:nvPr>
            <p:ph type="dt" sz="half" idx="10"/>
          </p:nvPr>
        </p:nvSpPr>
        <p:spPr/>
        <p:txBody>
          <a:bodyPr/>
          <a:lstStyle/>
          <a:p>
            <a:fld id="{2CF2A37D-B89E-448A-B1F1-5FD9B0DD8CE0}" type="datetimeFigureOut">
              <a:rPr lang="ko-KR" altLang="en-US" smtClean="0"/>
              <a:t>2021-02-09</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4132326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F2A37D-B89E-448A-B1F1-5FD9B0DD8CE0}" type="datetimeFigureOut">
              <a:rPr lang="ko-KR" altLang="en-US" smtClean="0"/>
              <a:t>2021-02-09</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2476817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ko-KR" altLang="en-US" smtClean="0"/>
              <a:t>마스터 제목 스타일 편집</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smtClean="0"/>
              <a:t>마스터 텍스트 스타일 편집</a:t>
            </a:r>
          </a:p>
        </p:txBody>
      </p:sp>
      <p:sp>
        <p:nvSpPr>
          <p:cNvPr id="5" name="Date Placeholder 4"/>
          <p:cNvSpPr>
            <a:spLocks noGrp="1"/>
          </p:cNvSpPr>
          <p:nvPr>
            <p:ph type="dt" sz="half" idx="10"/>
          </p:nvPr>
        </p:nvSpPr>
        <p:spPr/>
        <p:txBody>
          <a:bodyPr/>
          <a:lstStyle/>
          <a:p>
            <a:fld id="{2CF2A37D-B89E-448A-B1F1-5FD9B0DD8CE0}" type="datetimeFigureOut">
              <a:rPr lang="ko-KR" altLang="en-US" smtClean="0"/>
              <a:t>2021-02-09</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120415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ko-KR" altLang="en-US" smtClean="0"/>
              <a:t>마스터 제목 스타일 편집</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smtClean="0"/>
              <a:t>마스터 텍스트 스타일 편집</a:t>
            </a:r>
          </a:p>
        </p:txBody>
      </p:sp>
      <p:sp>
        <p:nvSpPr>
          <p:cNvPr id="5" name="Date Placeholder 4"/>
          <p:cNvSpPr>
            <a:spLocks noGrp="1"/>
          </p:cNvSpPr>
          <p:nvPr>
            <p:ph type="dt" sz="half" idx="10"/>
          </p:nvPr>
        </p:nvSpPr>
        <p:spPr/>
        <p:txBody>
          <a:bodyPr/>
          <a:lstStyle/>
          <a:p>
            <a:fld id="{2CF2A37D-B89E-448A-B1F1-5FD9B0DD8CE0}" type="datetimeFigureOut">
              <a:rPr lang="ko-KR" altLang="en-US" smtClean="0"/>
              <a:t>2021-02-09</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1866197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F2A37D-B89E-448A-B1F1-5FD9B0DD8CE0}" type="datetimeFigureOut">
              <a:rPr lang="ko-KR" altLang="en-US" smtClean="0"/>
              <a:t>2021-02-09</a:t>
            </a:fld>
            <a:endParaRPr lang="ko-KR"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FCA69A-4EAD-4029-9A52-66AD6B3EEE97}" type="slidenum">
              <a:rPr lang="ko-KR" altLang="en-US" smtClean="0"/>
              <a:t>‹#›</a:t>
            </a:fld>
            <a:endParaRPr lang="ko-KR" altLang="en-US"/>
          </a:p>
        </p:txBody>
      </p:sp>
    </p:spTree>
    <p:extLst>
      <p:ext uri="{BB962C8B-B14F-4D97-AF65-F5344CB8AC3E}">
        <p14:creationId xmlns:p14="http://schemas.microsoft.com/office/powerpoint/2010/main" val="29571963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image" Target="../media/image4.tiff"/><Relationship Id="rId4" Type="http://schemas.openxmlformats.org/officeDocument/2006/relationships/image" Target="../media/image3.tiff"/></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2.xml"/><Relationship Id="rId6" Type="http://schemas.openxmlformats.org/officeDocument/2006/relationships/image" Target="../media/image11.tiff"/><Relationship Id="rId5" Type="http://schemas.openxmlformats.org/officeDocument/2006/relationships/image" Target="../media/image10.tiff"/><Relationship Id="rId4" Type="http://schemas.openxmlformats.org/officeDocument/2006/relationships/image" Target="../media/image9.tiff"/></Relationships>
</file>

<file path=ppt/slides/_rels/slide7.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2.xml"/><Relationship Id="rId6" Type="http://schemas.openxmlformats.org/officeDocument/2006/relationships/image" Target="../media/image16.tiff"/><Relationship Id="rId5" Type="http://schemas.openxmlformats.org/officeDocument/2006/relationships/image" Target="../media/image15.tiff"/><Relationship Id="rId4" Type="http://schemas.openxmlformats.org/officeDocument/2006/relationships/image" Target="../media/image14.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1325878" y="257695"/>
            <a:ext cx="6758249" cy="1115242"/>
          </a:xfrm>
          <a:prstGeom prst="rect">
            <a:avLst/>
          </a:prstGeom>
        </p:spPr>
        <p:txBody>
          <a:bodyPr wrap="square">
            <a:spAutoFit/>
          </a:bodyPr>
          <a:lstStyle/>
          <a:p>
            <a:pPr algn="ctr" latinLnBrk="0">
              <a:lnSpc>
                <a:spcPct val="200000"/>
              </a:lnSpc>
              <a:spcAft>
                <a:spcPts val="800"/>
              </a:spcAft>
            </a:pPr>
            <a:r>
              <a:rPr lang="en-US" altLang="ko-KR" b="1" kern="100" dirty="0" smtClean="0">
                <a:latin typeface="Times New Roman" panose="02020603050405020304" pitchFamily="18" charset="0"/>
                <a:cs typeface="Times New Roman" panose="02020603050405020304" pitchFamily="18" charset="0"/>
              </a:rPr>
              <a:t>Title: Endothelial </a:t>
            </a:r>
            <a:r>
              <a:rPr lang="en-US" altLang="ko-KR" b="1" kern="100" dirty="0" err="1">
                <a:latin typeface="Times New Roman" panose="02020603050405020304" pitchFamily="18" charset="0"/>
                <a:cs typeface="Times New Roman" panose="02020603050405020304" pitchFamily="18" charset="0"/>
              </a:rPr>
              <a:t>angiogenic</a:t>
            </a:r>
            <a:r>
              <a:rPr lang="en-US" altLang="ko-KR" b="1" kern="100" dirty="0">
                <a:latin typeface="Times New Roman" panose="02020603050405020304" pitchFamily="18" charset="0"/>
                <a:cs typeface="Times New Roman" panose="02020603050405020304" pitchFamily="18" charset="0"/>
              </a:rPr>
              <a:t> activity and adipose angiogenesis is controlled by extracellular matrix protein TGFBI</a:t>
            </a:r>
            <a:endParaRPr lang="ko-KR" altLang="ko-KR" kern="100" dirty="0">
              <a:latin typeface="맑은 고딕" panose="020B0503020000020004" pitchFamily="50" charset="-127"/>
              <a:cs typeface="Times New Roman" panose="02020603050405020304" pitchFamily="18" charset="0"/>
            </a:endParaRPr>
          </a:p>
        </p:txBody>
      </p:sp>
      <p:sp>
        <p:nvSpPr>
          <p:cNvPr id="5" name="직사각형 4"/>
          <p:cNvSpPr/>
          <p:nvPr/>
        </p:nvSpPr>
        <p:spPr>
          <a:xfrm>
            <a:off x="245224" y="1648692"/>
            <a:ext cx="8646528" cy="3806170"/>
          </a:xfrm>
          <a:prstGeom prst="rect">
            <a:avLst/>
          </a:prstGeom>
        </p:spPr>
        <p:txBody>
          <a:bodyPr wrap="square">
            <a:spAutoFit/>
          </a:bodyPr>
          <a:lstStyle/>
          <a:p>
            <a:pPr algn="ctr" latinLnBrk="0"/>
            <a:r>
              <a:rPr lang="en-US" altLang="ko-KR" sz="1300" dirty="0" err="1">
                <a:latin typeface="Times New Roman" panose="02020603050405020304" pitchFamily="18" charset="0"/>
                <a:cs typeface="Times New Roman" panose="02020603050405020304" pitchFamily="18" charset="0"/>
              </a:rPr>
              <a:t>Seul</a:t>
            </a:r>
            <a:r>
              <a:rPr lang="en-US" altLang="ko-KR" sz="1300" dirty="0">
                <a:latin typeface="Times New Roman" panose="02020603050405020304" pitchFamily="18" charset="0"/>
                <a:cs typeface="Times New Roman" panose="02020603050405020304" pitchFamily="18" charset="0"/>
              </a:rPr>
              <a:t> </a:t>
            </a:r>
            <a:r>
              <a:rPr lang="en-US" altLang="ko-KR" sz="1300" dirty="0" err="1">
                <a:latin typeface="Times New Roman" panose="02020603050405020304" pitchFamily="18" charset="0"/>
                <a:cs typeface="Times New Roman" panose="02020603050405020304" pitchFamily="18" charset="0"/>
              </a:rPr>
              <a:t>Gi</a:t>
            </a:r>
            <a:r>
              <a:rPr lang="en-US" altLang="ko-KR" sz="1300" dirty="0">
                <a:latin typeface="Times New Roman" panose="02020603050405020304" pitchFamily="18" charset="0"/>
                <a:cs typeface="Times New Roman" panose="02020603050405020304" pitchFamily="18" charset="0"/>
              </a:rPr>
              <a:t> Lee</a:t>
            </a:r>
            <a:r>
              <a:rPr lang="en-US" altLang="ko-KR" sz="1300" baseline="30000" dirty="0">
                <a:latin typeface="Times New Roman" panose="02020603050405020304" pitchFamily="18" charset="0"/>
                <a:cs typeface="Times New Roman" panose="02020603050405020304" pitchFamily="18" charset="0"/>
              </a:rPr>
              <a:t>1</a:t>
            </a:r>
            <a:r>
              <a:rPr lang="en-US" altLang="ko-KR" sz="1300" dirty="0">
                <a:latin typeface="Times New Roman" panose="02020603050405020304" pitchFamily="18" charset="0"/>
                <a:cs typeface="Times New Roman" panose="02020603050405020304" pitchFamily="18" charset="0"/>
              </a:rPr>
              <a:t>, </a:t>
            </a:r>
            <a:r>
              <a:rPr lang="en-US" altLang="ko-KR" sz="1300" dirty="0" err="1">
                <a:latin typeface="Times New Roman" panose="02020603050405020304" pitchFamily="18" charset="0"/>
                <a:cs typeface="Times New Roman" panose="02020603050405020304" pitchFamily="18" charset="0"/>
              </a:rPr>
              <a:t>Jin</a:t>
            </a:r>
            <a:r>
              <a:rPr lang="en-US" altLang="ko-KR" sz="1300" dirty="0">
                <a:latin typeface="Times New Roman" panose="02020603050405020304" pitchFamily="18" charset="0"/>
                <a:cs typeface="Times New Roman" panose="02020603050405020304" pitchFamily="18" charset="0"/>
              </a:rPr>
              <a:t> Soo </a:t>
            </a:r>
            <a:r>
              <a:rPr lang="en-US" altLang="ko-KR" sz="1300" dirty="0" smtClean="0">
                <a:latin typeface="Times New Roman" panose="02020603050405020304" pitchFamily="18" charset="0"/>
                <a:cs typeface="Times New Roman" panose="02020603050405020304" pitchFamily="18" charset="0"/>
              </a:rPr>
              <a:t>Kim</a:t>
            </a:r>
            <a:r>
              <a:rPr lang="en-US" altLang="ko-KR" sz="1300" baseline="30000" dirty="0" smtClean="0">
                <a:latin typeface="Times New Roman" panose="02020603050405020304" pitchFamily="18" charset="0"/>
                <a:cs typeface="Times New Roman" panose="02020603050405020304" pitchFamily="18" charset="0"/>
              </a:rPr>
              <a:t>2</a:t>
            </a:r>
            <a:r>
              <a:rPr lang="en-US" altLang="ko-KR" sz="1300" dirty="0" smtClean="0">
                <a:latin typeface="Times New Roman" panose="02020603050405020304" pitchFamily="18" charset="0"/>
                <a:cs typeface="Times New Roman" panose="02020603050405020304" pitchFamily="18" charset="0"/>
              </a:rPr>
              <a:t>, </a:t>
            </a:r>
            <a:r>
              <a:rPr lang="en-US" altLang="ko-KR" sz="1300" dirty="0">
                <a:latin typeface="Times New Roman" panose="02020603050405020304" pitchFamily="18" charset="0"/>
                <a:cs typeface="Times New Roman" panose="02020603050405020304" pitchFamily="18" charset="0"/>
              </a:rPr>
              <a:t>Ha-</a:t>
            </a:r>
            <a:r>
              <a:rPr lang="en-US" altLang="ko-KR" sz="1300" dirty="0" err="1">
                <a:latin typeface="Times New Roman" panose="02020603050405020304" pitchFamily="18" charset="0"/>
                <a:cs typeface="Times New Roman" panose="02020603050405020304" pitchFamily="18" charset="0"/>
              </a:rPr>
              <a:t>Jeong</a:t>
            </a:r>
            <a:r>
              <a:rPr lang="en-US" altLang="ko-KR" sz="1300" dirty="0">
                <a:latin typeface="Times New Roman" panose="02020603050405020304" pitchFamily="18" charset="0"/>
                <a:cs typeface="Times New Roman" panose="02020603050405020304" pitchFamily="18" charset="0"/>
              </a:rPr>
              <a:t> </a:t>
            </a:r>
            <a:r>
              <a:rPr lang="en-US" altLang="ko-KR" sz="1300" dirty="0" smtClean="0">
                <a:latin typeface="Times New Roman" panose="02020603050405020304" pitchFamily="18" charset="0"/>
                <a:cs typeface="Times New Roman" panose="02020603050405020304" pitchFamily="18" charset="0"/>
              </a:rPr>
              <a:t>Kim</a:t>
            </a:r>
            <a:r>
              <a:rPr lang="en-US" altLang="ko-KR" sz="1300" baseline="30000" dirty="0" smtClean="0">
                <a:latin typeface="Times New Roman" panose="02020603050405020304" pitchFamily="18" charset="0"/>
                <a:cs typeface="Times New Roman" panose="02020603050405020304" pitchFamily="18" charset="0"/>
              </a:rPr>
              <a:t>3</a:t>
            </a:r>
            <a:r>
              <a:rPr lang="en-US" altLang="ko-KR" sz="1300" dirty="0" smtClean="0">
                <a:latin typeface="Times New Roman" panose="02020603050405020304" pitchFamily="18" charset="0"/>
                <a:cs typeface="Times New Roman" panose="02020603050405020304" pitchFamily="18" charset="0"/>
              </a:rPr>
              <a:t>, </a:t>
            </a:r>
            <a:r>
              <a:rPr lang="en-US" altLang="ko-KR" sz="1300" dirty="0">
                <a:latin typeface="Times New Roman" panose="02020603050405020304" pitchFamily="18" charset="0"/>
                <a:cs typeface="Times New Roman" panose="02020603050405020304" pitchFamily="18" charset="0"/>
              </a:rPr>
              <a:t>David D </a:t>
            </a:r>
            <a:r>
              <a:rPr lang="en-US" altLang="ko-KR" sz="1300" dirty="0" smtClean="0">
                <a:latin typeface="Times New Roman" panose="02020603050405020304" pitchFamily="18" charset="0"/>
                <a:cs typeface="Times New Roman" panose="02020603050405020304" pitchFamily="18" charset="0"/>
              </a:rPr>
              <a:t>Schlaepfer</a:t>
            </a:r>
            <a:r>
              <a:rPr lang="en-US" altLang="ko-KR" sz="1300" baseline="30000" dirty="0" smtClean="0">
                <a:latin typeface="Times New Roman" panose="02020603050405020304" pitchFamily="18" charset="0"/>
                <a:cs typeface="Times New Roman" panose="02020603050405020304" pitchFamily="18" charset="0"/>
              </a:rPr>
              <a:t>4</a:t>
            </a:r>
            <a:r>
              <a:rPr lang="en-US" altLang="ko-KR" sz="1300" dirty="0" smtClean="0">
                <a:latin typeface="Times New Roman" panose="02020603050405020304" pitchFamily="18" charset="0"/>
                <a:cs typeface="Times New Roman" panose="02020603050405020304" pitchFamily="18" charset="0"/>
              </a:rPr>
              <a:t>, </a:t>
            </a:r>
            <a:r>
              <a:rPr lang="en-US" altLang="ko-KR" sz="1300" dirty="0">
                <a:latin typeface="Times New Roman" panose="02020603050405020304" pitchFamily="18" charset="0"/>
                <a:cs typeface="Times New Roman" panose="02020603050405020304" pitchFamily="18" charset="0"/>
              </a:rPr>
              <a:t>In-San </a:t>
            </a:r>
            <a:r>
              <a:rPr lang="en-US" altLang="ko-KR" sz="1300" dirty="0" smtClean="0">
                <a:latin typeface="Times New Roman" panose="02020603050405020304" pitchFamily="18" charset="0"/>
                <a:cs typeface="Times New Roman" panose="02020603050405020304" pitchFamily="18" charset="0"/>
              </a:rPr>
              <a:t>Kim</a:t>
            </a:r>
            <a:r>
              <a:rPr lang="en-US" altLang="ko-KR" sz="1300" baseline="30000" dirty="0" smtClean="0">
                <a:latin typeface="Times New Roman" panose="02020603050405020304" pitchFamily="18" charset="0"/>
                <a:cs typeface="Times New Roman" panose="02020603050405020304" pitchFamily="18" charset="0"/>
              </a:rPr>
              <a:t>5,6 </a:t>
            </a:r>
            <a:r>
              <a:rPr lang="en-US" altLang="ko-KR" sz="1300" dirty="0">
                <a:latin typeface="Times New Roman" panose="02020603050405020304" pitchFamily="18" charset="0"/>
                <a:cs typeface="Times New Roman" panose="02020603050405020304" pitchFamily="18" charset="0"/>
              </a:rPr>
              <a:t>and </a:t>
            </a:r>
            <a:r>
              <a:rPr lang="en-US" altLang="ko-KR" sz="1300" dirty="0" err="1">
                <a:latin typeface="Times New Roman" panose="02020603050405020304" pitchFamily="18" charset="0"/>
                <a:cs typeface="Times New Roman" panose="02020603050405020304" pitchFamily="18" charset="0"/>
              </a:rPr>
              <a:t>Ju-Ock</a:t>
            </a:r>
            <a:r>
              <a:rPr lang="en-US" altLang="ko-KR" sz="1300" dirty="0">
                <a:latin typeface="Times New Roman" panose="02020603050405020304" pitchFamily="18" charset="0"/>
                <a:cs typeface="Times New Roman" panose="02020603050405020304" pitchFamily="18" charset="0"/>
              </a:rPr>
              <a:t> Nam</a:t>
            </a:r>
            <a:r>
              <a:rPr lang="en-US" altLang="ko-KR" sz="1300" baseline="30000" dirty="0">
                <a:latin typeface="Times New Roman" panose="02020603050405020304" pitchFamily="18" charset="0"/>
                <a:cs typeface="Times New Roman" panose="02020603050405020304" pitchFamily="18" charset="0"/>
              </a:rPr>
              <a:t>1</a:t>
            </a:r>
            <a:r>
              <a:rPr lang="en-US" altLang="ko-KR" sz="1300" baseline="30000" dirty="0" smtClean="0">
                <a:latin typeface="Times New Roman" panose="02020603050405020304" pitchFamily="18" charset="0"/>
                <a:cs typeface="Times New Roman" panose="02020603050405020304" pitchFamily="18" charset="0"/>
              </a:rPr>
              <a:t>*</a:t>
            </a:r>
          </a:p>
          <a:p>
            <a:pPr latinLnBrk="0"/>
            <a:r>
              <a:rPr lang="en-US" altLang="ko-KR" sz="1300" baseline="30000" dirty="0" smtClean="0">
                <a:latin typeface="Times New Roman" panose="02020603050405020304" pitchFamily="18" charset="0"/>
                <a:cs typeface="Times New Roman" panose="02020603050405020304" pitchFamily="18" charset="0"/>
              </a:rPr>
              <a:t> </a:t>
            </a:r>
            <a:endParaRPr lang="ko-KR" altLang="ko-KR" sz="1300" dirty="0">
              <a:latin typeface="Times New Roman" panose="02020603050405020304" pitchFamily="18" charset="0"/>
              <a:cs typeface="Times New Roman" panose="02020603050405020304" pitchFamily="18" charset="0"/>
            </a:endParaRPr>
          </a:p>
          <a:p>
            <a:pPr algn="just" latinLnBrk="0">
              <a:lnSpc>
                <a:spcPct val="200000"/>
              </a:lnSpc>
              <a:spcAft>
                <a:spcPts val="800"/>
              </a:spcAft>
            </a:pPr>
            <a:r>
              <a:rPr lang="en-US" altLang="ko-KR" sz="1300" baseline="30000" dirty="0">
                <a:latin typeface="Times New Roman" panose="02020603050405020304" pitchFamily="18" charset="0"/>
                <a:cs typeface="Times New Roman" panose="02020603050405020304" pitchFamily="18" charset="0"/>
              </a:rPr>
              <a:t>1</a:t>
            </a:r>
            <a:r>
              <a:rPr lang="en-US" altLang="ko-KR" sz="1300" i="1" kern="100" dirty="0" smtClean="0">
                <a:latin typeface="Times New Roman" panose="02020603050405020304" pitchFamily="18" charset="0"/>
                <a:cs typeface="Times New Roman" panose="02020603050405020304" pitchFamily="18" charset="0"/>
              </a:rPr>
              <a:t>Department of Food Science and Biotechnology, </a:t>
            </a:r>
            <a:r>
              <a:rPr lang="en-US" altLang="ko-KR" sz="1300" i="1" kern="100" dirty="0" err="1" smtClean="0">
                <a:latin typeface="Times New Roman" panose="02020603050405020304" pitchFamily="18" charset="0"/>
                <a:cs typeface="Times New Roman" panose="02020603050405020304" pitchFamily="18" charset="0"/>
              </a:rPr>
              <a:t>Kyungpook</a:t>
            </a:r>
            <a:r>
              <a:rPr lang="en-US" altLang="ko-KR" sz="1300" i="1" kern="100" dirty="0" smtClean="0">
                <a:latin typeface="Times New Roman" panose="02020603050405020304" pitchFamily="18" charset="0"/>
                <a:cs typeface="Times New Roman" panose="02020603050405020304" pitchFamily="18" charset="0"/>
              </a:rPr>
              <a:t> National University, Daegu 41566, Korea</a:t>
            </a:r>
          </a:p>
          <a:p>
            <a:pPr algn="just" latinLnBrk="0">
              <a:lnSpc>
                <a:spcPct val="200000"/>
              </a:lnSpc>
              <a:spcAft>
                <a:spcPts val="800"/>
              </a:spcAft>
            </a:pPr>
            <a:r>
              <a:rPr lang="en-US" altLang="ko-KR" sz="1300" baseline="30000" dirty="0">
                <a:latin typeface="Times New Roman" panose="02020603050405020304" pitchFamily="18" charset="0"/>
                <a:cs typeface="Times New Roman" panose="02020603050405020304" pitchFamily="18" charset="0"/>
              </a:rPr>
              <a:t>2</a:t>
            </a:r>
            <a:r>
              <a:rPr lang="en-US" altLang="ko-KR" sz="1300" i="1" kern="100" dirty="0" smtClean="0">
                <a:latin typeface="Times New Roman" panose="02020603050405020304" pitchFamily="18" charset="0"/>
                <a:cs typeface="Times New Roman" panose="02020603050405020304" pitchFamily="18" charset="0"/>
              </a:rPr>
              <a:t>National </a:t>
            </a:r>
            <a:r>
              <a:rPr lang="en-US" altLang="ko-KR" sz="1300" i="1" kern="100" dirty="0">
                <a:latin typeface="Times New Roman" panose="02020603050405020304" pitchFamily="18" charset="0"/>
                <a:cs typeface="Times New Roman" panose="02020603050405020304" pitchFamily="18" charset="0"/>
              </a:rPr>
              <a:t>Institute for Korean Medicine Development, </a:t>
            </a:r>
            <a:r>
              <a:rPr lang="en-US" altLang="ko-KR" sz="1300" i="1" kern="100" dirty="0" err="1">
                <a:latin typeface="Times New Roman" panose="02020603050405020304" pitchFamily="18" charset="0"/>
                <a:cs typeface="Times New Roman" panose="02020603050405020304" pitchFamily="18" charset="0"/>
              </a:rPr>
              <a:t>Kyeongsan</a:t>
            </a:r>
            <a:r>
              <a:rPr lang="en-US" altLang="ko-KR" sz="1300" i="1" kern="100" dirty="0">
                <a:latin typeface="Times New Roman" panose="02020603050405020304" pitchFamily="18" charset="0"/>
                <a:cs typeface="Times New Roman" panose="02020603050405020304" pitchFamily="18" charset="0"/>
              </a:rPr>
              <a:t> 38540, Republic of Korea</a:t>
            </a:r>
            <a:endParaRPr lang="en-US" altLang="ko-KR" sz="1300" i="1" kern="100" dirty="0" smtClean="0">
              <a:latin typeface="Times New Roman" panose="02020603050405020304" pitchFamily="18" charset="0"/>
              <a:cs typeface="Times New Roman" panose="02020603050405020304" pitchFamily="18" charset="0"/>
            </a:endParaRPr>
          </a:p>
          <a:p>
            <a:pPr algn="just" latinLnBrk="0">
              <a:lnSpc>
                <a:spcPct val="200000"/>
              </a:lnSpc>
              <a:spcAft>
                <a:spcPts val="800"/>
              </a:spcAft>
            </a:pPr>
            <a:r>
              <a:rPr lang="en-US" altLang="ko-KR" sz="1300" i="1" kern="100" baseline="30000" dirty="0" smtClean="0">
                <a:latin typeface="Times New Roman" panose="02020603050405020304" pitchFamily="18" charset="0"/>
                <a:cs typeface="Times New Roman" panose="02020603050405020304" pitchFamily="18" charset="0"/>
              </a:rPr>
              <a:t>3</a:t>
            </a:r>
            <a:r>
              <a:rPr lang="en-US" altLang="ko-KR" sz="1300" i="1" kern="100" dirty="0" smtClean="0">
                <a:latin typeface="Times New Roman" panose="02020603050405020304" pitchFamily="18" charset="0"/>
                <a:cs typeface="Times New Roman" panose="02020603050405020304" pitchFamily="18" charset="0"/>
              </a:rPr>
              <a:t>Department </a:t>
            </a:r>
            <a:r>
              <a:rPr lang="en-US" altLang="ko-KR" sz="1300" i="1" kern="100" dirty="0">
                <a:latin typeface="Times New Roman" panose="02020603050405020304" pitchFamily="18" charset="0"/>
                <a:cs typeface="Times New Roman" panose="02020603050405020304" pitchFamily="18" charset="0"/>
              </a:rPr>
              <a:t>of Physiology, School of Medicine, </a:t>
            </a:r>
            <a:r>
              <a:rPr lang="en-US" altLang="ko-KR" sz="1300" i="1" kern="100" dirty="0" err="1">
                <a:latin typeface="Times New Roman" panose="02020603050405020304" pitchFamily="18" charset="0"/>
                <a:cs typeface="Times New Roman" panose="02020603050405020304" pitchFamily="18" charset="0"/>
              </a:rPr>
              <a:t>Kyungpook</a:t>
            </a:r>
            <a:r>
              <a:rPr lang="en-US" altLang="ko-KR" sz="1300" i="1" kern="100" dirty="0">
                <a:latin typeface="Times New Roman" panose="02020603050405020304" pitchFamily="18" charset="0"/>
                <a:cs typeface="Times New Roman" panose="02020603050405020304" pitchFamily="18" charset="0"/>
              </a:rPr>
              <a:t> National University, 680 </a:t>
            </a:r>
            <a:r>
              <a:rPr lang="en-US" altLang="ko-KR" sz="1300" i="1" kern="100" dirty="0" err="1">
                <a:latin typeface="Times New Roman" panose="02020603050405020304" pitchFamily="18" charset="0"/>
                <a:cs typeface="Times New Roman" panose="02020603050405020304" pitchFamily="18" charset="0"/>
              </a:rPr>
              <a:t>Gukchaebosang-ro</a:t>
            </a:r>
            <a:r>
              <a:rPr lang="en-US" altLang="ko-KR" sz="1300" i="1" kern="100" dirty="0">
                <a:latin typeface="Times New Roman" panose="02020603050405020304" pitchFamily="18" charset="0"/>
                <a:cs typeface="Times New Roman" panose="02020603050405020304" pitchFamily="18" charset="0"/>
              </a:rPr>
              <a:t>, Jung-</a:t>
            </a:r>
            <a:r>
              <a:rPr lang="en-US" altLang="ko-KR" sz="1300" i="1" kern="100" dirty="0" err="1">
                <a:latin typeface="Times New Roman" panose="02020603050405020304" pitchFamily="18" charset="0"/>
                <a:cs typeface="Times New Roman" panose="02020603050405020304" pitchFamily="18" charset="0"/>
              </a:rPr>
              <a:t>gu</a:t>
            </a:r>
            <a:r>
              <a:rPr lang="en-US" altLang="ko-KR" sz="1300" i="1" kern="100" dirty="0">
                <a:latin typeface="Times New Roman" panose="02020603050405020304" pitchFamily="18" charset="0"/>
                <a:cs typeface="Times New Roman" panose="02020603050405020304" pitchFamily="18" charset="0"/>
              </a:rPr>
              <a:t>, Daegu, 41944, Republic of Korea</a:t>
            </a:r>
          </a:p>
          <a:p>
            <a:pPr algn="just" latinLnBrk="0">
              <a:lnSpc>
                <a:spcPct val="200000"/>
              </a:lnSpc>
              <a:spcAft>
                <a:spcPts val="800"/>
              </a:spcAft>
            </a:pPr>
            <a:r>
              <a:rPr lang="en-US" altLang="ko-KR" sz="1300" i="1" kern="100" baseline="30000" dirty="0" smtClean="0">
                <a:latin typeface="Times New Roman" panose="02020603050405020304" pitchFamily="18" charset="0"/>
                <a:cs typeface="Times New Roman" panose="02020603050405020304" pitchFamily="18" charset="0"/>
              </a:rPr>
              <a:t>4</a:t>
            </a:r>
            <a:r>
              <a:rPr lang="en-US" altLang="ko-KR" sz="1300" i="1" kern="100" dirty="0" smtClean="0">
                <a:latin typeface="Times New Roman" panose="02020603050405020304" pitchFamily="18" charset="0"/>
                <a:cs typeface="Times New Roman" panose="02020603050405020304" pitchFamily="18" charset="0"/>
              </a:rPr>
              <a:t>Moores </a:t>
            </a:r>
            <a:r>
              <a:rPr lang="en-US" altLang="ko-KR" sz="1300" i="1" kern="100" dirty="0">
                <a:latin typeface="Times New Roman" panose="02020603050405020304" pitchFamily="18" charset="0"/>
                <a:cs typeface="Times New Roman" panose="02020603050405020304" pitchFamily="18" charset="0"/>
              </a:rPr>
              <a:t>Cancer Center, University of California, San Diego, La Jolla, CA 92093, USA</a:t>
            </a:r>
          </a:p>
          <a:p>
            <a:pPr algn="just" latinLnBrk="0">
              <a:lnSpc>
                <a:spcPct val="200000"/>
              </a:lnSpc>
              <a:spcAft>
                <a:spcPts val="800"/>
              </a:spcAft>
            </a:pPr>
            <a:r>
              <a:rPr lang="en-US" altLang="ko-KR" sz="1300" baseline="30000" dirty="0" smtClean="0">
                <a:latin typeface="Times New Roman" panose="02020603050405020304" pitchFamily="18" charset="0"/>
                <a:cs typeface="Times New Roman" panose="02020603050405020304" pitchFamily="18" charset="0"/>
              </a:rPr>
              <a:t>5</a:t>
            </a:r>
            <a:r>
              <a:rPr lang="en-US" altLang="ko-KR" sz="1300" i="1" kern="100" dirty="0" smtClean="0">
                <a:latin typeface="Times New Roman" panose="02020603050405020304" pitchFamily="18" charset="0"/>
                <a:cs typeface="Times New Roman" panose="02020603050405020304" pitchFamily="18" charset="0"/>
              </a:rPr>
              <a:t>KU-KIST </a:t>
            </a:r>
            <a:r>
              <a:rPr lang="en-US" altLang="ko-KR" sz="1300" i="1" kern="100" dirty="0">
                <a:latin typeface="Times New Roman" panose="02020603050405020304" pitchFamily="18" charset="0"/>
                <a:cs typeface="Times New Roman" panose="02020603050405020304" pitchFamily="18" charset="0"/>
              </a:rPr>
              <a:t>Graduate School of Converging Science and Technology, Korea University, Seoul, 02841, Republic of Korea</a:t>
            </a:r>
          </a:p>
          <a:p>
            <a:pPr algn="just" latinLnBrk="0">
              <a:lnSpc>
                <a:spcPct val="200000"/>
              </a:lnSpc>
              <a:spcAft>
                <a:spcPts val="800"/>
              </a:spcAft>
            </a:pPr>
            <a:r>
              <a:rPr lang="en-US" altLang="ko-KR" sz="1300" baseline="30000" dirty="0">
                <a:latin typeface="Times New Roman" panose="02020603050405020304" pitchFamily="18" charset="0"/>
                <a:cs typeface="Times New Roman" panose="02020603050405020304" pitchFamily="18" charset="0"/>
              </a:rPr>
              <a:t>6</a:t>
            </a:r>
            <a:r>
              <a:rPr lang="en-US" altLang="ko-KR" sz="1300" i="1" kern="100" dirty="0" smtClean="0">
                <a:latin typeface="Times New Roman" panose="02020603050405020304" pitchFamily="18" charset="0"/>
                <a:cs typeface="Times New Roman" panose="02020603050405020304" pitchFamily="18" charset="0"/>
              </a:rPr>
              <a:t>Biomedical </a:t>
            </a:r>
            <a:r>
              <a:rPr lang="en-US" altLang="ko-KR" sz="1300" i="1" kern="100" dirty="0">
                <a:latin typeface="Times New Roman" panose="02020603050405020304" pitchFamily="18" charset="0"/>
                <a:cs typeface="Times New Roman" panose="02020603050405020304" pitchFamily="18" charset="0"/>
              </a:rPr>
              <a:t>Research Institute, Korea Institute of Science and Technology (KIST), Seoul, 02792, Republic of Korea</a:t>
            </a:r>
          </a:p>
        </p:txBody>
      </p:sp>
    </p:spTree>
    <p:extLst>
      <p:ext uri="{BB962C8B-B14F-4D97-AF65-F5344CB8AC3E}">
        <p14:creationId xmlns:p14="http://schemas.microsoft.com/office/powerpoint/2010/main" val="280577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58189"/>
            <a:ext cx="9069185" cy="1338828"/>
          </a:xfrm>
          <a:prstGeom prst="rect">
            <a:avLst/>
          </a:prstGeom>
          <a:noFill/>
        </p:spPr>
        <p:txBody>
          <a:bodyPr wrap="square" rtlCol="0">
            <a:spAutoFit/>
          </a:bodyPr>
          <a:lstStyle/>
          <a:p>
            <a:r>
              <a:rPr lang="en-US" altLang="ko-KR" sz="1350" b="1" dirty="0">
                <a:latin typeface="Times New Roman" panose="02020603050405020304" pitchFamily="18" charset="0"/>
                <a:cs typeface="Times New Roman" panose="02020603050405020304" pitchFamily="18" charset="0"/>
              </a:rPr>
              <a:t>Supplementary Figure 1. TGFBI is expressed in multiple organs and show increased the number of vessels. </a:t>
            </a:r>
            <a:r>
              <a:rPr lang="en-US" altLang="ko-KR" sz="1350" dirty="0">
                <a:latin typeface="Times New Roman" panose="02020603050405020304" pitchFamily="18" charset="0"/>
                <a:cs typeface="Times New Roman" panose="02020603050405020304" pitchFamily="18" charset="0"/>
              </a:rPr>
              <a:t>(a) TGFBI expression was assessed in tissues. </a:t>
            </a:r>
            <a:r>
              <a:rPr lang="en-US" altLang="ko-KR" sz="1350" dirty="0" err="1">
                <a:latin typeface="Times New Roman" panose="02020603050405020304" pitchFamily="18" charset="0"/>
                <a:cs typeface="Times New Roman" panose="02020603050405020304" pitchFamily="18" charset="0"/>
              </a:rPr>
              <a:t>iWAT</a:t>
            </a:r>
            <a:r>
              <a:rPr lang="en-US" altLang="ko-KR" sz="1350" dirty="0">
                <a:latin typeface="Times New Roman" panose="02020603050405020304" pitchFamily="18" charset="0"/>
                <a:cs typeface="Times New Roman" panose="02020603050405020304" pitchFamily="18" charset="0"/>
              </a:rPr>
              <a:t> and liver were collected from 12-week-old WT mice (n = 3). Total RNA was extracted, and the relative mRNA expression of TGFBI was determined by RT-PCR. (b and c) The capillaries and large vessels were counted in hematoxylin and eosin (H&amp;E) stained sections (same with the sections used in Figure 1b and c). Data are presented as the number of capillaries alone (b) and the sum of the numbers of large vessels and capillaries (c). Data are presented as the mean ± </a:t>
            </a:r>
            <a:r>
              <a:rPr lang="en-US" altLang="ko-KR" sz="1350" dirty="0" err="1">
                <a:latin typeface="Times New Roman" panose="02020603050405020304" pitchFamily="18" charset="0"/>
                <a:cs typeface="Times New Roman" panose="02020603050405020304" pitchFamily="18" charset="0"/>
              </a:rPr>
              <a:t>s.e.m</a:t>
            </a:r>
            <a:r>
              <a:rPr lang="en-US" altLang="ko-KR" sz="1350" dirty="0">
                <a:latin typeface="Times New Roman" panose="02020603050405020304" pitchFamily="18" charset="0"/>
                <a:cs typeface="Times New Roman" panose="02020603050405020304" pitchFamily="18" charset="0"/>
              </a:rPr>
              <a:t>. </a:t>
            </a:r>
            <a:endParaRPr lang="ko-KR" altLang="en-US" sz="1350" dirty="0">
              <a:latin typeface="Times New Roman" panose="02020603050405020304" pitchFamily="18" charset="0"/>
              <a:cs typeface="Times New Roman" panose="02020603050405020304" pitchFamily="18" charset="0"/>
            </a:endParaRPr>
          </a:p>
        </p:txBody>
      </p:sp>
      <p:grpSp>
        <p:nvGrpSpPr>
          <p:cNvPr id="2" name="그룹 1"/>
          <p:cNvGrpSpPr/>
          <p:nvPr/>
        </p:nvGrpSpPr>
        <p:grpSpPr>
          <a:xfrm>
            <a:off x="546910" y="2074193"/>
            <a:ext cx="3604676" cy="2466276"/>
            <a:chOff x="3132455" y="2147765"/>
            <a:chExt cx="3604676" cy="2466276"/>
          </a:xfrm>
        </p:grpSpPr>
        <p:graphicFrame>
          <p:nvGraphicFramePr>
            <p:cNvPr id="4" name="차트 3"/>
            <p:cNvGraphicFramePr>
              <a:graphicFrameLocks/>
            </p:cNvGraphicFramePr>
            <p:nvPr>
              <p:extLst>
                <p:ext uri="{D42A27DB-BD31-4B8C-83A1-F6EECF244321}">
                  <p14:modId xmlns:p14="http://schemas.microsoft.com/office/powerpoint/2010/main" val="248086623"/>
                </p:ext>
              </p:extLst>
            </p:nvPr>
          </p:nvGraphicFramePr>
          <p:xfrm>
            <a:off x="3688713" y="2147765"/>
            <a:ext cx="3048418" cy="2466276"/>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rot="16200000">
              <a:off x="2185514" y="3205435"/>
              <a:ext cx="2355547" cy="461665"/>
            </a:xfrm>
            <a:prstGeom prst="rect">
              <a:avLst/>
            </a:prstGeom>
            <a:noFill/>
          </p:spPr>
          <p:txBody>
            <a:bodyPr wrap="square" rtlCol="0">
              <a:spAutoFit/>
            </a:bodyPr>
            <a:lstStyle/>
            <a:p>
              <a:pPr algn="ctr"/>
              <a:r>
                <a:rPr lang="en-US" altLang="ko-KR" sz="1200" dirty="0" smtClean="0">
                  <a:latin typeface="Times New Roman" panose="02020603050405020304" pitchFamily="18" charset="0"/>
                  <a:cs typeface="Times New Roman" panose="02020603050405020304" pitchFamily="18" charset="0"/>
                </a:rPr>
                <a:t>Relative mRNA expression </a:t>
              </a:r>
            </a:p>
            <a:p>
              <a:pPr algn="ctr"/>
              <a:r>
                <a:rPr lang="en-US" altLang="ko-KR" sz="1200" dirty="0" smtClean="0">
                  <a:latin typeface="Times New Roman" panose="02020603050405020304" pitchFamily="18" charset="0"/>
                  <a:cs typeface="Times New Roman" panose="02020603050405020304" pitchFamily="18" charset="0"/>
                </a:rPr>
                <a:t>(fold)</a:t>
              </a:r>
              <a:endParaRPr lang="ko-KR" altLang="en-US" sz="1200" dirty="0">
                <a:latin typeface="Times New Roman" panose="02020603050405020304" pitchFamily="18" charset="0"/>
                <a:cs typeface="Times New Roman" panose="02020603050405020304" pitchFamily="18" charset="0"/>
              </a:endParaRPr>
            </a:p>
          </p:txBody>
        </p:sp>
      </p:grpSp>
      <p:graphicFrame>
        <p:nvGraphicFramePr>
          <p:cNvPr id="8" name="차트 7"/>
          <p:cNvGraphicFramePr>
            <a:graphicFrameLocks/>
          </p:cNvGraphicFramePr>
          <p:nvPr>
            <p:extLst>
              <p:ext uri="{D42A27DB-BD31-4B8C-83A1-F6EECF244321}">
                <p14:modId xmlns:p14="http://schemas.microsoft.com/office/powerpoint/2010/main" val="1460238901"/>
              </p:ext>
            </p:extLst>
          </p:nvPr>
        </p:nvGraphicFramePr>
        <p:xfrm>
          <a:off x="4710202" y="2414355"/>
          <a:ext cx="1598099" cy="2126114"/>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4110713" y="1714832"/>
            <a:ext cx="270932" cy="369332"/>
          </a:xfrm>
          <a:prstGeom prst="rect">
            <a:avLst/>
          </a:prstGeom>
          <a:noFill/>
        </p:spPr>
        <p:txBody>
          <a:bodyPr wrap="square" rtlCol="0">
            <a:spAutoFit/>
          </a:bodyPr>
          <a:lstStyle/>
          <a:p>
            <a:pPr algn="ctr"/>
            <a:r>
              <a:rPr lang="en-US" altLang="ko-KR" b="1" dirty="0" smtClean="0">
                <a:latin typeface="Times New Roman" panose="02020603050405020304" pitchFamily="18" charset="0"/>
                <a:cs typeface="Times New Roman" panose="02020603050405020304" pitchFamily="18" charset="0"/>
              </a:rPr>
              <a:t>b</a:t>
            </a:r>
            <a:endParaRPr lang="ko-KR" altLang="en-US"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5756151" y="2881237"/>
            <a:ext cx="271228" cy="300082"/>
          </a:xfrm>
          <a:prstGeom prst="rect">
            <a:avLst/>
          </a:prstGeom>
          <a:noFill/>
        </p:spPr>
        <p:txBody>
          <a:bodyPr wrap="none" rtlCol="0">
            <a:spAutoFit/>
          </a:bodyPr>
          <a:lstStyle/>
          <a:p>
            <a:pPr algn="ctr"/>
            <a:r>
              <a:rPr lang="en-US" altLang="ko-KR" sz="1350" b="1" dirty="0" smtClean="0"/>
              <a:t>*</a:t>
            </a:r>
            <a:endParaRPr lang="ko-KR" altLang="en-US" sz="1350" b="1" dirty="0"/>
          </a:p>
        </p:txBody>
      </p:sp>
      <p:sp>
        <p:nvSpPr>
          <p:cNvPr id="11" name="직사각형 10"/>
          <p:cNvSpPr/>
          <p:nvPr/>
        </p:nvSpPr>
        <p:spPr>
          <a:xfrm rot="16200000">
            <a:off x="3794887" y="3303570"/>
            <a:ext cx="1553630" cy="276999"/>
          </a:xfrm>
          <a:prstGeom prst="rect">
            <a:avLst/>
          </a:prstGeom>
        </p:spPr>
        <p:txBody>
          <a:bodyPr wrap="none">
            <a:spAutoFit/>
          </a:bodyPr>
          <a:lstStyle/>
          <a:p>
            <a:pPr algn="ctr"/>
            <a:r>
              <a:rPr lang="en-US" altLang="ko-KR" sz="1200" dirty="0">
                <a:latin typeface="Times New Roman" pitchFamily="18" charset="0"/>
                <a:cs typeface="Times New Roman" pitchFamily="18" charset="0"/>
              </a:rPr>
              <a:t> </a:t>
            </a:r>
            <a:r>
              <a:rPr lang="en-US" altLang="ko-KR" sz="1200" dirty="0" smtClean="0">
                <a:latin typeface="Times New Roman" pitchFamily="18" charset="0"/>
                <a:cs typeface="Times New Roman" pitchFamily="18" charset="0"/>
              </a:rPr>
              <a:t>Capillaries (per filed)</a:t>
            </a:r>
            <a:endParaRPr lang="ko-KR" altLang="en-US" sz="1200" dirty="0">
              <a:latin typeface="Times New Roman" pitchFamily="18" charset="0"/>
              <a:cs typeface="Times New Roman" pitchFamily="18" charset="0"/>
            </a:endParaRPr>
          </a:p>
        </p:txBody>
      </p:sp>
      <p:graphicFrame>
        <p:nvGraphicFramePr>
          <p:cNvPr id="12" name="차트 11"/>
          <p:cNvGraphicFramePr>
            <a:graphicFrameLocks/>
          </p:cNvGraphicFramePr>
          <p:nvPr>
            <p:extLst>
              <p:ext uri="{D42A27DB-BD31-4B8C-83A1-F6EECF244321}">
                <p14:modId xmlns:p14="http://schemas.microsoft.com/office/powerpoint/2010/main" val="2279292890"/>
              </p:ext>
            </p:extLst>
          </p:nvPr>
        </p:nvGraphicFramePr>
        <p:xfrm>
          <a:off x="7115140" y="2412869"/>
          <a:ext cx="1584000" cy="2127600"/>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p:cNvSpPr txBox="1"/>
          <p:nvPr/>
        </p:nvSpPr>
        <p:spPr>
          <a:xfrm>
            <a:off x="6313370" y="1705525"/>
            <a:ext cx="270932" cy="369332"/>
          </a:xfrm>
          <a:prstGeom prst="rect">
            <a:avLst/>
          </a:prstGeom>
          <a:noFill/>
        </p:spPr>
        <p:txBody>
          <a:bodyPr wrap="square" rtlCol="0">
            <a:spAutoFit/>
          </a:bodyPr>
          <a:lstStyle/>
          <a:p>
            <a:pPr algn="ctr"/>
            <a:r>
              <a:rPr lang="en-US" altLang="ko-KR" b="1" dirty="0" smtClean="0">
                <a:latin typeface="Times New Roman" panose="02020603050405020304" pitchFamily="18" charset="0"/>
                <a:cs typeface="Times New Roman" panose="02020603050405020304" pitchFamily="18" charset="0"/>
              </a:rPr>
              <a:t>c</a:t>
            </a:r>
            <a:endParaRPr lang="ko-KR" altLang="en-US" b="1" dirty="0">
              <a:latin typeface="Times New Roman" panose="02020603050405020304" pitchFamily="18" charset="0"/>
              <a:cs typeface="Times New Roman" panose="02020603050405020304" pitchFamily="18" charset="0"/>
            </a:endParaRPr>
          </a:p>
        </p:txBody>
      </p:sp>
      <p:sp>
        <p:nvSpPr>
          <p:cNvPr id="14" name="직사각형 13"/>
          <p:cNvSpPr/>
          <p:nvPr/>
        </p:nvSpPr>
        <p:spPr>
          <a:xfrm rot="16200000">
            <a:off x="5879464" y="3131862"/>
            <a:ext cx="2030172" cy="461665"/>
          </a:xfrm>
          <a:prstGeom prst="rect">
            <a:avLst/>
          </a:prstGeom>
        </p:spPr>
        <p:txBody>
          <a:bodyPr wrap="none">
            <a:spAutoFit/>
          </a:bodyPr>
          <a:lstStyle/>
          <a:p>
            <a:pPr algn="ctr"/>
            <a:r>
              <a:rPr lang="en-US" altLang="ko-KR" sz="1200" dirty="0">
                <a:latin typeface="Times New Roman" pitchFamily="18" charset="0"/>
                <a:cs typeface="Times New Roman" pitchFamily="18" charset="0"/>
              </a:rPr>
              <a:t> </a:t>
            </a:r>
            <a:r>
              <a:rPr lang="en-US" altLang="ko-KR" sz="1200" dirty="0" smtClean="0">
                <a:latin typeface="Times New Roman" pitchFamily="18" charset="0"/>
                <a:cs typeface="Times New Roman" pitchFamily="18" charset="0"/>
              </a:rPr>
              <a:t>Large vessels and capillaries </a:t>
            </a:r>
          </a:p>
          <a:p>
            <a:pPr algn="ctr"/>
            <a:r>
              <a:rPr lang="en-US" altLang="ko-KR" sz="1200" dirty="0" smtClean="0">
                <a:latin typeface="Times New Roman" pitchFamily="18" charset="0"/>
                <a:cs typeface="Times New Roman" pitchFamily="18" charset="0"/>
              </a:rPr>
              <a:t>(per filed)</a:t>
            </a:r>
            <a:endParaRPr lang="ko-KR" altLang="en-US" sz="1200" dirty="0">
              <a:latin typeface="Times New Roman" pitchFamily="18" charset="0"/>
              <a:cs typeface="Times New Roman" pitchFamily="18" charset="0"/>
            </a:endParaRPr>
          </a:p>
        </p:txBody>
      </p:sp>
      <p:sp>
        <p:nvSpPr>
          <p:cNvPr id="3" name="TextBox 2"/>
          <p:cNvSpPr txBox="1"/>
          <p:nvPr/>
        </p:nvSpPr>
        <p:spPr>
          <a:xfrm>
            <a:off x="236437" y="1704861"/>
            <a:ext cx="1219200" cy="369332"/>
          </a:xfrm>
          <a:prstGeom prst="rect">
            <a:avLst/>
          </a:prstGeom>
          <a:noFill/>
        </p:spPr>
        <p:txBody>
          <a:bodyPr wrap="square" rtlCol="0">
            <a:spAutoFit/>
          </a:bodyPr>
          <a:lstStyle/>
          <a:p>
            <a:r>
              <a:rPr lang="en-US" altLang="ko-KR" b="1" dirty="0" smtClean="0">
                <a:latin typeface="Times New Roman" panose="02020603050405020304" pitchFamily="18" charset="0"/>
                <a:cs typeface="Times New Roman" panose="02020603050405020304" pitchFamily="18" charset="0"/>
              </a:rPr>
              <a:t>a</a:t>
            </a:r>
            <a:endParaRPr lang="ko-KR" altLang="en-US" b="1"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8147255" y="2441642"/>
            <a:ext cx="271228" cy="300082"/>
          </a:xfrm>
          <a:prstGeom prst="rect">
            <a:avLst/>
          </a:prstGeom>
          <a:noFill/>
        </p:spPr>
        <p:txBody>
          <a:bodyPr wrap="none" rtlCol="0">
            <a:spAutoFit/>
          </a:bodyPr>
          <a:lstStyle/>
          <a:p>
            <a:pPr algn="ctr"/>
            <a:r>
              <a:rPr lang="en-US" altLang="ko-KR" sz="1350" b="1" dirty="0" smtClean="0"/>
              <a:t>*</a:t>
            </a:r>
            <a:endParaRPr lang="ko-KR" altLang="en-US" sz="1350" b="1" dirty="0"/>
          </a:p>
        </p:txBody>
      </p:sp>
    </p:spTree>
    <p:extLst>
      <p:ext uri="{BB962C8B-B14F-4D97-AF65-F5344CB8AC3E}">
        <p14:creationId xmlns:p14="http://schemas.microsoft.com/office/powerpoint/2010/main" val="383109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8189"/>
            <a:ext cx="9069185" cy="938719"/>
          </a:xfrm>
          <a:prstGeom prst="rect">
            <a:avLst/>
          </a:prstGeom>
          <a:noFill/>
        </p:spPr>
        <p:txBody>
          <a:bodyPr wrap="square" rtlCol="0">
            <a:spAutoFit/>
          </a:bodyPr>
          <a:lstStyle/>
          <a:p>
            <a:r>
              <a:rPr lang="en-US" altLang="ko-KR" sz="1350" b="1" dirty="0">
                <a:latin typeface="Times New Roman" panose="02020603050405020304" pitchFamily="18" charset="0"/>
                <a:cs typeface="Times New Roman" panose="02020603050405020304" pitchFamily="18" charset="0"/>
              </a:rPr>
              <a:t>Supplementary Figure 2. TGFBI deletion did not affect the vessel density in the liver. </a:t>
            </a:r>
            <a:r>
              <a:rPr lang="en-US" altLang="ko-KR" sz="1350" b="1" dirty="0" smtClean="0">
                <a:latin typeface="Times New Roman" panose="02020603050405020304" pitchFamily="18" charset="0"/>
                <a:cs typeface="Times New Roman" panose="02020603050405020304" pitchFamily="18" charset="0"/>
              </a:rPr>
              <a:t>(a) </a:t>
            </a:r>
            <a:r>
              <a:rPr lang="en-US" altLang="ko-KR" sz="1350" dirty="0" smtClean="0">
                <a:latin typeface="Times New Roman" panose="02020603050405020304" pitchFamily="18" charset="0"/>
                <a:cs typeface="Times New Roman" panose="02020603050405020304" pitchFamily="18" charset="0"/>
              </a:rPr>
              <a:t>The </a:t>
            </a:r>
            <a:r>
              <a:rPr lang="en-US" altLang="ko-KR" sz="1350" dirty="0">
                <a:latin typeface="Times New Roman" panose="02020603050405020304" pitchFamily="18" charset="0"/>
                <a:cs typeface="Times New Roman" panose="02020603050405020304" pitchFamily="18" charset="0"/>
              </a:rPr>
              <a:t>liver was collected from 20-week-old male WT and KO mice and stained with H&amp;E (n = 5/group). The black arrow indicates a blood vessel</a:t>
            </a:r>
            <a:r>
              <a:rPr lang="en-US" altLang="ko-KR" sz="1350" dirty="0" smtClean="0">
                <a:latin typeface="Times New Roman" panose="02020603050405020304" pitchFamily="18" charset="0"/>
                <a:cs typeface="Times New Roman" panose="02020603050405020304" pitchFamily="18" charset="0"/>
              </a:rPr>
              <a:t>.</a:t>
            </a:r>
            <a:endParaRPr lang="en-US" altLang="ko-KR" sz="1350" dirty="0">
              <a:solidFill>
                <a:srgbClr val="FF0000"/>
              </a:solidFill>
              <a:latin typeface="Times New Roman" panose="02020603050405020304" pitchFamily="18" charset="0"/>
              <a:cs typeface="Times New Roman" panose="02020603050405020304" pitchFamily="18" charset="0"/>
            </a:endParaRPr>
          </a:p>
          <a:p>
            <a:r>
              <a:rPr lang="en-US" altLang="ko-KR" sz="1350" dirty="0" smtClean="0">
                <a:solidFill>
                  <a:srgbClr val="7030A0"/>
                </a:solidFill>
                <a:latin typeface="Times New Roman" panose="02020603050405020304" pitchFamily="18" charset="0"/>
                <a:cs typeface="Times New Roman" panose="02020603050405020304" pitchFamily="18" charset="0"/>
              </a:rPr>
              <a:t>(b) The </a:t>
            </a:r>
            <a:r>
              <a:rPr lang="en-US" altLang="ko-KR" sz="1350" dirty="0" smtClean="0">
                <a:solidFill>
                  <a:srgbClr val="7030A0"/>
                </a:solidFill>
                <a:latin typeface="Times New Roman" panose="02020603050405020304" pitchFamily="18" charset="0"/>
                <a:cs typeface="Times New Roman" panose="02020603050405020304" pitchFamily="18" charset="0"/>
              </a:rPr>
              <a:t>large </a:t>
            </a:r>
            <a:r>
              <a:rPr lang="en-US" altLang="ko-KR" sz="1350" dirty="0">
                <a:solidFill>
                  <a:srgbClr val="7030A0"/>
                </a:solidFill>
                <a:latin typeface="Times New Roman" panose="02020603050405020304" pitchFamily="18" charset="0"/>
                <a:cs typeface="Times New Roman" panose="02020603050405020304" pitchFamily="18" charset="0"/>
              </a:rPr>
              <a:t>vessels </a:t>
            </a:r>
            <a:r>
              <a:rPr lang="en-US" altLang="ko-KR" sz="1350" dirty="0" smtClean="0">
                <a:solidFill>
                  <a:srgbClr val="7030A0"/>
                </a:solidFill>
                <a:latin typeface="Times New Roman" panose="02020603050405020304" pitchFamily="18" charset="0"/>
                <a:cs typeface="Times New Roman" panose="02020603050405020304" pitchFamily="18" charset="0"/>
              </a:rPr>
              <a:t>were </a:t>
            </a:r>
            <a:r>
              <a:rPr lang="en-US" altLang="ko-KR" sz="1350" dirty="0">
                <a:solidFill>
                  <a:srgbClr val="7030A0"/>
                </a:solidFill>
                <a:latin typeface="Times New Roman" panose="02020603050405020304" pitchFamily="18" charset="0"/>
                <a:cs typeface="Times New Roman" panose="02020603050405020304" pitchFamily="18" charset="0"/>
              </a:rPr>
              <a:t>counted </a:t>
            </a:r>
            <a:r>
              <a:rPr lang="en-US" altLang="ko-KR" sz="1350" dirty="0" smtClean="0">
                <a:solidFill>
                  <a:srgbClr val="7030A0"/>
                </a:solidFill>
                <a:latin typeface="Times New Roman" panose="02020603050405020304" pitchFamily="18" charset="0"/>
                <a:cs typeface="Times New Roman" panose="02020603050405020304" pitchFamily="18" charset="0"/>
              </a:rPr>
              <a:t>in the liver </a:t>
            </a:r>
            <a:r>
              <a:rPr lang="en-US" altLang="ko-KR" sz="1350" dirty="0">
                <a:solidFill>
                  <a:srgbClr val="7030A0"/>
                </a:solidFill>
                <a:latin typeface="Times New Roman" panose="02020603050405020304" pitchFamily="18" charset="0"/>
                <a:cs typeface="Times New Roman" panose="02020603050405020304" pitchFamily="18" charset="0"/>
              </a:rPr>
              <a:t>H&amp;E </a:t>
            </a:r>
            <a:r>
              <a:rPr lang="en-US" altLang="ko-KR" sz="1350" dirty="0" smtClean="0">
                <a:solidFill>
                  <a:srgbClr val="7030A0"/>
                </a:solidFill>
                <a:latin typeface="Times New Roman" panose="02020603050405020304" pitchFamily="18" charset="0"/>
                <a:cs typeface="Times New Roman" panose="02020603050405020304" pitchFamily="18" charset="0"/>
              </a:rPr>
              <a:t>sections (n=4). Graph is presented </a:t>
            </a:r>
            <a:r>
              <a:rPr lang="en-US" altLang="ko-KR" sz="1350" dirty="0">
                <a:solidFill>
                  <a:srgbClr val="7030A0"/>
                </a:solidFill>
                <a:latin typeface="Times New Roman" panose="02020603050405020304" pitchFamily="18" charset="0"/>
                <a:cs typeface="Times New Roman" panose="02020603050405020304" pitchFamily="18" charset="0"/>
              </a:rPr>
              <a:t>as the number of </a:t>
            </a:r>
            <a:r>
              <a:rPr lang="en-US" altLang="ko-KR" sz="1350" dirty="0" smtClean="0">
                <a:solidFill>
                  <a:srgbClr val="7030A0"/>
                </a:solidFill>
                <a:latin typeface="Times New Roman" panose="02020603050405020304" pitchFamily="18" charset="0"/>
                <a:cs typeface="Times New Roman" panose="02020603050405020304" pitchFamily="18" charset="0"/>
              </a:rPr>
              <a:t>large vessels. </a:t>
            </a:r>
            <a:r>
              <a:rPr lang="en-US" altLang="ko-KR" sz="1400" dirty="0">
                <a:solidFill>
                  <a:srgbClr val="7030A0"/>
                </a:solidFill>
                <a:latin typeface="Times New Roman" panose="02020603050405020304" pitchFamily="18" charset="0"/>
                <a:cs typeface="Times New Roman" panose="02020603050405020304" pitchFamily="18" charset="0"/>
              </a:rPr>
              <a:t>Data are presented as the mean ± </a:t>
            </a:r>
            <a:r>
              <a:rPr lang="en-US" altLang="ko-KR" sz="1400" dirty="0" err="1">
                <a:solidFill>
                  <a:srgbClr val="7030A0"/>
                </a:solidFill>
                <a:latin typeface="Times New Roman" panose="02020603050405020304" pitchFamily="18" charset="0"/>
                <a:cs typeface="Times New Roman" panose="02020603050405020304" pitchFamily="18" charset="0"/>
              </a:rPr>
              <a:t>s.e.m</a:t>
            </a:r>
            <a:r>
              <a:rPr lang="en-US" altLang="ko-KR" sz="1400" dirty="0" smtClean="0">
                <a:solidFill>
                  <a:srgbClr val="7030A0"/>
                </a:solidFill>
                <a:latin typeface="Times New Roman" panose="02020603050405020304" pitchFamily="18" charset="0"/>
                <a:cs typeface="Times New Roman" panose="02020603050405020304" pitchFamily="18" charset="0"/>
              </a:rPr>
              <a:t>.</a:t>
            </a:r>
            <a:endParaRPr lang="ko-KR" altLang="ko-KR" sz="1400" dirty="0">
              <a:solidFill>
                <a:srgbClr val="7030A0"/>
              </a:solidFill>
              <a:latin typeface="Times New Roman" panose="02020603050405020304" pitchFamily="18" charset="0"/>
              <a:cs typeface="Times New Roman" panose="02020603050405020304" pitchFamily="18" charset="0"/>
            </a:endParaRPr>
          </a:p>
        </p:txBody>
      </p:sp>
      <p:grpSp>
        <p:nvGrpSpPr>
          <p:cNvPr id="2" name="그룹 1"/>
          <p:cNvGrpSpPr/>
          <p:nvPr/>
        </p:nvGrpSpPr>
        <p:grpSpPr>
          <a:xfrm>
            <a:off x="884645" y="1650066"/>
            <a:ext cx="3823438" cy="3718368"/>
            <a:chOff x="1613535" y="878081"/>
            <a:chExt cx="6662190" cy="5472808"/>
          </a:xfrm>
        </p:grpSpPr>
        <p:pic>
          <p:nvPicPr>
            <p:cNvPr id="6" name="그림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3132" y="1253236"/>
              <a:ext cx="3121152" cy="2340864"/>
            </a:xfrm>
            <a:prstGeom prst="rect">
              <a:avLst/>
            </a:prstGeom>
          </p:spPr>
        </p:pic>
        <p:pic>
          <p:nvPicPr>
            <p:cNvPr id="7" name="그림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3535" y="1253236"/>
              <a:ext cx="3121152" cy="2340864"/>
            </a:xfrm>
            <a:prstGeom prst="rect">
              <a:avLst/>
            </a:prstGeom>
          </p:spPr>
        </p:pic>
        <p:pic>
          <p:nvPicPr>
            <p:cNvPr id="8" name="그림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3535" y="4010025"/>
              <a:ext cx="3121152" cy="2340864"/>
            </a:xfrm>
            <a:prstGeom prst="rect">
              <a:avLst/>
            </a:prstGeom>
          </p:spPr>
        </p:pic>
        <p:pic>
          <p:nvPicPr>
            <p:cNvPr id="9" name="그림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83132" y="4010025"/>
              <a:ext cx="3121152" cy="2340864"/>
            </a:xfrm>
            <a:prstGeom prst="rect">
              <a:avLst/>
            </a:prstGeom>
          </p:spPr>
        </p:pic>
        <p:cxnSp>
          <p:nvCxnSpPr>
            <p:cNvPr id="13" name="직선 화살표 연결선 12"/>
            <p:cNvCxnSpPr/>
            <p:nvPr/>
          </p:nvCxnSpPr>
          <p:spPr>
            <a:xfrm>
              <a:off x="2314575" y="1731710"/>
              <a:ext cx="144000" cy="17145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직선 화살표 연결선 13"/>
            <p:cNvCxnSpPr/>
            <p:nvPr/>
          </p:nvCxnSpPr>
          <p:spPr>
            <a:xfrm>
              <a:off x="2170575" y="2084135"/>
              <a:ext cx="144000" cy="17145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직선 화살표 연결선 14"/>
            <p:cNvCxnSpPr/>
            <p:nvPr/>
          </p:nvCxnSpPr>
          <p:spPr>
            <a:xfrm>
              <a:off x="2904000" y="2665160"/>
              <a:ext cx="144000" cy="17145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직선 화살표 연결선 15"/>
            <p:cNvCxnSpPr/>
            <p:nvPr/>
          </p:nvCxnSpPr>
          <p:spPr>
            <a:xfrm>
              <a:off x="3561225" y="1998410"/>
              <a:ext cx="144000" cy="17145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 name="직선 화살표 연결선 17"/>
            <p:cNvCxnSpPr/>
            <p:nvPr/>
          </p:nvCxnSpPr>
          <p:spPr>
            <a:xfrm>
              <a:off x="2458575" y="4424999"/>
              <a:ext cx="144000" cy="17145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직선 화살표 연결선 18"/>
            <p:cNvCxnSpPr/>
            <p:nvPr/>
          </p:nvCxnSpPr>
          <p:spPr>
            <a:xfrm>
              <a:off x="2476495" y="5653724"/>
              <a:ext cx="144000" cy="17145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직선 화살표 연결선 19"/>
            <p:cNvCxnSpPr/>
            <p:nvPr/>
          </p:nvCxnSpPr>
          <p:spPr>
            <a:xfrm>
              <a:off x="2862515" y="6072824"/>
              <a:ext cx="144000" cy="17145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직선 화살표 연결선 20"/>
            <p:cNvCxnSpPr/>
            <p:nvPr/>
          </p:nvCxnSpPr>
          <p:spPr>
            <a:xfrm>
              <a:off x="3674084" y="5059110"/>
              <a:ext cx="144000" cy="17145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직선 화살표 연결선 22"/>
            <p:cNvCxnSpPr/>
            <p:nvPr/>
          </p:nvCxnSpPr>
          <p:spPr>
            <a:xfrm>
              <a:off x="5093005" y="2322260"/>
              <a:ext cx="144000" cy="17145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직선 화살표 연결선 23"/>
            <p:cNvCxnSpPr/>
            <p:nvPr/>
          </p:nvCxnSpPr>
          <p:spPr>
            <a:xfrm>
              <a:off x="6199708" y="2825245"/>
              <a:ext cx="144000" cy="17145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5" name="직선 화살표 연결선 24"/>
            <p:cNvCxnSpPr/>
            <p:nvPr/>
          </p:nvCxnSpPr>
          <p:spPr>
            <a:xfrm>
              <a:off x="6961708" y="1731710"/>
              <a:ext cx="140132" cy="85725"/>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7" name="직선 화살표 연결선 26"/>
            <p:cNvCxnSpPr/>
            <p:nvPr/>
          </p:nvCxnSpPr>
          <p:spPr>
            <a:xfrm>
              <a:off x="5614988" y="1314450"/>
              <a:ext cx="166687" cy="47625"/>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9" name="직선 화살표 연결선 28"/>
            <p:cNvCxnSpPr/>
            <p:nvPr/>
          </p:nvCxnSpPr>
          <p:spPr>
            <a:xfrm>
              <a:off x="5165005" y="5111942"/>
              <a:ext cx="96317" cy="13703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직선 화살표 연결선 30"/>
            <p:cNvCxnSpPr/>
            <p:nvPr/>
          </p:nvCxnSpPr>
          <p:spPr>
            <a:xfrm>
              <a:off x="6706310" y="4527934"/>
              <a:ext cx="96317" cy="137030"/>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2" name="직선 화살표 연결선 31"/>
            <p:cNvCxnSpPr/>
            <p:nvPr/>
          </p:nvCxnSpPr>
          <p:spPr>
            <a:xfrm>
              <a:off x="5877825" y="5869119"/>
              <a:ext cx="99113" cy="122106"/>
            </a:xfrm>
            <a:prstGeom prst="straightConnector1">
              <a:avLst/>
            </a:prstGeom>
            <a:ln>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904000" y="878081"/>
              <a:ext cx="2076016" cy="407696"/>
            </a:xfrm>
            <a:prstGeom prst="rect">
              <a:avLst/>
            </a:prstGeom>
            <a:noFill/>
          </p:spPr>
          <p:txBody>
            <a:bodyPr wrap="square" rtlCol="0">
              <a:spAutoFit/>
            </a:bodyPr>
            <a:lstStyle/>
            <a:p>
              <a:r>
                <a:rPr lang="en-US" altLang="ko-KR" sz="1200" dirty="0" smtClean="0"/>
                <a:t>WT</a:t>
              </a:r>
              <a:endParaRPr lang="ko-KR" altLang="en-US" sz="1200" dirty="0"/>
            </a:p>
          </p:txBody>
        </p:sp>
        <p:sp>
          <p:nvSpPr>
            <p:cNvPr id="37" name="TextBox 36"/>
            <p:cNvSpPr txBox="1"/>
            <p:nvPr/>
          </p:nvSpPr>
          <p:spPr>
            <a:xfrm>
              <a:off x="6199709" y="878081"/>
              <a:ext cx="2076016" cy="407696"/>
            </a:xfrm>
            <a:prstGeom prst="rect">
              <a:avLst/>
            </a:prstGeom>
            <a:noFill/>
          </p:spPr>
          <p:txBody>
            <a:bodyPr wrap="square" rtlCol="0">
              <a:spAutoFit/>
            </a:bodyPr>
            <a:lstStyle/>
            <a:p>
              <a:r>
                <a:rPr lang="en-US" altLang="ko-KR" sz="1200" dirty="0" smtClean="0"/>
                <a:t>WT</a:t>
              </a:r>
              <a:endParaRPr lang="ko-KR" altLang="en-US" sz="1200" dirty="0"/>
            </a:p>
          </p:txBody>
        </p:sp>
        <p:sp>
          <p:nvSpPr>
            <p:cNvPr id="38" name="TextBox 37"/>
            <p:cNvSpPr txBox="1"/>
            <p:nvPr/>
          </p:nvSpPr>
          <p:spPr>
            <a:xfrm>
              <a:off x="2620494" y="3659622"/>
              <a:ext cx="2076016" cy="407696"/>
            </a:xfrm>
            <a:prstGeom prst="rect">
              <a:avLst/>
            </a:prstGeom>
            <a:noFill/>
          </p:spPr>
          <p:txBody>
            <a:bodyPr wrap="square" rtlCol="0">
              <a:spAutoFit/>
            </a:bodyPr>
            <a:lstStyle/>
            <a:p>
              <a:r>
                <a:rPr lang="en-US" altLang="ko-KR" sz="1200" dirty="0"/>
                <a:t>TGFBI KO</a:t>
              </a:r>
              <a:endParaRPr lang="ko-KR" altLang="en-US" sz="1200" dirty="0"/>
            </a:p>
          </p:txBody>
        </p:sp>
        <p:sp>
          <p:nvSpPr>
            <p:cNvPr id="39" name="TextBox 38"/>
            <p:cNvSpPr txBox="1"/>
            <p:nvPr/>
          </p:nvSpPr>
          <p:spPr>
            <a:xfrm>
              <a:off x="5876712" y="3659622"/>
              <a:ext cx="2076016" cy="407696"/>
            </a:xfrm>
            <a:prstGeom prst="rect">
              <a:avLst/>
            </a:prstGeom>
            <a:noFill/>
          </p:spPr>
          <p:txBody>
            <a:bodyPr wrap="square" rtlCol="0">
              <a:spAutoFit/>
            </a:bodyPr>
            <a:lstStyle/>
            <a:p>
              <a:r>
                <a:rPr lang="en-US" altLang="ko-KR" sz="1200" dirty="0" smtClean="0"/>
                <a:t>TGFBI KO</a:t>
              </a:r>
              <a:endParaRPr lang="ko-KR" altLang="en-US" sz="1200" dirty="0"/>
            </a:p>
          </p:txBody>
        </p:sp>
      </p:grpSp>
      <p:sp>
        <p:nvSpPr>
          <p:cNvPr id="3" name="TextBox 2"/>
          <p:cNvSpPr txBox="1"/>
          <p:nvPr/>
        </p:nvSpPr>
        <p:spPr>
          <a:xfrm>
            <a:off x="616898" y="1260389"/>
            <a:ext cx="752717" cy="369332"/>
          </a:xfrm>
          <a:prstGeom prst="rect">
            <a:avLst/>
          </a:prstGeom>
          <a:noFill/>
        </p:spPr>
        <p:txBody>
          <a:bodyPr wrap="square" rtlCol="0">
            <a:spAutoFit/>
          </a:bodyPr>
          <a:lstStyle/>
          <a:p>
            <a:r>
              <a:rPr lang="en-US" altLang="ko-KR" b="1" dirty="0" smtClean="0">
                <a:latin typeface="Times New Roman" panose="02020603050405020304" pitchFamily="18" charset="0"/>
                <a:cs typeface="Times New Roman" panose="02020603050405020304" pitchFamily="18" charset="0"/>
              </a:rPr>
              <a:t>a</a:t>
            </a:r>
            <a:endParaRPr lang="ko-KR" altLang="en-US" b="1" dirty="0">
              <a:latin typeface="Times New Roman" panose="02020603050405020304" pitchFamily="18" charset="0"/>
              <a:cs typeface="Times New Roman" panose="02020603050405020304" pitchFamily="18" charset="0"/>
            </a:endParaRPr>
          </a:p>
        </p:txBody>
      </p:sp>
      <p:sp>
        <p:nvSpPr>
          <p:cNvPr id="57" name="TextBox 56"/>
          <p:cNvSpPr txBox="1"/>
          <p:nvPr/>
        </p:nvSpPr>
        <p:spPr>
          <a:xfrm>
            <a:off x="5135357" y="1400432"/>
            <a:ext cx="752717" cy="369332"/>
          </a:xfrm>
          <a:prstGeom prst="rect">
            <a:avLst/>
          </a:prstGeom>
          <a:noFill/>
        </p:spPr>
        <p:txBody>
          <a:bodyPr wrap="square" rtlCol="0">
            <a:spAutoFit/>
          </a:bodyPr>
          <a:lstStyle/>
          <a:p>
            <a:r>
              <a:rPr lang="en-US" altLang="ko-KR" b="1" dirty="0" smtClean="0">
                <a:latin typeface="Times New Roman" panose="02020603050405020304" pitchFamily="18" charset="0"/>
                <a:cs typeface="Times New Roman" panose="02020603050405020304" pitchFamily="18" charset="0"/>
              </a:rPr>
              <a:t>b</a:t>
            </a:r>
            <a:endParaRPr lang="ko-KR" altLang="en-US" b="1" dirty="0">
              <a:latin typeface="Times New Roman" panose="02020603050405020304" pitchFamily="18" charset="0"/>
              <a:cs typeface="Times New Roman" panose="02020603050405020304" pitchFamily="18" charset="0"/>
            </a:endParaRPr>
          </a:p>
        </p:txBody>
      </p:sp>
      <p:sp>
        <p:nvSpPr>
          <p:cNvPr id="58" name="직사각형 57"/>
          <p:cNvSpPr/>
          <p:nvPr/>
        </p:nvSpPr>
        <p:spPr>
          <a:xfrm rot="16200000">
            <a:off x="4846594" y="3383961"/>
            <a:ext cx="2128853" cy="323165"/>
          </a:xfrm>
          <a:prstGeom prst="rect">
            <a:avLst/>
          </a:prstGeom>
        </p:spPr>
        <p:txBody>
          <a:bodyPr wrap="none">
            <a:spAutoFit/>
          </a:bodyPr>
          <a:lstStyle/>
          <a:p>
            <a:pPr algn="ctr"/>
            <a:r>
              <a:rPr lang="en-US" altLang="ko-KR" sz="1500" b="1" dirty="0" smtClean="0">
                <a:latin typeface="Times New Roman" pitchFamily="18" charset="0"/>
                <a:cs typeface="Times New Roman" pitchFamily="18" charset="0"/>
              </a:rPr>
              <a:t>Large vessels (per filed)</a:t>
            </a:r>
            <a:endParaRPr lang="ko-KR" altLang="en-US" sz="1500" b="1" dirty="0">
              <a:latin typeface="Times New Roman" pitchFamily="18" charset="0"/>
              <a:cs typeface="Times New Roman" pitchFamily="18" charset="0"/>
            </a:endParaRPr>
          </a:p>
        </p:txBody>
      </p:sp>
      <p:graphicFrame>
        <p:nvGraphicFramePr>
          <p:cNvPr id="59" name="차트 58"/>
          <p:cNvGraphicFramePr>
            <a:graphicFrameLocks/>
          </p:cNvGraphicFramePr>
          <p:nvPr>
            <p:extLst>
              <p:ext uri="{D42A27DB-BD31-4B8C-83A1-F6EECF244321}">
                <p14:modId xmlns:p14="http://schemas.microsoft.com/office/powerpoint/2010/main" val="1785124675"/>
              </p:ext>
            </p:extLst>
          </p:nvPr>
        </p:nvGraphicFramePr>
        <p:xfrm>
          <a:off x="6072602" y="2530238"/>
          <a:ext cx="2329183" cy="2364524"/>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423695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그림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2302" y="2263227"/>
            <a:ext cx="3012281" cy="2409825"/>
          </a:xfrm>
          <a:prstGeom prst="rect">
            <a:avLst/>
          </a:prstGeom>
        </p:spPr>
      </p:pic>
      <p:pic>
        <p:nvPicPr>
          <p:cNvPr id="11" name="그림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30951" y="2263226"/>
            <a:ext cx="3012281" cy="2409825"/>
          </a:xfrm>
          <a:prstGeom prst="rect">
            <a:avLst/>
          </a:prstGeom>
        </p:spPr>
      </p:pic>
      <p:sp>
        <p:nvSpPr>
          <p:cNvPr id="13" name="TextBox 12"/>
          <p:cNvSpPr txBox="1"/>
          <p:nvPr/>
        </p:nvSpPr>
        <p:spPr>
          <a:xfrm>
            <a:off x="3214988" y="1917056"/>
            <a:ext cx="405880" cy="276999"/>
          </a:xfrm>
          <a:prstGeom prst="rect">
            <a:avLst/>
          </a:prstGeom>
          <a:noFill/>
        </p:spPr>
        <p:txBody>
          <a:bodyPr wrap="none" rtlCol="0">
            <a:spAutoFit/>
          </a:bodyPr>
          <a:lstStyle/>
          <a:p>
            <a:pPr algn="ctr"/>
            <a:r>
              <a:rPr lang="en-US" altLang="ko-KR" sz="1200" b="1" dirty="0" smtClean="0">
                <a:latin typeface="Times New Roman" pitchFamily="18" charset="0"/>
                <a:cs typeface="Times New Roman" pitchFamily="18" charset="0"/>
              </a:rPr>
              <a:t>NC</a:t>
            </a:r>
            <a:endParaRPr lang="ko-KR" altLang="en-US" sz="1200" b="1" dirty="0">
              <a:latin typeface="Times New Roman" pitchFamily="18" charset="0"/>
              <a:cs typeface="Times New Roman" pitchFamily="18" charset="0"/>
            </a:endParaRPr>
          </a:p>
        </p:txBody>
      </p:sp>
      <p:sp>
        <p:nvSpPr>
          <p:cNvPr id="14" name="TextBox 13"/>
          <p:cNvSpPr txBox="1"/>
          <p:nvPr/>
        </p:nvSpPr>
        <p:spPr>
          <a:xfrm>
            <a:off x="5920747" y="1917056"/>
            <a:ext cx="1695144" cy="276999"/>
          </a:xfrm>
          <a:prstGeom prst="rect">
            <a:avLst/>
          </a:prstGeom>
          <a:noFill/>
        </p:spPr>
        <p:txBody>
          <a:bodyPr wrap="none" rtlCol="0">
            <a:spAutoFit/>
          </a:bodyPr>
          <a:lstStyle/>
          <a:p>
            <a:pPr algn="ctr"/>
            <a:r>
              <a:rPr lang="en-US" altLang="ko-KR" sz="1200" b="1" dirty="0" smtClean="0">
                <a:latin typeface="Times New Roman" pitchFamily="18" charset="0"/>
                <a:cs typeface="Times New Roman" pitchFamily="18" charset="0"/>
              </a:rPr>
              <a:t>NC + TGFBI 25 </a:t>
            </a:r>
            <a:r>
              <a:rPr lang="el-GR" altLang="ko-KR" sz="1200" b="1" dirty="0">
                <a:latin typeface="Times New Roman" pitchFamily="18" charset="0"/>
                <a:cs typeface="Times New Roman" pitchFamily="18" charset="0"/>
              </a:rPr>
              <a:t>μ</a:t>
            </a:r>
            <a:r>
              <a:rPr lang="en-US" altLang="ko-KR" sz="1200" b="1" dirty="0">
                <a:latin typeface="Times New Roman" pitchFamily="18" charset="0"/>
                <a:cs typeface="Times New Roman" pitchFamily="18" charset="0"/>
              </a:rPr>
              <a:t>g/ml</a:t>
            </a:r>
            <a:r>
              <a:rPr lang="en-US" altLang="ko-KR" sz="1200" b="1" dirty="0" smtClean="0">
                <a:latin typeface="Times New Roman" pitchFamily="18" charset="0"/>
                <a:cs typeface="Times New Roman" pitchFamily="18" charset="0"/>
              </a:rPr>
              <a:t> </a:t>
            </a:r>
            <a:endParaRPr lang="ko-KR" altLang="en-US" sz="1200" b="1" dirty="0">
              <a:latin typeface="Times New Roman" pitchFamily="18" charset="0"/>
              <a:cs typeface="Times New Roman" pitchFamily="18" charset="0"/>
            </a:endParaRPr>
          </a:p>
        </p:txBody>
      </p:sp>
      <p:sp>
        <p:nvSpPr>
          <p:cNvPr id="15" name="TextBox 14"/>
          <p:cNvSpPr txBox="1"/>
          <p:nvPr/>
        </p:nvSpPr>
        <p:spPr>
          <a:xfrm>
            <a:off x="0" y="58189"/>
            <a:ext cx="9069185" cy="715581"/>
          </a:xfrm>
          <a:prstGeom prst="rect">
            <a:avLst/>
          </a:prstGeom>
          <a:noFill/>
        </p:spPr>
        <p:txBody>
          <a:bodyPr wrap="square" rtlCol="0">
            <a:spAutoFit/>
          </a:bodyPr>
          <a:lstStyle/>
          <a:p>
            <a:r>
              <a:rPr lang="en-US" altLang="ko-KR" sz="1350" b="1" dirty="0">
                <a:latin typeface="Times New Roman" panose="02020603050405020304" pitchFamily="18" charset="0"/>
                <a:cs typeface="Times New Roman" panose="02020603050405020304" pitchFamily="18" charset="0"/>
              </a:rPr>
              <a:t>Supplementary Figure 3. Effects of TGFBI on SVEC-10 endothelial cells cultured under normal culture conditions. </a:t>
            </a:r>
            <a:r>
              <a:rPr lang="en-US" altLang="ko-KR" sz="1350" dirty="0">
                <a:latin typeface="Times New Roman" panose="02020603050405020304" pitchFamily="18" charset="0"/>
                <a:cs typeface="Times New Roman" panose="02020603050405020304" pitchFamily="18" charset="0"/>
              </a:rPr>
              <a:t>SVEC-10 endothelial cells were either pre-treated with TGFBI at the indicated concentration or untreated for 30 min and seeded and then incubated. Representative images of the tube structure were photographed after 6 h incubation.</a:t>
            </a:r>
            <a:endParaRPr lang="en-US" altLang="ko-KR" sz="135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9666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8189"/>
            <a:ext cx="9069185" cy="1092607"/>
          </a:xfrm>
          <a:prstGeom prst="rect">
            <a:avLst/>
          </a:prstGeom>
          <a:noFill/>
        </p:spPr>
        <p:txBody>
          <a:bodyPr wrap="square" rtlCol="0">
            <a:spAutoFit/>
          </a:bodyPr>
          <a:lstStyle/>
          <a:p>
            <a:r>
              <a:rPr lang="en-US" altLang="ko-KR" sz="1300" b="1" dirty="0" smtClean="0">
                <a:latin typeface="Times New Roman" panose="02020603050405020304" pitchFamily="18" charset="0"/>
                <a:cs typeface="Times New Roman" panose="02020603050405020304" pitchFamily="18" charset="0"/>
              </a:rPr>
              <a:t>Supplementary Figure 4. </a:t>
            </a:r>
            <a:r>
              <a:rPr lang="en-US" altLang="ko-KR" sz="1300" dirty="0" smtClean="0">
                <a:latin typeface="Times New Roman" panose="02020603050405020304" pitchFamily="18" charset="0"/>
                <a:cs typeface="Times New Roman" panose="02020603050405020304" pitchFamily="18" charset="0"/>
              </a:rPr>
              <a:t>Schematic illustrations of the knockout strategy for TGFBI gene. Exon </a:t>
            </a:r>
            <a:r>
              <a:rPr lang="en-US" altLang="ko-KR" sz="1300" dirty="0">
                <a:latin typeface="Times New Roman" panose="02020603050405020304" pitchFamily="18" charset="0"/>
                <a:cs typeface="Times New Roman" panose="02020603050405020304" pitchFamily="18" charset="0"/>
              </a:rPr>
              <a:t>3 with a </a:t>
            </a:r>
            <a:r>
              <a:rPr lang="en-US" altLang="ko-KR" sz="1300" dirty="0" err="1">
                <a:latin typeface="Times New Roman" panose="02020603050405020304" pitchFamily="18" charset="0"/>
                <a:cs typeface="Times New Roman" panose="02020603050405020304" pitchFamily="18" charset="0"/>
              </a:rPr>
              <a:t>neomycins</a:t>
            </a:r>
            <a:r>
              <a:rPr lang="en-US" altLang="ko-KR" sz="1300" dirty="0">
                <a:latin typeface="Times New Roman" panose="02020603050405020304" pitchFamily="18" charset="0"/>
                <a:cs typeface="Times New Roman" panose="02020603050405020304" pitchFamily="18" charset="0"/>
              </a:rPr>
              <a:t> cassette that was removed through </a:t>
            </a:r>
            <a:r>
              <a:rPr lang="en-US" altLang="ko-KR" sz="1300" dirty="0" err="1">
                <a:latin typeface="Times New Roman" panose="02020603050405020304" pitchFamily="18" charset="0"/>
                <a:cs typeface="Times New Roman" panose="02020603050405020304" pitchFamily="18" charset="0"/>
              </a:rPr>
              <a:t>Flp</a:t>
            </a:r>
            <a:r>
              <a:rPr lang="en-US" altLang="ko-KR" sz="1300" dirty="0">
                <a:latin typeface="Times New Roman" panose="02020603050405020304" pitchFamily="18" charset="0"/>
                <a:cs typeface="Times New Roman" panose="02020603050405020304" pitchFamily="18" charset="0"/>
              </a:rPr>
              <a:t>-mediated recombination</a:t>
            </a:r>
            <a:r>
              <a:rPr lang="en-US" altLang="ko-KR" sz="1300" dirty="0" smtClean="0">
                <a:latin typeface="Times New Roman" panose="02020603050405020304" pitchFamily="18" charset="0"/>
                <a:cs typeface="Times New Roman" panose="02020603050405020304" pitchFamily="18" charset="0"/>
              </a:rPr>
              <a:t>.</a:t>
            </a:r>
          </a:p>
          <a:p>
            <a:r>
              <a:rPr lang="en-US" altLang="ko-KR" sz="1300" dirty="0" smtClean="0">
                <a:latin typeface="Times New Roman" panose="02020603050405020304" pitchFamily="18" charset="0"/>
                <a:cs typeface="Times New Roman" panose="02020603050405020304" pitchFamily="18" charset="0"/>
              </a:rPr>
              <a:t> </a:t>
            </a:r>
          </a:p>
          <a:p>
            <a:endParaRPr lang="en-US" altLang="ko-KR" sz="1300" dirty="0">
              <a:latin typeface="Times New Roman" panose="02020603050405020304" pitchFamily="18" charset="0"/>
              <a:cs typeface="Times New Roman" panose="02020603050405020304" pitchFamily="18" charset="0"/>
            </a:endParaRPr>
          </a:p>
          <a:p>
            <a:endParaRPr lang="ko-KR" altLang="en-US" sz="1300" dirty="0">
              <a:latin typeface="Times New Roman" panose="02020603050405020304" pitchFamily="18" charset="0"/>
              <a:cs typeface="Times New Roman" panose="02020603050405020304" pitchFamily="18" charset="0"/>
            </a:endParaRPr>
          </a:p>
        </p:txBody>
      </p:sp>
      <p:grpSp>
        <p:nvGrpSpPr>
          <p:cNvPr id="5" name="그룹 4"/>
          <p:cNvGrpSpPr/>
          <p:nvPr/>
        </p:nvGrpSpPr>
        <p:grpSpPr>
          <a:xfrm>
            <a:off x="343843" y="908720"/>
            <a:ext cx="8615633" cy="5752186"/>
            <a:chOff x="251520" y="704478"/>
            <a:chExt cx="8615633" cy="5752186"/>
          </a:xfrm>
        </p:grpSpPr>
        <p:grpSp>
          <p:nvGrpSpPr>
            <p:cNvPr id="6" name="그룹 5"/>
            <p:cNvGrpSpPr/>
            <p:nvPr/>
          </p:nvGrpSpPr>
          <p:grpSpPr>
            <a:xfrm>
              <a:off x="251520" y="704478"/>
              <a:ext cx="8451757" cy="4812754"/>
              <a:chOff x="539552" y="1556792"/>
              <a:chExt cx="8451757" cy="4812754"/>
            </a:xfrm>
          </p:grpSpPr>
          <p:sp>
            <p:nvSpPr>
              <p:cNvPr id="11" name="직사각형 10"/>
              <p:cNvSpPr/>
              <p:nvPr/>
            </p:nvSpPr>
            <p:spPr>
              <a:xfrm>
                <a:off x="1823961" y="5833899"/>
                <a:ext cx="195595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TGFBI knockout allele</a:t>
                </a:r>
                <a:endParaRPr lang="ko-KR" altLang="en-US" sz="1000" b="1" dirty="0">
                  <a:solidFill>
                    <a:schemeClr val="tx1"/>
                  </a:solidFill>
                </a:endParaRPr>
              </a:p>
            </p:txBody>
          </p:sp>
          <p:grpSp>
            <p:nvGrpSpPr>
              <p:cNvPr id="12" name="그룹 11"/>
              <p:cNvGrpSpPr/>
              <p:nvPr/>
            </p:nvGrpSpPr>
            <p:grpSpPr>
              <a:xfrm>
                <a:off x="1825219" y="4300686"/>
                <a:ext cx="7100331" cy="2068860"/>
                <a:chOff x="1825219" y="4300686"/>
                <a:chExt cx="7100331" cy="2068860"/>
              </a:xfrm>
            </p:grpSpPr>
            <p:grpSp>
              <p:nvGrpSpPr>
                <p:cNvPr id="69" name="그룹 68"/>
                <p:cNvGrpSpPr/>
                <p:nvPr/>
              </p:nvGrpSpPr>
              <p:grpSpPr>
                <a:xfrm>
                  <a:off x="1825219" y="4300686"/>
                  <a:ext cx="7100331" cy="2068860"/>
                  <a:chOff x="1825219" y="4300686"/>
                  <a:chExt cx="7100331" cy="2068860"/>
                </a:xfrm>
              </p:grpSpPr>
              <p:grpSp>
                <p:nvGrpSpPr>
                  <p:cNvPr id="71" name="그룹 70"/>
                  <p:cNvGrpSpPr/>
                  <p:nvPr/>
                </p:nvGrpSpPr>
                <p:grpSpPr>
                  <a:xfrm>
                    <a:off x="3773209" y="4300686"/>
                    <a:ext cx="5152341" cy="2068860"/>
                    <a:chOff x="3773209" y="4300686"/>
                    <a:chExt cx="5152341" cy="2068860"/>
                  </a:xfrm>
                </p:grpSpPr>
                <p:cxnSp>
                  <p:nvCxnSpPr>
                    <p:cNvPr id="73" name="직선 화살표 연결선 72"/>
                    <p:cNvCxnSpPr/>
                    <p:nvPr/>
                  </p:nvCxnSpPr>
                  <p:spPr>
                    <a:xfrm>
                      <a:off x="4613347" y="4869160"/>
                      <a:ext cx="0" cy="792089"/>
                    </a:xfrm>
                    <a:prstGeom prst="straightConnector1">
                      <a:avLst/>
                    </a:prstGeom>
                    <a:ln w="12700" cmpd="sng">
                      <a:solidFill>
                        <a:srgbClr val="FFC000"/>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4" name="직선 화살표 연결선 73"/>
                    <p:cNvCxnSpPr/>
                    <p:nvPr/>
                  </p:nvCxnSpPr>
                  <p:spPr>
                    <a:xfrm>
                      <a:off x="5402994" y="4869159"/>
                      <a:ext cx="0" cy="216025"/>
                    </a:xfrm>
                    <a:prstGeom prst="straightConnector1">
                      <a:avLst/>
                    </a:prstGeom>
                    <a:ln w="12700" cmpd="sng">
                      <a:solidFill>
                        <a:srgbClr val="FFC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75" name="직선 화살표 연결선 74"/>
                    <p:cNvCxnSpPr/>
                    <p:nvPr/>
                  </p:nvCxnSpPr>
                  <p:spPr>
                    <a:xfrm flipH="1">
                      <a:off x="4628026" y="5085184"/>
                      <a:ext cx="774968" cy="180020"/>
                    </a:xfrm>
                    <a:prstGeom prst="straightConnector1">
                      <a:avLst/>
                    </a:prstGeom>
                    <a:ln w="12700" cmpd="sng">
                      <a:solidFill>
                        <a:srgbClr val="FFC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grpSp>
                  <p:nvGrpSpPr>
                    <p:cNvPr id="76" name="그룹 75"/>
                    <p:cNvGrpSpPr/>
                    <p:nvPr/>
                  </p:nvGrpSpPr>
                  <p:grpSpPr>
                    <a:xfrm>
                      <a:off x="3773209" y="5589240"/>
                      <a:ext cx="4543207" cy="780306"/>
                      <a:chOff x="2595972" y="5457006"/>
                      <a:chExt cx="4543207" cy="780306"/>
                    </a:xfrm>
                  </p:grpSpPr>
                  <p:grpSp>
                    <p:nvGrpSpPr>
                      <p:cNvPr id="104" name="그룹 103"/>
                      <p:cNvGrpSpPr/>
                      <p:nvPr/>
                    </p:nvGrpSpPr>
                    <p:grpSpPr>
                      <a:xfrm>
                        <a:off x="2595972" y="5623926"/>
                        <a:ext cx="4543207" cy="613386"/>
                        <a:chOff x="2843808" y="4327782"/>
                        <a:chExt cx="4543207" cy="613386"/>
                      </a:xfrm>
                    </p:grpSpPr>
                    <p:sp>
                      <p:nvSpPr>
                        <p:cNvPr id="111" name="오른쪽 화살표 110"/>
                        <p:cNvSpPr/>
                        <p:nvPr/>
                      </p:nvSpPr>
                      <p:spPr>
                        <a:xfrm>
                          <a:off x="3322755" y="4689140"/>
                          <a:ext cx="144016" cy="7200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2" name="오른쪽 화살표 111"/>
                        <p:cNvSpPr/>
                        <p:nvPr/>
                      </p:nvSpPr>
                      <p:spPr>
                        <a:xfrm rot="10800000">
                          <a:off x="3961563" y="4689138"/>
                          <a:ext cx="144000" cy="7201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3" name="직사각형 112"/>
                        <p:cNvSpPr/>
                        <p:nvPr/>
                      </p:nvSpPr>
                      <p:spPr>
                        <a:xfrm>
                          <a:off x="3210551" y="4797152"/>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S1</a:t>
                          </a:r>
                          <a:endParaRPr lang="ko-KR" altLang="en-US" sz="1000" b="1" dirty="0">
                            <a:solidFill>
                              <a:schemeClr val="tx1"/>
                            </a:solidFill>
                          </a:endParaRPr>
                        </a:p>
                      </p:txBody>
                    </p:sp>
                    <p:grpSp>
                      <p:nvGrpSpPr>
                        <p:cNvPr id="114" name="그룹 113"/>
                        <p:cNvGrpSpPr/>
                        <p:nvPr/>
                      </p:nvGrpSpPr>
                      <p:grpSpPr>
                        <a:xfrm>
                          <a:off x="2843808" y="4327782"/>
                          <a:ext cx="4543207" cy="293765"/>
                          <a:chOff x="2843808" y="4327782"/>
                          <a:chExt cx="4543207" cy="293765"/>
                        </a:xfrm>
                      </p:grpSpPr>
                      <p:cxnSp>
                        <p:nvCxnSpPr>
                          <p:cNvPr id="116" name="직선 연결선 115"/>
                          <p:cNvCxnSpPr/>
                          <p:nvPr/>
                        </p:nvCxnSpPr>
                        <p:spPr>
                          <a:xfrm>
                            <a:off x="2843808" y="4473339"/>
                            <a:ext cx="136541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직선 연결선 116"/>
                          <p:cNvCxnSpPr/>
                          <p:nvPr/>
                        </p:nvCxnSpPr>
                        <p:spPr>
                          <a:xfrm>
                            <a:off x="4104336" y="4473116"/>
                            <a:ext cx="3282679" cy="441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이등변 삼각형 117"/>
                          <p:cNvSpPr/>
                          <p:nvPr/>
                        </p:nvSpPr>
                        <p:spPr>
                          <a:xfrm rot="5400000">
                            <a:off x="3591476" y="4422216"/>
                            <a:ext cx="288034" cy="10224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9" name="직사각형 118"/>
                          <p:cNvSpPr/>
                          <p:nvPr/>
                        </p:nvSpPr>
                        <p:spPr>
                          <a:xfrm>
                            <a:off x="4603812" y="4333512"/>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0" name="직사각형 119"/>
                          <p:cNvSpPr/>
                          <p:nvPr/>
                        </p:nvSpPr>
                        <p:spPr>
                          <a:xfrm>
                            <a:off x="5035860" y="4327783"/>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1" name="직사각형 120"/>
                          <p:cNvSpPr/>
                          <p:nvPr/>
                        </p:nvSpPr>
                        <p:spPr>
                          <a:xfrm>
                            <a:off x="5364088" y="4327783"/>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2" name="직사각형 121"/>
                          <p:cNvSpPr/>
                          <p:nvPr/>
                        </p:nvSpPr>
                        <p:spPr>
                          <a:xfrm>
                            <a:off x="6187988" y="4327782"/>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15" name="직사각형 114"/>
                        <p:cNvSpPr/>
                        <p:nvPr/>
                      </p:nvSpPr>
                      <p:spPr>
                        <a:xfrm>
                          <a:off x="3850239" y="4797152"/>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A</a:t>
                          </a:r>
                          <a:endParaRPr lang="ko-KR" altLang="en-US" sz="1000" b="1" dirty="0">
                            <a:solidFill>
                              <a:schemeClr val="tx1"/>
                            </a:solidFill>
                          </a:endParaRPr>
                        </a:p>
                      </p:txBody>
                    </p:sp>
                  </p:grpSp>
                  <p:sp>
                    <p:nvSpPr>
                      <p:cNvPr id="105" name="직사각형 104"/>
                      <p:cNvSpPr/>
                      <p:nvPr/>
                    </p:nvSpPr>
                    <p:spPr>
                      <a:xfrm>
                        <a:off x="4223674" y="5457006"/>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4</a:t>
                        </a:r>
                        <a:endParaRPr lang="ko-KR" altLang="en-US" sz="1000" b="1" dirty="0">
                          <a:solidFill>
                            <a:schemeClr val="tx1"/>
                          </a:solidFill>
                        </a:endParaRPr>
                      </a:p>
                    </p:txBody>
                  </p:sp>
                  <p:sp>
                    <p:nvSpPr>
                      <p:cNvPr id="106" name="직사각형 105"/>
                      <p:cNvSpPr/>
                      <p:nvPr/>
                    </p:nvSpPr>
                    <p:spPr>
                      <a:xfrm>
                        <a:off x="4655722" y="5457006"/>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5</a:t>
                        </a:r>
                        <a:endParaRPr lang="ko-KR" altLang="en-US" sz="1000" b="1" dirty="0">
                          <a:solidFill>
                            <a:schemeClr val="tx1"/>
                          </a:solidFill>
                        </a:endParaRPr>
                      </a:p>
                    </p:txBody>
                  </p:sp>
                  <p:sp>
                    <p:nvSpPr>
                      <p:cNvPr id="107" name="직사각형 106"/>
                      <p:cNvSpPr/>
                      <p:nvPr/>
                    </p:nvSpPr>
                    <p:spPr>
                      <a:xfrm>
                        <a:off x="5821245" y="5457006"/>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7</a:t>
                        </a:r>
                        <a:endParaRPr lang="ko-KR" altLang="en-US" sz="1000" b="1" dirty="0">
                          <a:solidFill>
                            <a:schemeClr val="tx1"/>
                          </a:solidFill>
                        </a:endParaRPr>
                      </a:p>
                    </p:txBody>
                  </p:sp>
                  <p:sp>
                    <p:nvSpPr>
                      <p:cNvPr id="108" name="직사각형 107"/>
                      <p:cNvSpPr/>
                      <p:nvPr/>
                    </p:nvSpPr>
                    <p:spPr>
                      <a:xfrm>
                        <a:off x="5000696" y="5457006"/>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6</a:t>
                        </a:r>
                        <a:endParaRPr lang="ko-KR" altLang="en-US" sz="1000" b="1" dirty="0">
                          <a:solidFill>
                            <a:schemeClr val="tx1"/>
                          </a:solidFill>
                        </a:endParaRPr>
                      </a:p>
                    </p:txBody>
                  </p:sp>
                  <p:sp>
                    <p:nvSpPr>
                      <p:cNvPr id="109" name="직사각형 108"/>
                      <p:cNvSpPr/>
                      <p:nvPr/>
                    </p:nvSpPr>
                    <p:spPr>
                      <a:xfrm>
                        <a:off x="6916452" y="5623925"/>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0" name="직사각형 109"/>
                      <p:cNvSpPr/>
                      <p:nvPr/>
                    </p:nvSpPr>
                    <p:spPr>
                      <a:xfrm>
                        <a:off x="6804248" y="5457006"/>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8</a:t>
                        </a:r>
                        <a:endParaRPr lang="ko-KR" altLang="en-US" sz="1000" b="1" dirty="0">
                          <a:solidFill>
                            <a:schemeClr val="tx1"/>
                          </a:solidFill>
                        </a:endParaRPr>
                      </a:p>
                    </p:txBody>
                  </p:sp>
                </p:grpSp>
                <p:grpSp>
                  <p:nvGrpSpPr>
                    <p:cNvPr id="77" name="그룹 76"/>
                    <p:cNvGrpSpPr/>
                    <p:nvPr/>
                  </p:nvGrpSpPr>
                  <p:grpSpPr>
                    <a:xfrm>
                      <a:off x="3781170" y="4300686"/>
                      <a:ext cx="5144380" cy="784498"/>
                      <a:chOff x="2595972" y="4156670"/>
                      <a:chExt cx="5144380" cy="784498"/>
                    </a:xfrm>
                  </p:grpSpPr>
                  <p:sp>
                    <p:nvSpPr>
                      <p:cNvPr id="79" name="직사각형 78"/>
                      <p:cNvSpPr/>
                      <p:nvPr/>
                    </p:nvSpPr>
                    <p:spPr>
                      <a:xfrm>
                        <a:off x="7320039" y="4327783"/>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80" name="그룹 79"/>
                      <p:cNvGrpSpPr/>
                      <p:nvPr/>
                    </p:nvGrpSpPr>
                    <p:grpSpPr>
                      <a:xfrm>
                        <a:off x="2595972" y="4156670"/>
                        <a:ext cx="5144380" cy="784498"/>
                        <a:chOff x="2595972" y="4156670"/>
                        <a:chExt cx="5144380" cy="784498"/>
                      </a:xfrm>
                    </p:grpSpPr>
                    <p:grpSp>
                      <p:nvGrpSpPr>
                        <p:cNvPr id="81" name="그룹 80"/>
                        <p:cNvGrpSpPr/>
                        <p:nvPr/>
                      </p:nvGrpSpPr>
                      <p:grpSpPr>
                        <a:xfrm>
                          <a:off x="2595972" y="4327782"/>
                          <a:ext cx="5144380" cy="613386"/>
                          <a:chOff x="2843808" y="4327782"/>
                          <a:chExt cx="5144380" cy="613386"/>
                        </a:xfrm>
                      </p:grpSpPr>
                      <p:sp>
                        <p:nvSpPr>
                          <p:cNvPr id="87" name="오른쪽 화살표 86"/>
                          <p:cNvSpPr/>
                          <p:nvPr/>
                        </p:nvSpPr>
                        <p:spPr>
                          <a:xfrm>
                            <a:off x="3874494" y="4689143"/>
                            <a:ext cx="144016" cy="7200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8" name="오른쪽 화살표 87"/>
                          <p:cNvSpPr/>
                          <p:nvPr/>
                        </p:nvSpPr>
                        <p:spPr>
                          <a:xfrm>
                            <a:off x="3314370" y="4689140"/>
                            <a:ext cx="144016" cy="7200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9" name="오른쪽 화살표 88"/>
                          <p:cNvSpPr/>
                          <p:nvPr/>
                        </p:nvSpPr>
                        <p:spPr>
                          <a:xfrm rot="10800000">
                            <a:off x="4572000" y="4689138"/>
                            <a:ext cx="144000" cy="7201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0" name="직사각형 89"/>
                          <p:cNvSpPr/>
                          <p:nvPr/>
                        </p:nvSpPr>
                        <p:spPr>
                          <a:xfrm>
                            <a:off x="3202166" y="4797152"/>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S1</a:t>
                            </a:r>
                            <a:endParaRPr lang="ko-KR" altLang="en-US" sz="1000" b="1" dirty="0">
                              <a:solidFill>
                                <a:schemeClr val="tx1"/>
                              </a:solidFill>
                            </a:endParaRPr>
                          </a:p>
                        </p:txBody>
                      </p:sp>
                      <p:sp>
                        <p:nvSpPr>
                          <p:cNvPr id="91" name="직사각형 90"/>
                          <p:cNvSpPr/>
                          <p:nvPr/>
                        </p:nvSpPr>
                        <p:spPr>
                          <a:xfrm>
                            <a:off x="3762290" y="4797152"/>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S2</a:t>
                            </a:r>
                            <a:endParaRPr lang="ko-KR" altLang="en-US" sz="1000" b="1" dirty="0">
                              <a:solidFill>
                                <a:schemeClr val="tx1"/>
                              </a:solidFill>
                            </a:endParaRPr>
                          </a:p>
                        </p:txBody>
                      </p:sp>
                      <p:grpSp>
                        <p:nvGrpSpPr>
                          <p:cNvPr id="92" name="그룹 91"/>
                          <p:cNvGrpSpPr/>
                          <p:nvPr/>
                        </p:nvGrpSpPr>
                        <p:grpSpPr>
                          <a:xfrm>
                            <a:off x="2843808" y="4327782"/>
                            <a:ext cx="5144380" cy="297957"/>
                            <a:chOff x="2843808" y="4327782"/>
                            <a:chExt cx="5144380" cy="297957"/>
                          </a:xfrm>
                        </p:grpSpPr>
                        <p:cxnSp>
                          <p:nvCxnSpPr>
                            <p:cNvPr id="94" name="직선 연결선 93"/>
                            <p:cNvCxnSpPr/>
                            <p:nvPr/>
                          </p:nvCxnSpPr>
                          <p:spPr>
                            <a:xfrm flipV="1">
                              <a:off x="2843808" y="4471799"/>
                              <a:ext cx="1327956" cy="1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직선 연결선 94"/>
                            <p:cNvCxnSpPr/>
                            <p:nvPr/>
                          </p:nvCxnSpPr>
                          <p:spPr>
                            <a:xfrm flipV="1">
                              <a:off x="4104336" y="4471799"/>
                              <a:ext cx="3883852" cy="131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직사각형 95"/>
                            <p:cNvSpPr/>
                            <p:nvPr/>
                          </p:nvSpPr>
                          <p:spPr>
                            <a:xfrm>
                              <a:off x="4209221" y="4329321"/>
                              <a:ext cx="90301" cy="288035"/>
                            </a:xfrm>
                            <a:prstGeom prst="rect">
                              <a:avLst/>
                            </a:prstGeom>
                            <a:pattFill prst="ltUpDiag">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97" name="직선 연결선 96"/>
                            <p:cNvCxnSpPr/>
                            <p:nvPr/>
                          </p:nvCxnSpPr>
                          <p:spPr>
                            <a:xfrm>
                              <a:off x="3946502" y="4329321"/>
                              <a:ext cx="0" cy="29641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이등변 삼각형 97"/>
                            <p:cNvSpPr/>
                            <p:nvPr/>
                          </p:nvSpPr>
                          <p:spPr>
                            <a:xfrm rot="5400000">
                              <a:off x="3583091" y="4422216"/>
                              <a:ext cx="288034" cy="10224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9" name="이등변 삼각형 98"/>
                            <p:cNvSpPr/>
                            <p:nvPr/>
                          </p:nvSpPr>
                          <p:spPr>
                            <a:xfrm rot="5400000">
                              <a:off x="4304852" y="4430599"/>
                              <a:ext cx="288034" cy="10224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0" name="직사각형 99"/>
                            <p:cNvSpPr/>
                            <p:nvPr/>
                          </p:nvSpPr>
                          <p:spPr>
                            <a:xfrm>
                              <a:off x="5004048" y="4333512"/>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1" name="직사각형 100"/>
                            <p:cNvSpPr/>
                            <p:nvPr/>
                          </p:nvSpPr>
                          <p:spPr>
                            <a:xfrm>
                              <a:off x="5436096" y="4327783"/>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2" name="직사각형 101"/>
                            <p:cNvSpPr/>
                            <p:nvPr/>
                          </p:nvSpPr>
                          <p:spPr>
                            <a:xfrm>
                              <a:off x="5764324" y="4327783"/>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3" name="직사각형 102"/>
                            <p:cNvSpPr/>
                            <p:nvPr/>
                          </p:nvSpPr>
                          <p:spPr>
                            <a:xfrm>
                              <a:off x="6588224" y="4327782"/>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93" name="직사각형 92"/>
                          <p:cNvSpPr/>
                          <p:nvPr/>
                        </p:nvSpPr>
                        <p:spPr>
                          <a:xfrm>
                            <a:off x="4460676" y="4797152"/>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A</a:t>
                            </a:r>
                            <a:endParaRPr lang="ko-KR" altLang="en-US" sz="1000" b="1" dirty="0">
                              <a:solidFill>
                                <a:schemeClr val="tx1"/>
                              </a:solidFill>
                            </a:endParaRPr>
                          </a:p>
                        </p:txBody>
                      </p:sp>
                    </p:grpSp>
                    <p:sp>
                      <p:nvSpPr>
                        <p:cNvPr id="82" name="직사각형 81"/>
                        <p:cNvSpPr/>
                        <p:nvPr/>
                      </p:nvSpPr>
                      <p:spPr>
                        <a:xfrm>
                          <a:off x="4623910" y="4156670"/>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4</a:t>
                          </a:r>
                          <a:endParaRPr lang="ko-KR" altLang="en-US" sz="1000" b="1" dirty="0">
                            <a:solidFill>
                              <a:schemeClr val="tx1"/>
                            </a:solidFill>
                          </a:endParaRPr>
                        </a:p>
                      </p:txBody>
                    </p:sp>
                    <p:sp>
                      <p:nvSpPr>
                        <p:cNvPr id="83" name="직사각형 82"/>
                        <p:cNvSpPr/>
                        <p:nvPr/>
                      </p:nvSpPr>
                      <p:spPr>
                        <a:xfrm>
                          <a:off x="5055958" y="4157960"/>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5</a:t>
                          </a:r>
                          <a:endParaRPr lang="ko-KR" altLang="en-US" sz="1000" b="1" dirty="0">
                            <a:solidFill>
                              <a:schemeClr val="tx1"/>
                            </a:solidFill>
                          </a:endParaRPr>
                        </a:p>
                      </p:txBody>
                    </p:sp>
                    <p:sp>
                      <p:nvSpPr>
                        <p:cNvPr id="84" name="직사각형 83"/>
                        <p:cNvSpPr/>
                        <p:nvPr/>
                      </p:nvSpPr>
                      <p:spPr>
                        <a:xfrm>
                          <a:off x="6221481" y="4157960"/>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7</a:t>
                          </a:r>
                          <a:endParaRPr lang="ko-KR" altLang="en-US" sz="1000" b="1" dirty="0">
                            <a:solidFill>
                              <a:schemeClr val="tx1"/>
                            </a:solidFill>
                          </a:endParaRPr>
                        </a:p>
                      </p:txBody>
                    </p:sp>
                    <p:sp>
                      <p:nvSpPr>
                        <p:cNvPr id="85" name="직사각형 84"/>
                        <p:cNvSpPr/>
                        <p:nvPr/>
                      </p:nvSpPr>
                      <p:spPr>
                        <a:xfrm>
                          <a:off x="5400932" y="4157960"/>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6</a:t>
                          </a:r>
                          <a:endParaRPr lang="ko-KR" altLang="en-US" sz="1000" b="1" dirty="0">
                            <a:solidFill>
                              <a:schemeClr val="tx1"/>
                            </a:solidFill>
                          </a:endParaRPr>
                        </a:p>
                      </p:txBody>
                    </p:sp>
                    <p:sp>
                      <p:nvSpPr>
                        <p:cNvPr id="86" name="직사각형 85"/>
                        <p:cNvSpPr/>
                        <p:nvPr/>
                      </p:nvSpPr>
                      <p:spPr>
                        <a:xfrm>
                          <a:off x="7204484" y="4157960"/>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8</a:t>
                          </a:r>
                          <a:endParaRPr lang="ko-KR" altLang="en-US" sz="1000" b="1" dirty="0">
                            <a:solidFill>
                              <a:schemeClr val="tx1"/>
                            </a:solidFill>
                          </a:endParaRPr>
                        </a:p>
                      </p:txBody>
                    </p:sp>
                  </p:grpSp>
                </p:grpSp>
                <p:sp>
                  <p:nvSpPr>
                    <p:cNvPr id="78" name="직사각형 77"/>
                    <p:cNvSpPr/>
                    <p:nvPr/>
                  </p:nvSpPr>
                  <p:spPr>
                    <a:xfrm>
                      <a:off x="4675386" y="5373216"/>
                      <a:ext cx="195595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err="1">
                          <a:solidFill>
                            <a:schemeClr val="tx1"/>
                          </a:solidFill>
                        </a:rPr>
                        <a:t>Cre</a:t>
                      </a:r>
                      <a:r>
                        <a:rPr lang="en-US" altLang="ko-KR" sz="1000" b="1" dirty="0">
                          <a:solidFill>
                            <a:schemeClr val="tx1"/>
                          </a:solidFill>
                        </a:rPr>
                        <a:t>-mediated recombination</a:t>
                      </a:r>
                      <a:endParaRPr lang="ko-KR" altLang="en-US" sz="1000" b="1" dirty="0">
                        <a:solidFill>
                          <a:schemeClr val="tx1"/>
                        </a:solidFill>
                      </a:endParaRPr>
                    </a:p>
                  </p:txBody>
                </p:sp>
              </p:grpSp>
              <p:sp>
                <p:nvSpPr>
                  <p:cNvPr id="72" name="직사각형 71"/>
                  <p:cNvSpPr/>
                  <p:nvPr/>
                </p:nvSpPr>
                <p:spPr>
                  <a:xfrm>
                    <a:off x="1825219" y="4543807"/>
                    <a:ext cx="195595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TGFBI </a:t>
                    </a:r>
                    <a:r>
                      <a:rPr lang="en-US" altLang="ko-KR" sz="1000" b="1" dirty="0" err="1">
                        <a:solidFill>
                          <a:schemeClr val="tx1"/>
                        </a:solidFill>
                      </a:rPr>
                      <a:t>floxed</a:t>
                    </a:r>
                    <a:r>
                      <a:rPr lang="en-US" altLang="ko-KR" sz="1000" b="1" dirty="0">
                        <a:solidFill>
                          <a:schemeClr val="tx1"/>
                        </a:solidFill>
                      </a:rPr>
                      <a:t> allele</a:t>
                    </a:r>
                    <a:endParaRPr lang="ko-KR" altLang="en-US" sz="1000" b="1" dirty="0">
                      <a:solidFill>
                        <a:schemeClr val="tx1"/>
                      </a:solidFill>
                    </a:endParaRPr>
                  </a:p>
                </p:txBody>
              </p:sp>
            </p:grpSp>
            <p:sp>
              <p:nvSpPr>
                <p:cNvPr id="70" name="직사각형 69"/>
                <p:cNvSpPr/>
                <p:nvPr/>
              </p:nvSpPr>
              <p:spPr>
                <a:xfrm>
                  <a:off x="4707632" y="4300686"/>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3</a:t>
                  </a:r>
                  <a:endParaRPr lang="ko-KR" altLang="en-US" sz="1000" b="1" dirty="0">
                    <a:solidFill>
                      <a:schemeClr val="tx1"/>
                    </a:solidFill>
                  </a:endParaRPr>
                </a:p>
              </p:txBody>
            </p:sp>
          </p:grpSp>
          <p:grpSp>
            <p:nvGrpSpPr>
              <p:cNvPr id="13" name="그룹 12"/>
              <p:cNvGrpSpPr/>
              <p:nvPr/>
            </p:nvGrpSpPr>
            <p:grpSpPr>
              <a:xfrm>
                <a:off x="539552" y="1556792"/>
                <a:ext cx="8451757" cy="1988193"/>
                <a:chOff x="539552" y="1696641"/>
                <a:chExt cx="8451757" cy="1988193"/>
              </a:xfrm>
            </p:grpSpPr>
            <p:sp>
              <p:nvSpPr>
                <p:cNvPr id="18" name="직사각형 17"/>
                <p:cNvSpPr/>
                <p:nvPr/>
              </p:nvSpPr>
              <p:spPr>
                <a:xfrm>
                  <a:off x="539552" y="3450045"/>
                  <a:ext cx="195595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TGFBI targeted locus</a:t>
                  </a:r>
                  <a:endParaRPr lang="ko-KR" altLang="en-US" sz="1000" b="1" dirty="0">
                    <a:solidFill>
                      <a:schemeClr val="tx1"/>
                    </a:solidFill>
                  </a:endParaRPr>
                </a:p>
              </p:txBody>
            </p:sp>
            <p:sp>
              <p:nvSpPr>
                <p:cNvPr id="19" name="직사각형 18"/>
                <p:cNvSpPr/>
                <p:nvPr/>
              </p:nvSpPr>
              <p:spPr>
                <a:xfrm>
                  <a:off x="8771934" y="2087945"/>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0" name="직선 화살표 연결선 19"/>
                <p:cNvCxnSpPr/>
                <p:nvPr/>
              </p:nvCxnSpPr>
              <p:spPr>
                <a:xfrm>
                  <a:off x="5653362" y="1844824"/>
                  <a:ext cx="2562585" cy="0"/>
                </a:xfrm>
                <a:prstGeom prst="straightConnector1">
                  <a:avLst/>
                </a:prstGeom>
                <a:ln w="127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직선 화살표 연결선 20"/>
                <p:cNvCxnSpPr/>
                <p:nvPr/>
              </p:nvCxnSpPr>
              <p:spPr>
                <a:xfrm>
                  <a:off x="2627784" y="1844824"/>
                  <a:ext cx="2562585" cy="0"/>
                </a:xfrm>
                <a:prstGeom prst="straightConnector1">
                  <a:avLst/>
                </a:prstGeom>
                <a:ln w="127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직사각형 21"/>
                <p:cNvSpPr/>
                <p:nvPr/>
              </p:nvSpPr>
              <p:spPr>
                <a:xfrm>
                  <a:off x="2931100" y="1696641"/>
                  <a:ext cx="195595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5’ homology arm</a:t>
                  </a:r>
                  <a:endParaRPr lang="ko-KR" altLang="en-US" sz="1000" b="1" dirty="0">
                    <a:solidFill>
                      <a:schemeClr val="tx1"/>
                    </a:solidFill>
                  </a:endParaRPr>
                </a:p>
              </p:txBody>
            </p:sp>
            <p:sp>
              <p:nvSpPr>
                <p:cNvPr id="23" name="직사각형 22"/>
                <p:cNvSpPr/>
                <p:nvPr/>
              </p:nvSpPr>
              <p:spPr>
                <a:xfrm>
                  <a:off x="6000425" y="1700808"/>
                  <a:ext cx="195595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3’ homology arm</a:t>
                  </a:r>
                  <a:endParaRPr lang="ko-KR" altLang="en-US" sz="1000" b="1" dirty="0">
                    <a:solidFill>
                      <a:schemeClr val="tx1"/>
                    </a:solidFill>
                  </a:endParaRPr>
                </a:p>
              </p:txBody>
            </p:sp>
            <p:sp>
              <p:nvSpPr>
                <p:cNvPr id="24" name="직사각형 23"/>
                <p:cNvSpPr/>
                <p:nvPr/>
              </p:nvSpPr>
              <p:spPr>
                <a:xfrm>
                  <a:off x="5251884" y="1918122"/>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3</a:t>
                  </a:r>
                  <a:endParaRPr lang="ko-KR" altLang="en-US" sz="1000" b="1" dirty="0">
                    <a:solidFill>
                      <a:schemeClr val="tx1"/>
                    </a:solidFill>
                  </a:endParaRPr>
                </a:p>
              </p:txBody>
            </p:sp>
            <p:sp>
              <p:nvSpPr>
                <p:cNvPr id="25" name="직사각형 24"/>
                <p:cNvSpPr/>
                <p:nvPr/>
              </p:nvSpPr>
              <p:spPr>
                <a:xfrm>
                  <a:off x="8656378" y="1916832"/>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9</a:t>
                  </a:r>
                  <a:endParaRPr lang="ko-KR" altLang="en-US" sz="1000" b="1" dirty="0">
                    <a:solidFill>
                      <a:schemeClr val="tx1"/>
                    </a:solidFill>
                  </a:endParaRPr>
                </a:p>
              </p:txBody>
            </p:sp>
            <p:sp>
              <p:nvSpPr>
                <p:cNvPr id="26" name="직사각형 25"/>
                <p:cNvSpPr/>
                <p:nvPr/>
              </p:nvSpPr>
              <p:spPr>
                <a:xfrm>
                  <a:off x="6704488" y="3376983"/>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 name="직사각형 26"/>
                <p:cNvSpPr/>
                <p:nvPr/>
              </p:nvSpPr>
              <p:spPr>
                <a:xfrm>
                  <a:off x="6924438" y="3380031"/>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직사각형 27"/>
                <p:cNvSpPr/>
                <p:nvPr/>
              </p:nvSpPr>
              <p:spPr>
                <a:xfrm>
                  <a:off x="7137488" y="3380031"/>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 name="직사각형 28"/>
                <p:cNvSpPr/>
                <p:nvPr/>
              </p:nvSpPr>
              <p:spPr>
                <a:xfrm>
                  <a:off x="6579840" y="3205386"/>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4</a:t>
                  </a:r>
                  <a:endParaRPr lang="ko-KR" altLang="en-US" sz="1000" b="1" dirty="0">
                    <a:solidFill>
                      <a:schemeClr val="tx1"/>
                    </a:solidFill>
                  </a:endParaRPr>
                </a:p>
              </p:txBody>
            </p:sp>
            <p:sp>
              <p:nvSpPr>
                <p:cNvPr id="30" name="직사각형 29"/>
                <p:cNvSpPr/>
                <p:nvPr/>
              </p:nvSpPr>
              <p:spPr>
                <a:xfrm>
                  <a:off x="6794188" y="3205386"/>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5</a:t>
                  </a:r>
                  <a:endParaRPr lang="ko-KR" altLang="en-US" sz="1000" b="1" dirty="0">
                    <a:solidFill>
                      <a:schemeClr val="tx1"/>
                    </a:solidFill>
                  </a:endParaRPr>
                </a:p>
              </p:txBody>
            </p:sp>
            <p:sp>
              <p:nvSpPr>
                <p:cNvPr id="31" name="직사각형 30"/>
                <p:cNvSpPr/>
                <p:nvPr/>
              </p:nvSpPr>
              <p:spPr>
                <a:xfrm>
                  <a:off x="7028258" y="3205386"/>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6</a:t>
                  </a:r>
                  <a:endParaRPr lang="ko-KR" altLang="en-US" sz="1000" b="1" dirty="0">
                    <a:solidFill>
                      <a:schemeClr val="tx1"/>
                    </a:solidFill>
                  </a:endParaRPr>
                </a:p>
              </p:txBody>
            </p:sp>
            <p:grpSp>
              <p:nvGrpSpPr>
                <p:cNvPr id="32" name="그룹 31"/>
                <p:cNvGrpSpPr/>
                <p:nvPr/>
              </p:nvGrpSpPr>
              <p:grpSpPr>
                <a:xfrm>
                  <a:off x="539552" y="1916832"/>
                  <a:ext cx="8451757" cy="1768002"/>
                  <a:chOff x="539552" y="1916832"/>
                  <a:chExt cx="8451757" cy="1768002"/>
                </a:xfrm>
              </p:grpSpPr>
              <p:grpSp>
                <p:nvGrpSpPr>
                  <p:cNvPr id="41" name="그룹 40"/>
                  <p:cNvGrpSpPr/>
                  <p:nvPr/>
                </p:nvGrpSpPr>
                <p:grpSpPr>
                  <a:xfrm>
                    <a:off x="539552" y="1916832"/>
                    <a:ext cx="8451757" cy="1751234"/>
                    <a:chOff x="529075" y="4300686"/>
                    <a:chExt cx="8451757" cy="1751234"/>
                  </a:xfrm>
                </p:grpSpPr>
                <p:grpSp>
                  <p:nvGrpSpPr>
                    <p:cNvPr id="44" name="그룹 43"/>
                    <p:cNvGrpSpPr/>
                    <p:nvPr/>
                  </p:nvGrpSpPr>
                  <p:grpSpPr>
                    <a:xfrm>
                      <a:off x="2485026" y="4300686"/>
                      <a:ext cx="6495806" cy="1751234"/>
                      <a:chOff x="2485026" y="4300686"/>
                      <a:chExt cx="6495806" cy="1751234"/>
                    </a:xfrm>
                  </p:grpSpPr>
                  <p:grpSp>
                    <p:nvGrpSpPr>
                      <p:cNvPr id="46" name="그룹 45"/>
                      <p:cNvGrpSpPr/>
                      <p:nvPr/>
                    </p:nvGrpSpPr>
                    <p:grpSpPr>
                      <a:xfrm>
                        <a:off x="2485026" y="5589240"/>
                        <a:ext cx="6495806" cy="462680"/>
                        <a:chOff x="1307789" y="5457006"/>
                        <a:chExt cx="6495806" cy="462680"/>
                      </a:xfrm>
                    </p:grpSpPr>
                    <p:grpSp>
                      <p:nvGrpSpPr>
                        <p:cNvPr id="62" name="그룹 61"/>
                        <p:cNvGrpSpPr/>
                        <p:nvPr/>
                      </p:nvGrpSpPr>
                      <p:grpSpPr>
                        <a:xfrm>
                          <a:off x="1307789" y="5625466"/>
                          <a:ext cx="6440524" cy="294220"/>
                          <a:chOff x="1555625" y="4329322"/>
                          <a:chExt cx="6440524" cy="294220"/>
                        </a:xfrm>
                      </p:grpSpPr>
                      <p:cxnSp>
                        <p:nvCxnSpPr>
                          <p:cNvPr id="66" name="직선 연결선 65"/>
                          <p:cNvCxnSpPr>
                            <a:stCxn id="18" idx="3"/>
                          </p:cNvCxnSpPr>
                          <p:nvPr/>
                        </p:nvCxnSpPr>
                        <p:spPr>
                          <a:xfrm>
                            <a:off x="1555625" y="4477529"/>
                            <a:ext cx="64405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이등변 삼각형 66"/>
                          <p:cNvSpPr/>
                          <p:nvPr/>
                        </p:nvSpPr>
                        <p:spPr>
                          <a:xfrm rot="5400000">
                            <a:off x="3583091" y="4422216"/>
                            <a:ext cx="288034" cy="10224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 name="직사각형 67"/>
                          <p:cNvSpPr/>
                          <p:nvPr/>
                        </p:nvSpPr>
                        <p:spPr>
                          <a:xfrm>
                            <a:off x="6887185" y="4335507"/>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63" name="직사각형 62"/>
                        <p:cNvSpPr/>
                        <p:nvPr/>
                      </p:nvSpPr>
                      <p:spPr>
                        <a:xfrm>
                          <a:off x="6523793" y="5457006"/>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7</a:t>
                          </a:r>
                          <a:endParaRPr lang="ko-KR" altLang="en-US" sz="1000" b="1" dirty="0">
                            <a:solidFill>
                              <a:schemeClr val="tx1"/>
                            </a:solidFill>
                          </a:endParaRPr>
                        </a:p>
                      </p:txBody>
                    </p:sp>
                    <p:sp>
                      <p:nvSpPr>
                        <p:cNvPr id="64" name="직사각형 63"/>
                        <p:cNvSpPr/>
                        <p:nvPr/>
                      </p:nvSpPr>
                      <p:spPr>
                        <a:xfrm>
                          <a:off x="7584219" y="5629656"/>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 name="직사각형 64"/>
                        <p:cNvSpPr/>
                        <p:nvPr/>
                      </p:nvSpPr>
                      <p:spPr>
                        <a:xfrm>
                          <a:off x="7468664" y="5457006"/>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8</a:t>
                          </a:r>
                          <a:endParaRPr lang="ko-KR" altLang="en-US" sz="1000" b="1" dirty="0">
                            <a:solidFill>
                              <a:schemeClr val="tx1"/>
                            </a:solidFill>
                          </a:endParaRPr>
                        </a:p>
                      </p:txBody>
                    </p:sp>
                  </p:grpSp>
                  <p:grpSp>
                    <p:nvGrpSpPr>
                      <p:cNvPr id="47" name="그룹 46"/>
                      <p:cNvGrpSpPr/>
                      <p:nvPr/>
                    </p:nvGrpSpPr>
                    <p:grpSpPr>
                      <a:xfrm>
                        <a:off x="2485026" y="4300686"/>
                        <a:ext cx="6440524" cy="469069"/>
                        <a:chOff x="1299828" y="4156670"/>
                        <a:chExt cx="6440524" cy="469069"/>
                      </a:xfrm>
                    </p:grpSpPr>
                    <p:sp>
                      <p:nvSpPr>
                        <p:cNvPr id="48" name="직사각형 47"/>
                        <p:cNvSpPr/>
                        <p:nvPr/>
                      </p:nvSpPr>
                      <p:spPr>
                        <a:xfrm>
                          <a:off x="7020272" y="4327783"/>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49" name="그룹 48"/>
                        <p:cNvGrpSpPr/>
                        <p:nvPr/>
                      </p:nvGrpSpPr>
                      <p:grpSpPr>
                        <a:xfrm>
                          <a:off x="1299828" y="4156670"/>
                          <a:ext cx="6440524" cy="469069"/>
                          <a:chOff x="1299828" y="4156670"/>
                          <a:chExt cx="6440524" cy="469069"/>
                        </a:xfrm>
                      </p:grpSpPr>
                      <p:grpSp>
                        <p:nvGrpSpPr>
                          <p:cNvPr id="50" name="그룹 49"/>
                          <p:cNvGrpSpPr/>
                          <p:nvPr/>
                        </p:nvGrpSpPr>
                        <p:grpSpPr>
                          <a:xfrm>
                            <a:off x="1299828" y="4327782"/>
                            <a:ext cx="6440524" cy="297957"/>
                            <a:chOff x="1547664" y="4327782"/>
                            <a:chExt cx="6440524" cy="297957"/>
                          </a:xfrm>
                        </p:grpSpPr>
                        <p:cxnSp>
                          <p:nvCxnSpPr>
                            <p:cNvPr id="56" name="직선 연결선 55"/>
                            <p:cNvCxnSpPr>
                              <a:stCxn id="45" idx="3"/>
                            </p:cNvCxnSpPr>
                            <p:nvPr/>
                          </p:nvCxnSpPr>
                          <p:spPr>
                            <a:xfrm>
                              <a:off x="1547664" y="4471799"/>
                              <a:ext cx="64405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직선 연결선 56"/>
                            <p:cNvCxnSpPr/>
                            <p:nvPr/>
                          </p:nvCxnSpPr>
                          <p:spPr>
                            <a:xfrm>
                              <a:off x="4488257" y="4329321"/>
                              <a:ext cx="0" cy="29641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직사각형 57"/>
                            <p:cNvSpPr/>
                            <p:nvPr/>
                          </p:nvSpPr>
                          <p:spPr>
                            <a:xfrm>
                              <a:off x="5260247" y="4333512"/>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 name="직사각형 58"/>
                            <p:cNvSpPr/>
                            <p:nvPr/>
                          </p:nvSpPr>
                          <p:spPr>
                            <a:xfrm>
                              <a:off x="5452822" y="4327783"/>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0" name="직사각형 59"/>
                            <p:cNvSpPr/>
                            <p:nvPr/>
                          </p:nvSpPr>
                          <p:spPr>
                            <a:xfrm>
                              <a:off x="5637034" y="4327783"/>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 name="직사각형 60"/>
                            <p:cNvSpPr/>
                            <p:nvPr/>
                          </p:nvSpPr>
                          <p:spPr>
                            <a:xfrm>
                              <a:off x="6432473" y="4327782"/>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51" name="직사각형 50"/>
                          <p:cNvSpPr/>
                          <p:nvPr/>
                        </p:nvSpPr>
                        <p:spPr>
                          <a:xfrm>
                            <a:off x="4880109" y="4156670"/>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4</a:t>
                            </a:r>
                            <a:endParaRPr lang="ko-KR" altLang="en-US" sz="1000" b="1" dirty="0">
                              <a:solidFill>
                                <a:schemeClr val="tx1"/>
                              </a:solidFill>
                            </a:endParaRPr>
                          </a:p>
                        </p:txBody>
                      </p:sp>
                      <p:sp>
                        <p:nvSpPr>
                          <p:cNvPr id="52" name="직사각형 51"/>
                          <p:cNvSpPr/>
                          <p:nvPr/>
                        </p:nvSpPr>
                        <p:spPr>
                          <a:xfrm>
                            <a:off x="5072684" y="4157960"/>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5</a:t>
                            </a:r>
                            <a:endParaRPr lang="ko-KR" altLang="en-US" sz="1000" b="1" dirty="0">
                              <a:solidFill>
                                <a:schemeClr val="tx1"/>
                              </a:solidFill>
                            </a:endParaRPr>
                          </a:p>
                        </p:txBody>
                      </p:sp>
                      <p:sp>
                        <p:nvSpPr>
                          <p:cNvPr id="53" name="직사각형 52"/>
                          <p:cNvSpPr/>
                          <p:nvPr/>
                        </p:nvSpPr>
                        <p:spPr>
                          <a:xfrm>
                            <a:off x="6065730" y="4157960"/>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7</a:t>
                            </a:r>
                            <a:endParaRPr lang="ko-KR" altLang="en-US" sz="1000" b="1" dirty="0">
                              <a:solidFill>
                                <a:schemeClr val="tx1"/>
                              </a:solidFill>
                            </a:endParaRPr>
                          </a:p>
                        </p:txBody>
                      </p:sp>
                      <p:sp>
                        <p:nvSpPr>
                          <p:cNvPr id="54" name="직사각형 53"/>
                          <p:cNvSpPr/>
                          <p:nvPr/>
                        </p:nvSpPr>
                        <p:spPr>
                          <a:xfrm>
                            <a:off x="5273642" y="4157960"/>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6</a:t>
                            </a:r>
                            <a:endParaRPr lang="ko-KR" altLang="en-US" sz="1000" b="1" dirty="0">
                              <a:solidFill>
                                <a:schemeClr val="tx1"/>
                              </a:solidFill>
                            </a:endParaRPr>
                          </a:p>
                        </p:txBody>
                      </p:sp>
                      <p:sp>
                        <p:nvSpPr>
                          <p:cNvPr id="55" name="직사각형 54"/>
                          <p:cNvSpPr/>
                          <p:nvPr/>
                        </p:nvSpPr>
                        <p:spPr>
                          <a:xfrm>
                            <a:off x="6904717" y="4157960"/>
                            <a:ext cx="33493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8</a:t>
                            </a:r>
                            <a:endParaRPr lang="ko-KR" altLang="en-US" sz="1000" b="1" dirty="0">
                              <a:solidFill>
                                <a:schemeClr val="tx1"/>
                              </a:solidFill>
                            </a:endParaRPr>
                          </a:p>
                        </p:txBody>
                      </p:sp>
                    </p:grpSp>
                  </p:grpSp>
                </p:grpSp>
                <p:sp>
                  <p:nvSpPr>
                    <p:cNvPr id="45" name="직사각형 44"/>
                    <p:cNvSpPr/>
                    <p:nvPr/>
                  </p:nvSpPr>
                  <p:spPr>
                    <a:xfrm>
                      <a:off x="529075" y="4543807"/>
                      <a:ext cx="195595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TGFBI genomic locus</a:t>
                      </a:r>
                      <a:endParaRPr lang="ko-KR" altLang="en-US" sz="1000" b="1" dirty="0">
                        <a:solidFill>
                          <a:schemeClr val="tx1"/>
                        </a:solidFill>
                      </a:endParaRPr>
                    </a:p>
                  </p:txBody>
                </p:sp>
              </p:grpSp>
              <p:cxnSp>
                <p:nvCxnSpPr>
                  <p:cNvPr id="42" name="직선 연결선 41"/>
                  <p:cNvCxnSpPr/>
                  <p:nvPr/>
                </p:nvCxnSpPr>
                <p:spPr>
                  <a:xfrm>
                    <a:off x="4882578" y="3388416"/>
                    <a:ext cx="0" cy="29641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직사각형 42"/>
                  <p:cNvSpPr/>
                  <p:nvPr/>
                </p:nvSpPr>
                <p:spPr>
                  <a:xfrm>
                    <a:off x="4707632" y="3234020"/>
                    <a:ext cx="368424"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3</a:t>
                    </a:r>
                    <a:endParaRPr lang="ko-KR" altLang="en-US" sz="1000" b="1" dirty="0">
                      <a:solidFill>
                        <a:schemeClr val="tx1"/>
                      </a:solidFill>
                    </a:endParaRPr>
                  </a:p>
                </p:txBody>
              </p:sp>
            </p:grpSp>
            <p:sp>
              <p:nvSpPr>
                <p:cNvPr id="33" name="직사각형 32"/>
                <p:cNvSpPr/>
                <p:nvPr/>
              </p:nvSpPr>
              <p:spPr>
                <a:xfrm>
                  <a:off x="5148064" y="3388416"/>
                  <a:ext cx="88820" cy="273464"/>
                </a:xfrm>
                <a:prstGeom prst="rect">
                  <a:avLst/>
                </a:prstGeom>
                <a:pattFill prst="ltUpDiag">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직사각형 33"/>
                <p:cNvSpPr/>
                <p:nvPr/>
              </p:nvSpPr>
              <p:spPr>
                <a:xfrm>
                  <a:off x="5796136" y="3388416"/>
                  <a:ext cx="90301" cy="273465"/>
                </a:xfrm>
                <a:prstGeom prst="rect">
                  <a:avLst/>
                </a:prstGeom>
                <a:pattFill prst="ltUpDiag">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 name="이등변 삼각형 34"/>
                <p:cNvSpPr/>
                <p:nvPr/>
              </p:nvSpPr>
              <p:spPr>
                <a:xfrm rot="5400000">
                  <a:off x="5847258" y="3469877"/>
                  <a:ext cx="288034" cy="10224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직사각형 35"/>
                <p:cNvSpPr/>
                <p:nvPr/>
              </p:nvSpPr>
              <p:spPr>
                <a:xfrm>
                  <a:off x="5251884" y="3380031"/>
                  <a:ext cx="544252" cy="28803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600" b="1" dirty="0" smtClean="0">
                      <a:solidFill>
                        <a:schemeClr val="tx1"/>
                      </a:solidFill>
                    </a:rPr>
                    <a:t>PGK-Neo</a:t>
                  </a:r>
                  <a:endParaRPr lang="ko-KR" altLang="en-US" sz="600" b="1" dirty="0">
                    <a:solidFill>
                      <a:schemeClr val="tx1"/>
                    </a:solidFill>
                  </a:endParaRPr>
                </a:p>
              </p:txBody>
            </p:sp>
            <p:cxnSp>
              <p:nvCxnSpPr>
                <p:cNvPr id="37" name="직선 화살표 연결선 36"/>
                <p:cNvCxnSpPr/>
                <p:nvPr/>
              </p:nvCxnSpPr>
              <p:spPr>
                <a:xfrm>
                  <a:off x="6084168" y="3140968"/>
                  <a:ext cx="2687766" cy="0"/>
                </a:xfrm>
                <a:prstGeom prst="straightConnector1">
                  <a:avLst/>
                </a:prstGeom>
                <a:ln w="127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직사각형 37"/>
                <p:cNvSpPr/>
                <p:nvPr/>
              </p:nvSpPr>
              <p:spPr>
                <a:xfrm>
                  <a:off x="6431231" y="2996952"/>
                  <a:ext cx="195595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3’ homology arm</a:t>
                  </a:r>
                  <a:endParaRPr lang="ko-KR" altLang="en-US" sz="1000" b="1" dirty="0">
                    <a:solidFill>
                      <a:schemeClr val="tx1"/>
                    </a:solidFill>
                  </a:endParaRPr>
                </a:p>
              </p:txBody>
            </p:sp>
            <p:cxnSp>
              <p:nvCxnSpPr>
                <p:cNvPr id="39" name="직선 화살표 연결선 38"/>
                <p:cNvCxnSpPr/>
                <p:nvPr/>
              </p:nvCxnSpPr>
              <p:spPr>
                <a:xfrm>
                  <a:off x="2495503" y="3145135"/>
                  <a:ext cx="2076497" cy="0"/>
                </a:xfrm>
                <a:prstGeom prst="straightConnector1">
                  <a:avLst/>
                </a:prstGeom>
                <a:ln w="127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직사각형 39"/>
                <p:cNvSpPr/>
                <p:nvPr/>
              </p:nvSpPr>
              <p:spPr>
                <a:xfrm>
                  <a:off x="2555776" y="2996952"/>
                  <a:ext cx="195595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a:solidFill>
                        <a:schemeClr val="tx1"/>
                      </a:solidFill>
                    </a:rPr>
                    <a:t>5’ homology arm</a:t>
                  </a:r>
                  <a:endParaRPr lang="ko-KR" altLang="en-US" sz="1000" b="1" dirty="0">
                    <a:solidFill>
                      <a:schemeClr val="tx1"/>
                    </a:solidFill>
                  </a:endParaRPr>
                </a:p>
              </p:txBody>
            </p:sp>
          </p:grpSp>
          <p:cxnSp>
            <p:nvCxnSpPr>
              <p:cNvPr id="14" name="직선 화살표 연결선 13"/>
              <p:cNvCxnSpPr/>
              <p:nvPr/>
            </p:nvCxnSpPr>
            <p:spPr>
              <a:xfrm>
                <a:off x="5234877" y="3571197"/>
                <a:ext cx="0" cy="792089"/>
              </a:xfrm>
              <a:prstGeom prst="straightConnector1">
                <a:avLst/>
              </a:prstGeom>
              <a:ln w="12700" cmpd="sng">
                <a:solidFill>
                  <a:srgbClr val="FFC000"/>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 name="직선 화살표 연결선 14"/>
              <p:cNvCxnSpPr/>
              <p:nvPr/>
            </p:nvCxnSpPr>
            <p:spPr>
              <a:xfrm>
                <a:off x="5796136" y="3571197"/>
                <a:ext cx="0" cy="216025"/>
              </a:xfrm>
              <a:prstGeom prst="straightConnector1">
                <a:avLst/>
              </a:prstGeom>
              <a:ln w="12700" cmpd="sng">
                <a:solidFill>
                  <a:srgbClr val="FFC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직선 화살표 연결선 15"/>
              <p:cNvCxnSpPr/>
              <p:nvPr/>
            </p:nvCxnSpPr>
            <p:spPr>
              <a:xfrm flipH="1">
                <a:off x="5238458" y="3787221"/>
                <a:ext cx="528004" cy="180020"/>
              </a:xfrm>
              <a:prstGeom prst="straightConnector1">
                <a:avLst/>
              </a:prstGeom>
              <a:ln w="12700" cmpd="sng">
                <a:solidFill>
                  <a:srgbClr val="FFC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직사각형 16"/>
              <p:cNvSpPr/>
              <p:nvPr/>
            </p:nvSpPr>
            <p:spPr>
              <a:xfrm>
                <a:off x="5238457" y="4075253"/>
                <a:ext cx="195595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b="1" dirty="0" err="1">
                    <a:solidFill>
                      <a:schemeClr val="tx1"/>
                    </a:solidFill>
                  </a:rPr>
                  <a:t>Flp</a:t>
                </a:r>
                <a:r>
                  <a:rPr lang="en-US" altLang="ko-KR" sz="1000" b="1" dirty="0">
                    <a:solidFill>
                      <a:schemeClr val="tx1"/>
                    </a:solidFill>
                  </a:rPr>
                  <a:t>-mediated recombination</a:t>
                </a:r>
                <a:endParaRPr lang="ko-KR" altLang="en-US" sz="1000" b="1" dirty="0">
                  <a:solidFill>
                    <a:schemeClr val="tx1"/>
                  </a:solidFill>
                </a:endParaRPr>
              </a:p>
            </p:txBody>
          </p:sp>
        </p:grpSp>
        <p:sp>
          <p:nvSpPr>
            <p:cNvPr id="7" name="이등변 삼각형 6"/>
            <p:cNvSpPr/>
            <p:nvPr/>
          </p:nvSpPr>
          <p:spPr>
            <a:xfrm rot="5400000">
              <a:off x="6269417" y="6114182"/>
              <a:ext cx="288034" cy="10224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p:cNvSpPr/>
            <p:nvPr/>
          </p:nvSpPr>
          <p:spPr>
            <a:xfrm>
              <a:off x="5453203" y="6021288"/>
              <a:ext cx="103820" cy="2880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p:cNvSpPr/>
            <p:nvPr/>
          </p:nvSpPr>
          <p:spPr>
            <a:xfrm>
              <a:off x="7252554" y="6015816"/>
              <a:ext cx="88820" cy="273464"/>
            </a:xfrm>
            <a:prstGeom prst="rect">
              <a:avLst/>
            </a:prstGeom>
            <a:pattFill prst="ltUpDiag">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직사각형 9"/>
            <p:cNvSpPr/>
            <p:nvPr/>
          </p:nvSpPr>
          <p:spPr>
            <a:xfrm>
              <a:off x="5317406" y="5863397"/>
              <a:ext cx="3549747" cy="59326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r>
                <a:rPr lang="en-US" altLang="ko-KR" sz="1500" dirty="0"/>
                <a:t>      exon            </a:t>
              </a:r>
              <a:r>
                <a:rPr lang="en-US" altLang="ko-KR" sz="1500" dirty="0" err="1"/>
                <a:t>loxP</a:t>
              </a:r>
              <a:r>
                <a:rPr lang="en-US" altLang="ko-KR" sz="1500" dirty="0"/>
                <a:t>              </a:t>
              </a:r>
              <a:r>
                <a:rPr lang="en-US" altLang="ko-KR" sz="1500" dirty="0" err="1"/>
                <a:t>frt</a:t>
              </a:r>
              <a:endParaRPr lang="en-US" altLang="ko-KR" sz="1500" dirty="0"/>
            </a:p>
          </p:txBody>
        </p:sp>
      </p:grpSp>
    </p:spTree>
    <p:extLst>
      <p:ext uri="{BB962C8B-B14F-4D97-AF65-F5344CB8AC3E}">
        <p14:creationId xmlns:p14="http://schemas.microsoft.com/office/powerpoint/2010/main" val="1873052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8189"/>
            <a:ext cx="9069185" cy="300082"/>
          </a:xfrm>
          <a:prstGeom prst="rect">
            <a:avLst/>
          </a:prstGeom>
          <a:noFill/>
        </p:spPr>
        <p:txBody>
          <a:bodyPr wrap="square" rtlCol="0">
            <a:spAutoFit/>
          </a:bodyPr>
          <a:lstStyle/>
          <a:p>
            <a:r>
              <a:rPr lang="en-US" altLang="ko-KR" sz="1350" b="1" dirty="0" smtClean="0">
                <a:latin typeface="Times New Roman" panose="02020603050405020304" pitchFamily="18" charset="0"/>
                <a:cs typeface="Times New Roman" panose="02020603050405020304" pitchFamily="18" charset="0"/>
              </a:rPr>
              <a:t>Supplementary Figure 5.</a:t>
            </a:r>
            <a:r>
              <a:rPr lang="en-US" altLang="ko-KR" sz="1350" dirty="0">
                <a:latin typeface="Times New Roman" panose="02020603050405020304" pitchFamily="18" charset="0"/>
                <a:cs typeface="Times New Roman" panose="02020603050405020304" pitchFamily="18" charset="0"/>
              </a:rPr>
              <a:t> </a:t>
            </a:r>
            <a:r>
              <a:rPr lang="en-US" altLang="ko-KR" sz="1350" dirty="0" smtClean="0">
                <a:latin typeface="Times New Roman" panose="02020603050405020304" pitchFamily="18" charset="0"/>
                <a:cs typeface="Times New Roman" panose="02020603050405020304" pitchFamily="18" charset="0"/>
              </a:rPr>
              <a:t>Original </a:t>
            </a:r>
            <a:r>
              <a:rPr lang="en-US" altLang="ko-KR" sz="1350" dirty="0">
                <a:latin typeface="Times New Roman" panose="02020603050405020304" pitchFamily="18" charset="0"/>
                <a:cs typeface="Times New Roman" panose="02020603050405020304" pitchFamily="18" charset="0"/>
              </a:rPr>
              <a:t>images</a:t>
            </a:r>
            <a:r>
              <a:rPr lang="en-US" altLang="ko-KR" sz="1350" b="1" dirty="0" smtClean="0">
                <a:latin typeface="Times New Roman" panose="02020603050405020304" pitchFamily="18" charset="0"/>
                <a:cs typeface="Times New Roman" panose="02020603050405020304" pitchFamily="18" charset="0"/>
              </a:rPr>
              <a:t> </a:t>
            </a:r>
            <a:r>
              <a:rPr lang="en-US" altLang="ko-KR" sz="1350" dirty="0" smtClean="0">
                <a:latin typeface="Times New Roman" panose="02020603050405020304" pitchFamily="18" charset="0"/>
                <a:cs typeface="Times New Roman" panose="02020603050405020304" pitchFamily="18" charset="0"/>
              </a:rPr>
              <a:t>of western blotting used for figure 2c.</a:t>
            </a:r>
            <a:endParaRPr lang="ko-KR" altLang="en-US" sz="1350" dirty="0">
              <a:latin typeface="Times New Roman" panose="02020603050405020304" pitchFamily="18" charset="0"/>
              <a:cs typeface="Times New Roman" panose="02020603050405020304" pitchFamily="18" charset="0"/>
            </a:endParaRPr>
          </a:p>
        </p:txBody>
      </p:sp>
      <p:pic>
        <p:nvPicPr>
          <p:cNvPr id="5" name="그림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832" y="3692722"/>
            <a:ext cx="2719693" cy="2225939"/>
          </a:xfrm>
          <a:prstGeom prst="rect">
            <a:avLst/>
          </a:prstGeom>
        </p:spPr>
      </p:pic>
      <p:sp>
        <p:nvSpPr>
          <p:cNvPr id="6" name="TextBox 5"/>
          <p:cNvSpPr txBox="1"/>
          <p:nvPr/>
        </p:nvSpPr>
        <p:spPr>
          <a:xfrm>
            <a:off x="1664388" y="4512540"/>
            <a:ext cx="1650124" cy="369332"/>
          </a:xfrm>
          <a:prstGeom prst="rect">
            <a:avLst/>
          </a:prstGeom>
          <a:noFill/>
        </p:spPr>
        <p:txBody>
          <a:bodyPr wrap="square" rtlCol="0">
            <a:spAutoFit/>
          </a:bodyPr>
          <a:lstStyle/>
          <a:p>
            <a:r>
              <a:rPr lang="en-US" altLang="ko-KR" dirty="0" smtClean="0"/>
              <a:t>P-ERK</a:t>
            </a:r>
            <a:endParaRPr lang="ko-KR" altLang="en-US" dirty="0"/>
          </a:p>
        </p:txBody>
      </p:sp>
      <p:pic>
        <p:nvPicPr>
          <p:cNvPr id="8" name="그림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09853" y="3718293"/>
            <a:ext cx="2593571" cy="2122714"/>
          </a:xfrm>
          <a:prstGeom prst="rect">
            <a:avLst/>
          </a:prstGeom>
        </p:spPr>
      </p:pic>
      <p:sp>
        <p:nvSpPr>
          <p:cNvPr id="9" name="TextBox 8"/>
          <p:cNvSpPr txBox="1"/>
          <p:nvPr/>
        </p:nvSpPr>
        <p:spPr>
          <a:xfrm>
            <a:off x="6841374" y="4393384"/>
            <a:ext cx="1650124" cy="369332"/>
          </a:xfrm>
          <a:prstGeom prst="rect">
            <a:avLst/>
          </a:prstGeom>
          <a:noFill/>
        </p:spPr>
        <p:txBody>
          <a:bodyPr wrap="square" rtlCol="0">
            <a:spAutoFit/>
          </a:bodyPr>
          <a:lstStyle/>
          <a:p>
            <a:r>
              <a:rPr lang="en-US" altLang="ko-KR" dirty="0" smtClean="0"/>
              <a:t>B-actin</a:t>
            </a:r>
            <a:endParaRPr lang="ko-KR" altLang="en-US" dirty="0"/>
          </a:p>
        </p:txBody>
      </p:sp>
      <p:pic>
        <p:nvPicPr>
          <p:cNvPr id="10" name="그림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42" y="989729"/>
            <a:ext cx="2631293" cy="2153588"/>
          </a:xfrm>
          <a:prstGeom prst="rect">
            <a:avLst/>
          </a:prstGeom>
        </p:spPr>
      </p:pic>
      <p:sp>
        <p:nvSpPr>
          <p:cNvPr id="11" name="TextBox 10"/>
          <p:cNvSpPr txBox="1"/>
          <p:nvPr/>
        </p:nvSpPr>
        <p:spPr>
          <a:xfrm>
            <a:off x="1417108" y="1811089"/>
            <a:ext cx="1650124" cy="369332"/>
          </a:xfrm>
          <a:prstGeom prst="rect">
            <a:avLst/>
          </a:prstGeom>
          <a:noFill/>
        </p:spPr>
        <p:txBody>
          <a:bodyPr wrap="square" rtlCol="0">
            <a:spAutoFit/>
          </a:bodyPr>
          <a:lstStyle/>
          <a:p>
            <a:r>
              <a:rPr lang="en-US" altLang="ko-KR" dirty="0" smtClean="0"/>
              <a:t>P-</a:t>
            </a:r>
            <a:r>
              <a:rPr lang="en-US" altLang="ko-KR" dirty="0" err="1" smtClean="0"/>
              <a:t>Src</a:t>
            </a:r>
            <a:endParaRPr lang="ko-KR" altLang="en-US" dirty="0"/>
          </a:p>
        </p:txBody>
      </p:sp>
      <p:pic>
        <p:nvPicPr>
          <p:cNvPr id="12" name="그림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05266" y="3672130"/>
            <a:ext cx="2725567" cy="2230747"/>
          </a:xfrm>
          <a:prstGeom prst="rect">
            <a:avLst/>
          </a:prstGeom>
        </p:spPr>
      </p:pic>
      <p:sp>
        <p:nvSpPr>
          <p:cNvPr id="13" name="TextBox 12"/>
          <p:cNvSpPr txBox="1"/>
          <p:nvPr/>
        </p:nvSpPr>
        <p:spPr>
          <a:xfrm>
            <a:off x="4193723" y="4402032"/>
            <a:ext cx="1650124" cy="369332"/>
          </a:xfrm>
          <a:prstGeom prst="rect">
            <a:avLst/>
          </a:prstGeom>
          <a:noFill/>
        </p:spPr>
        <p:txBody>
          <a:bodyPr wrap="square" rtlCol="0">
            <a:spAutoFit/>
          </a:bodyPr>
          <a:lstStyle/>
          <a:p>
            <a:r>
              <a:rPr lang="en-US" altLang="ko-KR" dirty="0" smtClean="0"/>
              <a:t>ERK</a:t>
            </a:r>
            <a:endParaRPr lang="ko-KR" altLang="en-US" dirty="0"/>
          </a:p>
        </p:txBody>
      </p:sp>
      <p:pic>
        <p:nvPicPr>
          <p:cNvPr id="14" name="그림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73629" y="973307"/>
            <a:ext cx="2631293" cy="2153588"/>
          </a:xfrm>
          <a:prstGeom prst="rect">
            <a:avLst/>
          </a:prstGeom>
        </p:spPr>
      </p:pic>
      <p:sp>
        <p:nvSpPr>
          <p:cNvPr id="15" name="TextBox 14"/>
          <p:cNvSpPr txBox="1"/>
          <p:nvPr/>
        </p:nvSpPr>
        <p:spPr>
          <a:xfrm>
            <a:off x="4198691" y="1881857"/>
            <a:ext cx="1650124" cy="369332"/>
          </a:xfrm>
          <a:prstGeom prst="rect">
            <a:avLst/>
          </a:prstGeom>
          <a:noFill/>
        </p:spPr>
        <p:txBody>
          <a:bodyPr wrap="square" rtlCol="0">
            <a:spAutoFit/>
          </a:bodyPr>
          <a:lstStyle/>
          <a:p>
            <a:r>
              <a:rPr lang="en-US" altLang="ko-KR" dirty="0" err="1" smtClean="0"/>
              <a:t>Src</a:t>
            </a:r>
            <a:endParaRPr lang="ko-KR" altLang="en-US" dirty="0"/>
          </a:p>
        </p:txBody>
      </p:sp>
      <p:sp>
        <p:nvSpPr>
          <p:cNvPr id="17" name="직사각형 16"/>
          <p:cNvSpPr/>
          <p:nvPr/>
        </p:nvSpPr>
        <p:spPr>
          <a:xfrm>
            <a:off x="6984859" y="5045828"/>
            <a:ext cx="455032" cy="13300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043398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그림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7630" y="1034611"/>
            <a:ext cx="2414330" cy="2204597"/>
          </a:xfrm>
          <a:prstGeom prst="rect">
            <a:avLst/>
          </a:prstGeom>
        </p:spPr>
      </p:pic>
      <p:pic>
        <p:nvPicPr>
          <p:cNvPr id="5" name="그림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0588" y="1034612"/>
            <a:ext cx="2642998" cy="2204597"/>
          </a:xfrm>
          <a:prstGeom prst="rect">
            <a:avLst/>
          </a:prstGeom>
        </p:spPr>
      </p:pic>
      <p:sp>
        <p:nvSpPr>
          <p:cNvPr id="4" name="TextBox 3"/>
          <p:cNvSpPr txBox="1"/>
          <p:nvPr/>
        </p:nvSpPr>
        <p:spPr>
          <a:xfrm>
            <a:off x="0" y="58189"/>
            <a:ext cx="9069185" cy="300082"/>
          </a:xfrm>
          <a:prstGeom prst="rect">
            <a:avLst/>
          </a:prstGeom>
          <a:noFill/>
        </p:spPr>
        <p:txBody>
          <a:bodyPr wrap="square" rtlCol="0">
            <a:spAutoFit/>
          </a:bodyPr>
          <a:lstStyle/>
          <a:p>
            <a:r>
              <a:rPr lang="en-US" altLang="ko-KR" sz="1350" b="1" dirty="0" smtClean="0">
                <a:latin typeface="Times New Roman" panose="02020603050405020304" pitchFamily="18" charset="0"/>
                <a:cs typeface="Times New Roman" panose="02020603050405020304" pitchFamily="18" charset="0"/>
              </a:rPr>
              <a:t>Supplementary Figure 6.</a:t>
            </a:r>
            <a:r>
              <a:rPr lang="en-US" altLang="ko-KR" sz="1350" dirty="0">
                <a:latin typeface="Times New Roman" panose="02020603050405020304" pitchFamily="18" charset="0"/>
                <a:cs typeface="Times New Roman" panose="02020603050405020304" pitchFamily="18" charset="0"/>
              </a:rPr>
              <a:t> Original images</a:t>
            </a:r>
            <a:r>
              <a:rPr lang="en-US" altLang="ko-KR" sz="1350" b="1" dirty="0">
                <a:latin typeface="Times New Roman" panose="02020603050405020304" pitchFamily="18" charset="0"/>
                <a:cs typeface="Times New Roman" panose="02020603050405020304" pitchFamily="18" charset="0"/>
              </a:rPr>
              <a:t> </a:t>
            </a:r>
            <a:r>
              <a:rPr lang="en-US" altLang="ko-KR" sz="1350" dirty="0">
                <a:latin typeface="Times New Roman" panose="02020603050405020304" pitchFamily="18" charset="0"/>
                <a:cs typeface="Times New Roman" panose="02020603050405020304" pitchFamily="18" charset="0"/>
              </a:rPr>
              <a:t>of western blotting used for </a:t>
            </a:r>
            <a:r>
              <a:rPr lang="en-US" altLang="ko-KR" sz="1350" dirty="0" smtClean="0">
                <a:latin typeface="Times New Roman" panose="02020603050405020304" pitchFamily="18" charset="0"/>
                <a:cs typeface="Times New Roman" panose="02020603050405020304" pitchFamily="18" charset="0"/>
              </a:rPr>
              <a:t>figure 3d.</a:t>
            </a:r>
            <a:endParaRPr lang="ko-KR" altLang="en-US" sz="1350"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3792049" y="1143946"/>
            <a:ext cx="2124075" cy="369332"/>
          </a:xfrm>
          <a:prstGeom prst="rect">
            <a:avLst/>
          </a:prstGeom>
          <a:noFill/>
        </p:spPr>
        <p:txBody>
          <a:bodyPr wrap="square" rtlCol="0">
            <a:spAutoFit/>
          </a:bodyPr>
          <a:lstStyle/>
          <a:p>
            <a:r>
              <a:rPr lang="en-US" altLang="ko-KR" dirty="0" smtClean="0"/>
              <a:t>c-</a:t>
            </a:r>
            <a:r>
              <a:rPr lang="en-US" altLang="ko-KR" dirty="0" err="1" smtClean="0"/>
              <a:t>Src</a:t>
            </a:r>
            <a:endParaRPr lang="ko-KR" altLang="en-US" dirty="0"/>
          </a:p>
        </p:txBody>
      </p:sp>
      <p:sp>
        <p:nvSpPr>
          <p:cNvPr id="11" name="TextBox 10"/>
          <p:cNvSpPr txBox="1"/>
          <p:nvPr/>
        </p:nvSpPr>
        <p:spPr>
          <a:xfrm>
            <a:off x="1043127" y="1189060"/>
            <a:ext cx="2124075" cy="369332"/>
          </a:xfrm>
          <a:prstGeom prst="rect">
            <a:avLst/>
          </a:prstGeom>
          <a:noFill/>
        </p:spPr>
        <p:txBody>
          <a:bodyPr wrap="square" rtlCol="0">
            <a:spAutoFit/>
          </a:bodyPr>
          <a:lstStyle/>
          <a:p>
            <a:r>
              <a:rPr lang="en-US" altLang="ko-KR" dirty="0" smtClean="0"/>
              <a:t>p-</a:t>
            </a:r>
            <a:r>
              <a:rPr lang="en-US" altLang="ko-KR" dirty="0" err="1" smtClean="0"/>
              <a:t>Src</a:t>
            </a:r>
            <a:endParaRPr lang="ko-KR" altLang="en-US" dirty="0"/>
          </a:p>
        </p:txBody>
      </p:sp>
      <p:sp>
        <p:nvSpPr>
          <p:cNvPr id="14" name="TextBox 13"/>
          <p:cNvSpPr txBox="1"/>
          <p:nvPr/>
        </p:nvSpPr>
        <p:spPr>
          <a:xfrm>
            <a:off x="3922304" y="3707803"/>
            <a:ext cx="2124075" cy="369332"/>
          </a:xfrm>
          <a:prstGeom prst="rect">
            <a:avLst/>
          </a:prstGeom>
          <a:noFill/>
        </p:spPr>
        <p:txBody>
          <a:bodyPr wrap="square" rtlCol="0">
            <a:spAutoFit/>
          </a:bodyPr>
          <a:lstStyle/>
          <a:p>
            <a:r>
              <a:rPr lang="en-US" altLang="ko-KR" dirty="0" smtClean="0"/>
              <a:t>ERK</a:t>
            </a:r>
            <a:endParaRPr lang="ko-KR" altLang="en-US" dirty="0"/>
          </a:p>
        </p:txBody>
      </p:sp>
      <p:sp>
        <p:nvSpPr>
          <p:cNvPr id="15" name="TextBox 14"/>
          <p:cNvSpPr txBox="1"/>
          <p:nvPr/>
        </p:nvSpPr>
        <p:spPr>
          <a:xfrm>
            <a:off x="1139664" y="3707803"/>
            <a:ext cx="2124075" cy="369332"/>
          </a:xfrm>
          <a:prstGeom prst="rect">
            <a:avLst/>
          </a:prstGeom>
          <a:noFill/>
        </p:spPr>
        <p:txBody>
          <a:bodyPr wrap="square" rtlCol="0">
            <a:spAutoFit/>
          </a:bodyPr>
          <a:lstStyle/>
          <a:p>
            <a:r>
              <a:rPr lang="en-US" altLang="ko-KR" dirty="0" smtClean="0"/>
              <a:t>P-ERK</a:t>
            </a:r>
            <a:endParaRPr lang="ko-KR" altLang="en-US" dirty="0"/>
          </a:p>
        </p:txBody>
      </p:sp>
      <p:sp>
        <p:nvSpPr>
          <p:cNvPr id="16" name="TextBox 15"/>
          <p:cNvSpPr txBox="1"/>
          <p:nvPr/>
        </p:nvSpPr>
        <p:spPr>
          <a:xfrm>
            <a:off x="6448537" y="3718313"/>
            <a:ext cx="2124075" cy="369332"/>
          </a:xfrm>
          <a:prstGeom prst="rect">
            <a:avLst/>
          </a:prstGeom>
          <a:noFill/>
        </p:spPr>
        <p:txBody>
          <a:bodyPr wrap="square" rtlCol="0">
            <a:spAutoFit/>
          </a:bodyPr>
          <a:lstStyle/>
          <a:p>
            <a:r>
              <a:rPr lang="en-US" altLang="ko-KR" dirty="0" smtClean="0"/>
              <a:t>B-actin</a:t>
            </a:r>
            <a:endParaRPr lang="ko-KR" altLang="en-US" dirty="0"/>
          </a:p>
        </p:txBody>
      </p:sp>
      <p:pic>
        <p:nvPicPr>
          <p:cNvPr id="22" name="그림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75685" y="4077134"/>
            <a:ext cx="2538301" cy="2180573"/>
          </a:xfrm>
          <a:prstGeom prst="rect">
            <a:avLst/>
          </a:prstGeom>
        </p:spPr>
      </p:pic>
      <p:pic>
        <p:nvPicPr>
          <p:cNvPr id="3" name="그림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10588" y="4077134"/>
            <a:ext cx="2642998" cy="2180575"/>
          </a:xfrm>
          <a:prstGeom prst="rect">
            <a:avLst/>
          </a:prstGeom>
        </p:spPr>
      </p:pic>
      <p:pic>
        <p:nvPicPr>
          <p:cNvPr id="7" name="그림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7631" y="4077134"/>
            <a:ext cx="2414330" cy="2180574"/>
          </a:xfrm>
          <a:prstGeom prst="rect">
            <a:avLst/>
          </a:prstGeom>
        </p:spPr>
      </p:pic>
    </p:spTree>
    <p:extLst>
      <p:ext uri="{BB962C8B-B14F-4D97-AF65-F5344CB8AC3E}">
        <p14:creationId xmlns:p14="http://schemas.microsoft.com/office/powerpoint/2010/main" val="145165437"/>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2829</TotalTime>
  <Words>588</Words>
  <Application>Microsoft Office PowerPoint</Application>
  <PresentationFormat>화면 슬라이드 쇼(4:3)</PresentationFormat>
  <Paragraphs>88</Paragraphs>
  <Slides>7</Slides>
  <Notes>0</Notes>
  <HiddenSlides>0</HiddenSlides>
  <MMClips>0</MMClips>
  <ScaleCrop>false</ScaleCrop>
  <HeadingPairs>
    <vt:vector size="4" baseType="variant">
      <vt:variant>
        <vt:lpstr>테마</vt:lpstr>
      </vt:variant>
      <vt:variant>
        <vt:i4>1</vt:i4>
      </vt:variant>
      <vt:variant>
        <vt:lpstr>슬라이드 제목</vt:lpstr>
      </vt:variant>
      <vt:variant>
        <vt:i4>7</vt:i4>
      </vt:variant>
    </vt:vector>
  </HeadingPairs>
  <TitlesOfParts>
    <vt:vector size="8" baseType="lpstr">
      <vt:lpstr>Office 테마</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Windows 사용자</dc:creator>
  <cp:lastModifiedBy>김하정1</cp:lastModifiedBy>
  <cp:revision>61</cp:revision>
  <dcterms:created xsi:type="dcterms:W3CDTF">2020-09-28T08:15:23Z</dcterms:created>
  <dcterms:modified xsi:type="dcterms:W3CDTF">2021-02-09T15:51:30Z</dcterms:modified>
</cp:coreProperties>
</file>