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58" r:id="rId4"/>
    <p:sldId id="267" r:id="rId5"/>
    <p:sldId id="263" r:id="rId6"/>
    <p:sldId id="264" r:id="rId7"/>
    <p:sldId id="265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33CCFF"/>
    <a:srgbClr val="66CC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CADA0-CF64-4668-97F5-4A5FB9F41D2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0294C-011B-4BA8-B499-817792979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8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3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3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7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15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2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2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4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8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99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93CD1-1B71-4C72-AD4F-47983A52D007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038D-4C43-4377-9B6A-1489045A0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36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Supplement </a:t>
            </a:r>
            <a:r>
              <a:rPr lang="en-US" smtClean="0"/>
              <a:t>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ALTTO Manuscript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32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1143000"/>
          </a:xfrm>
        </p:spPr>
        <p:txBody>
          <a:bodyPr>
            <a:noAutofit/>
          </a:bodyPr>
          <a:lstStyle/>
          <a:p>
            <a:r>
              <a:rPr lang="en-US" sz="2800" b="1" dirty="0"/>
              <a:t>Baseline Characteristics of the Patients, Tumors and primary treatments by Design (Intention-to-treat Groups) 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0"/>
            <a:ext cx="9143999" cy="586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37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2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73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1816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Abbreviations: L+T, </a:t>
            </a:r>
            <a:r>
              <a:rPr lang="en-US" sz="1200" dirty="0" err="1"/>
              <a:t>lapatinib</a:t>
            </a:r>
            <a:r>
              <a:rPr lang="en-US" sz="1200" dirty="0"/>
              <a:t> plus </a:t>
            </a:r>
            <a:r>
              <a:rPr lang="en-US" sz="1200" dirty="0" err="1"/>
              <a:t>trastuzumab</a:t>
            </a:r>
            <a:r>
              <a:rPr lang="en-US" sz="1200" dirty="0"/>
              <a:t>; T→L, </a:t>
            </a:r>
            <a:r>
              <a:rPr lang="en-US" sz="1200" dirty="0" err="1"/>
              <a:t>trastuzumab</a:t>
            </a:r>
            <a:r>
              <a:rPr lang="en-US" sz="1200" dirty="0"/>
              <a:t> followed by </a:t>
            </a:r>
            <a:r>
              <a:rPr lang="en-US" sz="1200" dirty="0" err="1"/>
              <a:t>lapatinib</a:t>
            </a:r>
            <a:r>
              <a:rPr lang="en-US" sz="1200" dirty="0"/>
              <a:t>; L, </a:t>
            </a:r>
            <a:r>
              <a:rPr lang="en-US" sz="1200" dirty="0" err="1"/>
              <a:t>lapatinib</a:t>
            </a:r>
            <a:r>
              <a:rPr lang="en-US" sz="1200" dirty="0"/>
              <a:t>; T, </a:t>
            </a:r>
            <a:r>
              <a:rPr lang="en-US" sz="1200" dirty="0" err="1"/>
              <a:t>trastuzumab</a:t>
            </a:r>
            <a:r>
              <a:rPr lang="en-US" sz="1200" dirty="0"/>
              <a:t>; </a:t>
            </a:r>
            <a:r>
              <a:rPr lang="en-US" sz="1200" dirty="0" err="1"/>
              <a:t>neoadj</a:t>
            </a:r>
            <a:r>
              <a:rPr lang="en-US" sz="1200" dirty="0"/>
              <a:t> CT, neoadjuvant chemotherapy; </a:t>
            </a:r>
            <a:r>
              <a:rPr lang="en-US" sz="1200" dirty="0" smtClean="0"/>
              <a:t>AI, aromatase </a:t>
            </a:r>
            <a:r>
              <a:rPr lang="en-US" sz="1200" dirty="0"/>
              <a:t>inhibitor; SERM, selective estrogen receptor modulator; LHRH, luteinizing hormone-releasing hormone.</a:t>
            </a:r>
          </a:p>
          <a:p>
            <a:r>
              <a:rPr lang="en-US" sz="1200" dirty="0"/>
              <a:t>*Only 10 patients had hormone receptor status derived from local laboratory results and were not </a:t>
            </a:r>
            <a:r>
              <a:rPr lang="en-US" sz="1200" dirty="0" err="1"/>
              <a:t>enrolledwithin</a:t>
            </a:r>
            <a:r>
              <a:rPr lang="en-US" sz="1200" dirty="0"/>
              <a:t> any particular treatment arm or included in any positive/</a:t>
            </a:r>
          </a:p>
          <a:p>
            <a:r>
              <a:rPr lang="en-US" sz="1200" dirty="0"/>
              <a:t>negative result.</a:t>
            </a:r>
          </a:p>
          <a:p>
            <a:r>
              <a:rPr lang="en-US" sz="1200" dirty="0" smtClean="0"/>
              <a:t>**For </a:t>
            </a:r>
            <a:r>
              <a:rPr lang="en-US" sz="1200" dirty="0"/>
              <a:t>six patients, hormone receptor status was from a local laboratory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695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3" y="193574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cap="all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 of patient characteristics by Treatment Arm</a:t>
            </a:r>
            <a:endParaRPr lang="en-GB" sz="3600" b="1" cap="all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620494"/>
              </p:ext>
            </p:extLst>
          </p:nvPr>
        </p:nvGraphicFramePr>
        <p:xfrm>
          <a:off x="428596" y="1285860"/>
          <a:ext cx="7643866" cy="5101545"/>
        </p:xfrm>
        <a:graphic>
          <a:graphicData uri="http://schemas.openxmlformats.org/drawingml/2006/table">
            <a:tbl>
              <a:tblPr firstRow="1" bandRow="1"/>
              <a:tblGrid>
                <a:gridCol w="35921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05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056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5056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65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GB" sz="1400" b="1" dirty="0">
                        <a:latin typeface="Times New Roman"/>
                        <a:ea typeface="Times New Roman"/>
                      </a:endParaRPr>
                    </a:p>
                  </a:txBody>
                  <a:tcPr marL="11387" marR="113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Lap+Tras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/>
                      </a:r>
                      <a:br>
                        <a:rPr lang="en-GB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(N = 2093)</a:t>
                      </a:r>
                      <a:endParaRPr lang="en-GB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387" marR="113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Tras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-Lap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(N = 2091)</a:t>
                      </a:r>
                      <a:endParaRPr lang="en-GB" sz="1400" b="1" dirty="0">
                        <a:latin typeface="Times New Roman"/>
                        <a:ea typeface="Times New Roman"/>
                      </a:endParaRPr>
                    </a:p>
                  </a:txBody>
                  <a:tcPr marL="11387" marR="113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Tras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/>
                      </a:r>
                      <a:b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</a:b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(N = 2097)</a:t>
                      </a:r>
                      <a:endParaRPr lang="en-GB" sz="1400" b="1" dirty="0">
                        <a:latin typeface="Times New Roman"/>
                        <a:ea typeface="Times New Roman"/>
                      </a:endParaRPr>
                    </a:p>
                  </a:txBody>
                  <a:tcPr marL="11387" marR="1138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Menopausal Status</a:t>
                      </a:r>
                      <a:endParaRPr lang="en-GB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Premenopausal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908 (43%)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929 (44%)</a:t>
                      </a:r>
                      <a:endParaRPr lang="en-GB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908 (43%)</a:t>
                      </a:r>
                      <a:endParaRPr lang="en-GB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Postmenopausal or male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1185 (57%)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1162 (56%)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1189 (57%)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0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Pathological primary </a:t>
                      </a: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tumour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size - largest diameter of invasive component (mm)</a:t>
                      </a:r>
                      <a:endParaRPr lang="en-GB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mpd="sng">
                      <a:noFill/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Missing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27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≤ 2cm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937 (45%)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938 (46%)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942 (46%)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&gt; 2cm to ≤</a:t>
                      </a:r>
                      <a:r>
                        <a:rPr lang="en-US" sz="1400" baseline="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5cm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1002 (49%)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980 (48%)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990 (48%)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&gt; 5cm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127 (6%)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132 (6%)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127 (6%)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Histologic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grade</a:t>
                      </a:r>
                      <a:endParaRPr lang="en-GB" sz="14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11387" marR="113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GB" sz="14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11387" marR="113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	</a:t>
                      </a:r>
                    </a:p>
                  </a:txBody>
                  <a:tcPr marL="11387" marR="1138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Missing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Gx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 Differentiation cannot be assessed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79 (4%)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61 (3%)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59 (3%)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G1: Well differentiated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51 (2%)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59 (3%)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48 (2%)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G2: Moderately differentiated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774 (37%)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793 (38%)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744 (36%)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G3: Poorly differentiated/undifferentiated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1179 (57%)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1171 (56%)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1237 (59%)</a:t>
                      </a:r>
                      <a:endParaRPr lang="en-GB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59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251523" y="188640"/>
            <a:ext cx="8424936" cy="6495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Overall AE summary by Arm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425350"/>
              </p:ext>
            </p:extLst>
          </p:nvPr>
        </p:nvGraphicFramePr>
        <p:xfrm>
          <a:off x="251523" y="1447800"/>
          <a:ext cx="8750206" cy="3758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496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01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01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501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501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Lap+Tras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(N=2061)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Tras</a:t>
                      </a:r>
                      <a:r>
                        <a:rPr lang="en-GB" sz="1400" dirty="0"/>
                        <a:t>-&gt;Lap</a:t>
                      </a:r>
                    </a:p>
                    <a:p>
                      <a:pPr algn="ctr"/>
                      <a:r>
                        <a:rPr lang="en-GB" sz="1400" dirty="0"/>
                        <a:t>(N=2076)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Lap</a:t>
                      </a:r>
                    </a:p>
                    <a:p>
                      <a:pPr algn="ctr"/>
                      <a:r>
                        <a:rPr lang="en-GB" sz="1400" dirty="0"/>
                        <a:t>(N=2057)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Tras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(N=2076)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Any AE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1979 [1974] (96%)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1956</a:t>
                      </a:r>
                      <a:r>
                        <a:rPr lang="en-US" sz="1400" baseline="0" dirty="0"/>
                        <a:t> [</a:t>
                      </a:r>
                      <a:r>
                        <a:rPr lang="en-US" sz="1400" dirty="0"/>
                        <a:t>1948] (94%)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1964 [1962] (95%)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1834 [1820] (88%)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AEs related to study treatment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1922 [1919] (93%)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1801 [1797] (87%)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1857 [1855] (90%)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1329 [1319] (64%)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AEs leading to permanent discontinuation 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481 [482] (23%)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261 [262] (13%)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317 [314] (15%)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171 [169] (8%)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AEs leading to dose reductions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413 [412] (20%)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275 [274] (13%)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448 [445] (22%)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81 [81] (4%)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AEs leading to dose interruptions/delays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945 [944] (46%)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668 [668] (32%)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821</a:t>
                      </a:r>
                      <a:r>
                        <a:rPr lang="en-US" sz="1400" baseline="0" dirty="0"/>
                        <a:t> [</a:t>
                      </a:r>
                      <a:r>
                        <a:rPr lang="en-US" sz="1400" dirty="0"/>
                        <a:t>816] (40%)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419 [417] (20%)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Any SAE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459 [430] (22%)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391 [352] (19%)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461 [431] (22%)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326 [292] (16%)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/>
                        <a:t>    SAEs related to study treatment</a:t>
                      </a:r>
                      <a:endParaRPr lang="en-GB" sz="140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276 [274] (13%)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191 [186] (9%)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275 [274] (13%)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116 [112] (6%)</a:t>
                      </a:r>
                      <a:endParaRPr lang="en-GB" sz="140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Fatal SAEs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19 [9] (&lt;1%)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19  [14] (&lt;1%)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23  [15] (1%)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 17 [9] (&lt;1%)</a:t>
                      </a:r>
                      <a:endParaRPr lang="en-GB" sz="1400" b="1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Fatal SAEs related to study treatment</a:t>
                      </a:r>
                      <a:endParaRPr lang="en-GB" sz="1400" b="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   3 [2] (&lt;1%)</a:t>
                      </a:r>
                      <a:endParaRPr lang="en-GB" sz="1400" b="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   3   [3] (&lt;1%)</a:t>
                      </a:r>
                      <a:endParaRPr lang="en-GB" sz="1400" b="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  4 [4] (&lt;1%)</a:t>
                      </a:r>
                      <a:endParaRPr lang="en-GB" sz="1400" b="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/>
                        <a:t>           4 [3] (&lt;1%)</a:t>
                      </a:r>
                      <a:endParaRPr lang="en-GB" sz="1400" b="0" dirty="0"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39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>
          <a:xfrm>
            <a:off x="251523" y="188640"/>
            <a:ext cx="8424936" cy="80196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/>
              <a:t>Summary of Cardiac Adverse Events by Arm</a:t>
            </a:r>
            <a:endParaRPr lang="en-GB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84517"/>
              </p:ext>
            </p:extLst>
          </p:nvPr>
        </p:nvGraphicFramePr>
        <p:xfrm>
          <a:off x="215627" y="1447800"/>
          <a:ext cx="8704079" cy="3758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532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377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377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377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377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Lap+Tras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(N=2061)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Tras</a:t>
                      </a:r>
                      <a:r>
                        <a:rPr lang="en-GB" sz="1400" dirty="0"/>
                        <a:t>-&gt;Lap</a:t>
                      </a:r>
                    </a:p>
                    <a:p>
                      <a:pPr algn="ctr"/>
                      <a:r>
                        <a:rPr lang="en-GB" sz="1400" dirty="0"/>
                        <a:t>(N=2076)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Lap</a:t>
                      </a:r>
                    </a:p>
                    <a:p>
                      <a:pPr algn="ctr"/>
                      <a:r>
                        <a:rPr lang="en-GB" sz="1400" dirty="0"/>
                        <a:t>(N=2057)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Tras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(N=2076)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lvl="0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subjects with events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181   (9%)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   (7%)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   (6%)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220  (11%)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events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268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4000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4000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Event characteristics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 of events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268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Serious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  (15%)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  (17%)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 (13%)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  (11%)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Investigational product-related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  (84%)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  (77%)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  (57%)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232  (87%)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Leading to withdrawal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  (38%)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  (23%)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 (10%)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  (34%)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indent="121920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Fatal (Grade 5)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 (&lt;1%)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  (2%)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  (1%)</a:t>
                      </a:r>
                      <a:endParaRPr lang="en-GB" sz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 (&lt;1%)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700" marR="1270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693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43200" y="152400"/>
            <a:ext cx="685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4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785</Words>
  <Application>Microsoft Office PowerPoint</Application>
  <PresentationFormat>On-screen Show (4:3)</PresentationFormat>
  <Paragraphs>158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Supplement 1 ALTTO Manuscript</vt:lpstr>
      <vt:lpstr>Baseline Characteristics of the Patients, Tumors and primary treatments by Design (Intention-to-treat Groups)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 2 ALTTO Manuscript</dc:title>
  <dc:creator>Alvaro  Moreno Aspitia</dc:creator>
  <cp:lastModifiedBy>Moreno Aspitia, Alvaro, M.D.</cp:lastModifiedBy>
  <cp:revision>5</cp:revision>
  <dcterms:created xsi:type="dcterms:W3CDTF">2017-07-10T22:32:41Z</dcterms:created>
  <dcterms:modified xsi:type="dcterms:W3CDTF">2020-10-05T10:59:02Z</dcterms:modified>
</cp:coreProperties>
</file>