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57" r:id="rId2"/>
  </p:sldIdLst>
  <p:sldSz cx="6858000" cy="9906000" type="A4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4108">
          <p15:clr>
            <a:srgbClr val="A4A3A4"/>
          </p15:clr>
        </p15:guide>
        <p15:guide id="2" pos="356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>
    <p:restoredLeft sz="15620"/>
    <p:restoredTop sz="78162" autoAdjust="0"/>
  </p:normalViewPr>
  <p:slideViewPr>
    <p:cSldViewPr snapToGrid="0" snapToObjects="1" showGuides="1">
      <p:cViewPr varScale="1">
        <p:scale>
          <a:sx n="75" d="100"/>
          <a:sy n="75" d="100"/>
        </p:scale>
        <p:origin x="-2704" y="-104"/>
      </p:cViewPr>
      <p:guideLst>
        <p:guide orient="horz" pos="4108"/>
        <p:guide pos="356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AB11067-9AAF-6D43-A3B1-0F4718B4DC6B}" type="datetimeFigureOut">
              <a:rPr lang="fr-FR" smtClean="0"/>
              <a:t>15/01/21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2241550" y="685800"/>
            <a:ext cx="23749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FE4089-19E1-EB43-A0CE-3971293B85D3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257678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2241550" y="685800"/>
            <a:ext cx="2374900" cy="3429000"/>
          </a:xfrm>
        </p:spPr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just" defTabSz="457200" rtl="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FE4089-19E1-EB43-A0CE-3971293B85D3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168520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514350" y="3077283"/>
            <a:ext cx="5829300" cy="2123369"/>
          </a:xfrm>
        </p:spPr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A5A6B3-0627-4846-A558-3A1307DA14CD}" type="datetimeFigureOut">
              <a:rPr lang="fr-FR" smtClean="0"/>
              <a:t>15/01/21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D4274-570C-D143-ABC6-F63D3868647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39831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A5A6B3-0627-4846-A558-3A1307DA14CD}" type="datetimeFigureOut">
              <a:rPr lang="fr-FR" smtClean="0"/>
              <a:t>15/01/21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D4274-570C-D143-ABC6-F63D3868647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447185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4972050" y="396701"/>
            <a:ext cx="1543050" cy="8452202"/>
          </a:xfrm>
        </p:spPr>
        <p:txBody>
          <a:bodyPr vert="eaVert"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342900" y="396701"/>
            <a:ext cx="4514850" cy="8452202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A5A6B3-0627-4846-A558-3A1307DA14CD}" type="datetimeFigureOut">
              <a:rPr lang="fr-FR" smtClean="0"/>
              <a:t>15/01/21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D4274-570C-D143-ABC6-F63D3868647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592907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A5A6B3-0627-4846-A558-3A1307DA14CD}" type="datetimeFigureOut">
              <a:rPr lang="fr-FR" smtClean="0"/>
              <a:t>15/01/21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D4274-570C-D143-ABC6-F63D3868647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827509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41735" y="6365522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41735" y="4198587"/>
            <a:ext cx="5829300" cy="2166936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A5A6B3-0627-4846-A558-3A1307DA14CD}" type="datetimeFigureOut">
              <a:rPr lang="fr-FR" smtClean="0"/>
              <a:t>15/01/21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D4274-570C-D143-ABC6-F63D3868647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611486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342900" y="2311402"/>
            <a:ext cx="3028950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3486150" y="2311402"/>
            <a:ext cx="3028950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A5A6B3-0627-4846-A558-3A1307DA14CD}" type="datetimeFigureOut">
              <a:rPr lang="fr-FR" smtClean="0"/>
              <a:t>15/01/21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D4274-570C-D143-ABC6-F63D3868647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001352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14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14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3483770" y="2217385"/>
            <a:ext cx="303133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3483770" y="3141486"/>
            <a:ext cx="303133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A5A6B3-0627-4846-A558-3A1307DA14CD}" type="datetimeFigureOut">
              <a:rPr lang="fr-FR" smtClean="0"/>
              <a:t>15/01/21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D4274-570C-D143-ABC6-F63D3868647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627335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A5A6B3-0627-4846-A558-3A1307DA14CD}" type="datetimeFigureOut">
              <a:rPr lang="fr-FR" smtClean="0"/>
              <a:t>15/01/21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D4274-570C-D143-ABC6-F63D3868647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699477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A5A6B3-0627-4846-A558-3A1307DA14CD}" type="datetimeFigureOut">
              <a:rPr lang="fr-FR" smtClean="0"/>
              <a:t>15/01/21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D4274-570C-D143-ABC6-F63D3868647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100382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2901" y="394406"/>
            <a:ext cx="2256235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681288" y="394406"/>
            <a:ext cx="3833813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342901" y="2072923"/>
            <a:ext cx="2256235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A5A6B3-0627-4846-A558-3A1307DA14CD}" type="datetimeFigureOut">
              <a:rPr lang="fr-FR" smtClean="0"/>
              <a:t>15/01/21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D4274-570C-D143-ABC6-F63D3868647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657794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344216" y="6934201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344216" y="7752823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A5A6B3-0627-4846-A558-3A1307DA14CD}" type="datetimeFigureOut">
              <a:rPr lang="fr-FR" smtClean="0"/>
              <a:t>15/01/21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D4274-570C-D143-ABC6-F63D3868647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717114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42900" y="2311402"/>
            <a:ext cx="6172200" cy="65375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342900" y="9181396"/>
            <a:ext cx="1600200" cy="5274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A5A6B3-0627-4846-A558-3A1307DA14CD}" type="datetimeFigureOut">
              <a:rPr lang="fr-FR" smtClean="0"/>
              <a:t>15/01/21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343150" y="9181396"/>
            <a:ext cx="2171700" cy="5274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4914900" y="9181396"/>
            <a:ext cx="1600200" cy="5274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1D4274-570C-D143-ABC6-F63D3868647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766815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6" name="Image 105">
            <a:extLst>
              <a:ext uri="{FF2B5EF4-FFF2-40B4-BE49-F238E27FC236}">
                <a16:creationId xmlns:a16="http://schemas.microsoft.com/office/drawing/2014/main" xmlns="" id="{CA6C33F0-EA03-4953-B083-3EB0494CD0E1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24" t="47256" r="6934" b="23933"/>
          <a:stretch/>
        </p:blipFill>
        <p:spPr>
          <a:xfrm>
            <a:off x="2015113" y="2725869"/>
            <a:ext cx="3838073" cy="741935"/>
          </a:xfrm>
          <a:prstGeom prst="rect">
            <a:avLst/>
          </a:prstGeom>
          <a:ln w="9525">
            <a:solidFill>
              <a:schemeClr val="tx1"/>
            </a:solidFill>
          </a:ln>
        </p:spPr>
      </p:pic>
      <p:sp>
        <p:nvSpPr>
          <p:cNvPr id="107" name="ZoneTexte 106">
            <a:extLst>
              <a:ext uri="{FF2B5EF4-FFF2-40B4-BE49-F238E27FC236}">
                <a16:creationId xmlns:a16="http://schemas.microsoft.com/office/drawing/2014/main" xmlns="" id="{D75358C7-95A1-4052-9DE8-01A6ABD50564}"/>
              </a:ext>
            </a:extLst>
          </p:cNvPr>
          <p:cNvSpPr txBox="1"/>
          <p:nvPr/>
        </p:nvSpPr>
        <p:spPr>
          <a:xfrm>
            <a:off x="2771874" y="2421283"/>
            <a:ext cx="302317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/>
              <a:t> 1D             4D            2D             4D</a:t>
            </a:r>
          </a:p>
        </p:txBody>
      </p:sp>
      <p:cxnSp>
        <p:nvCxnSpPr>
          <p:cNvPr id="108" name="Connecteur droit 107">
            <a:extLst>
              <a:ext uri="{FF2B5EF4-FFF2-40B4-BE49-F238E27FC236}">
                <a16:creationId xmlns:a16="http://schemas.microsoft.com/office/drawing/2014/main" xmlns="" id="{2BE31BF2-3765-47CF-904A-AD844E1F5401}"/>
              </a:ext>
            </a:extLst>
          </p:cNvPr>
          <p:cNvCxnSpPr>
            <a:cxnSpLocks/>
          </p:cNvCxnSpPr>
          <p:nvPr/>
        </p:nvCxnSpPr>
        <p:spPr>
          <a:xfrm>
            <a:off x="2713734" y="2446207"/>
            <a:ext cx="1104622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9" name="Connecteur droit 108">
            <a:extLst>
              <a:ext uri="{FF2B5EF4-FFF2-40B4-BE49-F238E27FC236}">
                <a16:creationId xmlns:a16="http://schemas.microsoft.com/office/drawing/2014/main" xmlns="" id="{39B609BC-A8CD-4204-91B9-E80F39F7FB99}"/>
              </a:ext>
            </a:extLst>
          </p:cNvPr>
          <p:cNvCxnSpPr>
            <a:cxnSpLocks/>
          </p:cNvCxnSpPr>
          <p:nvPr/>
        </p:nvCxnSpPr>
        <p:spPr>
          <a:xfrm>
            <a:off x="4021841" y="2446207"/>
            <a:ext cx="1075553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0" name="ZoneTexte 109">
            <a:extLst>
              <a:ext uri="{FF2B5EF4-FFF2-40B4-BE49-F238E27FC236}">
                <a16:creationId xmlns:a16="http://schemas.microsoft.com/office/drawing/2014/main" xmlns="" id="{8D77BEA5-470C-43F5-901B-2F3511C5CB57}"/>
              </a:ext>
            </a:extLst>
          </p:cNvPr>
          <p:cNvSpPr txBox="1"/>
          <p:nvPr/>
        </p:nvSpPr>
        <p:spPr>
          <a:xfrm>
            <a:off x="2655598" y="1968265"/>
            <a:ext cx="127903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b="1" dirty="0"/>
              <a:t>Vegetative growth</a:t>
            </a:r>
          </a:p>
        </p:txBody>
      </p:sp>
      <p:sp>
        <p:nvSpPr>
          <p:cNvPr id="111" name="Rectangle 110">
            <a:extLst>
              <a:ext uri="{FF2B5EF4-FFF2-40B4-BE49-F238E27FC236}">
                <a16:creationId xmlns:a16="http://schemas.microsoft.com/office/drawing/2014/main" xmlns="" id="{913131B4-178E-436E-B4CE-B49FB4D3C1EC}"/>
              </a:ext>
            </a:extLst>
          </p:cNvPr>
          <p:cNvSpPr/>
          <p:nvPr/>
        </p:nvSpPr>
        <p:spPr>
          <a:xfrm>
            <a:off x="1072215" y="3192285"/>
            <a:ext cx="69660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1200" b="1" dirty="0">
                <a:solidFill>
                  <a:srgbClr val="000000"/>
                </a:solidFill>
                <a:ea typeface="Times New Roman" panose="02020603050405020304" pitchFamily="18" charset="0"/>
              </a:rPr>
              <a:t>1100 </a:t>
            </a:r>
            <a:r>
              <a:rPr lang="fr-FR" sz="1200" b="1" dirty="0" err="1">
                <a:solidFill>
                  <a:srgbClr val="000000"/>
                </a:solidFill>
                <a:ea typeface="Times New Roman" panose="02020603050405020304" pitchFamily="18" charset="0"/>
              </a:rPr>
              <a:t>bp</a:t>
            </a:r>
            <a:endParaRPr lang="fr-FR" sz="1200" b="1" dirty="0"/>
          </a:p>
        </p:txBody>
      </p:sp>
      <p:sp>
        <p:nvSpPr>
          <p:cNvPr id="112" name="Rectangle 111">
            <a:extLst>
              <a:ext uri="{FF2B5EF4-FFF2-40B4-BE49-F238E27FC236}">
                <a16:creationId xmlns:a16="http://schemas.microsoft.com/office/drawing/2014/main" xmlns="" id="{E2AD53D0-3C72-434C-9996-C03E07CD6FE2}"/>
              </a:ext>
            </a:extLst>
          </p:cNvPr>
          <p:cNvSpPr/>
          <p:nvPr/>
        </p:nvSpPr>
        <p:spPr>
          <a:xfrm>
            <a:off x="1072216" y="2894860"/>
            <a:ext cx="69660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1200" b="1" dirty="0">
                <a:solidFill>
                  <a:srgbClr val="000000"/>
                </a:solidFill>
                <a:ea typeface="Times New Roman" panose="02020603050405020304" pitchFamily="18" charset="0"/>
              </a:rPr>
              <a:t>1200 </a:t>
            </a:r>
            <a:r>
              <a:rPr lang="fr-FR" sz="1200" b="1" dirty="0" err="1">
                <a:solidFill>
                  <a:srgbClr val="000000"/>
                </a:solidFill>
                <a:ea typeface="Times New Roman" panose="02020603050405020304" pitchFamily="18" charset="0"/>
              </a:rPr>
              <a:t>bp</a:t>
            </a:r>
            <a:endParaRPr lang="fr-FR" sz="1200" b="1" dirty="0"/>
          </a:p>
        </p:txBody>
      </p:sp>
      <p:cxnSp>
        <p:nvCxnSpPr>
          <p:cNvPr id="113" name="Connecteur droit avec flèche 112">
            <a:extLst>
              <a:ext uri="{FF2B5EF4-FFF2-40B4-BE49-F238E27FC236}">
                <a16:creationId xmlns:a16="http://schemas.microsoft.com/office/drawing/2014/main" xmlns="" id="{0850BF00-507F-47FC-87F2-0AF6267519B7}"/>
              </a:ext>
            </a:extLst>
          </p:cNvPr>
          <p:cNvCxnSpPr>
            <a:cxnSpLocks/>
          </p:cNvCxnSpPr>
          <p:nvPr/>
        </p:nvCxnSpPr>
        <p:spPr>
          <a:xfrm>
            <a:off x="1789569" y="3064974"/>
            <a:ext cx="210534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4" name="Connecteur droit avec flèche 113">
            <a:extLst>
              <a:ext uri="{FF2B5EF4-FFF2-40B4-BE49-F238E27FC236}">
                <a16:creationId xmlns:a16="http://schemas.microsoft.com/office/drawing/2014/main" xmlns="" id="{E7A960D7-FE7A-4370-80F1-7EAD149BABCC}"/>
              </a:ext>
            </a:extLst>
          </p:cNvPr>
          <p:cNvCxnSpPr>
            <a:cxnSpLocks/>
          </p:cNvCxnSpPr>
          <p:nvPr/>
        </p:nvCxnSpPr>
        <p:spPr>
          <a:xfrm>
            <a:off x="1789569" y="3362396"/>
            <a:ext cx="210534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5" name="ZoneTexte 114">
            <a:extLst>
              <a:ext uri="{FF2B5EF4-FFF2-40B4-BE49-F238E27FC236}">
                <a16:creationId xmlns:a16="http://schemas.microsoft.com/office/drawing/2014/main" xmlns="" id="{9ADE6311-2413-453B-A0D3-A7CA39DF31F3}"/>
              </a:ext>
            </a:extLst>
          </p:cNvPr>
          <p:cNvSpPr txBox="1"/>
          <p:nvPr/>
        </p:nvSpPr>
        <p:spPr>
          <a:xfrm>
            <a:off x="3960463" y="1951374"/>
            <a:ext cx="127903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b="1" dirty="0" smtClean="0"/>
              <a:t>Sexual development</a:t>
            </a:r>
            <a:endParaRPr lang="en-GB" sz="1200" b="1" dirty="0"/>
          </a:p>
        </p:txBody>
      </p:sp>
      <p:sp>
        <p:nvSpPr>
          <p:cNvPr id="116" name="ZoneTexte 115">
            <a:extLst>
              <a:ext uri="{FF2B5EF4-FFF2-40B4-BE49-F238E27FC236}">
                <a16:creationId xmlns:a16="http://schemas.microsoft.com/office/drawing/2014/main" xmlns="" id="{BDCADFE4-8CC6-4CD8-ABBC-0934D0A95194}"/>
              </a:ext>
            </a:extLst>
          </p:cNvPr>
          <p:cNvSpPr txBox="1"/>
          <p:nvPr/>
        </p:nvSpPr>
        <p:spPr>
          <a:xfrm>
            <a:off x="5151070" y="2247945"/>
            <a:ext cx="7535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b="1" dirty="0"/>
              <a:t>Genomic</a:t>
            </a:r>
            <a:r>
              <a:rPr lang="en-GB" sz="1200" dirty="0"/>
              <a:t> </a:t>
            </a:r>
            <a:r>
              <a:rPr lang="en-GB" sz="1200" b="1" dirty="0"/>
              <a:t>DNA</a:t>
            </a:r>
          </a:p>
        </p:txBody>
      </p:sp>
      <p:cxnSp>
        <p:nvCxnSpPr>
          <p:cNvPr id="117" name="Connecteur droit 116">
            <a:extLst>
              <a:ext uri="{FF2B5EF4-FFF2-40B4-BE49-F238E27FC236}">
                <a16:creationId xmlns:a16="http://schemas.microsoft.com/office/drawing/2014/main" xmlns="" id="{A812041E-C7C3-4F4D-B321-0FBB7050A474}"/>
              </a:ext>
            </a:extLst>
          </p:cNvPr>
          <p:cNvCxnSpPr>
            <a:cxnSpLocks/>
          </p:cNvCxnSpPr>
          <p:nvPr/>
        </p:nvCxnSpPr>
        <p:spPr>
          <a:xfrm>
            <a:off x="2713734" y="1991314"/>
            <a:ext cx="2383657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8" name="ZoneTexte 117">
            <a:extLst>
              <a:ext uri="{FF2B5EF4-FFF2-40B4-BE49-F238E27FC236}">
                <a16:creationId xmlns:a16="http://schemas.microsoft.com/office/drawing/2014/main" xmlns="" id="{1396F129-F0F7-419A-89E9-68D2BF5A2EB5}"/>
              </a:ext>
            </a:extLst>
          </p:cNvPr>
          <p:cNvSpPr txBox="1"/>
          <p:nvPr/>
        </p:nvSpPr>
        <p:spPr>
          <a:xfrm>
            <a:off x="3614872" y="1665685"/>
            <a:ext cx="58138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200" b="1" dirty="0"/>
              <a:t>cDNA</a:t>
            </a:r>
          </a:p>
        </p:txBody>
      </p:sp>
      <p:sp>
        <p:nvSpPr>
          <p:cNvPr id="119" name="Rectangle 118"/>
          <p:cNvSpPr/>
          <p:nvPr/>
        </p:nvSpPr>
        <p:spPr>
          <a:xfrm>
            <a:off x="2088874" y="2411800"/>
            <a:ext cx="45397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1200" dirty="0"/>
              <a:t>MW</a:t>
            </a:r>
          </a:p>
        </p:txBody>
      </p:sp>
      <p:sp>
        <p:nvSpPr>
          <p:cNvPr id="54" name="Rectangle 53"/>
          <p:cNvSpPr/>
          <p:nvPr/>
        </p:nvSpPr>
        <p:spPr>
          <a:xfrm>
            <a:off x="186597" y="1323421"/>
            <a:ext cx="6527858" cy="2392018"/>
          </a:xfrm>
          <a:prstGeom prst="rect">
            <a:avLst/>
          </a:prstGeom>
          <a:noFill/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5" name="Rectangle 54"/>
          <p:cNvSpPr/>
          <p:nvPr/>
        </p:nvSpPr>
        <p:spPr>
          <a:xfrm>
            <a:off x="186597" y="3714922"/>
            <a:ext cx="6527858" cy="3059419"/>
          </a:xfrm>
          <a:prstGeom prst="rect">
            <a:avLst/>
          </a:prstGeom>
          <a:noFill/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pSp>
        <p:nvGrpSpPr>
          <p:cNvPr id="5" name="Grouper 4"/>
          <p:cNvGrpSpPr/>
          <p:nvPr/>
        </p:nvGrpSpPr>
        <p:grpSpPr>
          <a:xfrm>
            <a:off x="291123" y="3821538"/>
            <a:ext cx="6081184" cy="884123"/>
            <a:chOff x="291123" y="3418959"/>
            <a:chExt cx="6081184" cy="816114"/>
          </a:xfrm>
        </p:grpSpPr>
        <p:sp>
          <p:nvSpPr>
            <p:cNvPr id="62" name="Rectangle 61"/>
            <p:cNvSpPr/>
            <p:nvPr/>
          </p:nvSpPr>
          <p:spPr>
            <a:xfrm>
              <a:off x="999102" y="3680333"/>
              <a:ext cx="5262883" cy="182492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3" name="Rectangle 62"/>
            <p:cNvSpPr/>
            <p:nvPr/>
          </p:nvSpPr>
          <p:spPr>
            <a:xfrm>
              <a:off x="1988992" y="3680333"/>
              <a:ext cx="231913" cy="18249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6" name="ZoneTexte 65">
              <a:extLst>
                <a:ext uri="{FF2B5EF4-FFF2-40B4-BE49-F238E27FC236}">
                  <a16:creationId xmlns:a16="http://schemas.microsoft.com/office/drawing/2014/main" xmlns="" id="{1396F129-F0F7-419A-89E9-68D2BF5A2EB5}"/>
                </a:ext>
              </a:extLst>
            </p:cNvPr>
            <p:cNvSpPr txBox="1"/>
            <p:nvPr/>
          </p:nvSpPr>
          <p:spPr>
            <a:xfrm>
              <a:off x="1814416" y="3418959"/>
              <a:ext cx="581380" cy="255691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200" b="1" dirty="0" smtClean="0"/>
                <a:t>Intron</a:t>
              </a:r>
              <a:endParaRPr lang="fr-FR" sz="1200" b="1" dirty="0"/>
            </a:p>
          </p:txBody>
        </p:sp>
        <p:cxnSp>
          <p:nvCxnSpPr>
            <p:cNvPr id="67" name="Connecteur droit 66"/>
            <p:cNvCxnSpPr/>
            <p:nvPr/>
          </p:nvCxnSpPr>
          <p:spPr>
            <a:xfrm flipH="1">
              <a:off x="5663780" y="3615018"/>
              <a:ext cx="157964" cy="0"/>
            </a:xfrm>
            <a:prstGeom prst="line">
              <a:avLst/>
            </a:prstGeom>
            <a:ln w="28575" cap="flat" cmpd="sng">
              <a:solidFill>
                <a:schemeClr val="tx1"/>
              </a:solidFill>
              <a:miter lim="800000"/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Connecteur droit 67"/>
            <p:cNvCxnSpPr/>
            <p:nvPr/>
          </p:nvCxnSpPr>
          <p:spPr>
            <a:xfrm>
              <a:off x="1605778" y="3919004"/>
              <a:ext cx="157964" cy="0"/>
            </a:xfrm>
            <a:prstGeom prst="line">
              <a:avLst/>
            </a:prstGeom>
            <a:ln w="28575" cap="flat" cmpd="sng">
              <a:solidFill>
                <a:schemeClr val="tx1"/>
              </a:solidFill>
              <a:miter lim="800000"/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9" name="Rectangle 68"/>
            <p:cNvSpPr/>
            <p:nvPr/>
          </p:nvSpPr>
          <p:spPr>
            <a:xfrm>
              <a:off x="291123" y="3665462"/>
              <a:ext cx="593710" cy="255691"/>
            </a:xfrm>
            <a:prstGeom prst="rect">
              <a:avLst/>
            </a:prstGeom>
            <a:effectLst/>
          </p:spPr>
          <p:txBody>
            <a:bodyPr wrap="square">
              <a:spAutoFit/>
            </a:bodyPr>
            <a:lstStyle/>
            <a:p>
              <a:pPr lvl="0" algn="ctr"/>
              <a:r>
                <a:rPr lang="fr-FR" sz="1200" b="1" dirty="0" smtClean="0">
                  <a:solidFill>
                    <a:prstClr val="black"/>
                  </a:solidFill>
                </a:rPr>
                <a:t>DNA</a:t>
              </a:r>
              <a:endParaRPr lang="fr-FR" sz="1200" b="1" dirty="0">
                <a:solidFill>
                  <a:prstClr val="black"/>
                </a:solidFill>
              </a:endParaRPr>
            </a:p>
          </p:txBody>
        </p:sp>
        <p:sp>
          <p:nvSpPr>
            <p:cNvPr id="91" name="Rectangle 90"/>
            <p:cNvSpPr/>
            <p:nvPr/>
          </p:nvSpPr>
          <p:spPr>
            <a:xfrm>
              <a:off x="5904666" y="3682438"/>
              <a:ext cx="357319" cy="18038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97" name="ZoneTexte 96">
              <a:extLst>
                <a:ext uri="{FF2B5EF4-FFF2-40B4-BE49-F238E27FC236}">
                  <a16:creationId xmlns:a16="http://schemas.microsoft.com/office/drawing/2014/main" xmlns="" id="{1396F129-F0F7-419A-89E9-68D2BF5A2EB5}"/>
                </a:ext>
              </a:extLst>
            </p:cNvPr>
            <p:cNvSpPr txBox="1"/>
            <p:nvPr/>
          </p:nvSpPr>
          <p:spPr>
            <a:xfrm>
              <a:off x="5790927" y="3653384"/>
              <a:ext cx="581380" cy="2130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900" b="1" dirty="0" smtClean="0"/>
                <a:t>3’ UTR</a:t>
              </a:r>
              <a:endParaRPr lang="fr-FR" sz="900" b="1" dirty="0"/>
            </a:p>
          </p:txBody>
        </p:sp>
        <p:sp>
          <p:nvSpPr>
            <p:cNvPr id="103" name="Rectangle 102"/>
            <p:cNvSpPr/>
            <p:nvPr/>
          </p:nvSpPr>
          <p:spPr>
            <a:xfrm>
              <a:off x="990727" y="3680332"/>
              <a:ext cx="463553" cy="182492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04" name="ZoneTexte 103">
              <a:extLst>
                <a:ext uri="{FF2B5EF4-FFF2-40B4-BE49-F238E27FC236}">
                  <a16:creationId xmlns:a16="http://schemas.microsoft.com/office/drawing/2014/main" xmlns="" id="{1396F129-F0F7-419A-89E9-68D2BF5A2EB5}"/>
                </a:ext>
              </a:extLst>
            </p:cNvPr>
            <p:cNvSpPr txBox="1"/>
            <p:nvPr/>
          </p:nvSpPr>
          <p:spPr>
            <a:xfrm>
              <a:off x="927762" y="3652433"/>
              <a:ext cx="581380" cy="213076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900" b="1" dirty="0" smtClean="0"/>
                <a:t>5’ UTR</a:t>
              </a:r>
              <a:endParaRPr lang="fr-FR" sz="900" b="1" dirty="0"/>
            </a:p>
          </p:txBody>
        </p:sp>
        <p:cxnSp>
          <p:nvCxnSpPr>
            <p:cNvPr id="50" name="Connecteur droit 49"/>
            <p:cNvCxnSpPr/>
            <p:nvPr/>
          </p:nvCxnSpPr>
          <p:spPr>
            <a:xfrm>
              <a:off x="5906459" y="3893940"/>
              <a:ext cx="0" cy="139982"/>
            </a:xfrm>
            <a:prstGeom prst="line">
              <a:avLst/>
            </a:prstGeom>
            <a:ln w="12700" cmpd="sng">
              <a:solidFill>
                <a:srgbClr val="000000"/>
              </a:solidFill>
              <a:headEnd type="triangle"/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1" name="Rectangle 50"/>
            <p:cNvSpPr/>
            <p:nvPr/>
          </p:nvSpPr>
          <p:spPr>
            <a:xfrm>
              <a:off x="5706474" y="3979382"/>
              <a:ext cx="555511" cy="255691"/>
            </a:xfrm>
            <a:prstGeom prst="rect">
              <a:avLst/>
            </a:prstGeom>
            <a:effectLst/>
          </p:spPr>
          <p:txBody>
            <a:bodyPr wrap="square">
              <a:spAutoFit/>
            </a:bodyPr>
            <a:lstStyle/>
            <a:p>
              <a:pPr lvl="0" algn="ctr"/>
              <a:r>
                <a:rPr lang="fr-FR" sz="1200" b="1" dirty="0" smtClean="0">
                  <a:solidFill>
                    <a:prstClr val="black"/>
                  </a:solidFill>
                </a:rPr>
                <a:t>UGA</a:t>
              </a:r>
              <a:endParaRPr lang="fr-FR" sz="1200" b="1" dirty="0">
                <a:solidFill>
                  <a:prstClr val="black"/>
                </a:solidFill>
              </a:endParaRPr>
            </a:p>
          </p:txBody>
        </p:sp>
        <p:cxnSp>
          <p:nvCxnSpPr>
            <p:cNvPr id="53" name="Connecteur droit 52"/>
            <p:cNvCxnSpPr/>
            <p:nvPr/>
          </p:nvCxnSpPr>
          <p:spPr>
            <a:xfrm>
              <a:off x="1458890" y="3893940"/>
              <a:ext cx="0" cy="139982"/>
            </a:xfrm>
            <a:prstGeom prst="line">
              <a:avLst/>
            </a:prstGeom>
            <a:ln w="12700" cmpd="sng">
              <a:solidFill>
                <a:srgbClr val="000000"/>
              </a:solidFill>
              <a:headEnd type="triangle"/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6" name="Rectangle 55"/>
            <p:cNvSpPr/>
            <p:nvPr/>
          </p:nvSpPr>
          <p:spPr>
            <a:xfrm>
              <a:off x="1258905" y="3979382"/>
              <a:ext cx="555511" cy="255691"/>
            </a:xfrm>
            <a:prstGeom prst="rect">
              <a:avLst/>
            </a:prstGeom>
            <a:effectLst/>
          </p:spPr>
          <p:txBody>
            <a:bodyPr wrap="square">
              <a:spAutoFit/>
            </a:bodyPr>
            <a:lstStyle/>
            <a:p>
              <a:pPr lvl="0" algn="ctr"/>
              <a:r>
                <a:rPr lang="fr-FR" sz="1200" b="1" dirty="0" smtClean="0">
                  <a:solidFill>
                    <a:prstClr val="black"/>
                  </a:solidFill>
                </a:rPr>
                <a:t>AU</a:t>
              </a:r>
              <a:r>
                <a:rPr lang="fr-FR" sz="1200" b="1" dirty="0">
                  <a:solidFill>
                    <a:prstClr val="black"/>
                  </a:solidFill>
                </a:rPr>
                <a:t>G</a:t>
              </a:r>
            </a:p>
          </p:txBody>
        </p:sp>
      </p:grpSp>
      <p:grpSp>
        <p:nvGrpSpPr>
          <p:cNvPr id="4" name="Grouper 3"/>
          <p:cNvGrpSpPr/>
          <p:nvPr/>
        </p:nvGrpSpPr>
        <p:grpSpPr>
          <a:xfrm>
            <a:off x="259283" y="4908535"/>
            <a:ext cx="6004173" cy="683700"/>
            <a:chOff x="259282" y="4271952"/>
            <a:chExt cx="6004173" cy="631108"/>
          </a:xfrm>
        </p:grpSpPr>
        <p:sp>
          <p:nvSpPr>
            <p:cNvPr id="81" name="Rectangle 80"/>
            <p:cNvSpPr/>
            <p:nvPr/>
          </p:nvSpPr>
          <p:spPr>
            <a:xfrm>
              <a:off x="1011059" y="4337258"/>
              <a:ext cx="5252396" cy="185479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82" name="ZoneTexte 81">
              <a:extLst>
                <a:ext uri="{FF2B5EF4-FFF2-40B4-BE49-F238E27FC236}">
                  <a16:creationId xmlns:a16="http://schemas.microsoft.com/office/drawing/2014/main" xmlns="" id="{1396F129-F0F7-419A-89E9-68D2BF5A2EB5}"/>
                </a:ext>
              </a:extLst>
            </p:cNvPr>
            <p:cNvSpPr txBox="1"/>
            <p:nvPr/>
          </p:nvSpPr>
          <p:spPr>
            <a:xfrm>
              <a:off x="3229477" y="4298579"/>
              <a:ext cx="1233666" cy="227281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000" b="1" dirty="0" smtClean="0">
                  <a:solidFill>
                    <a:schemeClr val="bg1"/>
                  </a:solidFill>
                </a:rPr>
                <a:t>Spliced mRNA</a:t>
              </a:r>
              <a:endParaRPr lang="fr-FR" sz="1000" b="1" dirty="0">
                <a:solidFill>
                  <a:schemeClr val="bg1"/>
                </a:solidFill>
              </a:endParaRPr>
            </a:p>
          </p:txBody>
        </p:sp>
        <p:cxnSp>
          <p:nvCxnSpPr>
            <p:cNvPr id="98" name="Connecteur droit 97"/>
            <p:cNvCxnSpPr/>
            <p:nvPr/>
          </p:nvCxnSpPr>
          <p:spPr>
            <a:xfrm flipH="1">
              <a:off x="5648873" y="4271952"/>
              <a:ext cx="157964" cy="0"/>
            </a:xfrm>
            <a:prstGeom prst="line">
              <a:avLst/>
            </a:prstGeom>
            <a:ln w="28575" cap="flat" cmpd="sng">
              <a:solidFill>
                <a:schemeClr val="tx1"/>
              </a:solidFill>
              <a:miter lim="800000"/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Connecteur droit 98"/>
            <p:cNvCxnSpPr/>
            <p:nvPr/>
          </p:nvCxnSpPr>
          <p:spPr>
            <a:xfrm>
              <a:off x="1618395" y="4575938"/>
              <a:ext cx="157964" cy="0"/>
            </a:xfrm>
            <a:prstGeom prst="line">
              <a:avLst/>
            </a:prstGeom>
            <a:ln w="28575" cap="flat" cmpd="sng">
              <a:solidFill>
                <a:schemeClr val="tx1"/>
              </a:solidFill>
              <a:miter lim="800000"/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Connecteur droit 99"/>
            <p:cNvCxnSpPr/>
            <p:nvPr/>
          </p:nvCxnSpPr>
          <p:spPr>
            <a:xfrm>
              <a:off x="5907929" y="4561927"/>
              <a:ext cx="0" cy="139982"/>
            </a:xfrm>
            <a:prstGeom prst="line">
              <a:avLst/>
            </a:prstGeom>
            <a:ln w="12700" cmpd="sng">
              <a:solidFill>
                <a:srgbClr val="000000"/>
              </a:solidFill>
              <a:headEnd type="triangle"/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1" name="Rectangle 100"/>
            <p:cNvSpPr/>
            <p:nvPr/>
          </p:nvSpPr>
          <p:spPr>
            <a:xfrm>
              <a:off x="5707944" y="4647369"/>
              <a:ext cx="555511" cy="255691"/>
            </a:xfrm>
            <a:prstGeom prst="rect">
              <a:avLst/>
            </a:prstGeom>
            <a:effectLst/>
          </p:spPr>
          <p:txBody>
            <a:bodyPr wrap="square">
              <a:spAutoFit/>
            </a:bodyPr>
            <a:lstStyle/>
            <a:p>
              <a:pPr lvl="0" algn="ctr"/>
              <a:r>
                <a:rPr lang="fr-FR" sz="1200" b="1" dirty="0" smtClean="0">
                  <a:solidFill>
                    <a:prstClr val="black"/>
                  </a:solidFill>
                </a:rPr>
                <a:t>UGA</a:t>
              </a:r>
              <a:endParaRPr lang="fr-FR" sz="1200" b="1" dirty="0">
                <a:solidFill>
                  <a:prstClr val="black"/>
                </a:solidFill>
              </a:endParaRPr>
            </a:p>
          </p:txBody>
        </p:sp>
        <p:sp>
          <p:nvSpPr>
            <p:cNvPr id="102" name="Rectangle 101"/>
            <p:cNvSpPr/>
            <p:nvPr/>
          </p:nvSpPr>
          <p:spPr>
            <a:xfrm>
              <a:off x="259282" y="4322382"/>
              <a:ext cx="625551" cy="255691"/>
            </a:xfrm>
            <a:prstGeom prst="rect">
              <a:avLst/>
            </a:prstGeom>
            <a:effectLst/>
          </p:spPr>
          <p:txBody>
            <a:bodyPr wrap="square">
              <a:spAutoFit/>
            </a:bodyPr>
            <a:lstStyle/>
            <a:p>
              <a:pPr lvl="0" algn="ctr"/>
              <a:r>
                <a:rPr lang="fr-FR" sz="1200" b="1" dirty="0" smtClean="0">
                  <a:solidFill>
                    <a:prstClr val="black"/>
                  </a:solidFill>
                </a:rPr>
                <a:t>RNA1</a:t>
              </a:r>
            </a:p>
          </p:txBody>
        </p:sp>
        <p:cxnSp>
          <p:nvCxnSpPr>
            <p:cNvPr id="57" name="Connecteur droit 56"/>
            <p:cNvCxnSpPr/>
            <p:nvPr/>
          </p:nvCxnSpPr>
          <p:spPr>
            <a:xfrm>
              <a:off x="1458890" y="4560453"/>
              <a:ext cx="0" cy="139982"/>
            </a:xfrm>
            <a:prstGeom prst="line">
              <a:avLst/>
            </a:prstGeom>
            <a:ln w="12700" cmpd="sng">
              <a:solidFill>
                <a:srgbClr val="000000"/>
              </a:solidFill>
              <a:headEnd type="triangle"/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8" name="Rectangle 57"/>
            <p:cNvSpPr/>
            <p:nvPr/>
          </p:nvSpPr>
          <p:spPr>
            <a:xfrm>
              <a:off x="1258905" y="4645895"/>
              <a:ext cx="555511" cy="255691"/>
            </a:xfrm>
            <a:prstGeom prst="rect">
              <a:avLst/>
            </a:prstGeom>
            <a:effectLst/>
          </p:spPr>
          <p:txBody>
            <a:bodyPr wrap="square">
              <a:spAutoFit/>
            </a:bodyPr>
            <a:lstStyle/>
            <a:p>
              <a:pPr lvl="0" algn="ctr"/>
              <a:r>
                <a:rPr lang="fr-FR" sz="1200" b="1" dirty="0" smtClean="0">
                  <a:solidFill>
                    <a:prstClr val="black"/>
                  </a:solidFill>
                </a:rPr>
                <a:t>AU</a:t>
              </a:r>
              <a:r>
                <a:rPr lang="fr-FR" sz="1200" b="1" dirty="0">
                  <a:solidFill>
                    <a:prstClr val="black"/>
                  </a:solidFill>
                </a:rPr>
                <a:t>G</a:t>
              </a:r>
            </a:p>
          </p:txBody>
        </p:sp>
      </p:grpSp>
      <p:grpSp>
        <p:nvGrpSpPr>
          <p:cNvPr id="3" name="Grouper 2"/>
          <p:cNvGrpSpPr/>
          <p:nvPr/>
        </p:nvGrpSpPr>
        <p:grpSpPr>
          <a:xfrm>
            <a:off x="259283" y="5807194"/>
            <a:ext cx="6293711" cy="684479"/>
            <a:chOff x="259282" y="4992869"/>
            <a:chExt cx="6293711" cy="631827"/>
          </a:xfrm>
        </p:grpSpPr>
        <p:sp>
          <p:nvSpPr>
            <p:cNvPr id="70" name="Rectangle 69"/>
            <p:cNvSpPr/>
            <p:nvPr/>
          </p:nvSpPr>
          <p:spPr>
            <a:xfrm>
              <a:off x="259282" y="5039986"/>
              <a:ext cx="625551" cy="255691"/>
            </a:xfrm>
            <a:prstGeom prst="rect">
              <a:avLst/>
            </a:prstGeom>
            <a:effectLst/>
          </p:spPr>
          <p:txBody>
            <a:bodyPr wrap="square">
              <a:spAutoFit/>
            </a:bodyPr>
            <a:lstStyle/>
            <a:p>
              <a:pPr lvl="0" algn="ctr"/>
              <a:r>
                <a:rPr lang="fr-FR" sz="1200" b="1" dirty="0" smtClean="0">
                  <a:solidFill>
                    <a:prstClr val="black"/>
                  </a:solidFill>
                </a:rPr>
                <a:t>RNA2</a:t>
              </a:r>
            </a:p>
          </p:txBody>
        </p:sp>
        <p:sp>
          <p:nvSpPr>
            <p:cNvPr id="71" name="Rectangle 70"/>
            <p:cNvSpPr/>
            <p:nvPr/>
          </p:nvSpPr>
          <p:spPr>
            <a:xfrm>
              <a:off x="1005963" y="5058183"/>
              <a:ext cx="5547030" cy="185485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cxnSp>
          <p:nvCxnSpPr>
            <p:cNvPr id="72" name="Connecteur droit 71"/>
            <p:cNvCxnSpPr/>
            <p:nvPr/>
          </p:nvCxnSpPr>
          <p:spPr>
            <a:xfrm flipH="1">
              <a:off x="5946389" y="4992869"/>
              <a:ext cx="157964" cy="0"/>
            </a:xfrm>
            <a:prstGeom prst="line">
              <a:avLst/>
            </a:prstGeom>
            <a:ln w="28575" cap="flat" cmpd="sng">
              <a:solidFill>
                <a:schemeClr val="tx1"/>
              </a:solidFill>
              <a:miter lim="800000"/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Connecteur droit 73"/>
            <p:cNvCxnSpPr/>
            <p:nvPr/>
          </p:nvCxnSpPr>
          <p:spPr>
            <a:xfrm>
              <a:off x="1612639" y="5296855"/>
              <a:ext cx="157964" cy="0"/>
            </a:xfrm>
            <a:prstGeom prst="line">
              <a:avLst/>
            </a:prstGeom>
            <a:ln w="28575" cap="flat" cmpd="sng">
              <a:solidFill>
                <a:schemeClr val="tx1"/>
              </a:solidFill>
              <a:miter lim="800000"/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6" name="ZoneTexte 75">
              <a:extLst>
                <a:ext uri="{FF2B5EF4-FFF2-40B4-BE49-F238E27FC236}">
                  <a16:creationId xmlns:a16="http://schemas.microsoft.com/office/drawing/2014/main" xmlns="" id="{1396F129-F0F7-419A-89E9-68D2BF5A2EB5}"/>
                </a:ext>
              </a:extLst>
            </p:cNvPr>
            <p:cNvSpPr txBox="1"/>
            <p:nvPr/>
          </p:nvSpPr>
          <p:spPr>
            <a:xfrm>
              <a:off x="3109991" y="5025756"/>
              <a:ext cx="1437098" cy="227281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000" b="1" dirty="0" smtClean="0">
                  <a:solidFill>
                    <a:schemeClr val="bg1"/>
                  </a:solidFill>
                </a:rPr>
                <a:t>Unspliced mRNA</a:t>
              </a:r>
              <a:endParaRPr lang="fr-FR" sz="1000" b="1" dirty="0">
                <a:solidFill>
                  <a:schemeClr val="bg1"/>
                </a:solidFill>
              </a:endParaRPr>
            </a:p>
          </p:txBody>
        </p:sp>
        <p:cxnSp>
          <p:nvCxnSpPr>
            <p:cNvPr id="78" name="Connecteur droit 77"/>
            <p:cNvCxnSpPr/>
            <p:nvPr/>
          </p:nvCxnSpPr>
          <p:spPr>
            <a:xfrm>
              <a:off x="2415281" y="5283219"/>
              <a:ext cx="0" cy="139982"/>
            </a:xfrm>
            <a:prstGeom prst="line">
              <a:avLst/>
            </a:prstGeom>
            <a:ln w="12700" cmpd="sng">
              <a:solidFill>
                <a:srgbClr val="000000"/>
              </a:solidFill>
              <a:headEnd type="triangle"/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80" name="Rectangle 79"/>
            <p:cNvSpPr/>
            <p:nvPr/>
          </p:nvSpPr>
          <p:spPr>
            <a:xfrm>
              <a:off x="2215297" y="5368660"/>
              <a:ext cx="556576" cy="255691"/>
            </a:xfrm>
            <a:prstGeom prst="rect">
              <a:avLst/>
            </a:prstGeom>
            <a:effectLst/>
          </p:spPr>
          <p:txBody>
            <a:bodyPr wrap="square">
              <a:spAutoFit/>
            </a:bodyPr>
            <a:lstStyle/>
            <a:p>
              <a:pPr lvl="0" algn="ctr"/>
              <a:r>
                <a:rPr lang="fr-FR" sz="1200" b="1" dirty="0" smtClean="0">
                  <a:solidFill>
                    <a:prstClr val="black"/>
                  </a:solidFill>
                </a:rPr>
                <a:t>UAA</a:t>
              </a:r>
              <a:endParaRPr lang="fr-FR" sz="1200" b="1" dirty="0">
                <a:solidFill>
                  <a:prstClr val="black"/>
                </a:solidFill>
              </a:endParaRPr>
            </a:p>
          </p:txBody>
        </p:sp>
        <p:sp>
          <p:nvSpPr>
            <p:cNvPr id="105" name="Rectangle 104"/>
            <p:cNvSpPr/>
            <p:nvPr/>
          </p:nvSpPr>
          <p:spPr>
            <a:xfrm>
              <a:off x="1989132" y="5058183"/>
              <a:ext cx="231773" cy="18548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cxnSp>
          <p:nvCxnSpPr>
            <p:cNvPr id="61" name="Connecteur droit 60"/>
            <p:cNvCxnSpPr/>
            <p:nvPr/>
          </p:nvCxnSpPr>
          <p:spPr>
            <a:xfrm>
              <a:off x="1458890" y="5283563"/>
              <a:ext cx="0" cy="139982"/>
            </a:xfrm>
            <a:prstGeom prst="line">
              <a:avLst/>
            </a:prstGeom>
            <a:ln w="12700" cmpd="sng">
              <a:solidFill>
                <a:srgbClr val="000000"/>
              </a:solidFill>
              <a:headEnd type="triangle"/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3" name="Rectangle 72"/>
            <p:cNvSpPr/>
            <p:nvPr/>
          </p:nvSpPr>
          <p:spPr>
            <a:xfrm>
              <a:off x="1258905" y="5369005"/>
              <a:ext cx="555511" cy="255691"/>
            </a:xfrm>
            <a:prstGeom prst="rect">
              <a:avLst/>
            </a:prstGeom>
            <a:effectLst/>
          </p:spPr>
          <p:txBody>
            <a:bodyPr wrap="square">
              <a:spAutoFit/>
            </a:bodyPr>
            <a:lstStyle/>
            <a:p>
              <a:pPr lvl="0" algn="ctr"/>
              <a:r>
                <a:rPr lang="fr-FR" sz="1200" b="1" dirty="0" smtClean="0">
                  <a:solidFill>
                    <a:prstClr val="black"/>
                  </a:solidFill>
                </a:rPr>
                <a:t>AU</a:t>
              </a:r>
              <a:r>
                <a:rPr lang="fr-FR" sz="1200" b="1" dirty="0">
                  <a:solidFill>
                    <a:prstClr val="black"/>
                  </a:solidFill>
                </a:rPr>
                <a:t>G</a:t>
              </a:r>
            </a:p>
          </p:txBody>
        </p:sp>
      </p:grpSp>
      <p:sp>
        <p:nvSpPr>
          <p:cNvPr id="2" name="Rectangle 1"/>
          <p:cNvSpPr/>
          <p:nvPr/>
        </p:nvSpPr>
        <p:spPr>
          <a:xfrm>
            <a:off x="-22228" y="25893"/>
            <a:ext cx="66068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1400" b="1" dirty="0"/>
              <a:t>Fig. </a:t>
            </a:r>
            <a:r>
              <a:rPr lang="fr-FR" sz="1400" b="1" dirty="0" smtClean="0"/>
              <a:t>S2</a:t>
            </a:r>
            <a:endParaRPr lang="fr-FR" sz="1400" dirty="0"/>
          </a:p>
        </p:txBody>
      </p:sp>
    </p:spTree>
    <p:extLst>
      <p:ext uri="{BB962C8B-B14F-4D97-AF65-F5344CB8AC3E}">
        <p14:creationId xmlns:p14="http://schemas.microsoft.com/office/powerpoint/2010/main" val="37330952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397</TotalTime>
  <Words>41</Words>
  <Application>Microsoft Macintosh PowerPoint</Application>
  <PresentationFormat>Format A4 (210 x 297 mm)</PresentationFormat>
  <Paragraphs>24</Paragraphs>
  <Slides>1</Slides>
  <Notes>1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2" baseType="lpstr">
      <vt:lpstr>Thème Office</vt:lpstr>
      <vt:lpstr>Présentation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Fabienne</dc:creator>
  <cp:lastModifiedBy>Fabienne</cp:lastModifiedBy>
  <cp:revision>91</cp:revision>
  <dcterms:created xsi:type="dcterms:W3CDTF">2019-07-15T09:53:38Z</dcterms:created>
  <dcterms:modified xsi:type="dcterms:W3CDTF">2021-01-15T13:26:05Z</dcterms:modified>
</cp:coreProperties>
</file>