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61" r:id="rId3"/>
    <p:sldId id="257" r:id="rId4"/>
  </p:sldIdLst>
  <p:sldSz cx="12801600" cy="9601200" type="A3"/>
  <p:notesSz cx="6858000" cy="9144000"/>
  <p:defaultTextStyle>
    <a:defPPr>
      <a:defRPr lang="fr-FR"/>
    </a:defPPr>
    <a:lvl1pPr marL="0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61095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17" autoAdjust="0"/>
  </p:normalViewPr>
  <p:slideViewPr>
    <p:cSldViewPr snapToGrid="0" snapToObjects="1" showGuides="1">
      <p:cViewPr varScale="1">
        <p:scale>
          <a:sx n="51" d="100"/>
          <a:sy n="51" d="100"/>
        </p:scale>
        <p:origin x="-1600" y="-96"/>
      </p:cViewPr>
      <p:guideLst>
        <p:guide orient="horz" pos="6047"/>
        <p:guide pos="37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78989-1CE0-FA41-84B2-4036C4257418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A4370-A3E5-C747-A145-119C8305A4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6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4370-A3E5-C747-A145-119C8305A4D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077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7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0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0054589" y="384495"/>
            <a:ext cx="3120391" cy="819213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93420" y="384495"/>
            <a:ext cx="9147811" cy="819213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568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06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91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93421" y="2240282"/>
            <a:ext cx="613410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040881" y="2240282"/>
            <a:ext cx="613410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86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176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64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21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88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244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2191" tIns="61096" rIns="122191" bIns="61096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2191" tIns="61096" rIns="122191" bIns="61096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15984-43BA-6D40-B0C5-4800E4B2015F}" type="datetimeFigureOut">
              <a:rPr lang="fr-FR" smtClean="0"/>
              <a:t>20/02/21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73880" y="8898892"/>
            <a:ext cx="4053840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74480" y="8898892"/>
            <a:ext cx="2987040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4DD06-B6A1-A246-8F14-74E51BA9C6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57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0956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8217" indent="-458217" algn="l" defTabSz="610956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804" indent="-381848" algn="l" defTabSz="610956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391" indent="-305478" algn="l" defTabSz="61095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8347" indent="-305478" algn="l" defTabSz="610956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9304" indent="-305478" algn="l" defTabSz="610956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610956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610956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610956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610956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61095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7" Type="http://schemas.openxmlformats.org/officeDocument/2006/relationships/image" Target="../media/image8.jpg"/><Relationship Id="rId8" Type="http://schemas.openxmlformats.org/officeDocument/2006/relationships/image" Target="../media/image9.jpg"/><Relationship Id="rId9" Type="http://schemas.openxmlformats.org/officeDocument/2006/relationships/image" Target="../media/image10.jp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6560"/>
            <a:ext cx="1003386" cy="400384"/>
          </a:xfrm>
          <a:prstGeom prst="rect">
            <a:avLst/>
          </a:prstGeom>
        </p:spPr>
        <p:txBody>
          <a:bodyPr wrap="none" lIns="122191" tIns="61096" rIns="122191" bIns="61096">
            <a:spAutoFit/>
          </a:bodyPr>
          <a:lstStyle/>
          <a:p>
            <a:r>
              <a:rPr lang="fr-FR" sz="1800" b="1" dirty="0"/>
              <a:t>Fig. </a:t>
            </a:r>
            <a:r>
              <a:rPr lang="fr-FR" sz="1800" b="1" dirty="0" smtClean="0"/>
              <a:t>S5</a:t>
            </a:r>
            <a:r>
              <a:rPr lang="en-US" sz="1800" b="1" dirty="0" smtClean="0"/>
              <a:t>A</a:t>
            </a:r>
            <a:endParaRPr lang="en-US" sz="18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2785286" y="973301"/>
            <a:ext cx="1243135" cy="400384"/>
          </a:xfrm>
          <a:prstGeom prst="rect">
            <a:avLst/>
          </a:prstGeom>
          <a:noFill/>
        </p:spPr>
        <p:txBody>
          <a:bodyPr wrap="none" lIns="122191" tIns="61096" rIns="122191" bIns="61096" rtlCol="0">
            <a:spAutoFit/>
          </a:bodyPr>
          <a:lstStyle/>
          <a:p>
            <a:r>
              <a:rPr lang="fr-FR" sz="1800" b="1" dirty="0"/>
              <a:t>Copia_Ty1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413322" y="970597"/>
            <a:ext cx="1285514" cy="400384"/>
          </a:xfrm>
          <a:prstGeom prst="rect">
            <a:avLst/>
          </a:prstGeom>
          <a:noFill/>
        </p:spPr>
        <p:txBody>
          <a:bodyPr wrap="none" lIns="122191" tIns="61096" rIns="122191" bIns="61096" rtlCol="0">
            <a:spAutoFit/>
          </a:bodyPr>
          <a:lstStyle/>
          <a:p>
            <a:r>
              <a:rPr lang="fr-FR" sz="1800" b="1" dirty="0"/>
              <a:t>Gypsy_Ty3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354691" y="942451"/>
            <a:ext cx="736949" cy="400384"/>
          </a:xfrm>
          <a:prstGeom prst="rect">
            <a:avLst/>
          </a:prstGeom>
          <a:noFill/>
        </p:spPr>
        <p:txBody>
          <a:bodyPr wrap="none" lIns="122191" tIns="61096" rIns="122191" bIns="61096" rtlCol="0">
            <a:spAutoFit/>
          </a:bodyPr>
          <a:lstStyle/>
          <a:p>
            <a:r>
              <a:rPr lang="fr-FR" sz="1800" b="1" dirty="0"/>
              <a:t>MITE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203470" y="954547"/>
            <a:ext cx="985590" cy="400384"/>
          </a:xfrm>
          <a:prstGeom prst="rect">
            <a:avLst/>
          </a:prstGeom>
          <a:noFill/>
        </p:spPr>
        <p:txBody>
          <a:bodyPr wrap="none" lIns="122191" tIns="61096" rIns="122191" bIns="61096" rtlCol="0">
            <a:spAutoFit/>
          </a:bodyPr>
          <a:lstStyle/>
          <a:p>
            <a:r>
              <a:rPr lang="fr-FR" sz="1800" b="1" dirty="0"/>
              <a:t>soloLTR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709989" y="973301"/>
            <a:ext cx="1452227" cy="400384"/>
          </a:xfrm>
          <a:prstGeom prst="rect">
            <a:avLst/>
          </a:prstGeom>
          <a:noFill/>
        </p:spPr>
        <p:txBody>
          <a:bodyPr wrap="none" lIns="122191" tIns="61096" rIns="122191" bIns="61096" rtlCol="0">
            <a:spAutoFit/>
          </a:bodyPr>
          <a:lstStyle/>
          <a:p>
            <a:r>
              <a:rPr lang="fr-FR" sz="1800" b="1" dirty="0"/>
              <a:t>Tc1_mariner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9399656" y="958501"/>
            <a:ext cx="1399240" cy="400384"/>
          </a:xfrm>
          <a:prstGeom prst="rect">
            <a:avLst/>
          </a:prstGeom>
          <a:noFill/>
        </p:spPr>
        <p:txBody>
          <a:bodyPr wrap="none" lIns="122191" tIns="61096" rIns="122191" bIns="61096" rtlCol="0">
            <a:spAutoFit/>
          </a:bodyPr>
          <a:lstStyle/>
          <a:p>
            <a:r>
              <a:rPr lang="fr-FR" sz="1800" b="1" dirty="0"/>
              <a:t>Unclassified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3"/>
          <a:stretch/>
        </p:blipFill>
        <p:spPr>
          <a:xfrm>
            <a:off x="655117" y="1376240"/>
            <a:ext cx="10316939" cy="168196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" b="4613"/>
          <a:stretch/>
        </p:blipFill>
        <p:spPr>
          <a:xfrm>
            <a:off x="895680" y="2836269"/>
            <a:ext cx="10663454" cy="6555312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 rot="16200000">
            <a:off x="-44453" y="3793402"/>
            <a:ext cx="1541438" cy="400384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pPr algn="ctr"/>
            <a:r>
              <a:rPr lang="fr-FR" sz="1800" b="1" dirty="0"/>
              <a:t>H3K4me3</a:t>
            </a:r>
          </a:p>
        </p:txBody>
      </p:sp>
      <p:sp>
        <p:nvSpPr>
          <p:cNvPr id="18" name="ZoneTexte 17"/>
          <p:cNvSpPr txBox="1"/>
          <p:nvPr/>
        </p:nvSpPr>
        <p:spPr>
          <a:xfrm rot="16200000">
            <a:off x="-32748" y="5900784"/>
            <a:ext cx="1541438" cy="400384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pPr algn="ctr"/>
            <a:r>
              <a:rPr lang="fr-FR" sz="1800" b="1" dirty="0" smtClean="0"/>
              <a:t>H3K9me3</a:t>
            </a:r>
            <a:endParaRPr lang="fr-FR" sz="1800" b="1" dirty="0"/>
          </a:p>
        </p:txBody>
      </p:sp>
      <p:sp>
        <p:nvSpPr>
          <p:cNvPr id="19" name="ZoneTexte 18"/>
          <p:cNvSpPr txBox="1"/>
          <p:nvPr/>
        </p:nvSpPr>
        <p:spPr>
          <a:xfrm rot="16200000">
            <a:off x="-113911" y="7888535"/>
            <a:ext cx="1703768" cy="400384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pPr algn="ctr"/>
            <a:r>
              <a:rPr lang="fr-FR" sz="1800" b="1" dirty="0" smtClean="0"/>
              <a:t>H3K27me3</a:t>
            </a:r>
            <a:endParaRPr lang="fr-FR" sz="1800" b="1" dirty="0"/>
          </a:p>
        </p:txBody>
      </p:sp>
      <p:sp>
        <p:nvSpPr>
          <p:cNvPr id="12" name="Rectangle 11"/>
          <p:cNvSpPr/>
          <p:nvPr/>
        </p:nvSpPr>
        <p:spPr>
          <a:xfrm>
            <a:off x="7018024" y="2330329"/>
            <a:ext cx="490422" cy="4445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91" tIns="61096" rIns="122191" bIns="61096" rtlCol="0" anchor="ctr"/>
          <a:lstStyle/>
          <a:p>
            <a:pPr algn="ctr"/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5971087" y="2300664"/>
            <a:ext cx="525089" cy="48178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91" tIns="61096" rIns="122191" bIns="61096" rtlCol="0" anchor="ctr"/>
          <a:lstStyle/>
          <a:p>
            <a:pPr algn="ctr"/>
            <a:endParaRPr lang="fr-FR" dirty="0"/>
          </a:p>
        </p:txBody>
      </p:sp>
      <p:cxnSp>
        <p:nvCxnSpPr>
          <p:cNvPr id="14" name="Connecteur droit 13"/>
          <p:cNvCxnSpPr/>
          <p:nvPr/>
        </p:nvCxnSpPr>
        <p:spPr>
          <a:xfrm>
            <a:off x="7014699" y="1404386"/>
            <a:ext cx="0" cy="1387496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6506152" y="1407090"/>
            <a:ext cx="0" cy="138479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4"/>
          <a:srcRect l="4561" t="16560" r="6666" b="14382"/>
          <a:stretch/>
        </p:blipFill>
        <p:spPr>
          <a:xfrm>
            <a:off x="11025879" y="1755383"/>
            <a:ext cx="1627350" cy="776449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55117" y="9210980"/>
            <a:ext cx="10370762" cy="180601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631377" y="1407090"/>
            <a:ext cx="240563" cy="142917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4" name="Grouper 63"/>
          <p:cNvGrpSpPr/>
          <p:nvPr/>
        </p:nvGrpSpPr>
        <p:grpSpPr>
          <a:xfrm>
            <a:off x="834803" y="9086518"/>
            <a:ext cx="1753900" cy="338554"/>
            <a:chOff x="822707" y="9072726"/>
            <a:chExt cx="1753900" cy="338554"/>
          </a:xfrm>
        </p:grpSpPr>
        <p:sp>
          <p:nvSpPr>
            <p:cNvPr id="26" name="ZoneTexte 25"/>
            <p:cNvSpPr txBox="1"/>
            <p:nvPr/>
          </p:nvSpPr>
          <p:spPr>
            <a:xfrm>
              <a:off x="822707" y="9072726"/>
              <a:ext cx="5102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-0.5</a:t>
              </a:r>
              <a:endParaRPr lang="fr-FR" sz="1600" b="1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1551009" y="9072726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0</a:t>
              </a:r>
              <a:endParaRPr lang="fr-FR" sz="1600" b="1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2026957" y="9072726"/>
              <a:ext cx="5496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+0.5</a:t>
              </a:r>
              <a:endParaRPr lang="fr-FR" sz="1600" b="1" dirty="0"/>
            </a:p>
          </p:txBody>
        </p:sp>
      </p:grpSp>
      <p:grpSp>
        <p:nvGrpSpPr>
          <p:cNvPr id="47" name="Grouper 46"/>
          <p:cNvGrpSpPr/>
          <p:nvPr/>
        </p:nvGrpSpPr>
        <p:grpSpPr>
          <a:xfrm>
            <a:off x="2511119" y="9086518"/>
            <a:ext cx="1753900" cy="338554"/>
            <a:chOff x="6896727" y="406944"/>
            <a:chExt cx="1753900" cy="338554"/>
          </a:xfrm>
        </p:grpSpPr>
        <p:sp>
          <p:nvSpPr>
            <p:cNvPr id="39" name="ZoneTexte 38"/>
            <p:cNvSpPr txBox="1"/>
            <p:nvPr/>
          </p:nvSpPr>
          <p:spPr>
            <a:xfrm>
              <a:off x="6896727" y="406944"/>
              <a:ext cx="5102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-0.5</a:t>
              </a:r>
              <a:endParaRPr lang="fr-FR" sz="1600" b="1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7625029" y="406944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0</a:t>
              </a:r>
              <a:endParaRPr lang="fr-FR" sz="1600" b="1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8100977" y="406944"/>
              <a:ext cx="5496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+0.5</a:t>
              </a:r>
              <a:endParaRPr lang="fr-FR" sz="1600" b="1" dirty="0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11306701" y="3222875"/>
            <a:ext cx="240563" cy="516908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/>
          <p:cNvSpPr txBox="1"/>
          <p:nvPr/>
        </p:nvSpPr>
        <p:spPr>
          <a:xfrm>
            <a:off x="560737" y="1420369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/>
              <a:t>4</a:t>
            </a:r>
            <a:r>
              <a:rPr lang="fr-FR" sz="1600" b="1" dirty="0" smtClean="0"/>
              <a:t>0</a:t>
            </a:r>
            <a:endParaRPr lang="fr-FR" sz="1600" b="1" dirty="0"/>
          </a:p>
        </p:txBody>
      </p:sp>
      <p:grpSp>
        <p:nvGrpSpPr>
          <p:cNvPr id="48" name="Grouper 47"/>
          <p:cNvGrpSpPr/>
          <p:nvPr/>
        </p:nvGrpSpPr>
        <p:grpSpPr>
          <a:xfrm>
            <a:off x="4205543" y="9086518"/>
            <a:ext cx="1753900" cy="338554"/>
            <a:chOff x="6896727" y="406944"/>
            <a:chExt cx="1753900" cy="338554"/>
          </a:xfrm>
        </p:grpSpPr>
        <p:sp>
          <p:nvSpPr>
            <p:cNvPr id="49" name="ZoneTexte 48"/>
            <p:cNvSpPr txBox="1"/>
            <p:nvPr/>
          </p:nvSpPr>
          <p:spPr>
            <a:xfrm>
              <a:off x="6896727" y="406944"/>
              <a:ext cx="5102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-0.5</a:t>
              </a:r>
              <a:endParaRPr lang="fr-FR" sz="1600" b="1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7625029" y="406944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0</a:t>
              </a:r>
              <a:endParaRPr lang="fr-FR" sz="1600" b="1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8100977" y="406944"/>
              <a:ext cx="5496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+0.5</a:t>
              </a:r>
              <a:endParaRPr lang="fr-FR" sz="1600" b="1" dirty="0"/>
            </a:p>
          </p:txBody>
        </p:sp>
      </p:grpSp>
      <p:grpSp>
        <p:nvGrpSpPr>
          <p:cNvPr id="52" name="Grouper 51"/>
          <p:cNvGrpSpPr/>
          <p:nvPr/>
        </p:nvGrpSpPr>
        <p:grpSpPr>
          <a:xfrm>
            <a:off x="5887997" y="9086518"/>
            <a:ext cx="1753900" cy="338554"/>
            <a:chOff x="6896727" y="406944"/>
            <a:chExt cx="1753900" cy="338554"/>
          </a:xfrm>
        </p:grpSpPr>
        <p:sp>
          <p:nvSpPr>
            <p:cNvPr id="53" name="ZoneTexte 52"/>
            <p:cNvSpPr txBox="1"/>
            <p:nvPr/>
          </p:nvSpPr>
          <p:spPr>
            <a:xfrm>
              <a:off x="6896727" y="406944"/>
              <a:ext cx="5102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-0.5</a:t>
              </a:r>
              <a:endParaRPr lang="fr-FR" sz="1600" b="1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7625029" y="406944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0</a:t>
              </a:r>
              <a:endParaRPr lang="fr-FR" sz="1600" b="1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8100977" y="406944"/>
              <a:ext cx="5496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+0.5</a:t>
              </a:r>
              <a:endParaRPr lang="fr-FR" sz="1600" b="1" dirty="0"/>
            </a:p>
          </p:txBody>
        </p:sp>
      </p:grpSp>
      <p:grpSp>
        <p:nvGrpSpPr>
          <p:cNvPr id="56" name="Grouper 55"/>
          <p:cNvGrpSpPr/>
          <p:nvPr/>
        </p:nvGrpSpPr>
        <p:grpSpPr>
          <a:xfrm>
            <a:off x="7568022" y="9086518"/>
            <a:ext cx="1753900" cy="338554"/>
            <a:chOff x="6896727" y="406944"/>
            <a:chExt cx="1753900" cy="338554"/>
          </a:xfrm>
        </p:grpSpPr>
        <p:sp>
          <p:nvSpPr>
            <p:cNvPr id="57" name="ZoneTexte 56"/>
            <p:cNvSpPr txBox="1"/>
            <p:nvPr/>
          </p:nvSpPr>
          <p:spPr>
            <a:xfrm>
              <a:off x="6896727" y="406944"/>
              <a:ext cx="5102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-0.5</a:t>
              </a:r>
              <a:endParaRPr lang="fr-FR" sz="1600" b="1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7625029" y="406944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0</a:t>
              </a:r>
              <a:endParaRPr lang="fr-FR" sz="1600" b="1" dirty="0"/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8100977" y="406944"/>
              <a:ext cx="5496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+0.5</a:t>
              </a:r>
              <a:endParaRPr lang="fr-FR" sz="1600" b="1" dirty="0"/>
            </a:p>
          </p:txBody>
        </p:sp>
      </p:grpSp>
      <p:grpSp>
        <p:nvGrpSpPr>
          <p:cNvPr id="60" name="Grouper 59"/>
          <p:cNvGrpSpPr/>
          <p:nvPr/>
        </p:nvGrpSpPr>
        <p:grpSpPr>
          <a:xfrm>
            <a:off x="9250702" y="9086518"/>
            <a:ext cx="1753900" cy="338554"/>
            <a:chOff x="6896727" y="406944"/>
            <a:chExt cx="1753900" cy="338554"/>
          </a:xfrm>
        </p:grpSpPr>
        <p:sp>
          <p:nvSpPr>
            <p:cNvPr id="61" name="ZoneTexte 60"/>
            <p:cNvSpPr txBox="1"/>
            <p:nvPr/>
          </p:nvSpPr>
          <p:spPr>
            <a:xfrm>
              <a:off x="6896727" y="406944"/>
              <a:ext cx="5102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-0.5</a:t>
              </a:r>
              <a:endParaRPr lang="fr-FR" sz="1600" b="1" dirty="0"/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7625029" y="406944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0</a:t>
              </a:r>
              <a:endParaRPr lang="fr-FR" sz="1600" b="1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8100977" y="406944"/>
              <a:ext cx="5496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+0.5</a:t>
              </a:r>
              <a:endParaRPr lang="fr-FR" sz="1600" b="1" dirty="0"/>
            </a:p>
          </p:txBody>
        </p:sp>
      </p:grpSp>
      <p:sp>
        <p:nvSpPr>
          <p:cNvPr id="65" name="ZoneTexte 64"/>
          <p:cNvSpPr txBox="1"/>
          <p:nvPr/>
        </p:nvSpPr>
        <p:spPr>
          <a:xfrm>
            <a:off x="11204729" y="3588056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50</a:t>
            </a:r>
            <a:endParaRPr lang="fr-FR" sz="1600" b="1" dirty="0"/>
          </a:p>
        </p:txBody>
      </p:sp>
      <p:sp>
        <p:nvSpPr>
          <p:cNvPr id="66" name="ZoneTexte 65"/>
          <p:cNvSpPr txBox="1"/>
          <p:nvPr/>
        </p:nvSpPr>
        <p:spPr>
          <a:xfrm>
            <a:off x="11232179" y="4662001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/>
              <a:t>4</a:t>
            </a:r>
            <a:r>
              <a:rPr lang="fr-FR" sz="1600" b="1" dirty="0" smtClean="0"/>
              <a:t>0</a:t>
            </a:r>
            <a:endParaRPr lang="fr-FR" sz="1600" b="1" dirty="0"/>
          </a:p>
        </p:txBody>
      </p:sp>
      <p:sp>
        <p:nvSpPr>
          <p:cNvPr id="67" name="ZoneTexte 66"/>
          <p:cNvSpPr txBox="1"/>
          <p:nvPr/>
        </p:nvSpPr>
        <p:spPr>
          <a:xfrm>
            <a:off x="11208439" y="5742152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30</a:t>
            </a:r>
            <a:endParaRPr lang="fr-FR" sz="1600" b="1" dirty="0"/>
          </a:p>
        </p:txBody>
      </p:sp>
      <p:sp>
        <p:nvSpPr>
          <p:cNvPr id="68" name="ZoneTexte 67"/>
          <p:cNvSpPr txBox="1"/>
          <p:nvPr/>
        </p:nvSpPr>
        <p:spPr>
          <a:xfrm>
            <a:off x="11211198" y="6823287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/>
              <a:t>2</a:t>
            </a:r>
            <a:r>
              <a:rPr lang="fr-FR" sz="1600" b="1" dirty="0" smtClean="0"/>
              <a:t>0</a:t>
            </a:r>
            <a:endParaRPr lang="fr-FR" sz="1600" b="1" dirty="0"/>
          </a:p>
        </p:txBody>
      </p:sp>
      <p:sp>
        <p:nvSpPr>
          <p:cNvPr id="69" name="ZoneTexte 68"/>
          <p:cNvSpPr txBox="1"/>
          <p:nvPr/>
        </p:nvSpPr>
        <p:spPr>
          <a:xfrm>
            <a:off x="11223611" y="7901269"/>
            <a:ext cx="395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10</a:t>
            </a:r>
            <a:endParaRPr lang="fr-FR" sz="1600" b="1" dirty="0"/>
          </a:p>
        </p:txBody>
      </p:sp>
      <p:sp>
        <p:nvSpPr>
          <p:cNvPr id="70" name="ZoneTexte 69"/>
          <p:cNvSpPr txBox="1"/>
          <p:nvPr/>
        </p:nvSpPr>
        <p:spPr>
          <a:xfrm>
            <a:off x="560737" y="1790395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30</a:t>
            </a:r>
            <a:endParaRPr lang="fr-FR" sz="1600" b="1" dirty="0"/>
          </a:p>
        </p:txBody>
      </p:sp>
      <p:sp>
        <p:nvSpPr>
          <p:cNvPr id="71" name="ZoneTexte 70"/>
          <p:cNvSpPr txBox="1"/>
          <p:nvPr/>
        </p:nvSpPr>
        <p:spPr>
          <a:xfrm>
            <a:off x="560737" y="2160421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20</a:t>
            </a:r>
            <a:endParaRPr lang="fr-FR" sz="1600" b="1" dirty="0"/>
          </a:p>
        </p:txBody>
      </p:sp>
      <p:sp>
        <p:nvSpPr>
          <p:cNvPr id="72" name="ZoneTexte 71"/>
          <p:cNvSpPr txBox="1"/>
          <p:nvPr/>
        </p:nvSpPr>
        <p:spPr>
          <a:xfrm>
            <a:off x="560737" y="2530446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10</a:t>
            </a:r>
            <a:endParaRPr lang="fr-FR" sz="16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2117217" y="425576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3" name="ZoneTexte 72"/>
          <p:cNvSpPr txBox="1"/>
          <p:nvPr/>
        </p:nvSpPr>
        <p:spPr>
          <a:xfrm rot="16200000">
            <a:off x="-311344" y="1812814"/>
            <a:ext cx="1416035" cy="493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fr-FR" sz="1800" b="1" dirty="0" smtClean="0"/>
              <a:t>Modification</a:t>
            </a:r>
          </a:p>
          <a:p>
            <a:pPr algn="ctr">
              <a:lnSpc>
                <a:spcPct val="70000"/>
              </a:lnSpc>
            </a:pPr>
            <a:r>
              <a:rPr lang="fr-FR" sz="1800" b="1" dirty="0" smtClean="0"/>
              <a:t> levels</a:t>
            </a:r>
            <a:endParaRPr lang="fr-FR" sz="1800" b="1" dirty="0"/>
          </a:p>
        </p:txBody>
      </p:sp>
    </p:spTree>
    <p:extLst>
      <p:ext uri="{BB962C8B-B14F-4D97-AF65-F5344CB8AC3E}">
        <p14:creationId xmlns:p14="http://schemas.microsoft.com/office/powerpoint/2010/main" val="377439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r 4"/>
          <p:cNvGrpSpPr/>
          <p:nvPr/>
        </p:nvGrpSpPr>
        <p:grpSpPr>
          <a:xfrm>
            <a:off x="11258720" y="3807968"/>
            <a:ext cx="1414260" cy="2328839"/>
            <a:chOff x="11224912" y="3353926"/>
            <a:chExt cx="1414260" cy="2328839"/>
          </a:xfrm>
        </p:grpSpPr>
        <p:sp>
          <p:nvSpPr>
            <p:cNvPr id="6" name="ZoneTexte 5"/>
            <p:cNvSpPr txBox="1"/>
            <p:nvPr/>
          </p:nvSpPr>
          <p:spPr>
            <a:xfrm>
              <a:off x="11508964" y="5038146"/>
              <a:ext cx="7593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soloLTR</a:t>
              </a:r>
              <a:endParaRPr lang="fr-FR" sz="1400" b="1" dirty="0"/>
            </a:p>
          </p:txBody>
        </p:sp>
        <p:pic>
          <p:nvPicPr>
            <p:cNvPr id="7" name="Image 6" descr="Beig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9992" y="5065329"/>
              <a:ext cx="269240" cy="269240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11516937" y="3690770"/>
              <a:ext cx="11222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Tc1_mariner</a:t>
              </a:r>
              <a:endParaRPr lang="fr-FR" sz="1400" b="1" dirty="0"/>
            </a:p>
          </p:txBody>
        </p:sp>
        <p:pic>
          <p:nvPicPr>
            <p:cNvPr id="9" name="Image 8" descr="bleu clair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9992" y="3717953"/>
              <a:ext cx="269240" cy="269240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11510893" y="5374988"/>
              <a:ext cx="1081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Unclassified</a:t>
              </a:r>
              <a:endParaRPr lang="fr-FR" sz="1400" b="1" dirty="0"/>
            </a:p>
          </p:txBody>
        </p:sp>
        <p:pic>
          <p:nvPicPr>
            <p:cNvPr id="11" name="Image 10" descr="Bleu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5072" y="5402171"/>
              <a:ext cx="269240" cy="269240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11503410" y="4027614"/>
              <a:ext cx="8747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Mutator</a:t>
              </a:r>
              <a:endParaRPr lang="fr-FR" sz="1400" b="1" dirty="0"/>
            </a:p>
          </p:txBody>
        </p:sp>
        <p:pic>
          <p:nvPicPr>
            <p:cNvPr id="13" name="Image 12" descr="Gris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5072" y="4054797"/>
              <a:ext cx="269240" cy="269240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11499232" y="3353926"/>
              <a:ext cx="9925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Gypsy_Ty3</a:t>
              </a:r>
              <a:endParaRPr lang="fr-FR" sz="1400" b="1" dirty="0"/>
            </a:p>
          </p:txBody>
        </p:sp>
        <p:pic>
          <p:nvPicPr>
            <p:cNvPr id="15" name="Image 14" descr="Jaune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4912" y="3381109"/>
              <a:ext cx="274320" cy="269240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11499232" y="4364458"/>
              <a:ext cx="9596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Copia_Ty1</a:t>
              </a:r>
              <a:endParaRPr lang="fr-FR" sz="1400" b="1" dirty="0"/>
            </a:p>
          </p:txBody>
        </p:sp>
        <p:pic>
          <p:nvPicPr>
            <p:cNvPr id="17" name="Image 16" descr="marron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9992" y="4391641"/>
              <a:ext cx="269240" cy="269240"/>
            </a:xfrm>
            <a:prstGeom prst="rect">
              <a:avLst/>
            </a:prstGeom>
          </p:spPr>
        </p:pic>
        <p:sp>
          <p:nvSpPr>
            <p:cNvPr id="18" name="ZoneTexte 17"/>
            <p:cNvSpPr txBox="1"/>
            <p:nvPr/>
          </p:nvSpPr>
          <p:spPr>
            <a:xfrm>
              <a:off x="11499232" y="4701302"/>
              <a:ext cx="565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MITE</a:t>
              </a:r>
              <a:endParaRPr lang="fr-FR" sz="1400" b="1" dirty="0"/>
            </a:p>
          </p:txBody>
        </p:sp>
        <p:pic>
          <p:nvPicPr>
            <p:cNvPr id="19" name="Image 18" descr="Orange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5072" y="4728485"/>
              <a:ext cx="269240" cy="269240"/>
            </a:xfrm>
            <a:prstGeom prst="rect">
              <a:avLst/>
            </a:prstGeom>
          </p:spPr>
        </p:pic>
      </p:grpSp>
      <p:sp>
        <p:nvSpPr>
          <p:cNvPr id="20" name="ZoneTexte 19"/>
          <p:cNvSpPr txBox="1"/>
          <p:nvPr/>
        </p:nvSpPr>
        <p:spPr>
          <a:xfrm>
            <a:off x="11392016" y="3184211"/>
            <a:ext cx="1102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TE families</a:t>
            </a:r>
            <a:endParaRPr lang="en-US" sz="1600" b="1" dirty="0"/>
          </a:p>
        </p:txBody>
      </p:sp>
      <p:sp>
        <p:nvSpPr>
          <p:cNvPr id="66" name="ZoneTexte 65"/>
          <p:cNvSpPr txBox="1"/>
          <p:nvPr/>
        </p:nvSpPr>
        <p:spPr>
          <a:xfrm rot="16200000">
            <a:off x="1764347" y="8933071"/>
            <a:ext cx="1004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PaKmt1</a:t>
            </a:r>
            <a:endParaRPr lang="fr-FR" sz="1600" b="1" i="1" dirty="0"/>
          </a:p>
        </p:txBody>
      </p:sp>
      <p:sp>
        <p:nvSpPr>
          <p:cNvPr id="67" name="ZoneTexte 66"/>
          <p:cNvSpPr txBox="1"/>
          <p:nvPr/>
        </p:nvSpPr>
        <p:spPr>
          <a:xfrm rot="16200000">
            <a:off x="3394575" y="8878268"/>
            <a:ext cx="894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PaHP1</a:t>
            </a:r>
            <a:endParaRPr lang="fr-FR" sz="1600" b="1" i="1" dirty="0"/>
          </a:p>
        </p:txBody>
      </p:sp>
      <p:sp>
        <p:nvSpPr>
          <p:cNvPr id="68" name="ZoneTexte 67"/>
          <p:cNvSpPr txBox="1"/>
          <p:nvPr/>
        </p:nvSpPr>
        <p:spPr>
          <a:xfrm rot="16200000">
            <a:off x="2549411" y="8933071"/>
            <a:ext cx="1004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PaKmt6</a:t>
            </a:r>
            <a:endParaRPr lang="fr-FR" sz="1600" b="1" i="1" dirty="0"/>
          </a:p>
        </p:txBody>
      </p:sp>
      <p:sp>
        <p:nvSpPr>
          <p:cNvPr id="69" name="ZoneTexte 68"/>
          <p:cNvSpPr txBox="1"/>
          <p:nvPr/>
        </p:nvSpPr>
        <p:spPr>
          <a:xfrm rot="16200000">
            <a:off x="1219484" y="8686208"/>
            <a:ext cx="510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WT</a:t>
            </a:r>
            <a:endParaRPr lang="fr-FR" sz="1600" b="1" i="1" dirty="0"/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" t="2688" r="8600" b="3749"/>
          <a:stretch/>
        </p:blipFill>
        <p:spPr>
          <a:xfrm>
            <a:off x="966692" y="588069"/>
            <a:ext cx="10192114" cy="8109751"/>
          </a:xfrm>
          <a:prstGeom prst="rect">
            <a:avLst/>
          </a:prstGeom>
        </p:spPr>
      </p:pic>
      <p:sp>
        <p:nvSpPr>
          <p:cNvPr id="71" name="ZoneTexte 70"/>
          <p:cNvSpPr txBox="1"/>
          <p:nvPr/>
        </p:nvSpPr>
        <p:spPr>
          <a:xfrm>
            <a:off x="1904352" y="842259"/>
            <a:ext cx="1541438" cy="400384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pPr algn="ctr"/>
            <a:r>
              <a:rPr lang="fr-FR" sz="1800" b="1" dirty="0"/>
              <a:t>H3K4me3</a:t>
            </a:r>
          </a:p>
        </p:txBody>
      </p:sp>
      <p:sp>
        <p:nvSpPr>
          <p:cNvPr id="72" name="ZoneTexte 71"/>
          <p:cNvSpPr txBox="1"/>
          <p:nvPr/>
        </p:nvSpPr>
        <p:spPr>
          <a:xfrm>
            <a:off x="5294864" y="842259"/>
            <a:ext cx="1541438" cy="400384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pPr algn="ctr"/>
            <a:r>
              <a:rPr lang="fr-FR" sz="1800" b="1" dirty="0" smtClean="0"/>
              <a:t>H3K9me3</a:t>
            </a:r>
            <a:endParaRPr lang="fr-FR" sz="1800" b="1" dirty="0"/>
          </a:p>
        </p:txBody>
      </p:sp>
      <p:sp>
        <p:nvSpPr>
          <p:cNvPr id="73" name="ZoneTexte 72"/>
          <p:cNvSpPr txBox="1"/>
          <p:nvPr/>
        </p:nvSpPr>
        <p:spPr>
          <a:xfrm>
            <a:off x="8604159" y="846647"/>
            <a:ext cx="1703768" cy="400384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pPr algn="ctr"/>
            <a:r>
              <a:rPr lang="fr-FR" sz="1800" b="1" dirty="0" smtClean="0"/>
              <a:t>H3K27me3</a:t>
            </a:r>
            <a:endParaRPr lang="fr-FR" sz="1800" b="1" dirty="0"/>
          </a:p>
        </p:txBody>
      </p:sp>
      <p:sp>
        <p:nvSpPr>
          <p:cNvPr id="74" name="ZoneTexte 73"/>
          <p:cNvSpPr txBox="1"/>
          <p:nvPr/>
        </p:nvSpPr>
        <p:spPr>
          <a:xfrm>
            <a:off x="414177" y="5524470"/>
            <a:ext cx="496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100</a:t>
            </a:r>
            <a:endParaRPr lang="fr-FR" sz="1600" b="1" dirty="0"/>
          </a:p>
        </p:txBody>
      </p:sp>
      <p:sp>
        <p:nvSpPr>
          <p:cNvPr id="75" name="ZoneTexte 74"/>
          <p:cNvSpPr txBox="1"/>
          <p:nvPr/>
        </p:nvSpPr>
        <p:spPr>
          <a:xfrm>
            <a:off x="622515" y="8081792"/>
            <a:ext cx="288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0</a:t>
            </a:r>
            <a:endParaRPr lang="fr-FR" sz="1600" b="1" dirty="0"/>
          </a:p>
        </p:txBody>
      </p:sp>
      <p:sp>
        <p:nvSpPr>
          <p:cNvPr id="76" name="ZoneTexte 75"/>
          <p:cNvSpPr txBox="1"/>
          <p:nvPr/>
        </p:nvSpPr>
        <p:spPr>
          <a:xfrm rot="16200000">
            <a:off x="-376078" y="4229751"/>
            <a:ext cx="1572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NUMBER OF </a:t>
            </a:r>
            <a:r>
              <a:rPr lang="fr-FR" sz="1600" b="1" dirty="0" err="1" smtClean="0"/>
              <a:t>TEs</a:t>
            </a:r>
            <a:endParaRPr lang="fr-FR" sz="1600" b="1" dirty="0"/>
          </a:p>
        </p:txBody>
      </p:sp>
      <p:cxnSp>
        <p:nvCxnSpPr>
          <p:cNvPr id="77" name="Connecteur droit 76"/>
          <p:cNvCxnSpPr/>
          <p:nvPr/>
        </p:nvCxnSpPr>
        <p:spPr>
          <a:xfrm>
            <a:off x="852227" y="8291557"/>
            <a:ext cx="157389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850439" y="5732762"/>
            <a:ext cx="157389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>
            <a:off x="849698" y="3186798"/>
            <a:ext cx="157389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>
          <a:xfrm>
            <a:off x="427758" y="2984170"/>
            <a:ext cx="496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200</a:t>
            </a:r>
            <a:endParaRPr lang="fr-FR" sz="1600" b="1" dirty="0"/>
          </a:p>
        </p:txBody>
      </p:sp>
      <p:cxnSp>
        <p:nvCxnSpPr>
          <p:cNvPr id="81" name="Connecteur droit 80"/>
          <p:cNvCxnSpPr/>
          <p:nvPr/>
        </p:nvCxnSpPr>
        <p:spPr>
          <a:xfrm>
            <a:off x="845507" y="625612"/>
            <a:ext cx="157389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>
          <a:xfrm>
            <a:off x="427758" y="462583"/>
            <a:ext cx="496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/>
              <a:t>4</a:t>
            </a:r>
            <a:r>
              <a:rPr lang="fr-FR" sz="1600" b="1" dirty="0" smtClean="0"/>
              <a:t>00</a:t>
            </a:r>
            <a:endParaRPr lang="fr-FR" sz="1600" b="1" dirty="0"/>
          </a:p>
        </p:txBody>
      </p:sp>
      <p:cxnSp>
        <p:nvCxnSpPr>
          <p:cNvPr id="22" name="Connecteur droit 21"/>
          <p:cNvCxnSpPr/>
          <p:nvPr/>
        </p:nvCxnSpPr>
        <p:spPr>
          <a:xfrm>
            <a:off x="1106538" y="8364624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1895435" y="8364305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2677764" y="8363667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3474998" y="8363667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4481365" y="8371386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5282807" y="8369937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6062623" y="8369937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6854535" y="8371386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7863088" y="8364624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8653554" y="8363667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9439461" y="8364305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>
            <a:off x="10253501" y="8363986"/>
            <a:ext cx="7571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 rot="16200000">
            <a:off x="5147913" y="8933071"/>
            <a:ext cx="1004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PaKmt1</a:t>
            </a:r>
            <a:endParaRPr lang="fr-FR" sz="1600" b="1" i="1" dirty="0"/>
          </a:p>
        </p:txBody>
      </p:sp>
      <p:sp>
        <p:nvSpPr>
          <p:cNvPr id="65" name="ZoneTexte 64"/>
          <p:cNvSpPr txBox="1"/>
          <p:nvPr/>
        </p:nvSpPr>
        <p:spPr>
          <a:xfrm rot="16200000">
            <a:off x="6778141" y="8878268"/>
            <a:ext cx="894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PaHP1</a:t>
            </a:r>
            <a:endParaRPr lang="fr-FR" sz="1600" b="1" i="1" dirty="0"/>
          </a:p>
        </p:txBody>
      </p:sp>
      <p:sp>
        <p:nvSpPr>
          <p:cNvPr id="91" name="ZoneTexte 90"/>
          <p:cNvSpPr txBox="1"/>
          <p:nvPr/>
        </p:nvSpPr>
        <p:spPr>
          <a:xfrm rot="16200000">
            <a:off x="5932977" y="8933071"/>
            <a:ext cx="1004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PaKmt6</a:t>
            </a:r>
            <a:endParaRPr lang="fr-FR" sz="1600" b="1" i="1" dirty="0"/>
          </a:p>
        </p:txBody>
      </p:sp>
      <p:sp>
        <p:nvSpPr>
          <p:cNvPr id="92" name="ZoneTexte 91"/>
          <p:cNvSpPr txBox="1"/>
          <p:nvPr/>
        </p:nvSpPr>
        <p:spPr>
          <a:xfrm rot="16200000">
            <a:off x="4603050" y="8686208"/>
            <a:ext cx="510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WT</a:t>
            </a:r>
            <a:endParaRPr lang="fr-FR" sz="1600" b="1" i="1" dirty="0"/>
          </a:p>
        </p:txBody>
      </p:sp>
      <p:sp>
        <p:nvSpPr>
          <p:cNvPr id="93" name="ZoneTexte 92"/>
          <p:cNvSpPr txBox="1"/>
          <p:nvPr/>
        </p:nvSpPr>
        <p:spPr>
          <a:xfrm rot="16200000">
            <a:off x="8522598" y="8933071"/>
            <a:ext cx="1004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PaKmt1</a:t>
            </a:r>
            <a:endParaRPr lang="fr-FR" sz="1600" b="1" i="1" dirty="0"/>
          </a:p>
        </p:txBody>
      </p:sp>
      <p:sp>
        <p:nvSpPr>
          <p:cNvPr id="94" name="ZoneTexte 93"/>
          <p:cNvSpPr txBox="1"/>
          <p:nvPr/>
        </p:nvSpPr>
        <p:spPr>
          <a:xfrm rot="16200000">
            <a:off x="10152826" y="8878269"/>
            <a:ext cx="894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PaHP1</a:t>
            </a:r>
            <a:endParaRPr lang="fr-FR" sz="1600" b="1" i="1" dirty="0"/>
          </a:p>
        </p:txBody>
      </p:sp>
      <p:sp>
        <p:nvSpPr>
          <p:cNvPr id="95" name="ZoneTexte 94"/>
          <p:cNvSpPr txBox="1"/>
          <p:nvPr/>
        </p:nvSpPr>
        <p:spPr>
          <a:xfrm rot="16200000">
            <a:off x="9307662" y="8933071"/>
            <a:ext cx="1004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Δ</a:t>
            </a:r>
            <a:r>
              <a:rPr lang="fr-FR" sz="1600" b="1" i="1" dirty="0" smtClean="0"/>
              <a:t>PaKmt6</a:t>
            </a:r>
            <a:endParaRPr lang="fr-FR" sz="1600" b="1" i="1" dirty="0"/>
          </a:p>
        </p:txBody>
      </p:sp>
      <p:sp>
        <p:nvSpPr>
          <p:cNvPr id="96" name="ZoneTexte 95"/>
          <p:cNvSpPr txBox="1"/>
          <p:nvPr/>
        </p:nvSpPr>
        <p:spPr>
          <a:xfrm rot="16200000">
            <a:off x="7977735" y="8686209"/>
            <a:ext cx="510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WT</a:t>
            </a:r>
            <a:endParaRPr lang="fr-FR" sz="1600" b="1" i="1" dirty="0"/>
          </a:p>
        </p:txBody>
      </p:sp>
      <p:sp>
        <p:nvSpPr>
          <p:cNvPr id="97" name="Rectangle 96"/>
          <p:cNvSpPr/>
          <p:nvPr/>
        </p:nvSpPr>
        <p:spPr>
          <a:xfrm>
            <a:off x="5780" y="0"/>
            <a:ext cx="988182" cy="400384"/>
          </a:xfrm>
          <a:prstGeom prst="rect">
            <a:avLst/>
          </a:prstGeom>
        </p:spPr>
        <p:txBody>
          <a:bodyPr wrap="none" lIns="122191" tIns="61096" rIns="122191" bIns="61096">
            <a:spAutoFit/>
          </a:bodyPr>
          <a:lstStyle/>
          <a:p>
            <a:r>
              <a:rPr lang="fr-FR" sz="1800" b="1" dirty="0"/>
              <a:t>Fig. </a:t>
            </a:r>
            <a:r>
              <a:rPr lang="fr-FR" sz="1800" b="1" dirty="0" smtClean="0"/>
              <a:t>S5</a:t>
            </a:r>
            <a:r>
              <a:rPr lang="en-US" sz="18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331045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" b="7087"/>
          <a:stretch/>
        </p:blipFill>
        <p:spPr>
          <a:xfrm>
            <a:off x="1201923" y="720578"/>
            <a:ext cx="10596806" cy="769451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 rot="16200000">
            <a:off x="-44453" y="3762624"/>
            <a:ext cx="1541438" cy="461940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pPr algn="ctr"/>
            <a:r>
              <a:rPr lang="fr-FR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 TPM</a:t>
            </a:r>
            <a:endParaRPr lang="fr-FR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6560"/>
            <a:ext cx="980969" cy="400384"/>
          </a:xfrm>
          <a:prstGeom prst="rect">
            <a:avLst/>
          </a:prstGeom>
        </p:spPr>
        <p:txBody>
          <a:bodyPr wrap="none" lIns="122191" tIns="61096" rIns="122191" bIns="61096">
            <a:spAutoFit/>
          </a:bodyPr>
          <a:lstStyle/>
          <a:p>
            <a:r>
              <a:rPr lang="fr-FR" sz="1800" b="1" dirty="0"/>
              <a:t>Fig. </a:t>
            </a:r>
            <a:r>
              <a:rPr lang="fr-FR" sz="1800" b="1" smtClean="0"/>
              <a:t>S5C</a:t>
            </a:r>
            <a:endParaRPr lang="en-US" sz="1800" b="1" dirty="0"/>
          </a:p>
        </p:txBody>
      </p:sp>
      <p:sp>
        <p:nvSpPr>
          <p:cNvPr id="8" name="Rectangle 7"/>
          <p:cNvSpPr/>
          <p:nvPr/>
        </p:nvSpPr>
        <p:spPr>
          <a:xfrm>
            <a:off x="1067507" y="3310954"/>
            <a:ext cx="259142" cy="137200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121053" y="4408897"/>
            <a:ext cx="9570922" cy="0"/>
          </a:xfrm>
          <a:prstGeom prst="line">
            <a:avLst/>
          </a:prstGeom>
          <a:ln w="19050" cmpd="sng"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121053" y="850967"/>
            <a:ext cx="9570922" cy="666372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2031821" y="1356341"/>
            <a:ext cx="89232" cy="0"/>
          </a:xfrm>
          <a:prstGeom prst="line">
            <a:avLst/>
          </a:prstGeom>
          <a:ln w="28575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2031821" y="3110761"/>
            <a:ext cx="89232" cy="0"/>
          </a:xfrm>
          <a:prstGeom prst="line">
            <a:avLst/>
          </a:prstGeom>
          <a:ln w="28575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2031821" y="4864246"/>
            <a:ext cx="89232" cy="0"/>
          </a:xfrm>
          <a:prstGeom prst="line">
            <a:avLst/>
          </a:prstGeom>
          <a:ln w="28575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2031821" y="6623555"/>
            <a:ext cx="89232" cy="0"/>
          </a:xfrm>
          <a:prstGeom prst="line">
            <a:avLst/>
          </a:prstGeom>
          <a:ln w="28575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089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94</Words>
  <Application>Microsoft Macintosh PowerPoint</Application>
  <PresentationFormat>Format A3 (297x420 mm)</PresentationFormat>
  <Paragraphs>71</Paragraphs>
  <Slides>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Fabienne</dc:creator>
  <cp:lastModifiedBy>Fabienne</cp:lastModifiedBy>
  <cp:revision>77</cp:revision>
  <dcterms:created xsi:type="dcterms:W3CDTF">2020-12-14T08:59:40Z</dcterms:created>
  <dcterms:modified xsi:type="dcterms:W3CDTF">2021-02-20T19:00:31Z</dcterms:modified>
</cp:coreProperties>
</file>