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906000" cy="6858000" type="A4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37" autoAdjust="0"/>
    <p:restoredTop sz="97879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488" y="-112"/>
      </p:cViewPr>
      <p:guideLst>
        <p:guide orient="horz" pos="3981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C655-418F-5E46-879F-4CC2E1515FC1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FDE7-01CB-4C4E-B38C-24E75A3371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522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C655-418F-5E46-879F-4CC2E1515FC1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FDE7-01CB-4C4E-B38C-24E75A3371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7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C655-418F-5E46-879F-4CC2E1515FC1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FDE7-01CB-4C4E-B38C-24E75A3371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565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C655-418F-5E46-879F-4CC2E1515FC1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FDE7-01CB-4C4E-B38C-24E75A3371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624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C655-418F-5E46-879F-4CC2E1515FC1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FDE7-01CB-4C4E-B38C-24E75A3371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3300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C655-418F-5E46-879F-4CC2E1515FC1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FDE7-01CB-4C4E-B38C-24E75A3371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4416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C655-418F-5E46-879F-4CC2E1515FC1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FDE7-01CB-4C4E-B38C-24E75A3371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841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C655-418F-5E46-879F-4CC2E1515FC1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FDE7-01CB-4C4E-B38C-24E75A3371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656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C655-418F-5E46-879F-4CC2E1515FC1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FDE7-01CB-4C4E-B38C-24E75A3371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305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C655-418F-5E46-879F-4CC2E1515FC1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FDE7-01CB-4C4E-B38C-24E75A3371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8567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8C655-418F-5E46-879F-4CC2E1515FC1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7FDE7-01CB-4C4E-B38C-24E75A3371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5740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8C655-418F-5E46-879F-4CC2E1515FC1}" type="datetimeFigureOut">
              <a:rPr lang="fr-FR" smtClean="0"/>
              <a:t>21/02/21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7FDE7-01CB-4C4E-B38C-24E75A3371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903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4436188" y="272088"/>
            <a:ext cx="118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Copia_Ty1</a:t>
            </a:r>
            <a:endParaRPr lang="fr-FR" b="1" dirty="0"/>
          </a:p>
        </p:txBody>
      </p:sp>
      <p:pic>
        <p:nvPicPr>
          <p:cNvPr id="6" name="Image 5" descr="Copia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6" r="707" b="57432"/>
          <a:stretch/>
        </p:blipFill>
        <p:spPr>
          <a:xfrm>
            <a:off x="226898" y="3696609"/>
            <a:ext cx="9549676" cy="2206814"/>
          </a:xfrm>
          <a:prstGeom prst="rect">
            <a:avLst/>
          </a:prstGeom>
          <a:ln w="9525" cap="sq" cmpd="sng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7" name="Image 6" descr="Copia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4" r="707" b="57964"/>
          <a:stretch/>
        </p:blipFill>
        <p:spPr>
          <a:xfrm>
            <a:off x="245576" y="948890"/>
            <a:ext cx="9558519" cy="2179528"/>
          </a:xfrm>
          <a:prstGeom prst="rect">
            <a:avLst/>
          </a:prstGeom>
          <a:ln w="9525" cap="sq" cmpd="sng">
            <a:solidFill>
              <a:srgbClr val="000000"/>
            </a:solidFill>
            <a:prstDash val="solid"/>
            <a:miter lim="800000"/>
          </a:ln>
          <a:effectLst/>
        </p:spPr>
      </p:pic>
      <p:grpSp>
        <p:nvGrpSpPr>
          <p:cNvPr id="8" name="Grouper 7"/>
          <p:cNvGrpSpPr/>
          <p:nvPr/>
        </p:nvGrpSpPr>
        <p:grpSpPr>
          <a:xfrm>
            <a:off x="3030938" y="6228031"/>
            <a:ext cx="1137793" cy="307777"/>
            <a:chOff x="2622001" y="6529367"/>
            <a:chExt cx="1137793" cy="307777"/>
          </a:xfrm>
        </p:grpSpPr>
        <p:sp>
          <p:nvSpPr>
            <p:cNvPr id="9" name="ZoneTexte 8"/>
            <p:cNvSpPr txBox="1"/>
            <p:nvPr/>
          </p:nvSpPr>
          <p:spPr>
            <a:xfrm>
              <a:off x="2854265" y="6529367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H3K4me3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A2DE9CB6-7C6E-492D-B4ED-6556676886A8}"/>
                </a:ext>
              </a:extLst>
            </p:cNvPr>
            <p:cNvSpPr/>
            <p:nvPr/>
          </p:nvSpPr>
          <p:spPr>
            <a:xfrm>
              <a:off x="2622001" y="6614796"/>
              <a:ext cx="257710" cy="171461"/>
            </a:xfrm>
            <a:prstGeom prst="rect">
              <a:avLst/>
            </a:prstGeom>
            <a:solidFill>
              <a:srgbClr val="2AE70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1" name="Grouper 10"/>
          <p:cNvGrpSpPr/>
          <p:nvPr/>
        </p:nvGrpSpPr>
        <p:grpSpPr>
          <a:xfrm>
            <a:off x="4439880" y="6228031"/>
            <a:ext cx="1123070" cy="307777"/>
            <a:chOff x="4030943" y="6539288"/>
            <a:chExt cx="1123070" cy="307777"/>
          </a:xfrm>
        </p:grpSpPr>
        <p:sp>
          <p:nvSpPr>
            <p:cNvPr id="12" name="ZoneTexte 11"/>
            <p:cNvSpPr txBox="1"/>
            <p:nvPr/>
          </p:nvSpPr>
          <p:spPr>
            <a:xfrm>
              <a:off x="4248484" y="6539288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H3K9me3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5F8C4E23-EF24-4337-83A4-5A18F9978798}"/>
                </a:ext>
              </a:extLst>
            </p:cNvPr>
            <p:cNvSpPr/>
            <p:nvPr/>
          </p:nvSpPr>
          <p:spPr>
            <a:xfrm>
              <a:off x="4030943" y="6613112"/>
              <a:ext cx="257710" cy="17146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4" name="Grouper 13"/>
          <p:cNvGrpSpPr/>
          <p:nvPr/>
        </p:nvGrpSpPr>
        <p:grpSpPr>
          <a:xfrm>
            <a:off x="5819055" y="6228031"/>
            <a:ext cx="1214064" cy="307777"/>
            <a:chOff x="5410118" y="6519446"/>
            <a:chExt cx="1214064" cy="307777"/>
          </a:xfrm>
        </p:grpSpPr>
        <p:sp>
          <p:nvSpPr>
            <p:cNvPr id="15" name="ZoneTexte 14"/>
            <p:cNvSpPr txBox="1"/>
            <p:nvPr/>
          </p:nvSpPr>
          <p:spPr>
            <a:xfrm>
              <a:off x="5627658" y="6519446"/>
              <a:ext cx="996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latin typeface="Calibri"/>
                  <a:cs typeface="Calibri"/>
                </a:rPr>
                <a:t>H3K27me3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432ACB48-DB2C-493C-9D26-471B585AD011}"/>
                </a:ext>
              </a:extLst>
            </p:cNvPr>
            <p:cNvSpPr/>
            <p:nvPr/>
          </p:nvSpPr>
          <p:spPr>
            <a:xfrm>
              <a:off x="5410118" y="6593072"/>
              <a:ext cx="257710" cy="171461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5780" y="0"/>
            <a:ext cx="862322" cy="400384"/>
          </a:xfrm>
          <a:prstGeom prst="rect">
            <a:avLst/>
          </a:prstGeom>
        </p:spPr>
        <p:txBody>
          <a:bodyPr wrap="none" lIns="122191" tIns="61096" rIns="122191" bIns="61096">
            <a:spAutoFit/>
          </a:bodyPr>
          <a:lstStyle/>
          <a:p>
            <a:r>
              <a:rPr lang="fr-FR" sz="1800" b="1" dirty="0"/>
              <a:t>Fig. </a:t>
            </a:r>
            <a:r>
              <a:rPr lang="fr-FR" sz="1800" b="1" smtClean="0"/>
              <a:t>S</a:t>
            </a:r>
            <a:r>
              <a:rPr lang="fr-FR" b="1" smtClean="0"/>
              <a:t>6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06768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412732" y="297897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Gypsy</a:t>
            </a:r>
            <a:r>
              <a:rPr lang="fr-FR" b="1" dirty="0"/>
              <a:t>_</a:t>
            </a:r>
            <a:r>
              <a:rPr lang="fr-FR" b="1" dirty="0" smtClean="0"/>
              <a:t>Ty3</a:t>
            </a:r>
            <a:endParaRPr lang="fr-FR" b="1" dirty="0"/>
          </a:p>
        </p:txBody>
      </p:sp>
      <p:pic>
        <p:nvPicPr>
          <p:cNvPr id="6" name="Image 5" descr="gypsy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7" r="800" b="61183"/>
          <a:stretch/>
        </p:blipFill>
        <p:spPr>
          <a:xfrm>
            <a:off x="245575" y="836822"/>
            <a:ext cx="8964192" cy="1890556"/>
          </a:xfrm>
          <a:prstGeom prst="rect">
            <a:avLst/>
          </a:prstGeom>
          <a:ln w="9525" cap="sq" cmpd="sng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7" name="Image 6" descr="gypsy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1" r="816" b="64198"/>
          <a:stretch/>
        </p:blipFill>
        <p:spPr>
          <a:xfrm>
            <a:off x="223838" y="3208819"/>
            <a:ext cx="9572323" cy="1862015"/>
          </a:xfrm>
          <a:prstGeom prst="rect">
            <a:avLst/>
          </a:prstGeom>
          <a:ln w="9525" cap="sq" cmpd="sng">
            <a:solidFill>
              <a:srgbClr val="000000"/>
            </a:solidFill>
            <a:prstDash val="solid"/>
            <a:miter lim="800000"/>
          </a:ln>
          <a:effectLst/>
        </p:spPr>
      </p:pic>
      <p:grpSp>
        <p:nvGrpSpPr>
          <p:cNvPr id="5" name="Grouper 4"/>
          <p:cNvGrpSpPr/>
          <p:nvPr/>
        </p:nvGrpSpPr>
        <p:grpSpPr>
          <a:xfrm>
            <a:off x="3054305" y="5826665"/>
            <a:ext cx="1137793" cy="307777"/>
            <a:chOff x="2622001" y="6529367"/>
            <a:chExt cx="1137793" cy="307777"/>
          </a:xfrm>
        </p:grpSpPr>
        <p:sp>
          <p:nvSpPr>
            <p:cNvPr id="8" name="ZoneTexte 7"/>
            <p:cNvSpPr txBox="1"/>
            <p:nvPr/>
          </p:nvSpPr>
          <p:spPr>
            <a:xfrm>
              <a:off x="2854265" y="6529367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H3K4me3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A2DE9CB6-7C6E-492D-B4ED-6556676886A8}"/>
                </a:ext>
              </a:extLst>
            </p:cNvPr>
            <p:cNvSpPr/>
            <p:nvPr/>
          </p:nvSpPr>
          <p:spPr>
            <a:xfrm>
              <a:off x="2622001" y="6614796"/>
              <a:ext cx="257710" cy="171461"/>
            </a:xfrm>
            <a:prstGeom prst="rect">
              <a:avLst/>
            </a:prstGeom>
            <a:solidFill>
              <a:srgbClr val="2AE70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Grouper 9"/>
          <p:cNvGrpSpPr/>
          <p:nvPr/>
        </p:nvGrpSpPr>
        <p:grpSpPr>
          <a:xfrm>
            <a:off x="4463247" y="5826665"/>
            <a:ext cx="1123070" cy="307777"/>
            <a:chOff x="4030943" y="6539288"/>
            <a:chExt cx="1123070" cy="307777"/>
          </a:xfrm>
        </p:grpSpPr>
        <p:sp>
          <p:nvSpPr>
            <p:cNvPr id="11" name="ZoneTexte 10"/>
            <p:cNvSpPr txBox="1"/>
            <p:nvPr/>
          </p:nvSpPr>
          <p:spPr>
            <a:xfrm>
              <a:off x="4248484" y="6539288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H3K9me3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5F8C4E23-EF24-4337-83A4-5A18F9978798}"/>
                </a:ext>
              </a:extLst>
            </p:cNvPr>
            <p:cNvSpPr/>
            <p:nvPr/>
          </p:nvSpPr>
          <p:spPr>
            <a:xfrm>
              <a:off x="4030943" y="6613112"/>
              <a:ext cx="257710" cy="17146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" name="Grouper 12"/>
          <p:cNvGrpSpPr/>
          <p:nvPr/>
        </p:nvGrpSpPr>
        <p:grpSpPr>
          <a:xfrm>
            <a:off x="5842422" y="5826665"/>
            <a:ext cx="1214064" cy="307777"/>
            <a:chOff x="5410118" y="6519446"/>
            <a:chExt cx="1214064" cy="307777"/>
          </a:xfrm>
        </p:grpSpPr>
        <p:sp>
          <p:nvSpPr>
            <p:cNvPr id="14" name="ZoneTexte 13"/>
            <p:cNvSpPr txBox="1"/>
            <p:nvPr/>
          </p:nvSpPr>
          <p:spPr>
            <a:xfrm>
              <a:off x="5627658" y="6519446"/>
              <a:ext cx="996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latin typeface="Calibri"/>
                  <a:cs typeface="Calibri"/>
                </a:rPr>
                <a:t>H3K27me3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432ACB48-DB2C-493C-9D26-471B585AD011}"/>
                </a:ext>
              </a:extLst>
            </p:cNvPr>
            <p:cNvSpPr/>
            <p:nvPr/>
          </p:nvSpPr>
          <p:spPr>
            <a:xfrm>
              <a:off x="5410118" y="6593072"/>
              <a:ext cx="257710" cy="171461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2735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Tc1-mariner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" r="711" b="62752"/>
          <a:stretch/>
        </p:blipFill>
        <p:spPr>
          <a:xfrm>
            <a:off x="208106" y="1107592"/>
            <a:ext cx="8985705" cy="1814159"/>
          </a:xfrm>
          <a:prstGeom prst="rect">
            <a:avLst/>
          </a:prstGeom>
        </p:spPr>
      </p:pic>
      <p:pic>
        <p:nvPicPr>
          <p:cNvPr id="5" name="Image 4" descr="Tc1-mariner5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3" r="731" b="61237"/>
          <a:stretch/>
        </p:blipFill>
        <p:spPr>
          <a:xfrm>
            <a:off x="230971" y="3234645"/>
            <a:ext cx="8974467" cy="188795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329376" y="403933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Tc1_mariner</a:t>
            </a:r>
            <a:endParaRPr lang="fr-FR" b="1" dirty="0"/>
          </a:p>
        </p:txBody>
      </p:sp>
      <p:grpSp>
        <p:nvGrpSpPr>
          <p:cNvPr id="7" name="Grouper 6"/>
          <p:cNvGrpSpPr/>
          <p:nvPr/>
        </p:nvGrpSpPr>
        <p:grpSpPr>
          <a:xfrm>
            <a:off x="3054305" y="5880719"/>
            <a:ext cx="1137793" cy="307777"/>
            <a:chOff x="2622001" y="6529367"/>
            <a:chExt cx="1137793" cy="307777"/>
          </a:xfrm>
        </p:grpSpPr>
        <p:sp>
          <p:nvSpPr>
            <p:cNvPr id="8" name="ZoneTexte 7"/>
            <p:cNvSpPr txBox="1"/>
            <p:nvPr/>
          </p:nvSpPr>
          <p:spPr>
            <a:xfrm>
              <a:off x="2854265" y="6529367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H3K4me3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A2DE9CB6-7C6E-492D-B4ED-6556676886A8}"/>
                </a:ext>
              </a:extLst>
            </p:cNvPr>
            <p:cNvSpPr/>
            <p:nvPr/>
          </p:nvSpPr>
          <p:spPr>
            <a:xfrm>
              <a:off x="2622001" y="6614796"/>
              <a:ext cx="257710" cy="171461"/>
            </a:xfrm>
            <a:prstGeom prst="rect">
              <a:avLst/>
            </a:prstGeom>
            <a:solidFill>
              <a:srgbClr val="2AE70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Grouper 9"/>
          <p:cNvGrpSpPr/>
          <p:nvPr/>
        </p:nvGrpSpPr>
        <p:grpSpPr>
          <a:xfrm>
            <a:off x="4463247" y="5880719"/>
            <a:ext cx="1123070" cy="307777"/>
            <a:chOff x="4030943" y="6539288"/>
            <a:chExt cx="1123070" cy="307777"/>
          </a:xfrm>
        </p:grpSpPr>
        <p:sp>
          <p:nvSpPr>
            <p:cNvPr id="11" name="ZoneTexte 10"/>
            <p:cNvSpPr txBox="1"/>
            <p:nvPr/>
          </p:nvSpPr>
          <p:spPr>
            <a:xfrm>
              <a:off x="4248484" y="6539288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H3K9me3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5F8C4E23-EF24-4337-83A4-5A18F9978798}"/>
                </a:ext>
              </a:extLst>
            </p:cNvPr>
            <p:cNvSpPr/>
            <p:nvPr/>
          </p:nvSpPr>
          <p:spPr>
            <a:xfrm>
              <a:off x="4030943" y="6613112"/>
              <a:ext cx="257710" cy="17146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" name="Grouper 12"/>
          <p:cNvGrpSpPr/>
          <p:nvPr/>
        </p:nvGrpSpPr>
        <p:grpSpPr>
          <a:xfrm>
            <a:off x="5842422" y="5880719"/>
            <a:ext cx="1214064" cy="307777"/>
            <a:chOff x="5410118" y="6519446"/>
            <a:chExt cx="1214064" cy="307777"/>
          </a:xfrm>
        </p:grpSpPr>
        <p:sp>
          <p:nvSpPr>
            <p:cNvPr id="14" name="ZoneTexte 13"/>
            <p:cNvSpPr txBox="1"/>
            <p:nvPr/>
          </p:nvSpPr>
          <p:spPr>
            <a:xfrm>
              <a:off x="5627658" y="6519446"/>
              <a:ext cx="996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latin typeface="Calibri"/>
                  <a:cs typeface="Calibri"/>
                </a:rPr>
                <a:t>H3K27me3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432ACB48-DB2C-493C-9D26-471B585AD011}"/>
                </a:ext>
              </a:extLst>
            </p:cNvPr>
            <p:cNvSpPr/>
            <p:nvPr/>
          </p:nvSpPr>
          <p:spPr>
            <a:xfrm>
              <a:off x="5410118" y="6593072"/>
              <a:ext cx="257710" cy="171461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0244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MITE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7" r="824" b="65531"/>
          <a:stretch/>
        </p:blipFill>
        <p:spPr>
          <a:xfrm>
            <a:off x="223838" y="3353066"/>
            <a:ext cx="9603392" cy="1800198"/>
          </a:xfrm>
          <a:prstGeom prst="rect">
            <a:avLst/>
          </a:prstGeom>
        </p:spPr>
      </p:pic>
      <p:pic>
        <p:nvPicPr>
          <p:cNvPr id="6" name="Image 5" descr="MIT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2" r="731" b="65679"/>
          <a:stretch/>
        </p:blipFill>
        <p:spPr>
          <a:xfrm>
            <a:off x="223838" y="1251892"/>
            <a:ext cx="9603392" cy="179247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688395" y="636495"/>
            <a:ext cx="67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MITE</a:t>
            </a:r>
            <a:endParaRPr lang="fr-FR" b="1" dirty="0"/>
          </a:p>
        </p:txBody>
      </p:sp>
      <p:grpSp>
        <p:nvGrpSpPr>
          <p:cNvPr id="8" name="Grouper 7"/>
          <p:cNvGrpSpPr/>
          <p:nvPr/>
        </p:nvGrpSpPr>
        <p:grpSpPr>
          <a:xfrm>
            <a:off x="3054305" y="5799638"/>
            <a:ext cx="1137793" cy="307777"/>
            <a:chOff x="2622001" y="6529367"/>
            <a:chExt cx="1137793" cy="307777"/>
          </a:xfrm>
        </p:grpSpPr>
        <p:sp>
          <p:nvSpPr>
            <p:cNvPr id="9" name="ZoneTexte 8"/>
            <p:cNvSpPr txBox="1"/>
            <p:nvPr/>
          </p:nvSpPr>
          <p:spPr>
            <a:xfrm>
              <a:off x="2854265" y="6529367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H3K4me3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A2DE9CB6-7C6E-492D-B4ED-6556676886A8}"/>
                </a:ext>
              </a:extLst>
            </p:cNvPr>
            <p:cNvSpPr/>
            <p:nvPr/>
          </p:nvSpPr>
          <p:spPr>
            <a:xfrm>
              <a:off x="2622001" y="6614796"/>
              <a:ext cx="257710" cy="171461"/>
            </a:xfrm>
            <a:prstGeom prst="rect">
              <a:avLst/>
            </a:prstGeom>
            <a:solidFill>
              <a:srgbClr val="2AE70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1" name="Grouper 10"/>
          <p:cNvGrpSpPr/>
          <p:nvPr/>
        </p:nvGrpSpPr>
        <p:grpSpPr>
          <a:xfrm>
            <a:off x="4463247" y="5799638"/>
            <a:ext cx="1123070" cy="307777"/>
            <a:chOff x="4030943" y="6539288"/>
            <a:chExt cx="1123070" cy="307777"/>
          </a:xfrm>
        </p:grpSpPr>
        <p:sp>
          <p:nvSpPr>
            <p:cNvPr id="12" name="ZoneTexte 11"/>
            <p:cNvSpPr txBox="1"/>
            <p:nvPr/>
          </p:nvSpPr>
          <p:spPr>
            <a:xfrm>
              <a:off x="4248484" y="6539288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H3K9me3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5F8C4E23-EF24-4337-83A4-5A18F9978798}"/>
                </a:ext>
              </a:extLst>
            </p:cNvPr>
            <p:cNvSpPr/>
            <p:nvPr/>
          </p:nvSpPr>
          <p:spPr>
            <a:xfrm>
              <a:off x="4030943" y="6613112"/>
              <a:ext cx="257710" cy="17146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4" name="Grouper 13"/>
          <p:cNvGrpSpPr/>
          <p:nvPr/>
        </p:nvGrpSpPr>
        <p:grpSpPr>
          <a:xfrm>
            <a:off x="5842422" y="5799638"/>
            <a:ext cx="1214064" cy="307777"/>
            <a:chOff x="5410118" y="6519446"/>
            <a:chExt cx="1214064" cy="307777"/>
          </a:xfrm>
        </p:grpSpPr>
        <p:sp>
          <p:nvSpPr>
            <p:cNvPr id="15" name="ZoneTexte 14"/>
            <p:cNvSpPr txBox="1"/>
            <p:nvPr/>
          </p:nvSpPr>
          <p:spPr>
            <a:xfrm>
              <a:off x="5627658" y="6519446"/>
              <a:ext cx="996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latin typeface="Calibri"/>
                  <a:cs typeface="Calibri"/>
                </a:rPr>
                <a:t>H3K27me3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432ACB48-DB2C-493C-9D26-471B585AD011}"/>
                </a:ext>
              </a:extLst>
            </p:cNvPr>
            <p:cNvSpPr/>
            <p:nvPr/>
          </p:nvSpPr>
          <p:spPr>
            <a:xfrm>
              <a:off x="5410118" y="6593072"/>
              <a:ext cx="257710" cy="171461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6129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564650" y="7459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SoloLTR</a:t>
            </a:r>
            <a:endParaRPr lang="fr-FR" b="1" dirty="0"/>
          </a:p>
        </p:txBody>
      </p:sp>
      <p:pic>
        <p:nvPicPr>
          <p:cNvPr id="5" name="Image 4" descr="soloLTR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9" r="727" b="59475"/>
          <a:stretch/>
        </p:blipFill>
        <p:spPr>
          <a:xfrm>
            <a:off x="223837" y="530306"/>
            <a:ext cx="9542265" cy="2099851"/>
          </a:xfrm>
          <a:prstGeom prst="rect">
            <a:avLst/>
          </a:prstGeom>
          <a:ln w="9525" cap="sq" cmpd="sng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8" name="Image 7" descr="genes+TE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6" r="1412" b="56918"/>
          <a:stretch/>
        </p:blipFill>
        <p:spPr>
          <a:xfrm>
            <a:off x="223838" y="2846316"/>
            <a:ext cx="9569156" cy="3314666"/>
          </a:xfrm>
          <a:prstGeom prst="rect">
            <a:avLst/>
          </a:prstGeom>
          <a:ln w="9525" cap="sq" cmpd="sng">
            <a:solidFill>
              <a:srgbClr val="000000"/>
            </a:solidFill>
            <a:prstDash val="solid"/>
            <a:miter lim="800000"/>
          </a:ln>
          <a:effectLst/>
        </p:spPr>
      </p:pic>
      <p:grpSp>
        <p:nvGrpSpPr>
          <p:cNvPr id="6" name="Grouper 5"/>
          <p:cNvGrpSpPr/>
          <p:nvPr/>
        </p:nvGrpSpPr>
        <p:grpSpPr>
          <a:xfrm>
            <a:off x="3027286" y="6394232"/>
            <a:ext cx="1137793" cy="307777"/>
            <a:chOff x="2622001" y="6529367"/>
            <a:chExt cx="1137793" cy="307777"/>
          </a:xfrm>
        </p:grpSpPr>
        <p:sp>
          <p:nvSpPr>
            <p:cNvPr id="7" name="ZoneTexte 6"/>
            <p:cNvSpPr txBox="1"/>
            <p:nvPr/>
          </p:nvSpPr>
          <p:spPr>
            <a:xfrm>
              <a:off x="2854265" y="6529367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H3K4me3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A2DE9CB6-7C6E-492D-B4ED-6556676886A8}"/>
                </a:ext>
              </a:extLst>
            </p:cNvPr>
            <p:cNvSpPr/>
            <p:nvPr/>
          </p:nvSpPr>
          <p:spPr>
            <a:xfrm>
              <a:off x="2622001" y="6614796"/>
              <a:ext cx="257710" cy="171461"/>
            </a:xfrm>
            <a:prstGeom prst="rect">
              <a:avLst/>
            </a:prstGeom>
            <a:solidFill>
              <a:srgbClr val="2AE70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" name="Grouper 9"/>
          <p:cNvGrpSpPr/>
          <p:nvPr/>
        </p:nvGrpSpPr>
        <p:grpSpPr>
          <a:xfrm>
            <a:off x="4436228" y="6394232"/>
            <a:ext cx="1123070" cy="307777"/>
            <a:chOff x="4030943" y="6539288"/>
            <a:chExt cx="1123070" cy="307777"/>
          </a:xfrm>
        </p:grpSpPr>
        <p:sp>
          <p:nvSpPr>
            <p:cNvPr id="11" name="ZoneTexte 10"/>
            <p:cNvSpPr txBox="1"/>
            <p:nvPr/>
          </p:nvSpPr>
          <p:spPr>
            <a:xfrm>
              <a:off x="4248484" y="6539288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H3K9me3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5F8C4E23-EF24-4337-83A4-5A18F9978798}"/>
                </a:ext>
              </a:extLst>
            </p:cNvPr>
            <p:cNvSpPr/>
            <p:nvPr/>
          </p:nvSpPr>
          <p:spPr>
            <a:xfrm>
              <a:off x="4030943" y="6613112"/>
              <a:ext cx="257710" cy="17146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3" name="Grouper 12"/>
          <p:cNvGrpSpPr/>
          <p:nvPr/>
        </p:nvGrpSpPr>
        <p:grpSpPr>
          <a:xfrm>
            <a:off x="5815403" y="6394232"/>
            <a:ext cx="1214064" cy="307777"/>
            <a:chOff x="5410118" y="6519446"/>
            <a:chExt cx="1214064" cy="307777"/>
          </a:xfrm>
        </p:grpSpPr>
        <p:sp>
          <p:nvSpPr>
            <p:cNvPr id="14" name="ZoneTexte 13"/>
            <p:cNvSpPr txBox="1"/>
            <p:nvPr/>
          </p:nvSpPr>
          <p:spPr>
            <a:xfrm>
              <a:off x="5627658" y="6519446"/>
              <a:ext cx="996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latin typeface="Calibri"/>
                  <a:cs typeface="Calibri"/>
                </a:rPr>
                <a:t>H3K27me3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432ACB48-DB2C-493C-9D26-471B585AD011}"/>
                </a:ext>
              </a:extLst>
            </p:cNvPr>
            <p:cNvSpPr/>
            <p:nvPr/>
          </p:nvSpPr>
          <p:spPr>
            <a:xfrm>
              <a:off x="5410118" y="6593072"/>
              <a:ext cx="257710" cy="171461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1939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873707" y="638365"/>
            <a:ext cx="2312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SoloLTR</a:t>
            </a:r>
            <a:r>
              <a:rPr lang="fr-FR" b="1" dirty="0" smtClean="0"/>
              <a:t> + </a:t>
            </a:r>
            <a:r>
              <a:rPr lang="fr-FR" b="1" dirty="0" err="1" smtClean="0"/>
              <a:t>Unclassified</a:t>
            </a:r>
            <a:endParaRPr lang="fr-FR" b="1" dirty="0"/>
          </a:p>
        </p:txBody>
      </p:sp>
      <p:pic>
        <p:nvPicPr>
          <p:cNvPr id="7" name="Image 6" descr="genes+T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85" r="1250" b="56653"/>
          <a:stretch/>
        </p:blipFill>
        <p:spPr>
          <a:xfrm>
            <a:off x="223838" y="1259893"/>
            <a:ext cx="9619820" cy="3342871"/>
          </a:xfrm>
          <a:prstGeom prst="rect">
            <a:avLst/>
          </a:prstGeom>
          <a:ln w="9525" cap="sq" cmpd="sng">
            <a:solidFill>
              <a:srgbClr val="000000"/>
            </a:solidFill>
            <a:prstDash val="solid"/>
            <a:miter lim="800000"/>
          </a:ln>
          <a:effectLst/>
        </p:spPr>
      </p:pic>
      <p:grpSp>
        <p:nvGrpSpPr>
          <p:cNvPr id="4" name="Grouper 3"/>
          <p:cNvGrpSpPr/>
          <p:nvPr/>
        </p:nvGrpSpPr>
        <p:grpSpPr>
          <a:xfrm>
            <a:off x="3045293" y="5848382"/>
            <a:ext cx="1137793" cy="307777"/>
            <a:chOff x="2622001" y="6529367"/>
            <a:chExt cx="1137793" cy="307777"/>
          </a:xfrm>
        </p:grpSpPr>
        <p:sp>
          <p:nvSpPr>
            <p:cNvPr id="5" name="ZoneTexte 4"/>
            <p:cNvSpPr txBox="1"/>
            <p:nvPr/>
          </p:nvSpPr>
          <p:spPr>
            <a:xfrm>
              <a:off x="2854265" y="6529367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H3K4me3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A2DE9CB6-7C6E-492D-B4ED-6556676886A8}"/>
                </a:ext>
              </a:extLst>
            </p:cNvPr>
            <p:cNvSpPr/>
            <p:nvPr/>
          </p:nvSpPr>
          <p:spPr>
            <a:xfrm>
              <a:off x="2622001" y="6614796"/>
              <a:ext cx="257710" cy="171461"/>
            </a:xfrm>
            <a:prstGeom prst="rect">
              <a:avLst/>
            </a:prstGeom>
            <a:solidFill>
              <a:srgbClr val="2AE70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" name="Grouper 8"/>
          <p:cNvGrpSpPr/>
          <p:nvPr/>
        </p:nvGrpSpPr>
        <p:grpSpPr>
          <a:xfrm>
            <a:off x="4454235" y="5848382"/>
            <a:ext cx="1123070" cy="307777"/>
            <a:chOff x="4030943" y="6539288"/>
            <a:chExt cx="1123070" cy="307777"/>
          </a:xfrm>
        </p:grpSpPr>
        <p:sp>
          <p:nvSpPr>
            <p:cNvPr id="10" name="ZoneTexte 9"/>
            <p:cNvSpPr txBox="1"/>
            <p:nvPr/>
          </p:nvSpPr>
          <p:spPr>
            <a:xfrm>
              <a:off x="4248484" y="6539288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H3K9me3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5F8C4E23-EF24-4337-83A4-5A18F9978798}"/>
                </a:ext>
              </a:extLst>
            </p:cNvPr>
            <p:cNvSpPr/>
            <p:nvPr/>
          </p:nvSpPr>
          <p:spPr>
            <a:xfrm>
              <a:off x="4030943" y="6613112"/>
              <a:ext cx="257710" cy="17146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ouper 11"/>
          <p:cNvGrpSpPr/>
          <p:nvPr/>
        </p:nvGrpSpPr>
        <p:grpSpPr>
          <a:xfrm>
            <a:off x="5833410" y="5848382"/>
            <a:ext cx="1214064" cy="307777"/>
            <a:chOff x="5410118" y="6519446"/>
            <a:chExt cx="1214064" cy="307777"/>
          </a:xfrm>
        </p:grpSpPr>
        <p:sp>
          <p:nvSpPr>
            <p:cNvPr id="13" name="ZoneTexte 12"/>
            <p:cNvSpPr txBox="1"/>
            <p:nvPr/>
          </p:nvSpPr>
          <p:spPr>
            <a:xfrm>
              <a:off x="5627658" y="6519446"/>
              <a:ext cx="996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latin typeface="Calibri"/>
                  <a:cs typeface="Calibri"/>
                </a:rPr>
                <a:t>H3K27me3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432ACB48-DB2C-493C-9D26-471B585AD011}"/>
                </a:ext>
              </a:extLst>
            </p:cNvPr>
            <p:cNvSpPr/>
            <p:nvPr/>
          </p:nvSpPr>
          <p:spPr>
            <a:xfrm>
              <a:off x="5410118" y="6593072"/>
              <a:ext cx="257710" cy="171461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3823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38603" y="636495"/>
            <a:ext cx="499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SoloLTR</a:t>
            </a:r>
            <a:r>
              <a:rPr lang="fr-FR" b="1" dirty="0" smtClean="0"/>
              <a:t> + </a:t>
            </a:r>
            <a:r>
              <a:rPr lang="fr-FR" b="1" dirty="0" err="1" smtClean="0"/>
              <a:t>Unclassified</a:t>
            </a:r>
            <a:r>
              <a:rPr lang="fr-FR" b="1" dirty="0" smtClean="0"/>
              <a:t> + Tc1_mariner + Gypsy_Ty3</a:t>
            </a:r>
            <a:endParaRPr lang="fr-FR" b="1" dirty="0"/>
          </a:p>
        </p:txBody>
      </p:sp>
      <p:pic>
        <p:nvPicPr>
          <p:cNvPr id="5" name="Image 4" descr="genes+TE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9" r="1256" b="56117"/>
          <a:stretch/>
        </p:blipFill>
        <p:spPr>
          <a:xfrm>
            <a:off x="223838" y="1265176"/>
            <a:ext cx="9517062" cy="3349543"/>
          </a:xfrm>
          <a:prstGeom prst="rect">
            <a:avLst/>
          </a:prstGeom>
          <a:ln w="9525" cap="sq" cmpd="sng">
            <a:solidFill>
              <a:srgbClr val="000000"/>
            </a:solidFill>
            <a:prstDash val="solid"/>
            <a:miter lim="800000"/>
          </a:ln>
          <a:effectLst/>
        </p:spPr>
      </p:pic>
      <p:grpSp>
        <p:nvGrpSpPr>
          <p:cNvPr id="6" name="Grouper 5"/>
          <p:cNvGrpSpPr/>
          <p:nvPr/>
        </p:nvGrpSpPr>
        <p:grpSpPr>
          <a:xfrm>
            <a:off x="3063697" y="5848382"/>
            <a:ext cx="1137793" cy="307777"/>
            <a:chOff x="2622001" y="6529367"/>
            <a:chExt cx="1137793" cy="307777"/>
          </a:xfrm>
        </p:grpSpPr>
        <p:sp>
          <p:nvSpPr>
            <p:cNvPr id="7" name="ZoneTexte 6"/>
            <p:cNvSpPr txBox="1"/>
            <p:nvPr/>
          </p:nvSpPr>
          <p:spPr>
            <a:xfrm>
              <a:off x="2854265" y="6529367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H3K4me3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A2DE9CB6-7C6E-492D-B4ED-6556676886A8}"/>
                </a:ext>
              </a:extLst>
            </p:cNvPr>
            <p:cNvSpPr/>
            <p:nvPr/>
          </p:nvSpPr>
          <p:spPr>
            <a:xfrm>
              <a:off x="2622001" y="6614796"/>
              <a:ext cx="257710" cy="171461"/>
            </a:xfrm>
            <a:prstGeom prst="rect">
              <a:avLst/>
            </a:prstGeom>
            <a:solidFill>
              <a:srgbClr val="2AE70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" name="Grouper 8"/>
          <p:cNvGrpSpPr/>
          <p:nvPr/>
        </p:nvGrpSpPr>
        <p:grpSpPr>
          <a:xfrm>
            <a:off x="4472639" y="5848382"/>
            <a:ext cx="1123070" cy="307777"/>
            <a:chOff x="4030943" y="6539288"/>
            <a:chExt cx="1123070" cy="307777"/>
          </a:xfrm>
        </p:grpSpPr>
        <p:sp>
          <p:nvSpPr>
            <p:cNvPr id="10" name="ZoneTexte 9"/>
            <p:cNvSpPr txBox="1"/>
            <p:nvPr/>
          </p:nvSpPr>
          <p:spPr>
            <a:xfrm>
              <a:off x="4248484" y="6539288"/>
              <a:ext cx="9055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>
                  <a:latin typeface="Calibri"/>
                  <a:cs typeface="Calibri"/>
                </a:rPr>
                <a:t>H3K9me3</a:t>
              </a:r>
              <a:endParaRPr lang="fr-FR" sz="1400" b="1" dirty="0">
                <a:latin typeface="Calibri"/>
                <a:cs typeface="Calibri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5F8C4E23-EF24-4337-83A4-5A18F9978798}"/>
                </a:ext>
              </a:extLst>
            </p:cNvPr>
            <p:cNvSpPr/>
            <p:nvPr/>
          </p:nvSpPr>
          <p:spPr>
            <a:xfrm>
              <a:off x="4030943" y="6613112"/>
              <a:ext cx="257710" cy="171461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2" name="Grouper 11"/>
          <p:cNvGrpSpPr/>
          <p:nvPr/>
        </p:nvGrpSpPr>
        <p:grpSpPr>
          <a:xfrm>
            <a:off x="5851814" y="5848382"/>
            <a:ext cx="1214064" cy="307777"/>
            <a:chOff x="5410118" y="6519446"/>
            <a:chExt cx="1214064" cy="307777"/>
          </a:xfrm>
        </p:grpSpPr>
        <p:sp>
          <p:nvSpPr>
            <p:cNvPr id="13" name="ZoneTexte 12"/>
            <p:cNvSpPr txBox="1"/>
            <p:nvPr/>
          </p:nvSpPr>
          <p:spPr>
            <a:xfrm>
              <a:off x="5627658" y="6519446"/>
              <a:ext cx="996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latin typeface="Calibri"/>
                  <a:cs typeface="Calibri"/>
                </a:rPr>
                <a:t>H3K27me3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432ACB48-DB2C-493C-9D26-471B585AD011}"/>
                </a:ext>
              </a:extLst>
            </p:cNvPr>
            <p:cNvSpPr/>
            <p:nvPr/>
          </p:nvSpPr>
          <p:spPr>
            <a:xfrm>
              <a:off x="5410118" y="6593072"/>
              <a:ext cx="257710" cy="171461"/>
            </a:xfrm>
            <a:prstGeom prst="rect">
              <a:avLst/>
            </a:prstGeom>
            <a:solidFill>
              <a:srgbClr val="0000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37892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39</Words>
  <Application>Microsoft Macintosh PowerPoint</Application>
  <PresentationFormat>Format A4 (210 x 297 mm)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Fabienne</dc:creator>
  <cp:lastModifiedBy>Fabienne</cp:lastModifiedBy>
  <cp:revision>49</cp:revision>
  <dcterms:created xsi:type="dcterms:W3CDTF">2020-12-16T09:16:58Z</dcterms:created>
  <dcterms:modified xsi:type="dcterms:W3CDTF">2021-02-21T17:11:38Z</dcterms:modified>
</cp:coreProperties>
</file>