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9" r:id="rId2"/>
  </p:sldIdLst>
  <p:sldSz cx="6858000" cy="9906000" type="A4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21">
          <p15:clr>
            <a:srgbClr val="A4A3A4"/>
          </p15:clr>
        </p15:guide>
        <p15:guide id="2" pos="128">
          <p15:clr>
            <a:srgbClr val="A4A3A4"/>
          </p15:clr>
        </p15:guide>
        <p15:guide id="3" orient="horz" pos="33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82337" autoAdjust="0"/>
  </p:normalViewPr>
  <p:slideViewPr>
    <p:cSldViewPr snapToGrid="0" snapToObjects="1" showGuides="1">
      <p:cViewPr varScale="1">
        <p:scale>
          <a:sx n="61" d="100"/>
          <a:sy n="61" d="100"/>
        </p:scale>
        <p:origin x="3060" y="78"/>
      </p:cViewPr>
      <p:guideLst>
        <p:guide orient="horz" pos="2121"/>
        <p:guide pos="128"/>
        <p:guide orient="horz" pos="332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B11067-9AAF-6D43-A3B1-0F4718B4DC6B}" type="datetimeFigureOut">
              <a:rPr lang="fr-FR" smtClean="0"/>
              <a:t>22/04/2021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241550" y="685800"/>
            <a:ext cx="23749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FE4089-19E1-EB43-A0CE-3971293B85D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257678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14350" y="3077283"/>
            <a:ext cx="5829300" cy="2123369"/>
          </a:xfr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5A6B3-0627-4846-A558-3A1307DA14CD}" type="datetimeFigureOut">
              <a:rPr lang="fr-FR" smtClean="0"/>
              <a:t>22/04/2021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D4274-570C-D143-ABC6-F63D3868647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39831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5A6B3-0627-4846-A558-3A1307DA14CD}" type="datetimeFigureOut">
              <a:rPr lang="fr-FR" smtClean="0"/>
              <a:t>22/04/2021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D4274-570C-D143-ABC6-F63D3868647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447185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4972050" y="396701"/>
            <a:ext cx="1543050" cy="8452202"/>
          </a:xfrm>
        </p:spPr>
        <p:txBody>
          <a:bodyPr vert="eaVert"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42900" y="396701"/>
            <a:ext cx="4514850" cy="8452202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5A6B3-0627-4846-A558-3A1307DA14CD}" type="datetimeFigureOut">
              <a:rPr lang="fr-FR" smtClean="0"/>
              <a:t>22/04/2021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D4274-570C-D143-ABC6-F63D3868647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592907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5A6B3-0627-4846-A558-3A1307DA14CD}" type="datetimeFigureOut">
              <a:rPr lang="fr-FR" smtClean="0"/>
              <a:t>22/04/2021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D4274-570C-D143-ABC6-F63D3868647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827509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41735" y="6365522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41735" y="4198587"/>
            <a:ext cx="5829300" cy="216693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5A6B3-0627-4846-A558-3A1307DA14CD}" type="datetimeFigureOut">
              <a:rPr lang="fr-FR" smtClean="0"/>
              <a:t>22/04/2021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D4274-570C-D143-ABC6-F63D3868647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611486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342900" y="2311402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486150" y="2311402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5A6B3-0627-4846-A558-3A1307DA14CD}" type="datetimeFigureOut">
              <a:rPr lang="fr-FR" smtClean="0"/>
              <a:t>22/04/2021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D4274-570C-D143-ABC6-F63D3868647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001352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3483770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3483770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5A6B3-0627-4846-A558-3A1307DA14CD}" type="datetimeFigureOut">
              <a:rPr lang="fr-FR" smtClean="0"/>
              <a:t>22/04/2021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D4274-570C-D143-ABC6-F63D3868647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627335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5A6B3-0627-4846-A558-3A1307DA14CD}" type="datetimeFigureOut">
              <a:rPr lang="fr-FR" smtClean="0"/>
              <a:t>22/04/2021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D4274-570C-D143-ABC6-F63D3868647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699477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5A6B3-0627-4846-A558-3A1307DA14CD}" type="datetimeFigureOut">
              <a:rPr lang="fr-FR" smtClean="0"/>
              <a:t>22/04/2021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D4274-570C-D143-ABC6-F63D3868647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100382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1" y="394406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681288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42901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5A6B3-0627-4846-A558-3A1307DA14CD}" type="datetimeFigureOut">
              <a:rPr lang="fr-FR" smtClean="0"/>
              <a:t>22/04/2021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D4274-570C-D143-ABC6-F63D3868647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657794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44216" y="6934201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344216" y="7752823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5A6B3-0627-4846-A558-3A1307DA14CD}" type="datetimeFigureOut">
              <a:rPr lang="fr-FR" smtClean="0"/>
              <a:t>22/04/2021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D4274-570C-D143-ABC6-F63D3868647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717114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311402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342900" y="9181396"/>
            <a:ext cx="16002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A5A6B3-0627-4846-A558-3A1307DA14CD}" type="datetimeFigureOut">
              <a:rPr lang="fr-FR" smtClean="0"/>
              <a:t>22/04/2021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343150" y="9181396"/>
            <a:ext cx="21717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4914900" y="9181396"/>
            <a:ext cx="16002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1D4274-570C-D143-ABC6-F63D3868647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766815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tiff"/><Relationship Id="rId4" Type="http://schemas.openxmlformats.org/officeDocument/2006/relationships/image" Target="../media/image3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ouper 21"/>
          <p:cNvGrpSpPr/>
          <p:nvPr/>
        </p:nvGrpSpPr>
        <p:grpSpPr>
          <a:xfrm>
            <a:off x="5166025" y="127303"/>
            <a:ext cx="1557707" cy="3143586"/>
            <a:chOff x="5166025" y="1238861"/>
            <a:chExt cx="1557707" cy="2901771"/>
          </a:xfrm>
        </p:grpSpPr>
        <p:cxnSp>
          <p:nvCxnSpPr>
            <p:cNvPr id="41" name="Connecteur droit 40">
              <a:extLst>
                <a:ext uri="{FF2B5EF4-FFF2-40B4-BE49-F238E27FC236}">
                  <a16:creationId xmlns="" xmlns:a16="http://schemas.microsoft.com/office/drawing/2014/main" id="{15951A69-709A-4AAF-B62D-87C1C52DFA33}"/>
                </a:ext>
              </a:extLst>
            </p:cNvPr>
            <p:cNvCxnSpPr>
              <a:cxnSpLocks/>
            </p:cNvCxnSpPr>
            <p:nvPr/>
          </p:nvCxnSpPr>
          <p:spPr>
            <a:xfrm>
              <a:off x="5330489" y="3914473"/>
              <a:ext cx="390632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ZoneTexte 41">
              <a:extLst>
                <a:ext uri="{FF2B5EF4-FFF2-40B4-BE49-F238E27FC236}">
                  <a16:creationId xmlns="" xmlns:a16="http://schemas.microsoft.com/office/drawing/2014/main" id="{B66A3398-152F-4A6B-93F9-3A175BF80D84}"/>
                </a:ext>
              </a:extLst>
            </p:cNvPr>
            <p:cNvSpPr txBox="1"/>
            <p:nvPr/>
          </p:nvSpPr>
          <p:spPr>
            <a:xfrm>
              <a:off x="5203522" y="3884941"/>
              <a:ext cx="666871" cy="2556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i="1" dirty="0">
                  <a:cs typeface="Times New Roman" pitchFamily="18" charset="0"/>
                </a:rPr>
                <a:t>EcoR</a:t>
              </a:r>
              <a:r>
                <a:rPr lang="en-US" sz="1200" b="1" dirty="0">
                  <a:cs typeface="Times New Roman" pitchFamily="18" charset="0"/>
                </a:rPr>
                <a:t>V</a:t>
              </a:r>
            </a:p>
          </p:txBody>
        </p:sp>
        <p:sp>
          <p:nvSpPr>
            <p:cNvPr id="43" name="ZoneTexte 42">
              <a:extLst>
                <a:ext uri="{FF2B5EF4-FFF2-40B4-BE49-F238E27FC236}">
                  <a16:creationId xmlns="" xmlns:a16="http://schemas.microsoft.com/office/drawing/2014/main" id="{79F0DE18-C688-4A81-9D8F-1A11097C20E8}"/>
                </a:ext>
              </a:extLst>
            </p:cNvPr>
            <p:cNvSpPr txBox="1"/>
            <p:nvPr/>
          </p:nvSpPr>
          <p:spPr>
            <a:xfrm rot="18166301">
              <a:off x="5118964" y="1462622"/>
              <a:ext cx="72452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>
                  <a:cs typeface="Times New Roman" pitchFamily="18" charset="0"/>
                </a:rPr>
                <a:t>WT</a:t>
              </a:r>
            </a:p>
          </p:txBody>
        </p:sp>
        <p:sp>
          <p:nvSpPr>
            <p:cNvPr id="44" name="ZoneTexte 43">
              <a:extLst>
                <a:ext uri="{FF2B5EF4-FFF2-40B4-BE49-F238E27FC236}">
                  <a16:creationId xmlns="" xmlns:a16="http://schemas.microsoft.com/office/drawing/2014/main" id="{63B719C8-1CEA-4DB6-BB01-E3975B549900}"/>
                </a:ext>
              </a:extLst>
            </p:cNvPr>
            <p:cNvSpPr txBox="1"/>
            <p:nvPr/>
          </p:nvSpPr>
          <p:spPr>
            <a:xfrm rot="18166301">
              <a:off x="5368224" y="1462622"/>
              <a:ext cx="72452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l-GR" sz="1200" b="1" dirty="0">
                  <a:cs typeface="Times New Roman" pitchFamily="18" charset="0"/>
                </a:rPr>
                <a:t>Δ</a:t>
              </a:r>
              <a:r>
                <a:rPr lang="fr-FR" sz="1200" b="1" i="1" dirty="0">
                  <a:cs typeface="Times New Roman" pitchFamily="18" charset="0"/>
                </a:rPr>
                <a:t>PaKmt1</a:t>
              </a:r>
              <a:endParaRPr lang="en-US" sz="1200" b="1" i="1" dirty="0">
                <a:cs typeface="Times New Roman" pitchFamily="18" charset="0"/>
              </a:endParaRPr>
            </a:p>
          </p:txBody>
        </p:sp>
        <p:cxnSp>
          <p:nvCxnSpPr>
            <p:cNvPr id="45" name="Connecteur droit 44">
              <a:extLst>
                <a:ext uri="{FF2B5EF4-FFF2-40B4-BE49-F238E27FC236}">
                  <a16:creationId xmlns="" xmlns:a16="http://schemas.microsoft.com/office/drawing/2014/main" id="{F94D4ED9-C51E-4703-A8E9-8E58BD897D2D}"/>
                </a:ext>
              </a:extLst>
            </p:cNvPr>
            <p:cNvCxnSpPr/>
            <p:nvPr/>
          </p:nvCxnSpPr>
          <p:spPr>
            <a:xfrm flipH="1">
              <a:off x="5721122" y="2030083"/>
              <a:ext cx="199407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47" name="Image 46" descr="southern kmt1.tif">
              <a:extLst>
                <a:ext uri="{FF2B5EF4-FFF2-40B4-BE49-F238E27FC236}">
                  <a16:creationId xmlns="" xmlns:a16="http://schemas.microsoft.com/office/drawing/2014/main" id="{71BBF6C7-9C54-4A88-88A2-3616B1F7817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print"/>
            <a:srcRect t="459" b="-1"/>
            <a:stretch/>
          </p:blipFill>
          <p:spPr>
            <a:xfrm>
              <a:off x="5166025" y="1948055"/>
              <a:ext cx="559373" cy="1907749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sp>
          <p:nvSpPr>
            <p:cNvPr id="48" name="ZoneTexte 47">
              <a:extLst>
                <a:ext uri="{FF2B5EF4-FFF2-40B4-BE49-F238E27FC236}">
                  <a16:creationId xmlns="" xmlns:a16="http://schemas.microsoft.com/office/drawing/2014/main" id="{7435E068-4C61-4616-A01A-B300D8E692E3}"/>
                </a:ext>
              </a:extLst>
            </p:cNvPr>
            <p:cNvSpPr txBox="1"/>
            <p:nvPr/>
          </p:nvSpPr>
          <p:spPr>
            <a:xfrm>
              <a:off x="5888754" y="1845940"/>
              <a:ext cx="823110" cy="2556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>
                  <a:cs typeface="Times New Roman" pitchFamily="18" charset="0"/>
                </a:rPr>
                <a:t>11047 bp</a:t>
              </a:r>
            </a:p>
          </p:txBody>
        </p:sp>
        <p:cxnSp>
          <p:nvCxnSpPr>
            <p:cNvPr id="49" name="Connecteur droit 48">
              <a:extLst>
                <a:ext uri="{FF2B5EF4-FFF2-40B4-BE49-F238E27FC236}">
                  <a16:creationId xmlns="" xmlns:a16="http://schemas.microsoft.com/office/drawing/2014/main" id="{66999011-4233-4B0C-B9C5-965B8127361A}"/>
                </a:ext>
              </a:extLst>
            </p:cNvPr>
            <p:cNvCxnSpPr/>
            <p:nvPr/>
          </p:nvCxnSpPr>
          <p:spPr>
            <a:xfrm flipH="1">
              <a:off x="5732737" y="2195712"/>
              <a:ext cx="199407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ZoneTexte 49">
              <a:extLst>
                <a:ext uri="{FF2B5EF4-FFF2-40B4-BE49-F238E27FC236}">
                  <a16:creationId xmlns="" xmlns:a16="http://schemas.microsoft.com/office/drawing/2014/main" id="{7C1A7D7B-2D51-4E05-93D2-AA8273A16B86}"/>
                </a:ext>
              </a:extLst>
            </p:cNvPr>
            <p:cNvSpPr txBox="1"/>
            <p:nvPr/>
          </p:nvSpPr>
          <p:spPr>
            <a:xfrm>
              <a:off x="5900622" y="2023097"/>
              <a:ext cx="823110" cy="2556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>
                  <a:cs typeface="Times New Roman" pitchFamily="18" charset="0"/>
                </a:rPr>
                <a:t>5794 bp</a:t>
              </a:r>
            </a:p>
          </p:txBody>
        </p:sp>
        <p:cxnSp>
          <p:nvCxnSpPr>
            <p:cNvPr id="51" name="Connecteur droit 50">
              <a:extLst>
                <a:ext uri="{FF2B5EF4-FFF2-40B4-BE49-F238E27FC236}">
                  <a16:creationId xmlns="" xmlns:a16="http://schemas.microsoft.com/office/drawing/2014/main" id="{B26B9B0F-63E2-461A-AB9C-C7A76181C0C8}"/>
                </a:ext>
              </a:extLst>
            </p:cNvPr>
            <p:cNvCxnSpPr/>
            <p:nvPr/>
          </p:nvCxnSpPr>
          <p:spPr>
            <a:xfrm flipH="1">
              <a:off x="5732737" y="2564857"/>
              <a:ext cx="199407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ZoneTexte 51">
              <a:extLst>
                <a:ext uri="{FF2B5EF4-FFF2-40B4-BE49-F238E27FC236}">
                  <a16:creationId xmlns="" xmlns:a16="http://schemas.microsoft.com/office/drawing/2014/main" id="{BCA4D1CF-6C46-4CE4-98B5-343175045333}"/>
                </a:ext>
              </a:extLst>
            </p:cNvPr>
            <p:cNvSpPr txBox="1"/>
            <p:nvPr/>
          </p:nvSpPr>
          <p:spPr>
            <a:xfrm>
              <a:off x="5900622" y="2386306"/>
              <a:ext cx="823110" cy="2556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>
                  <a:cs typeface="Times New Roman" pitchFamily="18" charset="0"/>
                </a:rPr>
                <a:t>2481 bp</a:t>
              </a:r>
            </a:p>
          </p:txBody>
        </p:sp>
      </p:grpSp>
      <p:grpSp>
        <p:nvGrpSpPr>
          <p:cNvPr id="17" name="Grouper 16"/>
          <p:cNvGrpSpPr/>
          <p:nvPr/>
        </p:nvGrpSpPr>
        <p:grpSpPr>
          <a:xfrm>
            <a:off x="87526" y="837037"/>
            <a:ext cx="4520084" cy="1721286"/>
            <a:chOff x="87526" y="837037"/>
            <a:chExt cx="4520084" cy="1721286"/>
          </a:xfrm>
        </p:grpSpPr>
        <p:pic>
          <p:nvPicPr>
            <p:cNvPr id="3" name="Image 2">
              <a:extLst>
                <a:ext uri="{FF2B5EF4-FFF2-40B4-BE49-F238E27FC236}">
                  <a16:creationId xmlns="" xmlns:a16="http://schemas.microsoft.com/office/drawing/2014/main" id="{3D8F47FE-EB81-4B52-9945-178FFEF1D9D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918" t="21545" r="5321" b="23492"/>
            <a:stretch/>
          </p:blipFill>
          <p:spPr>
            <a:xfrm>
              <a:off x="1012361" y="887590"/>
              <a:ext cx="3473317" cy="1553574"/>
            </a:xfrm>
            <a:prstGeom prst="rect">
              <a:avLst/>
            </a:prstGeom>
          </p:spPr>
        </p:pic>
        <p:sp>
          <p:nvSpPr>
            <p:cNvPr id="2" name="ZoneTexte 1">
              <a:extLst>
                <a:ext uri="{FF2B5EF4-FFF2-40B4-BE49-F238E27FC236}">
                  <a16:creationId xmlns="" xmlns:a16="http://schemas.microsoft.com/office/drawing/2014/main" id="{CF4FFC02-F504-4A06-9D6C-8564B67C974E}"/>
                </a:ext>
              </a:extLst>
            </p:cNvPr>
            <p:cNvSpPr txBox="1"/>
            <p:nvPr/>
          </p:nvSpPr>
          <p:spPr>
            <a:xfrm>
              <a:off x="87526" y="1275282"/>
              <a:ext cx="81836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l-GR" sz="1200" b="1" dirty="0">
                  <a:cs typeface="Times New Roman" pitchFamily="18" charset="0"/>
                </a:rPr>
                <a:t>Δ</a:t>
              </a:r>
              <a:r>
                <a:rPr lang="fr-FR" sz="1200" b="1" i="1" dirty="0">
                  <a:cs typeface="Times New Roman" pitchFamily="18" charset="0"/>
                </a:rPr>
                <a:t>PaKmt1</a:t>
              </a:r>
              <a:endParaRPr lang="fr-FR" sz="1200" dirty="0"/>
            </a:p>
          </p:txBody>
        </p:sp>
        <p:sp>
          <p:nvSpPr>
            <p:cNvPr id="64" name="ZoneTexte 63">
              <a:extLst>
                <a:ext uri="{FF2B5EF4-FFF2-40B4-BE49-F238E27FC236}">
                  <a16:creationId xmlns="" xmlns:a16="http://schemas.microsoft.com/office/drawing/2014/main" id="{7A6CDDD0-C898-44C4-B994-555F34CDA786}"/>
                </a:ext>
              </a:extLst>
            </p:cNvPr>
            <p:cNvSpPr txBox="1"/>
            <p:nvPr/>
          </p:nvSpPr>
          <p:spPr>
            <a:xfrm>
              <a:off x="146018" y="1813776"/>
              <a:ext cx="75062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b="1" i="1" dirty="0">
                  <a:cs typeface="Times New Roman" pitchFamily="18" charset="0"/>
                </a:rPr>
                <a:t>PaKmt1</a:t>
              </a:r>
              <a:endParaRPr lang="fr-FR" sz="1200" i="1" dirty="0"/>
            </a:p>
          </p:txBody>
        </p:sp>
        <p:grpSp>
          <p:nvGrpSpPr>
            <p:cNvPr id="8" name="Grouper 7"/>
            <p:cNvGrpSpPr/>
            <p:nvPr/>
          </p:nvGrpSpPr>
          <p:grpSpPr>
            <a:xfrm>
              <a:off x="3242464" y="2035889"/>
              <a:ext cx="573393" cy="246221"/>
              <a:chOff x="3840158" y="3514976"/>
              <a:chExt cx="573393" cy="227281"/>
            </a:xfrm>
          </p:grpSpPr>
          <p:sp>
            <p:nvSpPr>
              <p:cNvPr id="107" name="Rectangle 106"/>
              <p:cNvSpPr/>
              <p:nvPr/>
            </p:nvSpPr>
            <p:spPr>
              <a:xfrm>
                <a:off x="4009457" y="3567825"/>
                <a:ext cx="238325" cy="7833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FFFFF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08" name="ZoneTexte 107">
                <a:extLst>
                  <a:ext uri="{FF2B5EF4-FFF2-40B4-BE49-F238E27FC236}">
                    <a16:creationId xmlns="" xmlns:a16="http://schemas.microsoft.com/office/drawing/2014/main" id="{B66A3398-152F-4A6B-93F9-3A175BF80D84}"/>
                  </a:ext>
                </a:extLst>
              </p:cNvPr>
              <p:cNvSpPr txBox="1"/>
              <p:nvPr/>
            </p:nvSpPr>
            <p:spPr>
              <a:xfrm>
                <a:off x="3840158" y="3514976"/>
                <a:ext cx="573393" cy="22728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00" b="1" i="1" dirty="0">
                    <a:cs typeface="Times New Roman" pitchFamily="18" charset="0"/>
                  </a:rPr>
                  <a:t>EcoR</a:t>
                </a:r>
                <a:r>
                  <a:rPr lang="en-US" sz="1000" b="1" dirty="0">
                    <a:cs typeface="Times New Roman" pitchFamily="18" charset="0"/>
                  </a:rPr>
                  <a:t>V</a:t>
                </a:r>
              </a:p>
            </p:txBody>
          </p:sp>
        </p:grpSp>
        <p:grpSp>
          <p:nvGrpSpPr>
            <p:cNvPr id="9" name="Grouper 8"/>
            <p:cNvGrpSpPr/>
            <p:nvPr/>
          </p:nvGrpSpPr>
          <p:grpSpPr>
            <a:xfrm>
              <a:off x="1590384" y="2035889"/>
              <a:ext cx="573393" cy="246221"/>
              <a:chOff x="3840158" y="3514976"/>
              <a:chExt cx="573393" cy="227281"/>
            </a:xfrm>
          </p:grpSpPr>
          <p:sp>
            <p:nvSpPr>
              <p:cNvPr id="109" name="Rectangle 108"/>
              <p:cNvSpPr/>
              <p:nvPr/>
            </p:nvSpPr>
            <p:spPr>
              <a:xfrm>
                <a:off x="4009457" y="3567825"/>
                <a:ext cx="238325" cy="7833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FFFFF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10" name="ZoneTexte 109">
                <a:extLst>
                  <a:ext uri="{FF2B5EF4-FFF2-40B4-BE49-F238E27FC236}">
                    <a16:creationId xmlns="" xmlns:a16="http://schemas.microsoft.com/office/drawing/2014/main" id="{B66A3398-152F-4A6B-93F9-3A175BF80D84}"/>
                  </a:ext>
                </a:extLst>
              </p:cNvPr>
              <p:cNvSpPr txBox="1"/>
              <p:nvPr/>
            </p:nvSpPr>
            <p:spPr>
              <a:xfrm>
                <a:off x="3840158" y="3514976"/>
                <a:ext cx="573393" cy="22728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00" b="1" i="1" dirty="0">
                    <a:cs typeface="Times New Roman" pitchFamily="18" charset="0"/>
                  </a:rPr>
                  <a:t>EcoR</a:t>
                </a:r>
                <a:r>
                  <a:rPr lang="en-US" sz="1000" b="1" dirty="0">
                    <a:cs typeface="Times New Roman" pitchFamily="18" charset="0"/>
                  </a:rPr>
                  <a:t>V</a:t>
                </a:r>
              </a:p>
            </p:txBody>
          </p:sp>
        </p:grpSp>
        <p:grpSp>
          <p:nvGrpSpPr>
            <p:cNvPr id="10" name="Grouper 9"/>
            <p:cNvGrpSpPr/>
            <p:nvPr/>
          </p:nvGrpSpPr>
          <p:grpSpPr>
            <a:xfrm>
              <a:off x="883707" y="2033925"/>
              <a:ext cx="573393" cy="246221"/>
              <a:chOff x="3840158" y="3514976"/>
              <a:chExt cx="573393" cy="227281"/>
            </a:xfrm>
          </p:grpSpPr>
          <p:sp>
            <p:nvSpPr>
              <p:cNvPr id="111" name="Rectangle 110"/>
              <p:cNvSpPr/>
              <p:nvPr/>
            </p:nvSpPr>
            <p:spPr>
              <a:xfrm>
                <a:off x="4009457" y="3567825"/>
                <a:ext cx="238325" cy="7833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FFFFF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12" name="ZoneTexte 111">
                <a:extLst>
                  <a:ext uri="{FF2B5EF4-FFF2-40B4-BE49-F238E27FC236}">
                    <a16:creationId xmlns="" xmlns:a16="http://schemas.microsoft.com/office/drawing/2014/main" id="{B66A3398-152F-4A6B-93F9-3A175BF80D84}"/>
                  </a:ext>
                </a:extLst>
              </p:cNvPr>
              <p:cNvSpPr txBox="1"/>
              <p:nvPr/>
            </p:nvSpPr>
            <p:spPr>
              <a:xfrm>
                <a:off x="3840158" y="3514976"/>
                <a:ext cx="573393" cy="22728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00" b="1" i="1" dirty="0">
                    <a:cs typeface="Times New Roman" pitchFamily="18" charset="0"/>
                  </a:rPr>
                  <a:t>EcoR</a:t>
                </a:r>
                <a:r>
                  <a:rPr lang="en-US" sz="1000" b="1" dirty="0">
                    <a:cs typeface="Times New Roman" pitchFamily="18" charset="0"/>
                  </a:rPr>
                  <a:t>V</a:t>
                </a:r>
              </a:p>
            </p:txBody>
          </p:sp>
        </p:grpSp>
        <p:grpSp>
          <p:nvGrpSpPr>
            <p:cNvPr id="11" name="Grouper 10"/>
            <p:cNvGrpSpPr/>
            <p:nvPr/>
          </p:nvGrpSpPr>
          <p:grpSpPr>
            <a:xfrm>
              <a:off x="4034217" y="1049250"/>
              <a:ext cx="573393" cy="246221"/>
              <a:chOff x="3840158" y="3455626"/>
              <a:chExt cx="573393" cy="227281"/>
            </a:xfrm>
          </p:grpSpPr>
          <p:sp>
            <p:nvSpPr>
              <p:cNvPr id="113" name="Rectangle 112"/>
              <p:cNvSpPr/>
              <p:nvPr/>
            </p:nvSpPr>
            <p:spPr>
              <a:xfrm>
                <a:off x="4009457" y="3567825"/>
                <a:ext cx="238325" cy="7833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FFFFF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14" name="ZoneTexte 113">
                <a:extLst>
                  <a:ext uri="{FF2B5EF4-FFF2-40B4-BE49-F238E27FC236}">
                    <a16:creationId xmlns="" xmlns:a16="http://schemas.microsoft.com/office/drawing/2014/main" id="{B66A3398-152F-4A6B-93F9-3A175BF80D84}"/>
                  </a:ext>
                </a:extLst>
              </p:cNvPr>
              <p:cNvSpPr txBox="1"/>
              <p:nvPr/>
            </p:nvSpPr>
            <p:spPr>
              <a:xfrm>
                <a:off x="3840158" y="3455626"/>
                <a:ext cx="573393" cy="22728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00" b="1" i="1" dirty="0">
                    <a:cs typeface="Times New Roman" pitchFamily="18" charset="0"/>
                  </a:rPr>
                  <a:t>EcoR</a:t>
                </a:r>
                <a:r>
                  <a:rPr lang="en-US" sz="1000" b="1" dirty="0">
                    <a:cs typeface="Times New Roman" pitchFamily="18" charset="0"/>
                  </a:rPr>
                  <a:t>V</a:t>
                </a:r>
              </a:p>
            </p:txBody>
          </p:sp>
        </p:grpSp>
        <p:grpSp>
          <p:nvGrpSpPr>
            <p:cNvPr id="152" name="Grouper 151"/>
            <p:cNvGrpSpPr/>
            <p:nvPr/>
          </p:nvGrpSpPr>
          <p:grpSpPr>
            <a:xfrm>
              <a:off x="883152" y="1046295"/>
              <a:ext cx="573393" cy="246221"/>
              <a:chOff x="3840158" y="3455626"/>
              <a:chExt cx="573393" cy="227281"/>
            </a:xfrm>
          </p:grpSpPr>
          <p:sp>
            <p:nvSpPr>
              <p:cNvPr id="153" name="Rectangle 152"/>
              <p:cNvSpPr/>
              <p:nvPr/>
            </p:nvSpPr>
            <p:spPr>
              <a:xfrm>
                <a:off x="4009457" y="3567825"/>
                <a:ext cx="238325" cy="7833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FFFFF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54" name="ZoneTexte 153">
                <a:extLst>
                  <a:ext uri="{FF2B5EF4-FFF2-40B4-BE49-F238E27FC236}">
                    <a16:creationId xmlns="" xmlns:a16="http://schemas.microsoft.com/office/drawing/2014/main" id="{B66A3398-152F-4A6B-93F9-3A175BF80D84}"/>
                  </a:ext>
                </a:extLst>
              </p:cNvPr>
              <p:cNvSpPr txBox="1"/>
              <p:nvPr/>
            </p:nvSpPr>
            <p:spPr>
              <a:xfrm>
                <a:off x="3840158" y="3455626"/>
                <a:ext cx="573393" cy="22728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00" b="1" i="1" dirty="0">
                    <a:cs typeface="Times New Roman" pitchFamily="18" charset="0"/>
                  </a:rPr>
                  <a:t>EcoR</a:t>
                </a:r>
                <a:r>
                  <a:rPr lang="en-US" sz="1000" b="1" dirty="0">
                    <a:cs typeface="Times New Roman" pitchFamily="18" charset="0"/>
                  </a:rPr>
                  <a:t>V</a:t>
                </a:r>
              </a:p>
            </p:txBody>
          </p:sp>
        </p:grpSp>
        <p:sp>
          <p:nvSpPr>
            <p:cNvPr id="12" name="Rectangle 11"/>
            <p:cNvSpPr/>
            <p:nvPr/>
          </p:nvSpPr>
          <p:spPr>
            <a:xfrm>
              <a:off x="2496244" y="954896"/>
              <a:ext cx="484667" cy="12215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55" name="ZoneTexte 154">
              <a:extLst>
                <a:ext uri="{FF2B5EF4-FFF2-40B4-BE49-F238E27FC236}">
                  <a16:creationId xmlns="" xmlns:a16="http://schemas.microsoft.com/office/drawing/2014/main" id="{B66A3398-152F-4A6B-93F9-3A175BF80D84}"/>
                </a:ext>
              </a:extLst>
            </p:cNvPr>
            <p:cNvSpPr txBox="1"/>
            <p:nvPr/>
          </p:nvSpPr>
          <p:spPr>
            <a:xfrm>
              <a:off x="2349416" y="837037"/>
              <a:ext cx="850574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 smtClean="0">
                  <a:cs typeface="Times New Roman" pitchFamily="18" charset="0"/>
                </a:rPr>
                <a:t>11047 bp</a:t>
              </a:r>
              <a:endParaRPr lang="en-US" sz="1200" b="1" dirty="0">
                <a:cs typeface="Times New Roman" pitchFamily="18" charset="0"/>
              </a:endParaRPr>
            </a:p>
          </p:txBody>
        </p:sp>
        <p:sp>
          <p:nvSpPr>
            <p:cNvPr id="158" name="Rectangle 157"/>
            <p:cNvSpPr/>
            <p:nvPr/>
          </p:nvSpPr>
          <p:spPr>
            <a:xfrm>
              <a:off x="2490921" y="2308686"/>
              <a:ext cx="484667" cy="12215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59" name="Rectangle 158"/>
            <p:cNvSpPr/>
            <p:nvPr/>
          </p:nvSpPr>
          <p:spPr>
            <a:xfrm>
              <a:off x="1450829" y="2314327"/>
              <a:ext cx="484667" cy="12215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57" name="ZoneTexte 156">
              <a:extLst>
                <a:ext uri="{FF2B5EF4-FFF2-40B4-BE49-F238E27FC236}">
                  <a16:creationId xmlns="" xmlns:a16="http://schemas.microsoft.com/office/drawing/2014/main" id="{B66A3398-152F-4A6B-93F9-3A175BF80D84}"/>
                </a:ext>
              </a:extLst>
            </p:cNvPr>
            <p:cNvSpPr txBox="1"/>
            <p:nvPr/>
          </p:nvSpPr>
          <p:spPr>
            <a:xfrm>
              <a:off x="1151956" y="2275075"/>
              <a:ext cx="735117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 smtClean="0">
                  <a:cs typeface="Times New Roman" pitchFamily="18" charset="0"/>
                </a:rPr>
                <a:t>2481 bp</a:t>
              </a:r>
              <a:endParaRPr lang="en-US" sz="1200" b="1" dirty="0">
                <a:cs typeface="Times New Roman" pitchFamily="18" charset="0"/>
              </a:endParaRPr>
            </a:p>
          </p:txBody>
        </p:sp>
        <p:sp>
          <p:nvSpPr>
            <p:cNvPr id="156" name="ZoneTexte 155">
              <a:extLst>
                <a:ext uri="{FF2B5EF4-FFF2-40B4-BE49-F238E27FC236}">
                  <a16:creationId xmlns="" xmlns:a16="http://schemas.microsoft.com/office/drawing/2014/main" id="{B66A3398-152F-4A6B-93F9-3A175BF80D84}"/>
                </a:ext>
              </a:extLst>
            </p:cNvPr>
            <p:cNvSpPr txBox="1"/>
            <p:nvPr/>
          </p:nvSpPr>
          <p:spPr>
            <a:xfrm>
              <a:off x="2443296" y="2281324"/>
              <a:ext cx="75669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 smtClean="0">
                  <a:cs typeface="Times New Roman" pitchFamily="18" charset="0"/>
                </a:rPr>
                <a:t>5794 bp</a:t>
              </a:r>
              <a:endParaRPr lang="en-US" sz="1200" b="1" dirty="0">
                <a:cs typeface="Times New Roman" pitchFamily="18" charset="0"/>
              </a:endParaRPr>
            </a:p>
          </p:txBody>
        </p:sp>
        <p:cxnSp>
          <p:nvCxnSpPr>
            <p:cNvPr id="19" name="Connecteur droit 18"/>
            <p:cNvCxnSpPr/>
            <p:nvPr/>
          </p:nvCxnSpPr>
          <p:spPr>
            <a:xfrm>
              <a:off x="1887073" y="2233700"/>
              <a:ext cx="0" cy="156502"/>
            </a:xfrm>
            <a:prstGeom prst="line">
              <a:avLst/>
            </a:prstGeom>
            <a:ln w="57150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er 17"/>
          <p:cNvGrpSpPr/>
          <p:nvPr/>
        </p:nvGrpSpPr>
        <p:grpSpPr>
          <a:xfrm>
            <a:off x="37561" y="3774825"/>
            <a:ext cx="4348067" cy="1714832"/>
            <a:chOff x="37561" y="3774825"/>
            <a:chExt cx="4348067" cy="1714832"/>
          </a:xfrm>
        </p:grpSpPr>
        <p:pic>
          <p:nvPicPr>
            <p:cNvPr id="68" name="Image 67">
              <a:extLst>
                <a:ext uri="{FF2B5EF4-FFF2-40B4-BE49-F238E27FC236}">
                  <a16:creationId xmlns="" xmlns:a16="http://schemas.microsoft.com/office/drawing/2014/main" id="{D09EA85F-1CED-4212-A685-ED210EC7C4C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0008" b="21507"/>
            <a:stretch/>
          </p:blipFill>
          <p:spPr>
            <a:xfrm>
              <a:off x="518381" y="3796873"/>
              <a:ext cx="3867247" cy="1633776"/>
            </a:xfrm>
            <a:prstGeom prst="rect">
              <a:avLst/>
            </a:prstGeom>
          </p:spPr>
        </p:pic>
        <p:sp>
          <p:nvSpPr>
            <p:cNvPr id="94" name="ZoneTexte 93">
              <a:extLst>
                <a:ext uri="{FF2B5EF4-FFF2-40B4-BE49-F238E27FC236}">
                  <a16:creationId xmlns="" xmlns:a16="http://schemas.microsoft.com/office/drawing/2014/main" id="{B681BF5D-5AE7-4BCE-9966-A3DAB941228A}"/>
                </a:ext>
              </a:extLst>
            </p:cNvPr>
            <p:cNvSpPr txBox="1"/>
            <p:nvPr/>
          </p:nvSpPr>
          <p:spPr>
            <a:xfrm>
              <a:off x="121121" y="4770957"/>
              <a:ext cx="86038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b="1" i="1" dirty="0">
                  <a:cs typeface="Times New Roman" pitchFamily="18" charset="0"/>
                </a:rPr>
                <a:t>PaKmt6</a:t>
              </a:r>
              <a:endParaRPr lang="fr-FR" sz="1200" i="1" dirty="0"/>
            </a:p>
          </p:txBody>
        </p:sp>
        <p:sp>
          <p:nvSpPr>
            <p:cNvPr id="95" name="ZoneTexte 94">
              <a:extLst>
                <a:ext uri="{FF2B5EF4-FFF2-40B4-BE49-F238E27FC236}">
                  <a16:creationId xmlns="" xmlns:a16="http://schemas.microsoft.com/office/drawing/2014/main" id="{C934EA9E-6EBD-441B-A817-97DAF0055FEE}"/>
                </a:ext>
              </a:extLst>
            </p:cNvPr>
            <p:cNvSpPr txBox="1"/>
            <p:nvPr/>
          </p:nvSpPr>
          <p:spPr>
            <a:xfrm>
              <a:off x="37561" y="4211367"/>
              <a:ext cx="86038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l-GR" sz="1200" b="1" dirty="0">
                  <a:cs typeface="Times New Roman" pitchFamily="18" charset="0"/>
                </a:rPr>
                <a:t>Δ</a:t>
              </a:r>
              <a:r>
                <a:rPr lang="fr-FR" sz="1200" b="1" i="1" dirty="0">
                  <a:cs typeface="Times New Roman" pitchFamily="18" charset="0"/>
                </a:rPr>
                <a:t>PaKmt6</a:t>
              </a:r>
              <a:endParaRPr lang="fr-FR" sz="1200" i="1" dirty="0"/>
            </a:p>
          </p:txBody>
        </p:sp>
        <p:grpSp>
          <p:nvGrpSpPr>
            <p:cNvPr id="134" name="Grouper 133"/>
            <p:cNvGrpSpPr/>
            <p:nvPr/>
          </p:nvGrpSpPr>
          <p:grpSpPr>
            <a:xfrm>
              <a:off x="2570453" y="4025207"/>
              <a:ext cx="476651" cy="246220"/>
              <a:chOff x="2873183" y="4792692"/>
              <a:chExt cx="476651" cy="227280"/>
            </a:xfrm>
          </p:grpSpPr>
          <p:sp>
            <p:nvSpPr>
              <p:cNvPr id="135" name="Rectangle 134"/>
              <p:cNvSpPr/>
              <p:nvPr/>
            </p:nvSpPr>
            <p:spPr>
              <a:xfrm>
                <a:off x="2992346" y="4885035"/>
                <a:ext cx="238325" cy="7833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FFFFF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000"/>
              </a:p>
            </p:txBody>
          </p:sp>
          <p:sp>
            <p:nvSpPr>
              <p:cNvPr id="136" name="ZoneTexte 135">
                <a:extLst>
                  <a:ext uri="{FF2B5EF4-FFF2-40B4-BE49-F238E27FC236}">
                    <a16:creationId xmlns="" xmlns:a16="http://schemas.microsoft.com/office/drawing/2014/main" id="{B66A3398-152F-4A6B-93F9-3A175BF80D84}"/>
                  </a:ext>
                </a:extLst>
              </p:cNvPr>
              <p:cNvSpPr txBox="1"/>
              <p:nvPr/>
            </p:nvSpPr>
            <p:spPr>
              <a:xfrm>
                <a:off x="2873183" y="4792692"/>
                <a:ext cx="476651" cy="22728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00" b="1" i="1" dirty="0" smtClean="0">
                    <a:cs typeface="Times New Roman" pitchFamily="18" charset="0"/>
                  </a:rPr>
                  <a:t>Kpn</a:t>
                </a:r>
                <a:r>
                  <a:rPr lang="en-US" sz="1000" b="1" dirty="0" smtClean="0">
                    <a:cs typeface="Times New Roman" pitchFamily="18" charset="0"/>
                  </a:rPr>
                  <a:t>I</a:t>
                </a:r>
                <a:endParaRPr lang="en-US" sz="1000" b="1" dirty="0">
                  <a:cs typeface="Times New Roman" pitchFamily="18" charset="0"/>
                </a:endParaRPr>
              </a:p>
            </p:txBody>
          </p:sp>
        </p:grpSp>
        <p:grpSp>
          <p:nvGrpSpPr>
            <p:cNvPr id="137" name="Grouper 136"/>
            <p:cNvGrpSpPr/>
            <p:nvPr/>
          </p:nvGrpSpPr>
          <p:grpSpPr>
            <a:xfrm>
              <a:off x="1790372" y="4021573"/>
              <a:ext cx="476651" cy="246220"/>
              <a:chOff x="2873183" y="4789517"/>
              <a:chExt cx="476651" cy="227280"/>
            </a:xfrm>
          </p:grpSpPr>
          <p:sp>
            <p:nvSpPr>
              <p:cNvPr id="138" name="Rectangle 137"/>
              <p:cNvSpPr/>
              <p:nvPr/>
            </p:nvSpPr>
            <p:spPr>
              <a:xfrm>
                <a:off x="2992346" y="4885035"/>
                <a:ext cx="238325" cy="7833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FFFFF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000"/>
              </a:p>
            </p:txBody>
          </p:sp>
          <p:sp>
            <p:nvSpPr>
              <p:cNvPr id="139" name="ZoneTexte 138">
                <a:extLst>
                  <a:ext uri="{FF2B5EF4-FFF2-40B4-BE49-F238E27FC236}">
                    <a16:creationId xmlns="" xmlns:a16="http://schemas.microsoft.com/office/drawing/2014/main" id="{B66A3398-152F-4A6B-93F9-3A175BF80D84}"/>
                  </a:ext>
                </a:extLst>
              </p:cNvPr>
              <p:cNvSpPr txBox="1"/>
              <p:nvPr/>
            </p:nvSpPr>
            <p:spPr>
              <a:xfrm>
                <a:off x="2873183" y="4789517"/>
                <a:ext cx="476651" cy="22728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00" b="1" i="1" dirty="0" smtClean="0">
                    <a:cs typeface="Times New Roman" pitchFamily="18" charset="0"/>
                  </a:rPr>
                  <a:t>Kpn</a:t>
                </a:r>
                <a:r>
                  <a:rPr lang="en-US" sz="1000" b="1" dirty="0" smtClean="0">
                    <a:cs typeface="Times New Roman" pitchFamily="18" charset="0"/>
                  </a:rPr>
                  <a:t>I</a:t>
                </a:r>
                <a:endParaRPr lang="en-US" sz="1000" b="1" dirty="0">
                  <a:cs typeface="Times New Roman" pitchFamily="18" charset="0"/>
                </a:endParaRPr>
              </a:p>
            </p:txBody>
          </p:sp>
        </p:grpSp>
        <p:grpSp>
          <p:nvGrpSpPr>
            <p:cNvPr id="140" name="Grouper 139"/>
            <p:cNvGrpSpPr/>
            <p:nvPr/>
          </p:nvGrpSpPr>
          <p:grpSpPr>
            <a:xfrm>
              <a:off x="726848" y="4019170"/>
              <a:ext cx="476651" cy="246220"/>
              <a:chOff x="2873183" y="4789517"/>
              <a:chExt cx="476651" cy="227280"/>
            </a:xfrm>
          </p:grpSpPr>
          <p:sp>
            <p:nvSpPr>
              <p:cNvPr id="141" name="Rectangle 140"/>
              <p:cNvSpPr/>
              <p:nvPr/>
            </p:nvSpPr>
            <p:spPr>
              <a:xfrm>
                <a:off x="2992346" y="4885035"/>
                <a:ext cx="238325" cy="7833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FFFFF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000"/>
              </a:p>
            </p:txBody>
          </p:sp>
          <p:sp>
            <p:nvSpPr>
              <p:cNvPr id="142" name="ZoneTexte 141">
                <a:extLst>
                  <a:ext uri="{FF2B5EF4-FFF2-40B4-BE49-F238E27FC236}">
                    <a16:creationId xmlns="" xmlns:a16="http://schemas.microsoft.com/office/drawing/2014/main" id="{B66A3398-152F-4A6B-93F9-3A175BF80D84}"/>
                  </a:ext>
                </a:extLst>
              </p:cNvPr>
              <p:cNvSpPr txBox="1"/>
              <p:nvPr/>
            </p:nvSpPr>
            <p:spPr>
              <a:xfrm>
                <a:off x="2873183" y="4789517"/>
                <a:ext cx="476651" cy="22728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00" b="1" i="1" dirty="0" smtClean="0">
                    <a:cs typeface="Times New Roman" pitchFamily="18" charset="0"/>
                  </a:rPr>
                  <a:t>Kpn</a:t>
                </a:r>
                <a:r>
                  <a:rPr lang="en-US" sz="1000" b="1" dirty="0" smtClean="0">
                    <a:cs typeface="Times New Roman" pitchFamily="18" charset="0"/>
                  </a:rPr>
                  <a:t>I</a:t>
                </a:r>
                <a:endParaRPr lang="en-US" sz="1000" b="1" dirty="0">
                  <a:cs typeface="Times New Roman" pitchFamily="18" charset="0"/>
                </a:endParaRPr>
              </a:p>
            </p:txBody>
          </p:sp>
        </p:grpSp>
        <p:grpSp>
          <p:nvGrpSpPr>
            <p:cNvPr id="143" name="Grouper 142"/>
            <p:cNvGrpSpPr/>
            <p:nvPr/>
          </p:nvGrpSpPr>
          <p:grpSpPr>
            <a:xfrm>
              <a:off x="1788406" y="4458595"/>
              <a:ext cx="476651" cy="246220"/>
              <a:chOff x="2873183" y="4818092"/>
              <a:chExt cx="476651" cy="227280"/>
            </a:xfrm>
          </p:grpSpPr>
          <p:sp>
            <p:nvSpPr>
              <p:cNvPr id="144" name="Rectangle 143"/>
              <p:cNvSpPr/>
              <p:nvPr/>
            </p:nvSpPr>
            <p:spPr>
              <a:xfrm>
                <a:off x="2992346" y="4885035"/>
                <a:ext cx="238325" cy="7833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FFFFF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000"/>
              </a:p>
            </p:txBody>
          </p:sp>
          <p:sp>
            <p:nvSpPr>
              <p:cNvPr id="145" name="ZoneTexte 144">
                <a:extLst>
                  <a:ext uri="{FF2B5EF4-FFF2-40B4-BE49-F238E27FC236}">
                    <a16:creationId xmlns="" xmlns:a16="http://schemas.microsoft.com/office/drawing/2014/main" id="{B66A3398-152F-4A6B-93F9-3A175BF80D84}"/>
                  </a:ext>
                </a:extLst>
              </p:cNvPr>
              <p:cNvSpPr txBox="1"/>
              <p:nvPr/>
            </p:nvSpPr>
            <p:spPr>
              <a:xfrm>
                <a:off x="2873183" y="4818092"/>
                <a:ext cx="476651" cy="22728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00" b="1" i="1" dirty="0" smtClean="0">
                    <a:cs typeface="Times New Roman" pitchFamily="18" charset="0"/>
                  </a:rPr>
                  <a:t>Kpn</a:t>
                </a:r>
                <a:r>
                  <a:rPr lang="en-US" sz="1000" b="1" dirty="0" smtClean="0">
                    <a:cs typeface="Times New Roman" pitchFamily="18" charset="0"/>
                  </a:rPr>
                  <a:t>I</a:t>
                </a:r>
                <a:endParaRPr lang="en-US" sz="1000" b="1" dirty="0">
                  <a:cs typeface="Times New Roman" pitchFamily="18" charset="0"/>
                </a:endParaRPr>
              </a:p>
            </p:txBody>
          </p:sp>
        </p:grpSp>
        <p:grpSp>
          <p:nvGrpSpPr>
            <p:cNvPr id="146" name="Grouper 145"/>
            <p:cNvGrpSpPr/>
            <p:nvPr/>
          </p:nvGrpSpPr>
          <p:grpSpPr>
            <a:xfrm>
              <a:off x="3507078" y="4976129"/>
              <a:ext cx="476651" cy="246220"/>
              <a:chOff x="2873183" y="4818092"/>
              <a:chExt cx="476651" cy="227280"/>
            </a:xfrm>
          </p:grpSpPr>
          <p:sp>
            <p:nvSpPr>
              <p:cNvPr id="147" name="Rectangle 146"/>
              <p:cNvSpPr/>
              <p:nvPr/>
            </p:nvSpPr>
            <p:spPr>
              <a:xfrm>
                <a:off x="2992346" y="4885035"/>
                <a:ext cx="238325" cy="7833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FFFFF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000"/>
              </a:p>
            </p:txBody>
          </p:sp>
          <p:sp>
            <p:nvSpPr>
              <p:cNvPr id="148" name="ZoneTexte 147">
                <a:extLst>
                  <a:ext uri="{FF2B5EF4-FFF2-40B4-BE49-F238E27FC236}">
                    <a16:creationId xmlns="" xmlns:a16="http://schemas.microsoft.com/office/drawing/2014/main" id="{B66A3398-152F-4A6B-93F9-3A175BF80D84}"/>
                  </a:ext>
                </a:extLst>
              </p:cNvPr>
              <p:cNvSpPr txBox="1"/>
              <p:nvPr/>
            </p:nvSpPr>
            <p:spPr>
              <a:xfrm>
                <a:off x="2873183" y="4818092"/>
                <a:ext cx="476651" cy="22728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00" b="1" i="1" dirty="0" smtClean="0">
                    <a:cs typeface="Times New Roman" pitchFamily="18" charset="0"/>
                  </a:rPr>
                  <a:t>Kpn</a:t>
                </a:r>
                <a:r>
                  <a:rPr lang="en-US" sz="1000" b="1" dirty="0" smtClean="0">
                    <a:cs typeface="Times New Roman" pitchFamily="18" charset="0"/>
                  </a:rPr>
                  <a:t>I</a:t>
                </a:r>
                <a:endParaRPr lang="en-US" sz="1000" b="1" dirty="0">
                  <a:cs typeface="Times New Roman" pitchFamily="18" charset="0"/>
                </a:endParaRPr>
              </a:p>
            </p:txBody>
          </p:sp>
        </p:grpSp>
        <p:grpSp>
          <p:nvGrpSpPr>
            <p:cNvPr id="149" name="Grouper 148"/>
            <p:cNvGrpSpPr/>
            <p:nvPr/>
          </p:nvGrpSpPr>
          <p:grpSpPr>
            <a:xfrm>
              <a:off x="726848" y="5001647"/>
              <a:ext cx="476651" cy="246220"/>
              <a:chOff x="2873183" y="4818092"/>
              <a:chExt cx="476651" cy="227280"/>
            </a:xfrm>
          </p:grpSpPr>
          <p:sp>
            <p:nvSpPr>
              <p:cNvPr id="150" name="Rectangle 149"/>
              <p:cNvSpPr/>
              <p:nvPr/>
            </p:nvSpPr>
            <p:spPr>
              <a:xfrm>
                <a:off x="2992346" y="4885035"/>
                <a:ext cx="238325" cy="7833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FFFFF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000"/>
              </a:p>
            </p:txBody>
          </p:sp>
          <p:sp>
            <p:nvSpPr>
              <p:cNvPr id="151" name="ZoneTexte 150">
                <a:extLst>
                  <a:ext uri="{FF2B5EF4-FFF2-40B4-BE49-F238E27FC236}">
                    <a16:creationId xmlns="" xmlns:a16="http://schemas.microsoft.com/office/drawing/2014/main" id="{B66A3398-152F-4A6B-93F9-3A175BF80D84}"/>
                  </a:ext>
                </a:extLst>
              </p:cNvPr>
              <p:cNvSpPr txBox="1"/>
              <p:nvPr/>
            </p:nvSpPr>
            <p:spPr>
              <a:xfrm>
                <a:off x="2873183" y="4818092"/>
                <a:ext cx="476651" cy="22728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00" b="1" i="1" dirty="0" smtClean="0">
                    <a:cs typeface="Times New Roman" pitchFamily="18" charset="0"/>
                  </a:rPr>
                  <a:t>Kpn</a:t>
                </a:r>
                <a:r>
                  <a:rPr lang="en-US" sz="1000" b="1" dirty="0" smtClean="0">
                    <a:cs typeface="Times New Roman" pitchFamily="18" charset="0"/>
                  </a:rPr>
                  <a:t>I</a:t>
                </a:r>
                <a:endParaRPr lang="en-US" sz="1000" b="1" dirty="0">
                  <a:cs typeface="Times New Roman" pitchFamily="18" charset="0"/>
                </a:endParaRPr>
              </a:p>
            </p:txBody>
          </p:sp>
        </p:grpSp>
        <p:cxnSp>
          <p:nvCxnSpPr>
            <p:cNvPr id="161" name="Connecteur droit 160"/>
            <p:cNvCxnSpPr/>
            <p:nvPr/>
          </p:nvCxnSpPr>
          <p:spPr>
            <a:xfrm>
              <a:off x="2026532" y="3941683"/>
              <a:ext cx="0" cy="156502"/>
            </a:xfrm>
            <a:prstGeom prst="line">
              <a:avLst/>
            </a:prstGeom>
            <a:ln w="57150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71" name="Rectangle 170"/>
            <p:cNvSpPr/>
            <p:nvPr/>
          </p:nvSpPr>
          <p:spPr>
            <a:xfrm>
              <a:off x="1316879" y="3908060"/>
              <a:ext cx="406273" cy="102960"/>
            </a:xfrm>
            <a:prstGeom prst="rect">
              <a:avLst/>
            </a:prstGeom>
            <a:solidFill>
              <a:srgbClr val="FFFFFF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72" name="Rectangle 171"/>
            <p:cNvSpPr/>
            <p:nvPr/>
          </p:nvSpPr>
          <p:spPr>
            <a:xfrm>
              <a:off x="2231238" y="3907460"/>
              <a:ext cx="406273" cy="102960"/>
            </a:xfrm>
            <a:prstGeom prst="rect">
              <a:avLst/>
            </a:prstGeom>
            <a:solidFill>
              <a:srgbClr val="FFFFFF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73" name="Rectangle 172"/>
            <p:cNvSpPr/>
            <p:nvPr/>
          </p:nvSpPr>
          <p:spPr>
            <a:xfrm>
              <a:off x="2168324" y="5258188"/>
              <a:ext cx="406273" cy="102960"/>
            </a:xfrm>
            <a:prstGeom prst="rect">
              <a:avLst/>
            </a:prstGeom>
            <a:solidFill>
              <a:srgbClr val="FFFFFF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66" name="ZoneTexte 165">
              <a:extLst>
                <a:ext uri="{FF2B5EF4-FFF2-40B4-BE49-F238E27FC236}">
                  <a16:creationId xmlns="" xmlns:a16="http://schemas.microsoft.com/office/drawing/2014/main" id="{B66A3398-152F-4A6B-93F9-3A175BF80D84}"/>
                </a:ext>
              </a:extLst>
            </p:cNvPr>
            <p:cNvSpPr txBox="1"/>
            <p:nvPr/>
          </p:nvSpPr>
          <p:spPr>
            <a:xfrm>
              <a:off x="1151042" y="3774825"/>
              <a:ext cx="7600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 smtClean="0">
                  <a:cs typeface="Times New Roman" pitchFamily="18" charset="0"/>
                </a:rPr>
                <a:t>2475 bp</a:t>
              </a:r>
              <a:endParaRPr lang="en-US" sz="1200" b="1" dirty="0">
                <a:cs typeface="Times New Roman" pitchFamily="18" charset="0"/>
              </a:endParaRPr>
            </a:p>
          </p:txBody>
        </p:sp>
        <p:sp>
          <p:nvSpPr>
            <p:cNvPr id="167" name="ZoneTexte 166">
              <a:extLst>
                <a:ext uri="{FF2B5EF4-FFF2-40B4-BE49-F238E27FC236}">
                  <a16:creationId xmlns="" xmlns:a16="http://schemas.microsoft.com/office/drawing/2014/main" id="{B66A3398-152F-4A6B-93F9-3A175BF80D84}"/>
                </a:ext>
              </a:extLst>
            </p:cNvPr>
            <p:cNvSpPr txBox="1"/>
            <p:nvPr/>
          </p:nvSpPr>
          <p:spPr>
            <a:xfrm>
              <a:off x="1923341" y="5212658"/>
              <a:ext cx="7600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 smtClean="0">
                  <a:cs typeface="Times New Roman" pitchFamily="18" charset="0"/>
                </a:rPr>
                <a:t>6509 bp</a:t>
              </a:r>
              <a:endParaRPr lang="en-US" sz="1200" b="1" dirty="0">
                <a:cs typeface="Times New Roman" pitchFamily="18" charset="0"/>
              </a:endParaRPr>
            </a:p>
          </p:txBody>
        </p:sp>
        <p:sp>
          <p:nvSpPr>
            <p:cNvPr id="165" name="ZoneTexte 164">
              <a:extLst>
                <a:ext uri="{FF2B5EF4-FFF2-40B4-BE49-F238E27FC236}">
                  <a16:creationId xmlns="" xmlns:a16="http://schemas.microsoft.com/office/drawing/2014/main" id="{B66A3398-152F-4A6B-93F9-3A175BF80D84}"/>
                </a:ext>
              </a:extLst>
            </p:cNvPr>
            <p:cNvSpPr txBox="1"/>
            <p:nvPr/>
          </p:nvSpPr>
          <p:spPr>
            <a:xfrm>
              <a:off x="2088068" y="3775252"/>
              <a:ext cx="7600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 smtClean="0">
                  <a:cs typeface="Times New Roman" pitchFamily="18" charset="0"/>
                </a:rPr>
                <a:t>1820 bp</a:t>
              </a:r>
              <a:endParaRPr lang="en-US" sz="1200" b="1" dirty="0">
                <a:cs typeface="Times New Roman" pitchFamily="18" charset="0"/>
              </a:endParaRPr>
            </a:p>
          </p:txBody>
        </p:sp>
      </p:grpSp>
      <p:grpSp>
        <p:nvGrpSpPr>
          <p:cNvPr id="20" name="Grouper 19"/>
          <p:cNvGrpSpPr/>
          <p:nvPr/>
        </p:nvGrpSpPr>
        <p:grpSpPr>
          <a:xfrm>
            <a:off x="42552" y="5727770"/>
            <a:ext cx="4348067" cy="1748531"/>
            <a:chOff x="42552" y="5727770"/>
            <a:chExt cx="4348067" cy="1748531"/>
          </a:xfrm>
        </p:grpSpPr>
        <p:pic>
          <p:nvPicPr>
            <p:cNvPr id="67" name="Image 66">
              <a:extLst>
                <a:ext uri="{FF2B5EF4-FFF2-40B4-BE49-F238E27FC236}">
                  <a16:creationId xmlns="" xmlns:a16="http://schemas.microsoft.com/office/drawing/2014/main" id="{A2865B4A-BC91-4C05-AE65-27B0AB8CB4D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8469" b="21508"/>
            <a:stretch/>
          </p:blipFill>
          <p:spPr>
            <a:xfrm>
              <a:off x="523372" y="5727770"/>
              <a:ext cx="3867247" cy="1676769"/>
            </a:xfrm>
            <a:prstGeom prst="rect">
              <a:avLst/>
            </a:prstGeom>
          </p:spPr>
        </p:pic>
        <p:sp>
          <p:nvSpPr>
            <p:cNvPr id="92" name="ZoneTexte 91">
              <a:extLst>
                <a:ext uri="{FF2B5EF4-FFF2-40B4-BE49-F238E27FC236}">
                  <a16:creationId xmlns="" xmlns:a16="http://schemas.microsoft.com/office/drawing/2014/main" id="{3E037DDD-D992-4506-8168-B1B022B47262}"/>
                </a:ext>
              </a:extLst>
            </p:cNvPr>
            <p:cNvSpPr txBox="1"/>
            <p:nvPr/>
          </p:nvSpPr>
          <p:spPr>
            <a:xfrm>
              <a:off x="151180" y="6742051"/>
              <a:ext cx="86038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b="1" i="1" dirty="0">
                  <a:cs typeface="Times New Roman" pitchFamily="18" charset="0"/>
                </a:rPr>
                <a:t>PaKmt6</a:t>
              </a:r>
              <a:endParaRPr lang="fr-FR" sz="1200" i="1" dirty="0"/>
            </a:p>
          </p:txBody>
        </p:sp>
        <p:sp>
          <p:nvSpPr>
            <p:cNvPr id="93" name="ZoneTexte 92">
              <a:extLst>
                <a:ext uri="{FF2B5EF4-FFF2-40B4-BE49-F238E27FC236}">
                  <a16:creationId xmlns="" xmlns:a16="http://schemas.microsoft.com/office/drawing/2014/main" id="{C3E59573-F89B-4A7F-9241-93C90F4DF8B6}"/>
                </a:ext>
              </a:extLst>
            </p:cNvPr>
            <p:cNvSpPr txBox="1"/>
            <p:nvPr/>
          </p:nvSpPr>
          <p:spPr>
            <a:xfrm>
              <a:off x="42552" y="6177782"/>
              <a:ext cx="86038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l-GR" sz="1200" b="1" dirty="0">
                  <a:cs typeface="Times New Roman" pitchFamily="18" charset="0"/>
                </a:rPr>
                <a:t>Δ</a:t>
              </a:r>
              <a:r>
                <a:rPr lang="fr-FR" sz="1200" b="1" i="1" dirty="0">
                  <a:cs typeface="Times New Roman" pitchFamily="18" charset="0"/>
                </a:rPr>
                <a:t>PaKmt6</a:t>
              </a:r>
              <a:endParaRPr lang="fr-FR" sz="1200" i="1" dirty="0"/>
            </a:p>
          </p:txBody>
        </p:sp>
        <p:grpSp>
          <p:nvGrpSpPr>
            <p:cNvPr id="13" name="Grouper 12"/>
            <p:cNvGrpSpPr/>
            <p:nvPr/>
          </p:nvGrpSpPr>
          <p:grpSpPr>
            <a:xfrm>
              <a:off x="2579588" y="5995603"/>
              <a:ext cx="476651" cy="400110"/>
              <a:chOff x="2873183" y="4792692"/>
              <a:chExt cx="476651" cy="369332"/>
            </a:xfrm>
          </p:grpSpPr>
          <p:sp>
            <p:nvSpPr>
              <p:cNvPr id="120" name="Rectangle 119"/>
              <p:cNvSpPr/>
              <p:nvPr/>
            </p:nvSpPr>
            <p:spPr>
              <a:xfrm>
                <a:off x="2992346" y="4885035"/>
                <a:ext cx="238325" cy="7833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FFFFF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000"/>
              </a:p>
            </p:txBody>
          </p:sp>
          <p:sp>
            <p:nvSpPr>
              <p:cNvPr id="121" name="ZoneTexte 120">
                <a:extLst>
                  <a:ext uri="{FF2B5EF4-FFF2-40B4-BE49-F238E27FC236}">
                    <a16:creationId xmlns="" xmlns:a16="http://schemas.microsoft.com/office/drawing/2014/main" id="{B66A3398-152F-4A6B-93F9-3A175BF80D84}"/>
                  </a:ext>
                </a:extLst>
              </p:cNvPr>
              <p:cNvSpPr txBox="1"/>
              <p:nvPr/>
            </p:nvSpPr>
            <p:spPr>
              <a:xfrm>
                <a:off x="2873183" y="4792692"/>
                <a:ext cx="476651" cy="3693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00" b="1" i="1" dirty="0" smtClean="0">
                    <a:cs typeface="Times New Roman" pitchFamily="18" charset="0"/>
                  </a:rPr>
                  <a:t>Hind</a:t>
                </a:r>
                <a:r>
                  <a:rPr lang="en-US" sz="1000" b="1" dirty="0" smtClean="0">
                    <a:cs typeface="Times New Roman" pitchFamily="18" charset="0"/>
                  </a:rPr>
                  <a:t>III</a:t>
                </a:r>
                <a:endParaRPr lang="en-US" sz="1000" b="1" dirty="0">
                  <a:cs typeface="Times New Roman" pitchFamily="18" charset="0"/>
                </a:endParaRPr>
              </a:p>
            </p:txBody>
          </p:sp>
        </p:grpSp>
        <p:grpSp>
          <p:nvGrpSpPr>
            <p:cNvPr id="122" name="Grouper 121"/>
            <p:cNvGrpSpPr/>
            <p:nvPr/>
          </p:nvGrpSpPr>
          <p:grpSpPr>
            <a:xfrm>
              <a:off x="964382" y="5992163"/>
              <a:ext cx="476651" cy="400110"/>
              <a:chOff x="2873183" y="4792692"/>
              <a:chExt cx="476651" cy="369332"/>
            </a:xfrm>
          </p:grpSpPr>
          <p:sp>
            <p:nvSpPr>
              <p:cNvPr id="123" name="Rectangle 122"/>
              <p:cNvSpPr/>
              <p:nvPr/>
            </p:nvSpPr>
            <p:spPr>
              <a:xfrm>
                <a:off x="2992346" y="4885035"/>
                <a:ext cx="238325" cy="7833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FFFFF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000"/>
              </a:p>
            </p:txBody>
          </p:sp>
          <p:sp>
            <p:nvSpPr>
              <p:cNvPr id="124" name="ZoneTexte 123">
                <a:extLst>
                  <a:ext uri="{FF2B5EF4-FFF2-40B4-BE49-F238E27FC236}">
                    <a16:creationId xmlns="" xmlns:a16="http://schemas.microsoft.com/office/drawing/2014/main" id="{B66A3398-152F-4A6B-93F9-3A175BF80D84}"/>
                  </a:ext>
                </a:extLst>
              </p:cNvPr>
              <p:cNvSpPr txBox="1"/>
              <p:nvPr/>
            </p:nvSpPr>
            <p:spPr>
              <a:xfrm>
                <a:off x="2873183" y="4792692"/>
                <a:ext cx="476651" cy="3693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00" b="1" i="1" dirty="0" smtClean="0">
                    <a:cs typeface="Times New Roman" pitchFamily="18" charset="0"/>
                  </a:rPr>
                  <a:t>Hind</a:t>
                </a:r>
                <a:r>
                  <a:rPr lang="en-US" sz="1000" b="1" dirty="0" smtClean="0">
                    <a:cs typeface="Times New Roman" pitchFamily="18" charset="0"/>
                  </a:rPr>
                  <a:t>III</a:t>
                </a:r>
                <a:endParaRPr lang="en-US" sz="1000" b="1" dirty="0">
                  <a:cs typeface="Times New Roman" pitchFamily="18" charset="0"/>
                </a:endParaRPr>
              </a:p>
            </p:txBody>
          </p:sp>
        </p:grpSp>
        <p:grpSp>
          <p:nvGrpSpPr>
            <p:cNvPr id="125" name="Grouper 124"/>
            <p:cNvGrpSpPr/>
            <p:nvPr/>
          </p:nvGrpSpPr>
          <p:grpSpPr>
            <a:xfrm>
              <a:off x="964382" y="6975787"/>
              <a:ext cx="476651" cy="400110"/>
              <a:chOff x="2873183" y="4818092"/>
              <a:chExt cx="476651" cy="369332"/>
            </a:xfrm>
          </p:grpSpPr>
          <p:sp>
            <p:nvSpPr>
              <p:cNvPr id="126" name="Rectangle 125"/>
              <p:cNvSpPr/>
              <p:nvPr/>
            </p:nvSpPr>
            <p:spPr>
              <a:xfrm>
                <a:off x="2992346" y="4885035"/>
                <a:ext cx="238325" cy="7833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FFFFF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000"/>
              </a:p>
            </p:txBody>
          </p:sp>
          <p:sp>
            <p:nvSpPr>
              <p:cNvPr id="127" name="ZoneTexte 126">
                <a:extLst>
                  <a:ext uri="{FF2B5EF4-FFF2-40B4-BE49-F238E27FC236}">
                    <a16:creationId xmlns="" xmlns:a16="http://schemas.microsoft.com/office/drawing/2014/main" id="{B66A3398-152F-4A6B-93F9-3A175BF80D84}"/>
                  </a:ext>
                </a:extLst>
              </p:cNvPr>
              <p:cNvSpPr txBox="1"/>
              <p:nvPr/>
            </p:nvSpPr>
            <p:spPr>
              <a:xfrm>
                <a:off x="2873183" y="4818092"/>
                <a:ext cx="476651" cy="3693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00" b="1" i="1" dirty="0" smtClean="0">
                    <a:cs typeface="Times New Roman" pitchFamily="18" charset="0"/>
                  </a:rPr>
                  <a:t>Hind</a:t>
                </a:r>
                <a:r>
                  <a:rPr lang="en-US" sz="1000" b="1" dirty="0" smtClean="0">
                    <a:cs typeface="Times New Roman" pitchFamily="18" charset="0"/>
                  </a:rPr>
                  <a:t>III</a:t>
                </a:r>
                <a:endParaRPr lang="en-US" sz="1000" b="1" dirty="0">
                  <a:cs typeface="Times New Roman" pitchFamily="18" charset="0"/>
                </a:endParaRPr>
              </a:p>
            </p:txBody>
          </p:sp>
        </p:grpSp>
        <p:grpSp>
          <p:nvGrpSpPr>
            <p:cNvPr id="128" name="Grouper 127"/>
            <p:cNvGrpSpPr/>
            <p:nvPr/>
          </p:nvGrpSpPr>
          <p:grpSpPr>
            <a:xfrm>
              <a:off x="1779488" y="6971826"/>
              <a:ext cx="476651" cy="400110"/>
              <a:chOff x="2866833" y="4830792"/>
              <a:chExt cx="476651" cy="369332"/>
            </a:xfrm>
          </p:grpSpPr>
          <p:sp>
            <p:nvSpPr>
              <p:cNvPr id="129" name="Rectangle 128"/>
              <p:cNvSpPr/>
              <p:nvPr/>
            </p:nvSpPr>
            <p:spPr>
              <a:xfrm>
                <a:off x="2992346" y="4885035"/>
                <a:ext cx="238325" cy="7833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FFFFF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000"/>
              </a:p>
            </p:txBody>
          </p:sp>
          <p:sp>
            <p:nvSpPr>
              <p:cNvPr id="130" name="ZoneTexte 129">
                <a:extLst>
                  <a:ext uri="{FF2B5EF4-FFF2-40B4-BE49-F238E27FC236}">
                    <a16:creationId xmlns="" xmlns:a16="http://schemas.microsoft.com/office/drawing/2014/main" id="{B66A3398-152F-4A6B-93F9-3A175BF80D84}"/>
                  </a:ext>
                </a:extLst>
              </p:cNvPr>
              <p:cNvSpPr txBox="1"/>
              <p:nvPr/>
            </p:nvSpPr>
            <p:spPr>
              <a:xfrm>
                <a:off x="2866833" y="4830792"/>
                <a:ext cx="476651" cy="3693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00" b="1" i="1" dirty="0" smtClean="0">
                    <a:cs typeface="Times New Roman" pitchFamily="18" charset="0"/>
                  </a:rPr>
                  <a:t>Hind</a:t>
                </a:r>
                <a:r>
                  <a:rPr lang="en-US" sz="1000" b="1" dirty="0" smtClean="0">
                    <a:cs typeface="Times New Roman" pitchFamily="18" charset="0"/>
                  </a:rPr>
                  <a:t>III</a:t>
                </a:r>
                <a:endParaRPr lang="en-US" sz="1000" b="1" dirty="0">
                  <a:cs typeface="Times New Roman" pitchFamily="18" charset="0"/>
                </a:endParaRPr>
              </a:p>
            </p:txBody>
          </p:sp>
        </p:grpSp>
        <p:grpSp>
          <p:nvGrpSpPr>
            <p:cNvPr id="131" name="Grouper 130"/>
            <p:cNvGrpSpPr/>
            <p:nvPr/>
          </p:nvGrpSpPr>
          <p:grpSpPr>
            <a:xfrm>
              <a:off x="3528913" y="6972158"/>
              <a:ext cx="476651" cy="400110"/>
              <a:chOff x="2873183" y="4818092"/>
              <a:chExt cx="476651" cy="369332"/>
            </a:xfrm>
          </p:grpSpPr>
          <p:sp>
            <p:nvSpPr>
              <p:cNvPr id="132" name="Rectangle 131"/>
              <p:cNvSpPr/>
              <p:nvPr/>
            </p:nvSpPr>
            <p:spPr>
              <a:xfrm>
                <a:off x="2992346" y="4885035"/>
                <a:ext cx="238325" cy="7833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FFFFF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000"/>
              </a:p>
            </p:txBody>
          </p:sp>
          <p:sp>
            <p:nvSpPr>
              <p:cNvPr id="133" name="ZoneTexte 132">
                <a:extLst>
                  <a:ext uri="{FF2B5EF4-FFF2-40B4-BE49-F238E27FC236}">
                    <a16:creationId xmlns="" xmlns:a16="http://schemas.microsoft.com/office/drawing/2014/main" id="{B66A3398-152F-4A6B-93F9-3A175BF80D84}"/>
                  </a:ext>
                </a:extLst>
              </p:cNvPr>
              <p:cNvSpPr txBox="1"/>
              <p:nvPr/>
            </p:nvSpPr>
            <p:spPr>
              <a:xfrm>
                <a:off x="2873183" y="4818092"/>
                <a:ext cx="476651" cy="3693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00" b="1" i="1" dirty="0" smtClean="0">
                    <a:cs typeface="Times New Roman" pitchFamily="18" charset="0"/>
                  </a:rPr>
                  <a:t>Hind</a:t>
                </a:r>
                <a:r>
                  <a:rPr lang="en-US" sz="1000" b="1" dirty="0" smtClean="0">
                    <a:cs typeface="Times New Roman" pitchFamily="18" charset="0"/>
                  </a:rPr>
                  <a:t>III</a:t>
                </a:r>
                <a:endParaRPr lang="en-US" sz="1000" b="1" dirty="0">
                  <a:cs typeface="Times New Roman" pitchFamily="18" charset="0"/>
                </a:endParaRPr>
              </a:p>
            </p:txBody>
          </p:sp>
        </p:grpSp>
        <p:cxnSp>
          <p:nvCxnSpPr>
            <p:cNvPr id="160" name="Connecteur droit 159"/>
            <p:cNvCxnSpPr/>
            <p:nvPr/>
          </p:nvCxnSpPr>
          <p:spPr>
            <a:xfrm>
              <a:off x="2013379" y="7165564"/>
              <a:ext cx="0" cy="156502"/>
            </a:xfrm>
            <a:prstGeom prst="line">
              <a:avLst/>
            </a:prstGeom>
            <a:ln w="57150" cmpd="sng">
              <a:solidFill>
                <a:srgbClr val="FFFF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1797001" y="5882565"/>
              <a:ext cx="406273" cy="102960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FFFF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69" name="Rectangle 168"/>
            <p:cNvSpPr/>
            <p:nvPr/>
          </p:nvSpPr>
          <p:spPr>
            <a:xfrm>
              <a:off x="1401328" y="7229013"/>
              <a:ext cx="406273" cy="102960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FFFF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70" name="Rectangle 169"/>
            <p:cNvSpPr/>
            <p:nvPr/>
          </p:nvSpPr>
          <p:spPr>
            <a:xfrm>
              <a:off x="2683341" y="7229013"/>
              <a:ext cx="406273" cy="102960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FFFF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62" name="ZoneTexte 161">
              <a:extLst>
                <a:ext uri="{FF2B5EF4-FFF2-40B4-BE49-F238E27FC236}">
                  <a16:creationId xmlns="" xmlns:a16="http://schemas.microsoft.com/office/drawing/2014/main" id="{B66A3398-152F-4A6B-93F9-3A175BF80D84}"/>
                </a:ext>
              </a:extLst>
            </p:cNvPr>
            <p:cNvSpPr txBox="1"/>
            <p:nvPr/>
          </p:nvSpPr>
          <p:spPr>
            <a:xfrm>
              <a:off x="1631667" y="5746582"/>
              <a:ext cx="73098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 smtClean="0">
                  <a:cs typeface="Times New Roman" pitchFamily="18" charset="0"/>
                </a:rPr>
                <a:t>3777 bp</a:t>
              </a:r>
              <a:endParaRPr lang="en-US" sz="1200" b="1" dirty="0">
                <a:cs typeface="Times New Roman" pitchFamily="18" charset="0"/>
              </a:endParaRPr>
            </a:p>
          </p:txBody>
        </p:sp>
        <p:sp>
          <p:nvSpPr>
            <p:cNvPr id="163" name="ZoneTexte 162">
              <a:extLst>
                <a:ext uri="{FF2B5EF4-FFF2-40B4-BE49-F238E27FC236}">
                  <a16:creationId xmlns="" xmlns:a16="http://schemas.microsoft.com/office/drawing/2014/main" id="{B66A3398-152F-4A6B-93F9-3A175BF80D84}"/>
                </a:ext>
              </a:extLst>
            </p:cNvPr>
            <p:cNvSpPr txBox="1"/>
            <p:nvPr/>
          </p:nvSpPr>
          <p:spPr>
            <a:xfrm>
              <a:off x="1265281" y="7199302"/>
              <a:ext cx="7600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 smtClean="0">
                  <a:cs typeface="Times New Roman" pitchFamily="18" charset="0"/>
                </a:rPr>
                <a:t>1962 bp</a:t>
              </a:r>
              <a:endParaRPr lang="en-US" sz="1200" b="1" dirty="0">
                <a:cs typeface="Times New Roman" pitchFamily="18" charset="0"/>
              </a:endParaRPr>
            </a:p>
          </p:txBody>
        </p:sp>
        <p:sp>
          <p:nvSpPr>
            <p:cNvPr id="164" name="ZoneTexte 163">
              <a:extLst>
                <a:ext uri="{FF2B5EF4-FFF2-40B4-BE49-F238E27FC236}">
                  <a16:creationId xmlns="" xmlns:a16="http://schemas.microsoft.com/office/drawing/2014/main" id="{B66A3398-152F-4A6B-93F9-3A175BF80D84}"/>
                </a:ext>
              </a:extLst>
            </p:cNvPr>
            <p:cNvSpPr txBox="1"/>
            <p:nvPr/>
          </p:nvSpPr>
          <p:spPr>
            <a:xfrm>
              <a:off x="2547808" y="7183389"/>
              <a:ext cx="7600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 smtClean="0">
                  <a:cs typeface="Times New Roman" pitchFamily="18" charset="0"/>
                </a:rPr>
                <a:t>4061 bp</a:t>
              </a:r>
              <a:endParaRPr lang="en-US" sz="1200" b="1" dirty="0">
                <a:cs typeface="Times New Roman" pitchFamily="18" charset="0"/>
              </a:endParaRPr>
            </a:p>
          </p:txBody>
        </p:sp>
      </p:grpSp>
      <p:sp>
        <p:nvSpPr>
          <p:cNvPr id="70" name="ZoneTexte 69">
            <a:extLst>
              <a:ext uri="{FF2B5EF4-FFF2-40B4-BE49-F238E27FC236}">
                <a16:creationId xmlns="" xmlns:a16="http://schemas.microsoft.com/office/drawing/2014/main" id="{5A01805A-8B28-44F2-A509-EEEF404EC9C3}"/>
              </a:ext>
            </a:extLst>
          </p:cNvPr>
          <p:cNvSpPr txBox="1"/>
          <p:nvPr/>
        </p:nvSpPr>
        <p:spPr>
          <a:xfrm rot="18166301">
            <a:off x="4587597" y="4092014"/>
            <a:ext cx="74777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cs typeface="Times New Roman" pitchFamily="18" charset="0"/>
              </a:rPr>
              <a:t>WT</a:t>
            </a:r>
          </a:p>
        </p:txBody>
      </p:sp>
      <p:sp>
        <p:nvSpPr>
          <p:cNvPr id="71" name="ZoneTexte 70">
            <a:extLst>
              <a:ext uri="{FF2B5EF4-FFF2-40B4-BE49-F238E27FC236}">
                <a16:creationId xmlns="" xmlns:a16="http://schemas.microsoft.com/office/drawing/2014/main" id="{02BA2A80-D569-4048-8594-0417B4B2454F}"/>
              </a:ext>
            </a:extLst>
          </p:cNvPr>
          <p:cNvSpPr txBox="1"/>
          <p:nvPr/>
        </p:nvSpPr>
        <p:spPr>
          <a:xfrm rot="18166301">
            <a:off x="4908091" y="4039833"/>
            <a:ext cx="87189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200" b="1" dirty="0">
                <a:cs typeface="Times New Roman" pitchFamily="18" charset="0"/>
              </a:rPr>
              <a:t>Δ</a:t>
            </a:r>
            <a:r>
              <a:rPr lang="fr-FR" sz="1200" b="1" i="1" dirty="0">
                <a:cs typeface="Times New Roman" pitchFamily="18" charset="0"/>
              </a:rPr>
              <a:t>PaKmt6</a:t>
            </a:r>
            <a:endParaRPr lang="en-US" sz="1200" b="1" i="1" dirty="0">
              <a:cs typeface="Times New Roman" pitchFamily="18" charset="0"/>
            </a:endParaRPr>
          </a:p>
        </p:txBody>
      </p:sp>
      <p:sp>
        <p:nvSpPr>
          <p:cNvPr id="72" name="ZoneTexte 71">
            <a:extLst>
              <a:ext uri="{FF2B5EF4-FFF2-40B4-BE49-F238E27FC236}">
                <a16:creationId xmlns="" xmlns:a16="http://schemas.microsoft.com/office/drawing/2014/main" id="{B74EA9D1-FAD2-4216-8FCF-9DCA777B6338}"/>
              </a:ext>
            </a:extLst>
          </p:cNvPr>
          <p:cNvSpPr txBox="1"/>
          <p:nvPr/>
        </p:nvSpPr>
        <p:spPr>
          <a:xfrm rot="18166301">
            <a:off x="5281896" y="4092014"/>
            <a:ext cx="74777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cs typeface="Times New Roman" pitchFamily="18" charset="0"/>
              </a:rPr>
              <a:t>WT</a:t>
            </a:r>
          </a:p>
        </p:txBody>
      </p:sp>
      <p:sp>
        <p:nvSpPr>
          <p:cNvPr id="73" name="ZoneTexte 72">
            <a:extLst>
              <a:ext uri="{FF2B5EF4-FFF2-40B4-BE49-F238E27FC236}">
                <a16:creationId xmlns="" xmlns:a16="http://schemas.microsoft.com/office/drawing/2014/main" id="{50E20888-2810-487C-A3E4-291AB2E9502F}"/>
              </a:ext>
            </a:extLst>
          </p:cNvPr>
          <p:cNvSpPr txBox="1"/>
          <p:nvPr/>
        </p:nvSpPr>
        <p:spPr>
          <a:xfrm rot="18166301">
            <a:off x="5602391" y="4039833"/>
            <a:ext cx="87189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200" b="1" dirty="0">
                <a:cs typeface="Times New Roman" pitchFamily="18" charset="0"/>
              </a:rPr>
              <a:t>Δ</a:t>
            </a:r>
            <a:r>
              <a:rPr lang="fr-FR" sz="1200" b="1" i="1" dirty="0">
                <a:cs typeface="Times New Roman" pitchFamily="18" charset="0"/>
              </a:rPr>
              <a:t>PaKmt6</a:t>
            </a:r>
            <a:endParaRPr lang="en-US" sz="1200" b="1" i="1" dirty="0">
              <a:cs typeface="Times New Roman" pitchFamily="18" charset="0"/>
            </a:endParaRPr>
          </a:p>
        </p:txBody>
      </p:sp>
      <p:cxnSp>
        <p:nvCxnSpPr>
          <p:cNvPr id="74" name="Connecteur droit 73">
            <a:extLst>
              <a:ext uri="{FF2B5EF4-FFF2-40B4-BE49-F238E27FC236}">
                <a16:creationId xmlns="" xmlns:a16="http://schemas.microsoft.com/office/drawing/2014/main" id="{1C981FC5-1B75-4957-9CF5-6E4336DC85B0}"/>
              </a:ext>
            </a:extLst>
          </p:cNvPr>
          <p:cNvCxnSpPr/>
          <p:nvPr/>
        </p:nvCxnSpPr>
        <p:spPr>
          <a:xfrm>
            <a:off x="5440707" y="6725800"/>
            <a:ext cx="548369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Connecteur droit 74">
            <a:extLst>
              <a:ext uri="{FF2B5EF4-FFF2-40B4-BE49-F238E27FC236}">
                <a16:creationId xmlns="" xmlns:a16="http://schemas.microsoft.com/office/drawing/2014/main" id="{40788D92-BF69-438C-B2C3-3285D4A0EFD8}"/>
              </a:ext>
            </a:extLst>
          </p:cNvPr>
          <p:cNvCxnSpPr/>
          <p:nvPr/>
        </p:nvCxnSpPr>
        <p:spPr>
          <a:xfrm>
            <a:off x="4732358" y="6725800"/>
            <a:ext cx="548369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ZoneTexte 75">
            <a:extLst>
              <a:ext uri="{FF2B5EF4-FFF2-40B4-BE49-F238E27FC236}">
                <a16:creationId xmlns="" xmlns:a16="http://schemas.microsoft.com/office/drawing/2014/main" id="{204D4B9F-BF4B-4625-AAC2-34051CF4BE5C}"/>
              </a:ext>
            </a:extLst>
          </p:cNvPr>
          <p:cNvSpPr txBox="1"/>
          <p:nvPr/>
        </p:nvSpPr>
        <p:spPr>
          <a:xfrm>
            <a:off x="4757283" y="6694482"/>
            <a:ext cx="49851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i="1" dirty="0">
                <a:cs typeface="Times New Roman" pitchFamily="18" charset="0"/>
              </a:rPr>
              <a:t>Kpn</a:t>
            </a:r>
            <a:r>
              <a:rPr lang="en-US" sz="1200" b="1" dirty="0">
                <a:cs typeface="Times New Roman" pitchFamily="18" charset="0"/>
              </a:rPr>
              <a:t>I</a:t>
            </a:r>
          </a:p>
        </p:txBody>
      </p:sp>
      <p:sp>
        <p:nvSpPr>
          <p:cNvPr id="77" name="ZoneTexte 76">
            <a:extLst>
              <a:ext uri="{FF2B5EF4-FFF2-40B4-BE49-F238E27FC236}">
                <a16:creationId xmlns="" xmlns:a16="http://schemas.microsoft.com/office/drawing/2014/main" id="{78AF0814-4D52-48A0-8791-078A33B2BD74}"/>
              </a:ext>
            </a:extLst>
          </p:cNvPr>
          <p:cNvSpPr txBox="1"/>
          <p:nvPr/>
        </p:nvSpPr>
        <p:spPr>
          <a:xfrm>
            <a:off x="5384878" y="6694482"/>
            <a:ext cx="6327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i="1" dirty="0">
                <a:cs typeface="Times New Roman" pitchFamily="18" charset="0"/>
              </a:rPr>
              <a:t>Hind</a:t>
            </a:r>
            <a:r>
              <a:rPr lang="en-US" sz="1200" b="1" dirty="0">
                <a:cs typeface="Times New Roman" pitchFamily="18" charset="0"/>
              </a:rPr>
              <a:t>III</a:t>
            </a:r>
          </a:p>
        </p:txBody>
      </p:sp>
      <p:pic>
        <p:nvPicPr>
          <p:cNvPr id="79" name="Image 78" descr="Southern Kmt6.JPG">
            <a:extLst>
              <a:ext uri="{FF2B5EF4-FFF2-40B4-BE49-F238E27FC236}">
                <a16:creationId xmlns="" xmlns:a16="http://schemas.microsoft.com/office/drawing/2014/main" id="{60F99E0D-9A35-4CA8-B064-2FF8DD8A5114}"/>
              </a:ext>
            </a:extLst>
          </p:cNvPr>
          <p:cNvPicPr>
            <a:picLocks noChangeAspect="1"/>
          </p:cNvPicPr>
          <p:nvPr/>
        </p:nvPicPr>
        <p:blipFill>
          <a:blip r:embed="rId6" cstate="print"/>
          <a:srcRect r="5128"/>
          <a:stretch>
            <a:fillRect/>
          </a:stretch>
        </p:blipFill>
        <p:spPr>
          <a:xfrm>
            <a:off x="4264405" y="4590751"/>
            <a:ext cx="1844513" cy="2066728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cxnSp>
        <p:nvCxnSpPr>
          <p:cNvPr id="80" name="Connecteur droit 79">
            <a:extLst>
              <a:ext uri="{FF2B5EF4-FFF2-40B4-BE49-F238E27FC236}">
                <a16:creationId xmlns="" xmlns:a16="http://schemas.microsoft.com/office/drawing/2014/main" id="{F80E76A8-EFB0-442B-9C7E-C6962F903263}"/>
              </a:ext>
            </a:extLst>
          </p:cNvPr>
          <p:cNvCxnSpPr/>
          <p:nvPr/>
        </p:nvCxnSpPr>
        <p:spPr>
          <a:xfrm>
            <a:off x="6108290" y="5338526"/>
            <a:ext cx="24994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Connecteur droit 80">
            <a:extLst>
              <a:ext uri="{FF2B5EF4-FFF2-40B4-BE49-F238E27FC236}">
                <a16:creationId xmlns="" xmlns:a16="http://schemas.microsoft.com/office/drawing/2014/main" id="{ABD5ADFF-0C66-453F-A4F3-97F2E15E111D}"/>
              </a:ext>
            </a:extLst>
          </p:cNvPr>
          <p:cNvCxnSpPr/>
          <p:nvPr/>
        </p:nvCxnSpPr>
        <p:spPr>
          <a:xfrm>
            <a:off x="6108290" y="5288675"/>
            <a:ext cx="24994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Connecteur droit 81">
            <a:extLst>
              <a:ext uri="{FF2B5EF4-FFF2-40B4-BE49-F238E27FC236}">
                <a16:creationId xmlns="" xmlns:a16="http://schemas.microsoft.com/office/drawing/2014/main" id="{9EB08071-2E87-4106-93BE-E545B86FB0BF}"/>
              </a:ext>
            </a:extLst>
          </p:cNvPr>
          <p:cNvCxnSpPr/>
          <p:nvPr/>
        </p:nvCxnSpPr>
        <p:spPr>
          <a:xfrm>
            <a:off x="6108290" y="6012176"/>
            <a:ext cx="24994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Connecteur droit 82">
            <a:extLst>
              <a:ext uri="{FF2B5EF4-FFF2-40B4-BE49-F238E27FC236}">
                <a16:creationId xmlns="" xmlns:a16="http://schemas.microsoft.com/office/drawing/2014/main" id="{80B0B903-62E1-4B7E-8688-B977EDF03655}"/>
              </a:ext>
            </a:extLst>
          </p:cNvPr>
          <p:cNvCxnSpPr/>
          <p:nvPr/>
        </p:nvCxnSpPr>
        <p:spPr>
          <a:xfrm>
            <a:off x="6108290" y="5720761"/>
            <a:ext cx="24994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Connecteur droit 83">
            <a:extLst>
              <a:ext uri="{FF2B5EF4-FFF2-40B4-BE49-F238E27FC236}">
                <a16:creationId xmlns="" xmlns:a16="http://schemas.microsoft.com/office/drawing/2014/main" id="{1797BF85-464D-4208-9E20-74DBD0783D85}"/>
              </a:ext>
            </a:extLst>
          </p:cNvPr>
          <p:cNvCxnSpPr/>
          <p:nvPr/>
        </p:nvCxnSpPr>
        <p:spPr>
          <a:xfrm>
            <a:off x="6108290" y="5006796"/>
            <a:ext cx="24994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Connecteur droit 84">
            <a:extLst>
              <a:ext uri="{FF2B5EF4-FFF2-40B4-BE49-F238E27FC236}">
                <a16:creationId xmlns="" xmlns:a16="http://schemas.microsoft.com/office/drawing/2014/main" id="{F17CFDC3-2405-4C72-9A89-C7063F908B98}"/>
              </a:ext>
            </a:extLst>
          </p:cNvPr>
          <p:cNvCxnSpPr/>
          <p:nvPr/>
        </p:nvCxnSpPr>
        <p:spPr>
          <a:xfrm>
            <a:off x="6108290" y="6062027"/>
            <a:ext cx="24994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ZoneTexte 85">
            <a:extLst>
              <a:ext uri="{FF2B5EF4-FFF2-40B4-BE49-F238E27FC236}">
                <a16:creationId xmlns="" xmlns:a16="http://schemas.microsoft.com/office/drawing/2014/main" id="{BDE21F5D-4BC5-4702-9D1F-87B3175832FF}"/>
              </a:ext>
            </a:extLst>
          </p:cNvPr>
          <p:cNvSpPr txBox="1"/>
          <p:nvPr/>
        </p:nvSpPr>
        <p:spPr>
          <a:xfrm>
            <a:off x="6048356" y="4813713"/>
            <a:ext cx="7615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cs typeface="Times New Roman" pitchFamily="18" charset="0"/>
              </a:rPr>
              <a:t>6509 bp</a:t>
            </a:r>
          </a:p>
        </p:txBody>
      </p:sp>
      <p:sp>
        <p:nvSpPr>
          <p:cNvPr id="87" name="ZoneTexte 86">
            <a:extLst>
              <a:ext uri="{FF2B5EF4-FFF2-40B4-BE49-F238E27FC236}">
                <a16:creationId xmlns="" xmlns:a16="http://schemas.microsoft.com/office/drawing/2014/main" id="{2CD2037D-4476-4039-8503-330566F90DFE}"/>
              </a:ext>
            </a:extLst>
          </p:cNvPr>
          <p:cNvSpPr txBox="1"/>
          <p:nvPr/>
        </p:nvSpPr>
        <p:spPr>
          <a:xfrm>
            <a:off x="6051532" y="5095078"/>
            <a:ext cx="7615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cs typeface="Times New Roman" pitchFamily="18" charset="0"/>
              </a:rPr>
              <a:t>4061 bp</a:t>
            </a:r>
          </a:p>
        </p:txBody>
      </p:sp>
      <p:sp>
        <p:nvSpPr>
          <p:cNvPr id="88" name="ZoneTexte 87">
            <a:extLst>
              <a:ext uri="{FF2B5EF4-FFF2-40B4-BE49-F238E27FC236}">
                <a16:creationId xmlns="" xmlns:a16="http://schemas.microsoft.com/office/drawing/2014/main" id="{88EE2B74-C08A-479B-88B2-6D8B0E4F0CA1}"/>
              </a:ext>
            </a:extLst>
          </p:cNvPr>
          <p:cNvSpPr txBox="1"/>
          <p:nvPr/>
        </p:nvSpPr>
        <p:spPr>
          <a:xfrm>
            <a:off x="6051140" y="5230202"/>
            <a:ext cx="7459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cs typeface="Times New Roman" pitchFamily="18" charset="0"/>
              </a:rPr>
              <a:t>3777 bp</a:t>
            </a:r>
          </a:p>
        </p:txBody>
      </p:sp>
      <p:sp>
        <p:nvSpPr>
          <p:cNvPr id="89" name="ZoneTexte 88">
            <a:extLst>
              <a:ext uri="{FF2B5EF4-FFF2-40B4-BE49-F238E27FC236}">
                <a16:creationId xmlns="" xmlns:a16="http://schemas.microsoft.com/office/drawing/2014/main" id="{EBF43662-BC9E-4F8A-AC62-138CFC0AEB49}"/>
              </a:ext>
            </a:extLst>
          </p:cNvPr>
          <p:cNvSpPr txBox="1"/>
          <p:nvPr/>
        </p:nvSpPr>
        <p:spPr>
          <a:xfrm>
            <a:off x="6048356" y="5536511"/>
            <a:ext cx="7615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cs typeface="Times New Roman" pitchFamily="18" charset="0"/>
              </a:rPr>
              <a:t>2475 bp</a:t>
            </a:r>
          </a:p>
        </p:txBody>
      </p:sp>
      <p:sp>
        <p:nvSpPr>
          <p:cNvPr id="90" name="ZoneTexte 89">
            <a:extLst>
              <a:ext uri="{FF2B5EF4-FFF2-40B4-BE49-F238E27FC236}">
                <a16:creationId xmlns="" xmlns:a16="http://schemas.microsoft.com/office/drawing/2014/main" id="{507E0B07-8561-4E5C-874E-5A34C1BA91BA}"/>
              </a:ext>
            </a:extLst>
          </p:cNvPr>
          <p:cNvSpPr txBox="1"/>
          <p:nvPr/>
        </p:nvSpPr>
        <p:spPr>
          <a:xfrm>
            <a:off x="6045181" y="5831890"/>
            <a:ext cx="7615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cs typeface="Times New Roman" pitchFamily="18" charset="0"/>
              </a:rPr>
              <a:t>1962 bp</a:t>
            </a:r>
          </a:p>
        </p:txBody>
      </p:sp>
      <p:sp>
        <p:nvSpPr>
          <p:cNvPr id="91" name="ZoneTexte 90">
            <a:extLst>
              <a:ext uri="{FF2B5EF4-FFF2-40B4-BE49-F238E27FC236}">
                <a16:creationId xmlns="" xmlns:a16="http://schemas.microsoft.com/office/drawing/2014/main" id="{9025A941-DE03-4A9C-AA52-F57D0CB80467}"/>
              </a:ext>
            </a:extLst>
          </p:cNvPr>
          <p:cNvSpPr txBox="1"/>
          <p:nvPr/>
        </p:nvSpPr>
        <p:spPr>
          <a:xfrm>
            <a:off x="6045181" y="5948554"/>
            <a:ext cx="7615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cs typeface="Times New Roman" pitchFamily="18" charset="0"/>
              </a:rPr>
              <a:t>1820 bp</a:t>
            </a:r>
          </a:p>
        </p:txBody>
      </p:sp>
      <p:sp>
        <p:nvSpPr>
          <p:cNvPr id="4" name="Rectangle 3"/>
          <p:cNvSpPr/>
          <p:nvPr/>
        </p:nvSpPr>
        <p:spPr>
          <a:xfrm>
            <a:off x="1042" y="6927"/>
            <a:ext cx="66068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400" b="1" dirty="0"/>
              <a:t>Fig. </a:t>
            </a:r>
            <a:r>
              <a:rPr lang="fr-FR" sz="1400" b="1" dirty="0" smtClean="0"/>
              <a:t>S8</a:t>
            </a:r>
            <a:endParaRPr lang="fr-FR" sz="1400" dirty="0"/>
          </a:p>
        </p:txBody>
      </p:sp>
    </p:spTree>
    <p:extLst>
      <p:ext uri="{BB962C8B-B14F-4D97-AF65-F5344CB8AC3E}">
        <p14:creationId xmlns:p14="http://schemas.microsoft.com/office/powerpoint/2010/main" val="3102584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389</TotalTime>
  <Words>76</Words>
  <Application>Microsoft Office PowerPoint</Application>
  <PresentationFormat>A4 Paper (210x297 mm)</PresentationFormat>
  <Paragraphs>50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Times New Roman</vt:lpstr>
      <vt:lpstr>Thème Office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Fabienne</dc:creator>
  <cp:lastModifiedBy>Jini Mol J.</cp:lastModifiedBy>
  <cp:revision>104</cp:revision>
  <dcterms:created xsi:type="dcterms:W3CDTF">2019-07-15T09:53:38Z</dcterms:created>
  <dcterms:modified xsi:type="dcterms:W3CDTF">2021-04-22T05:53:52Z</dcterms:modified>
</cp:coreProperties>
</file>