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>
          <p15:clr>
            <a:srgbClr val="A4A3A4"/>
          </p15:clr>
        </p15:guide>
        <p15:guide id="2" pos="431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696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-1448" y="-104"/>
      </p:cViewPr>
      <p:guideLst>
        <p:guide orient="horz" pos="4319"/>
        <p:guide pos="315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AE7A3-359A-4237-98AF-7D116BA93B6C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D24-495B-4D0A-9B7F-042FB871D93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4194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AE7A3-359A-4237-98AF-7D116BA93B6C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D24-495B-4D0A-9B7F-042FB871D93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043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AE7A3-359A-4237-98AF-7D116BA93B6C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D24-495B-4D0A-9B7F-042FB871D93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234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AE7A3-359A-4237-98AF-7D116BA93B6C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D24-495B-4D0A-9B7F-042FB871D93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22123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AE7A3-359A-4237-98AF-7D116BA93B6C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D24-495B-4D0A-9B7F-042FB871D93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4057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AE7A3-359A-4237-98AF-7D116BA93B6C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D24-495B-4D0A-9B7F-042FB871D93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4476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9" y="365127"/>
            <a:ext cx="8543925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4"/>
            <a:ext cx="4190702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6"/>
            <a:ext cx="4190702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4" y="1681164"/>
            <a:ext cx="4211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4" y="2505076"/>
            <a:ext cx="4211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AE7A3-359A-4237-98AF-7D116BA93B6C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D24-495B-4D0A-9B7F-042FB871D93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7364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AE7A3-359A-4237-98AF-7D116BA93B6C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D24-495B-4D0A-9B7F-042FB871D93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3307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AE7A3-359A-4237-98AF-7D116BA93B6C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D24-495B-4D0A-9B7F-042FB871D93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87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1" y="987427"/>
            <a:ext cx="5014913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AE7A3-359A-4237-98AF-7D116BA93B6C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D24-495B-4D0A-9B7F-042FB871D93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969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1" y="987427"/>
            <a:ext cx="5014913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AE7A3-359A-4237-98AF-7D116BA93B6C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EAD24-495B-4D0A-9B7F-042FB871D93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0081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9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9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3AE7A3-359A-4237-98AF-7D116BA93B6C}" type="datetimeFigureOut">
              <a:rPr lang="fr-FR" smtClean="0"/>
              <a:t>15/01/21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4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EAD24-495B-4D0A-9B7F-042FB871D93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9383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r 2"/>
          <p:cNvGrpSpPr/>
          <p:nvPr/>
        </p:nvGrpSpPr>
        <p:grpSpPr>
          <a:xfrm>
            <a:off x="356531" y="457181"/>
            <a:ext cx="4390806" cy="4095292"/>
            <a:chOff x="356531" y="771125"/>
            <a:chExt cx="4390806" cy="4095292"/>
          </a:xfrm>
        </p:grpSpPr>
        <p:pic>
          <p:nvPicPr>
            <p:cNvPr id="5" name="Image 4">
              <a:extLst>
                <a:ext uri="{FF2B5EF4-FFF2-40B4-BE49-F238E27FC236}">
                  <a16:creationId xmlns="" xmlns:a16="http://schemas.microsoft.com/office/drawing/2014/main" id="{02509A5C-2358-4994-B048-9D11EA9549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91" t="32934" r="5795" b="5180"/>
            <a:stretch/>
          </p:blipFill>
          <p:spPr>
            <a:xfrm>
              <a:off x="629767" y="2161459"/>
              <a:ext cx="4011838" cy="2242870"/>
            </a:xfrm>
            <a:prstGeom prst="rect">
              <a:avLst/>
            </a:prstGeom>
          </p:spPr>
        </p:pic>
        <p:cxnSp>
          <p:nvCxnSpPr>
            <p:cNvPr id="45" name="Connecteur droit 44"/>
            <p:cNvCxnSpPr/>
            <p:nvPr/>
          </p:nvCxnSpPr>
          <p:spPr>
            <a:xfrm>
              <a:off x="674168" y="1048154"/>
              <a:ext cx="3982413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ZoneTexte 60"/>
            <p:cNvSpPr txBox="1"/>
            <p:nvPr/>
          </p:nvSpPr>
          <p:spPr>
            <a:xfrm rot="16200000">
              <a:off x="155625" y="2345292"/>
              <a:ext cx="7489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fr-FR" sz="1200" b="1" dirty="0" smtClean="0"/>
                <a:t>Cluster 1</a:t>
              </a:r>
              <a:endParaRPr lang="fr-FR" sz="1200" b="1" dirty="0"/>
            </a:p>
          </p:txBody>
        </p:sp>
        <p:sp>
          <p:nvSpPr>
            <p:cNvPr id="62" name="ZoneTexte 61"/>
            <p:cNvSpPr txBox="1"/>
            <p:nvPr/>
          </p:nvSpPr>
          <p:spPr>
            <a:xfrm rot="16200000">
              <a:off x="164188" y="3790579"/>
              <a:ext cx="7489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fr-FR" sz="1200" b="1" dirty="0" smtClean="0"/>
                <a:t>Cluster 3</a:t>
              </a:r>
              <a:endParaRPr lang="fr-FR" sz="1200" b="1" dirty="0"/>
            </a:p>
          </p:txBody>
        </p:sp>
        <p:sp>
          <p:nvSpPr>
            <p:cNvPr id="63" name="ZoneTexte 62"/>
            <p:cNvSpPr txBox="1"/>
            <p:nvPr/>
          </p:nvSpPr>
          <p:spPr>
            <a:xfrm rot="16200000">
              <a:off x="164188" y="2997285"/>
              <a:ext cx="7489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fr-FR" sz="1200" b="1" dirty="0" smtClean="0"/>
                <a:t>Cluster 2</a:t>
              </a:r>
              <a:endParaRPr lang="fr-FR" sz="1200" b="1" dirty="0"/>
            </a:p>
          </p:txBody>
        </p:sp>
        <p:grpSp>
          <p:nvGrpSpPr>
            <p:cNvPr id="159" name="Grouper 158"/>
            <p:cNvGrpSpPr/>
            <p:nvPr/>
          </p:nvGrpSpPr>
          <p:grpSpPr>
            <a:xfrm>
              <a:off x="597861" y="771125"/>
              <a:ext cx="4149476" cy="763485"/>
              <a:chOff x="337434" y="490962"/>
              <a:chExt cx="4149476" cy="763485"/>
            </a:xfrm>
          </p:grpSpPr>
          <p:sp>
            <p:nvSpPr>
              <p:cNvPr id="19" name="ZoneTexte 18">
                <a:extLst>
                  <a:ext uri="{FF2B5EF4-FFF2-40B4-BE49-F238E27FC236}">
                    <a16:creationId xmlns="" xmlns:a16="http://schemas.microsoft.com/office/drawing/2014/main" id="{F987A53B-9041-4287-BC7E-4055EC6E4642}"/>
                  </a:ext>
                </a:extLst>
              </p:cNvPr>
              <p:cNvSpPr txBox="1"/>
              <p:nvPr/>
            </p:nvSpPr>
            <p:spPr>
              <a:xfrm>
                <a:off x="832585" y="736600"/>
                <a:ext cx="40107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b="1" dirty="0"/>
                  <a:t>WT</a:t>
                </a:r>
              </a:p>
            </p:txBody>
          </p:sp>
          <p:sp>
            <p:nvSpPr>
              <p:cNvPr id="20" name="ZoneTexte 19">
                <a:extLst>
                  <a:ext uri="{FF2B5EF4-FFF2-40B4-BE49-F238E27FC236}">
                    <a16:creationId xmlns="" xmlns:a16="http://schemas.microsoft.com/office/drawing/2014/main" id="{8C3F96EC-C22A-44B3-B39B-6C4F79DBC674}"/>
                  </a:ext>
                </a:extLst>
              </p:cNvPr>
              <p:cNvSpPr txBox="1"/>
              <p:nvPr/>
            </p:nvSpPr>
            <p:spPr>
              <a:xfrm>
                <a:off x="1976597" y="736600"/>
                <a:ext cx="7719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200" b="1" dirty="0"/>
                  <a:t>Δ</a:t>
                </a:r>
                <a:r>
                  <a:rPr lang="fr-FR" sz="1200" b="1" i="1" dirty="0"/>
                  <a:t>PaKmt1</a:t>
                </a:r>
              </a:p>
            </p:txBody>
          </p:sp>
          <p:sp>
            <p:nvSpPr>
              <p:cNvPr id="21" name="ZoneTexte 20">
                <a:extLst>
                  <a:ext uri="{FF2B5EF4-FFF2-40B4-BE49-F238E27FC236}">
                    <a16:creationId xmlns="" xmlns:a16="http://schemas.microsoft.com/office/drawing/2014/main" id="{94BB2A30-3256-4E6E-A6D4-9EC0D3F84F27}"/>
                  </a:ext>
                </a:extLst>
              </p:cNvPr>
              <p:cNvSpPr txBox="1"/>
              <p:nvPr/>
            </p:nvSpPr>
            <p:spPr>
              <a:xfrm>
                <a:off x="3340847" y="736600"/>
                <a:ext cx="7719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200" b="1" dirty="0"/>
                  <a:t>Δ</a:t>
                </a:r>
                <a:r>
                  <a:rPr lang="fr-FR" sz="1200" b="1" i="1" dirty="0"/>
                  <a:t>PaKmt6</a:t>
                </a:r>
              </a:p>
            </p:txBody>
          </p:sp>
          <p:cxnSp>
            <p:nvCxnSpPr>
              <p:cNvPr id="28" name="Connecteur droit 27">
                <a:extLst>
                  <a:ext uri="{FF2B5EF4-FFF2-40B4-BE49-F238E27FC236}">
                    <a16:creationId xmlns="" xmlns:a16="http://schemas.microsoft.com/office/drawing/2014/main" id="{230C2D36-42A7-4A91-9754-974DFA0295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1596" y="1017366"/>
                <a:ext cx="1271276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5" name="ZoneTexte 34">
                <a:extLst>
                  <a:ext uri="{FF2B5EF4-FFF2-40B4-BE49-F238E27FC236}">
                    <a16:creationId xmlns="" xmlns:a16="http://schemas.microsoft.com/office/drawing/2014/main" id="{439EEBA9-20C0-45E1-A01F-B1BDB697EAA4}"/>
                  </a:ext>
                </a:extLst>
              </p:cNvPr>
              <p:cNvSpPr txBox="1"/>
              <p:nvPr/>
            </p:nvSpPr>
            <p:spPr>
              <a:xfrm>
                <a:off x="337434" y="992837"/>
                <a:ext cx="75105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100" b="1" dirty="0"/>
                  <a:t>H3K4me3</a:t>
                </a:r>
              </a:p>
            </p:txBody>
          </p:sp>
          <p:sp>
            <p:nvSpPr>
              <p:cNvPr id="37" name="ZoneTexte 36">
                <a:extLst>
                  <a:ext uri="{FF2B5EF4-FFF2-40B4-BE49-F238E27FC236}">
                    <a16:creationId xmlns="" xmlns:a16="http://schemas.microsoft.com/office/drawing/2014/main" id="{0AE593EE-E086-4B86-81FD-FD42EEDF7F85}"/>
                  </a:ext>
                </a:extLst>
              </p:cNvPr>
              <p:cNvSpPr txBox="1"/>
              <p:nvPr/>
            </p:nvSpPr>
            <p:spPr>
              <a:xfrm>
                <a:off x="965951" y="988930"/>
                <a:ext cx="82255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100" b="1" dirty="0"/>
                  <a:t>H3K27me3</a:t>
                </a:r>
              </a:p>
            </p:txBody>
          </p:sp>
          <p:sp>
            <p:nvSpPr>
              <p:cNvPr id="58" name="ZoneTexte 57">
                <a:extLst>
                  <a:ext uri="{FF2B5EF4-FFF2-40B4-BE49-F238E27FC236}">
                    <a16:creationId xmlns="" xmlns:a16="http://schemas.microsoft.com/office/drawing/2014/main" id="{439EEBA9-20C0-45E1-A01F-B1BDB697EAA4}"/>
                  </a:ext>
                </a:extLst>
              </p:cNvPr>
              <p:cNvSpPr txBox="1"/>
              <p:nvPr/>
            </p:nvSpPr>
            <p:spPr>
              <a:xfrm>
                <a:off x="1669224" y="990698"/>
                <a:ext cx="75105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100" b="1" dirty="0"/>
                  <a:t>H3K4me3</a:t>
                </a:r>
              </a:p>
            </p:txBody>
          </p:sp>
          <p:sp>
            <p:nvSpPr>
              <p:cNvPr id="59" name="ZoneTexte 58">
                <a:extLst>
                  <a:ext uri="{FF2B5EF4-FFF2-40B4-BE49-F238E27FC236}">
                    <a16:creationId xmlns="" xmlns:a16="http://schemas.microsoft.com/office/drawing/2014/main" id="{0AE593EE-E086-4B86-81FD-FD42EEDF7F85}"/>
                  </a:ext>
                </a:extLst>
              </p:cNvPr>
              <p:cNvSpPr txBox="1"/>
              <p:nvPr/>
            </p:nvSpPr>
            <p:spPr>
              <a:xfrm>
                <a:off x="2307266" y="991861"/>
                <a:ext cx="82255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100" b="1" dirty="0"/>
                  <a:t>H3K27me3</a:t>
                </a:r>
              </a:p>
            </p:txBody>
          </p:sp>
          <p:sp>
            <p:nvSpPr>
              <p:cNvPr id="64" name="ZoneTexte 63">
                <a:extLst>
                  <a:ext uri="{FF2B5EF4-FFF2-40B4-BE49-F238E27FC236}">
                    <a16:creationId xmlns="" xmlns:a16="http://schemas.microsoft.com/office/drawing/2014/main" id="{439EEBA9-20C0-45E1-A01F-B1BDB697EAA4}"/>
                  </a:ext>
                </a:extLst>
              </p:cNvPr>
              <p:cNvSpPr txBox="1"/>
              <p:nvPr/>
            </p:nvSpPr>
            <p:spPr>
              <a:xfrm>
                <a:off x="3033104" y="986419"/>
                <a:ext cx="75105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100" b="1" dirty="0"/>
                  <a:t>H3K4me3</a:t>
                </a:r>
              </a:p>
            </p:txBody>
          </p:sp>
          <p:sp>
            <p:nvSpPr>
              <p:cNvPr id="65" name="ZoneTexte 64">
                <a:extLst>
                  <a:ext uri="{FF2B5EF4-FFF2-40B4-BE49-F238E27FC236}">
                    <a16:creationId xmlns="" xmlns:a16="http://schemas.microsoft.com/office/drawing/2014/main" id="{0AE593EE-E086-4B86-81FD-FD42EEDF7F85}"/>
                  </a:ext>
                </a:extLst>
              </p:cNvPr>
              <p:cNvSpPr txBox="1"/>
              <p:nvPr/>
            </p:nvSpPr>
            <p:spPr>
              <a:xfrm>
                <a:off x="3664355" y="988466"/>
                <a:ext cx="82255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100" b="1" dirty="0"/>
                  <a:t>H3K27me3</a:t>
                </a:r>
              </a:p>
            </p:txBody>
          </p:sp>
          <p:cxnSp>
            <p:nvCxnSpPr>
              <p:cNvPr id="70" name="Connecteur droit 69">
                <a:extLst>
                  <a:ext uri="{FF2B5EF4-FFF2-40B4-BE49-F238E27FC236}">
                    <a16:creationId xmlns="" xmlns:a16="http://schemas.microsoft.com/office/drawing/2014/main" id="{230C2D36-42A7-4A91-9754-974DFA0295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55612" y="1018966"/>
                <a:ext cx="1271276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71" name="Connecteur droit 70">
                <a:extLst>
                  <a:ext uri="{FF2B5EF4-FFF2-40B4-BE49-F238E27FC236}">
                    <a16:creationId xmlns="" xmlns:a16="http://schemas.microsoft.com/office/drawing/2014/main" id="{230C2D36-42A7-4A91-9754-974DFA0295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33073" y="1018965"/>
                <a:ext cx="1271276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0" name="ZoneTexte 179">
                <a:extLst>
                  <a:ext uri="{FF2B5EF4-FFF2-40B4-BE49-F238E27FC236}">
                    <a16:creationId xmlns="" xmlns:a16="http://schemas.microsoft.com/office/drawing/2014/main" id="{8C3F96EC-C22A-44B3-B39B-6C4F79DBC674}"/>
                  </a:ext>
                </a:extLst>
              </p:cNvPr>
              <p:cNvSpPr txBox="1"/>
              <p:nvPr/>
            </p:nvSpPr>
            <p:spPr>
              <a:xfrm>
                <a:off x="2130030" y="490962"/>
                <a:ext cx="51110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dirty="0" smtClean="0"/>
                  <a:t>CDS</a:t>
                </a:r>
                <a:endParaRPr lang="fr-FR" sz="1400" b="1" i="1" dirty="0"/>
              </a:p>
            </p:txBody>
          </p:sp>
        </p:grpSp>
        <p:grpSp>
          <p:nvGrpSpPr>
            <p:cNvPr id="103" name="Grouper 102"/>
            <p:cNvGrpSpPr/>
            <p:nvPr/>
          </p:nvGrpSpPr>
          <p:grpSpPr>
            <a:xfrm>
              <a:off x="584466" y="4303262"/>
              <a:ext cx="750249" cy="559831"/>
              <a:chOff x="324039" y="4205488"/>
              <a:chExt cx="750249" cy="559831"/>
            </a:xfrm>
          </p:grpSpPr>
          <p:sp>
            <p:nvSpPr>
              <p:cNvPr id="82" name="ZoneTexte 81"/>
              <p:cNvSpPr txBox="1"/>
              <p:nvPr/>
            </p:nvSpPr>
            <p:spPr>
              <a:xfrm rot="16200000">
                <a:off x="284010" y="4253418"/>
                <a:ext cx="299350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-1</a:t>
                </a:r>
                <a:endParaRPr lang="fr-FR" sz="1100" b="1" dirty="0"/>
              </a:p>
            </p:txBody>
          </p:sp>
          <p:sp>
            <p:nvSpPr>
              <p:cNvPr id="83" name="ZoneTexte 82"/>
              <p:cNvSpPr txBox="1"/>
              <p:nvPr/>
            </p:nvSpPr>
            <p:spPr>
              <a:xfrm rot="16200000">
                <a:off x="801433" y="4261045"/>
                <a:ext cx="326419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+1</a:t>
                </a:r>
                <a:endParaRPr lang="fr-FR" sz="1100" b="1" dirty="0"/>
              </a:p>
            </p:txBody>
          </p:sp>
          <p:sp>
            <p:nvSpPr>
              <p:cNvPr id="84" name="ZoneTexte 83"/>
              <p:cNvSpPr txBox="1"/>
              <p:nvPr/>
            </p:nvSpPr>
            <p:spPr>
              <a:xfrm rot="16200000">
                <a:off x="543005" y="4320905"/>
                <a:ext cx="49244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STOP</a:t>
                </a:r>
                <a:endParaRPr lang="fr-FR" sz="1100" b="1" dirty="0"/>
              </a:p>
            </p:txBody>
          </p:sp>
          <p:sp>
            <p:nvSpPr>
              <p:cNvPr id="102" name="ZoneTexte 101"/>
              <p:cNvSpPr txBox="1"/>
              <p:nvPr/>
            </p:nvSpPr>
            <p:spPr>
              <a:xfrm rot="16200000">
                <a:off x="292314" y="4356233"/>
                <a:ext cx="55656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START</a:t>
                </a:r>
                <a:endParaRPr lang="fr-FR" sz="1100" b="1" dirty="0"/>
              </a:p>
            </p:txBody>
          </p:sp>
        </p:grpSp>
        <p:grpSp>
          <p:nvGrpSpPr>
            <p:cNvPr id="104" name="Grouper 103"/>
            <p:cNvGrpSpPr/>
            <p:nvPr/>
          </p:nvGrpSpPr>
          <p:grpSpPr>
            <a:xfrm>
              <a:off x="1272649" y="4306586"/>
              <a:ext cx="750249" cy="559831"/>
              <a:chOff x="324039" y="4205488"/>
              <a:chExt cx="750249" cy="559831"/>
            </a:xfrm>
          </p:grpSpPr>
          <p:sp>
            <p:nvSpPr>
              <p:cNvPr id="105" name="ZoneTexte 104"/>
              <p:cNvSpPr txBox="1"/>
              <p:nvPr/>
            </p:nvSpPr>
            <p:spPr>
              <a:xfrm rot="16200000">
                <a:off x="284010" y="4253418"/>
                <a:ext cx="299350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-1</a:t>
                </a:r>
                <a:endParaRPr lang="fr-FR" sz="1100" b="1" dirty="0"/>
              </a:p>
            </p:txBody>
          </p:sp>
          <p:sp>
            <p:nvSpPr>
              <p:cNvPr id="106" name="ZoneTexte 105"/>
              <p:cNvSpPr txBox="1"/>
              <p:nvPr/>
            </p:nvSpPr>
            <p:spPr>
              <a:xfrm rot="16200000">
                <a:off x="801433" y="4261045"/>
                <a:ext cx="326419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+1</a:t>
                </a:r>
                <a:endParaRPr lang="fr-FR" sz="1100" b="1" dirty="0"/>
              </a:p>
            </p:txBody>
          </p:sp>
          <p:sp>
            <p:nvSpPr>
              <p:cNvPr id="107" name="ZoneTexte 106"/>
              <p:cNvSpPr txBox="1"/>
              <p:nvPr/>
            </p:nvSpPr>
            <p:spPr>
              <a:xfrm rot="16200000">
                <a:off x="543005" y="4320905"/>
                <a:ext cx="49244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STOP</a:t>
                </a:r>
                <a:endParaRPr lang="fr-FR" sz="1100" b="1" dirty="0"/>
              </a:p>
            </p:txBody>
          </p:sp>
          <p:sp>
            <p:nvSpPr>
              <p:cNvPr id="108" name="ZoneTexte 107"/>
              <p:cNvSpPr txBox="1"/>
              <p:nvPr/>
            </p:nvSpPr>
            <p:spPr>
              <a:xfrm rot="16200000">
                <a:off x="292314" y="4356233"/>
                <a:ext cx="55656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START</a:t>
                </a:r>
                <a:endParaRPr lang="fr-FR" sz="1100" b="1" dirty="0"/>
              </a:p>
            </p:txBody>
          </p:sp>
        </p:grpSp>
        <p:grpSp>
          <p:nvGrpSpPr>
            <p:cNvPr id="109" name="Grouper 108"/>
            <p:cNvGrpSpPr/>
            <p:nvPr/>
          </p:nvGrpSpPr>
          <p:grpSpPr>
            <a:xfrm>
              <a:off x="1930922" y="4303262"/>
              <a:ext cx="750249" cy="559831"/>
              <a:chOff x="324039" y="4205488"/>
              <a:chExt cx="750249" cy="559831"/>
            </a:xfrm>
          </p:grpSpPr>
          <p:sp>
            <p:nvSpPr>
              <p:cNvPr id="110" name="ZoneTexte 109"/>
              <p:cNvSpPr txBox="1"/>
              <p:nvPr/>
            </p:nvSpPr>
            <p:spPr>
              <a:xfrm rot="16200000">
                <a:off x="284010" y="4253418"/>
                <a:ext cx="299350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-1</a:t>
                </a:r>
                <a:endParaRPr lang="fr-FR" sz="1100" b="1" dirty="0"/>
              </a:p>
            </p:txBody>
          </p:sp>
          <p:sp>
            <p:nvSpPr>
              <p:cNvPr id="111" name="ZoneTexte 110"/>
              <p:cNvSpPr txBox="1"/>
              <p:nvPr/>
            </p:nvSpPr>
            <p:spPr>
              <a:xfrm rot="16200000">
                <a:off x="801433" y="4261045"/>
                <a:ext cx="326419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+1</a:t>
                </a:r>
                <a:endParaRPr lang="fr-FR" sz="1100" b="1" dirty="0"/>
              </a:p>
            </p:txBody>
          </p:sp>
          <p:sp>
            <p:nvSpPr>
              <p:cNvPr id="112" name="ZoneTexte 111"/>
              <p:cNvSpPr txBox="1"/>
              <p:nvPr/>
            </p:nvSpPr>
            <p:spPr>
              <a:xfrm rot="16200000">
                <a:off x="543005" y="4320905"/>
                <a:ext cx="49244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STOP</a:t>
                </a:r>
                <a:endParaRPr lang="fr-FR" sz="1100" b="1" dirty="0"/>
              </a:p>
            </p:txBody>
          </p:sp>
          <p:sp>
            <p:nvSpPr>
              <p:cNvPr id="113" name="ZoneTexte 112"/>
              <p:cNvSpPr txBox="1"/>
              <p:nvPr/>
            </p:nvSpPr>
            <p:spPr>
              <a:xfrm rot="16200000">
                <a:off x="292314" y="4356233"/>
                <a:ext cx="55656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START</a:t>
                </a:r>
                <a:endParaRPr lang="fr-FR" sz="1100" b="1" dirty="0"/>
              </a:p>
            </p:txBody>
          </p:sp>
        </p:grpSp>
        <p:grpSp>
          <p:nvGrpSpPr>
            <p:cNvPr id="114" name="Grouper 113"/>
            <p:cNvGrpSpPr/>
            <p:nvPr/>
          </p:nvGrpSpPr>
          <p:grpSpPr>
            <a:xfrm>
              <a:off x="2609137" y="4306586"/>
              <a:ext cx="750249" cy="559831"/>
              <a:chOff x="324039" y="4205488"/>
              <a:chExt cx="750249" cy="559831"/>
            </a:xfrm>
          </p:grpSpPr>
          <p:sp>
            <p:nvSpPr>
              <p:cNvPr id="115" name="ZoneTexte 114"/>
              <p:cNvSpPr txBox="1"/>
              <p:nvPr/>
            </p:nvSpPr>
            <p:spPr>
              <a:xfrm rot="16200000">
                <a:off x="284010" y="4253418"/>
                <a:ext cx="299350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-1</a:t>
                </a:r>
                <a:endParaRPr lang="fr-FR" sz="1100" b="1" dirty="0"/>
              </a:p>
            </p:txBody>
          </p:sp>
          <p:sp>
            <p:nvSpPr>
              <p:cNvPr id="116" name="ZoneTexte 115"/>
              <p:cNvSpPr txBox="1"/>
              <p:nvPr/>
            </p:nvSpPr>
            <p:spPr>
              <a:xfrm rot="16200000">
                <a:off x="801433" y="4261045"/>
                <a:ext cx="326419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+1</a:t>
                </a:r>
                <a:endParaRPr lang="fr-FR" sz="1100" b="1" dirty="0"/>
              </a:p>
            </p:txBody>
          </p:sp>
          <p:sp>
            <p:nvSpPr>
              <p:cNvPr id="117" name="ZoneTexte 116"/>
              <p:cNvSpPr txBox="1"/>
              <p:nvPr/>
            </p:nvSpPr>
            <p:spPr>
              <a:xfrm rot="16200000">
                <a:off x="543005" y="4320905"/>
                <a:ext cx="49244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STOP</a:t>
                </a:r>
                <a:endParaRPr lang="fr-FR" sz="1100" b="1" dirty="0"/>
              </a:p>
            </p:txBody>
          </p:sp>
          <p:sp>
            <p:nvSpPr>
              <p:cNvPr id="118" name="ZoneTexte 117"/>
              <p:cNvSpPr txBox="1"/>
              <p:nvPr/>
            </p:nvSpPr>
            <p:spPr>
              <a:xfrm rot="16200000">
                <a:off x="292314" y="4356233"/>
                <a:ext cx="55656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START</a:t>
                </a:r>
                <a:endParaRPr lang="fr-FR" sz="1100" b="1" dirty="0"/>
              </a:p>
            </p:txBody>
          </p:sp>
        </p:grpSp>
        <p:grpSp>
          <p:nvGrpSpPr>
            <p:cNvPr id="119" name="Grouper 118"/>
            <p:cNvGrpSpPr/>
            <p:nvPr/>
          </p:nvGrpSpPr>
          <p:grpSpPr>
            <a:xfrm>
              <a:off x="3287354" y="4303261"/>
              <a:ext cx="750249" cy="559831"/>
              <a:chOff x="324039" y="4205488"/>
              <a:chExt cx="750249" cy="559831"/>
            </a:xfrm>
          </p:grpSpPr>
          <p:sp>
            <p:nvSpPr>
              <p:cNvPr id="120" name="ZoneTexte 119"/>
              <p:cNvSpPr txBox="1"/>
              <p:nvPr/>
            </p:nvSpPr>
            <p:spPr>
              <a:xfrm rot="16200000">
                <a:off x="284010" y="4253418"/>
                <a:ext cx="299350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-1</a:t>
                </a:r>
                <a:endParaRPr lang="fr-FR" sz="1100" b="1" dirty="0"/>
              </a:p>
            </p:txBody>
          </p:sp>
          <p:sp>
            <p:nvSpPr>
              <p:cNvPr id="121" name="ZoneTexte 120"/>
              <p:cNvSpPr txBox="1"/>
              <p:nvPr/>
            </p:nvSpPr>
            <p:spPr>
              <a:xfrm rot="16200000">
                <a:off x="801433" y="4261045"/>
                <a:ext cx="326419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+1</a:t>
                </a:r>
                <a:endParaRPr lang="fr-FR" sz="1100" b="1" dirty="0"/>
              </a:p>
            </p:txBody>
          </p:sp>
          <p:sp>
            <p:nvSpPr>
              <p:cNvPr id="122" name="ZoneTexte 121"/>
              <p:cNvSpPr txBox="1"/>
              <p:nvPr/>
            </p:nvSpPr>
            <p:spPr>
              <a:xfrm rot="16200000">
                <a:off x="543005" y="4320905"/>
                <a:ext cx="49244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STOP</a:t>
                </a:r>
                <a:endParaRPr lang="fr-FR" sz="1100" b="1" dirty="0"/>
              </a:p>
            </p:txBody>
          </p:sp>
          <p:sp>
            <p:nvSpPr>
              <p:cNvPr id="123" name="ZoneTexte 122"/>
              <p:cNvSpPr txBox="1"/>
              <p:nvPr/>
            </p:nvSpPr>
            <p:spPr>
              <a:xfrm rot="16200000">
                <a:off x="292314" y="4356233"/>
                <a:ext cx="55656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START</a:t>
                </a:r>
                <a:endParaRPr lang="fr-FR" sz="1100" b="1" dirty="0"/>
              </a:p>
            </p:txBody>
          </p:sp>
        </p:grpSp>
        <p:grpSp>
          <p:nvGrpSpPr>
            <p:cNvPr id="124" name="Grouper 123"/>
            <p:cNvGrpSpPr/>
            <p:nvPr/>
          </p:nvGrpSpPr>
          <p:grpSpPr>
            <a:xfrm>
              <a:off x="3958922" y="4306586"/>
              <a:ext cx="750249" cy="559831"/>
              <a:chOff x="324039" y="4205488"/>
              <a:chExt cx="750249" cy="559831"/>
            </a:xfrm>
          </p:grpSpPr>
          <p:sp>
            <p:nvSpPr>
              <p:cNvPr id="125" name="ZoneTexte 124"/>
              <p:cNvSpPr txBox="1"/>
              <p:nvPr/>
            </p:nvSpPr>
            <p:spPr>
              <a:xfrm rot="16200000">
                <a:off x="284010" y="4253418"/>
                <a:ext cx="299350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-1</a:t>
                </a:r>
                <a:endParaRPr lang="fr-FR" sz="1100" b="1" dirty="0"/>
              </a:p>
            </p:txBody>
          </p:sp>
          <p:sp>
            <p:nvSpPr>
              <p:cNvPr id="126" name="ZoneTexte 125"/>
              <p:cNvSpPr txBox="1"/>
              <p:nvPr/>
            </p:nvSpPr>
            <p:spPr>
              <a:xfrm rot="16200000">
                <a:off x="801433" y="4261045"/>
                <a:ext cx="326419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+1</a:t>
                </a:r>
                <a:endParaRPr lang="fr-FR" sz="1100" b="1" dirty="0"/>
              </a:p>
            </p:txBody>
          </p:sp>
          <p:sp>
            <p:nvSpPr>
              <p:cNvPr id="127" name="ZoneTexte 126"/>
              <p:cNvSpPr txBox="1"/>
              <p:nvPr/>
            </p:nvSpPr>
            <p:spPr>
              <a:xfrm rot="16200000">
                <a:off x="543005" y="4320905"/>
                <a:ext cx="49244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STOP</a:t>
                </a:r>
                <a:endParaRPr lang="fr-FR" sz="1100" b="1" dirty="0"/>
              </a:p>
            </p:txBody>
          </p:sp>
          <p:sp>
            <p:nvSpPr>
              <p:cNvPr id="128" name="ZoneTexte 127"/>
              <p:cNvSpPr txBox="1"/>
              <p:nvPr/>
            </p:nvSpPr>
            <p:spPr>
              <a:xfrm rot="16200000">
                <a:off x="292314" y="4356233"/>
                <a:ext cx="55656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START</a:t>
                </a:r>
                <a:endParaRPr lang="fr-FR" sz="1100" b="1" dirty="0"/>
              </a:p>
            </p:txBody>
          </p:sp>
        </p:grpSp>
        <p:pic>
          <p:nvPicPr>
            <p:cNvPr id="154" name="Image 153">
              <a:extLst>
                <a:ext uri="{FF2B5EF4-FFF2-40B4-BE49-F238E27FC236}">
                  <a16:creationId xmlns="" xmlns:a16="http://schemas.microsoft.com/office/drawing/2014/main" id="{02509A5C-2358-4994-B048-9D11EA9549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3" t="13771" r="5893" b="68508"/>
            <a:stretch/>
          </p:blipFill>
          <p:spPr>
            <a:xfrm>
              <a:off x="633057" y="1492339"/>
              <a:ext cx="4003464" cy="641762"/>
            </a:xfrm>
            <a:prstGeom prst="rect">
              <a:avLst/>
            </a:prstGeom>
          </p:spPr>
        </p:pic>
        <p:sp>
          <p:nvSpPr>
            <p:cNvPr id="60" name="ZoneTexte 59"/>
            <p:cNvSpPr txBox="1"/>
            <p:nvPr/>
          </p:nvSpPr>
          <p:spPr>
            <a:xfrm>
              <a:off x="358335" y="1819078"/>
              <a:ext cx="3406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200" b="1" kern="0" dirty="0">
                  <a:solidFill>
                    <a:sysClr val="windowText" lastClr="000000"/>
                  </a:solidFill>
                </a:rPr>
                <a:t>2</a:t>
              </a:r>
              <a:r>
                <a:rPr kumimoji="0" lang="fr-F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0</a:t>
              </a:r>
              <a:endPara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5" name="ZoneTexte 154"/>
            <p:cNvSpPr txBox="1"/>
            <p:nvPr/>
          </p:nvSpPr>
          <p:spPr>
            <a:xfrm>
              <a:off x="356531" y="1671543"/>
              <a:ext cx="3406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200" b="1" kern="0" dirty="0" smtClean="0">
                  <a:solidFill>
                    <a:sysClr val="windowText" lastClr="000000"/>
                  </a:solidFill>
                </a:rPr>
                <a:t>4</a:t>
              </a:r>
              <a:r>
                <a:rPr kumimoji="0" lang="fr-F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0</a:t>
              </a:r>
              <a:endPara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6" name="ZoneTexte 155"/>
            <p:cNvSpPr txBox="1"/>
            <p:nvPr/>
          </p:nvSpPr>
          <p:spPr>
            <a:xfrm>
              <a:off x="358451" y="1515058"/>
              <a:ext cx="3406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200" b="1" kern="0" dirty="0" smtClean="0">
                  <a:solidFill>
                    <a:sysClr val="windowText" lastClr="000000"/>
                  </a:solidFill>
                </a:rPr>
                <a:t>6</a:t>
              </a:r>
              <a:r>
                <a:rPr kumimoji="0" lang="fr-F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0</a:t>
              </a:r>
              <a:endPara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83" name="Rectangle 182"/>
          <p:cNvSpPr/>
          <p:nvPr/>
        </p:nvSpPr>
        <p:spPr>
          <a:xfrm>
            <a:off x="1" y="6560"/>
            <a:ext cx="862322" cy="400384"/>
          </a:xfrm>
          <a:prstGeom prst="rect">
            <a:avLst/>
          </a:prstGeom>
        </p:spPr>
        <p:txBody>
          <a:bodyPr wrap="none" lIns="122191" tIns="61096" rIns="122191" bIns="61096">
            <a:spAutoFit/>
          </a:bodyPr>
          <a:lstStyle/>
          <a:p>
            <a:r>
              <a:rPr lang="fr-FR" sz="1800" b="1" dirty="0" smtClean="0"/>
              <a:t>Fig</a:t>
            </a:r>
            <a:r>
              <a:rPr lang="fr-FR" b="1" dirty="0" smtClean="0"/>
              <a:t>. S9</a:t>
            </a:r>
            <a:endParaRPr lang="en-US" sz="1800" b="1" dirty="0"/>
          </a:p>
        </p:txBody>
      </p:sp>
      <p:grpSp>
        <p:nvGrpSpPr>
          <p:cNvPr id="2" name="Grouper 1"/>
          <p:cNvGrpSpPr/>
          <p:nvPr/>
        </p:nvGrpSpPr>
        <p:grpSpPr>
          <a:xfrm>
            <a:off x="4948353" y="444867"/>
            <a:ext cx="4706678" cy="3985260"/>
            <a:chOff x="4948353" y="758811"/>
            <a:chExt cx="4706678" cy="3985260"/>
          </a:xfrm>
        </p:grpSpPr>
        <p:pic>
          <p:nvPicPr>
            <p:cNvPr id="31" name="Image 30" descr="Une image contenant bâtiment&#10;&#10;Description générée automatiquement">
              <a:extLst>
                <a:ext uri="{FF2B5EF4-FFF2-40B4-BE49-F238E27FC236}">
                  <a16:creationId xmlns="" xmlns:a16="http://schemas.microsoft.com/office/drawing/2014/main" id="{65E49279-C00E-4DB8-9240-68C4A39AC7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5" t="32844" r="5725" b="5302"/>
            <a:stretch/>
          </p:blipFill>
          <p:spPr>
            <a:xfrm>
              <a:off x="5211458" y="2174258"/>
              <a:ext cx="3988893" cy="2227719"/>
            </a:xfrm>
            <a:prstGeom prst="rect">
              <a:avLst/>
            </a:prstGeom>
          </p:spPr>
        </p:pic>
        <p:pic>
          <p:nvPicPr>
            <p:cNvPr id="51" name="Image 50">
              <a:extLst>
                <a:ext uri="{FF2B5EF4-FFF2-40B4-BE49-F238E27FC236}">
                  <a16:creationId xmlns="" xmlns:a16="http://schemas.microsoft.com/office/drawing/2014/main" id="{2BCEEE54-5711-4ED8-9354-E3CD750902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131" t="32905" r="4986" b="5176"/>
            <a:stretch/>
          </p:blipFill>
          <p:spPr>
            <a:xfrm>
              <a:off x="9267164" y="2170906"/>
              <a:ext cx="119085" cy="2243813"/>
            </a:xfrm>
            <a:prstGeom prst="rect">
              <a:avLst/>
            </a:prstGeom>
          </p:spPr>
        </p:pic>
        <p:sp>
          <p:nvSpPr>
            <p:cNvPr id="52" name="ZoneTexte 51"/>
            <p:cNvSpPr txBox="1"/>
            <p:nvPr/>
          </p:nvSpPr>
          <p:spPr>
            <a:xfrm>
              <a:off x="9314373" y="3842139"/>
              <a:ext cx="3406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10</a:t>
              </a:r>
              <a:endPara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9314373" y="3454869"/>
              <a:ext cx="3406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200" b="1" kern="0" dirty="0">
                  <a:solidFill>
                    <a:sysClr val="windowText" lastClr="000000"/>
                  </a:solidFill>
                </a:rPr>
                <a:t>2</a:t>
              </a:r>
              <a:r>
                <a:rPr kumimoji="0" lang="fr-F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0</a:t>
              </a:r>
              <a:endPara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9314373" y="3073294"/>
              <a:ext cx="3406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200" b="1" kern="0" noProof="0" dirty="0" smtClean="0">
                  <a:solidFill>
                    <a:sysClr val="windowText" lastClr="000000"/>
                  </a:solidFill>
                </a:rPr>
                <a:t>3</a:t>
              </a:r>
              <a:r>
                <a:rPr kumimoji="0" lang="fr-F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0</a:t>
              </a:r>
              <a:endPara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9308678" y="2680329"/>
              <a:ext cx="3406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200" b="1" kern="0" dirty="0">
                  <a:solidFill>
                    <a:sysClr val="windowText" lastClr="000000"/>
                  </a:solidFill>
                </a:rPr>
                <a:t>4</a:t>
              </a:r>
              <a:r>
                <a:rPr kumimoji="0" lang="fr-F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0</a:t>
              </a:r>
              <a:endPara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9308678" y="2287364"/>
              <a:ext cx="3406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200" b="1" kern="0" noProof="0" dirty="0" smtClean="0">
                  <a:solidFill>
                    <a:sysClr val="windowText" lastClr="000000"/>
                  </a:solidFill>
                </a:rPr>
                <a:t>5</a:t>
              </a:r>
              <a:r>
                <a:rPr kumimoji="0" lang="fr-F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0</a:t>
              </a:r>
              <a:endPara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133" name="Grouper 132"/>
            <p:cNvGrpSpPr/>
            <p:nvPr/>
          </p:nvGrpSpPr>
          <p:grpSpPr>
            <a:xfrm>
              <a:off x="5162915" y="4308467"/>
              <a:ext cx="752400" cy="435592"/>
              <a:chOff x="4718158" y="4117593"/>
              <a:chExt cx="752400" cy="435592"/>
            </a:xfrm>
          </p:grpSpPr>
          <p:sp>
            <p:nvSpPr>
              <p:cNvPr id="129" name="ZoneTexte 128"/>
              <p:cNvSpPr txBox="1"/>
              <p:nvPr/>
            </p:nvSpPr>
            <p:spPr>
              <a:xfrm rot="16200000">
                <a:off x="4623542" y="4218116"/>
                <a:ext cx="408523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-0.2</a:t>
                </a:r>
                <a:endParaRPr lang="fr-FR" sz="1100" b="1" dirty="0"/>
              </a:p>
            </p:txBody>
          </p:sp>
          <p:sp>
            <p:nvSpPr>
              <p:cNvPr id="130" name="ZoneTexte 129"/>
              <p:cNvSpPr txBox="1"/>
              <p:nvPr/>
            </p:nvSpPr>
            <p:spPr>
              <a:xfrm rot="16200000">
                <a:off x="4950079" y="4137876"/>
                <a:ext cx="25616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0</a:t>
                </a:r>
                <a:endParaRPr lang="fr-FR" sz="1100" b="1" dirty="0"/>
              </a:p>
            </p:txBody>
          </p:sp>
          <p:sp>
            <p:nvSpPr>
              <p:cNvPr id="131" name="ZoneTexte 130"/>
              <p:cNvSpPr txBox="1"/>
              <p:nvPr/>
            </p:nvSpPr>
            <p:spPr>
              <a:xfrm rot="16200000">
                <a:off x="5143117" y="4225743"/>
                <a:ext cx="435592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+0.2</a:t>
                </a:r>
                <a:endParaRPr lang="fr-FR" sz="1100" b="1" dirty="0"/>
              </a:p>
            </p:txBody>
          </p:sp>
        </p:grpSp>
        <p:grpSp>
          <p:nvGrpSpPr>
            <p:cNvPr id="134" name="Grouper 133"/>
            <p:cNvGrpSpPr/>
            <p:nvPr/>
          </p:nvGrpSpPr>
          <p:grpSpPr>
            <a:xfrm>
              <a:off x="5835917" y="4308471"/>
              <a:ext cx="752400" cy="435592"/>
              <a:chOff x="4718158" y="4117593"/>
              <a:chExt cx="752400" cy="435592"/>
            </a:xfrm>
          </p:grpSpPr>
          <p:sp>
            <p:nvSpPr>
              <p:cNvPr id="135" name="ZoneTexte 134"/>
              <p:cNvSpPr txBox="1"/>
              <p:nvPr/>
            </p:nvSpPr>
            <p:spPr>
              <a:xfrm rot="16200000">
                <a:off x="4623542" y="4218116"/>
                <a:ext cx="408523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-0.2</a:t>
                </a:r>
                <a:endParaRPr lang="fr-FR" sz="1100" b="1" dirty="0"/>
              </a:p>
            </p:txBody>
          </p:sp>
          <p:sp>
            <p:nvSpPr>
              <p:cNvPr id="136" name="ZoneTexte 135"/>
              <p:cNvSpPr txBox="1"/>
              <p:nvPr/>
            </p:nvSpPr>
            <p:spPr>
              <a:xfrm rot="16200000">
                <a:off x="4950079" y="4137876"/>
                <a:ext cx="25616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0</a:t>
                </a:r>
                <a:endParaRPr lang="fr-FR" sz="1100" b="1" dirty="0"/>
              </a:p>
            </p:txBody>
          </p:sp>
          <p:sp>
            <p:nvSpPr>
              <p:cNvPr id="137" name="ZoneTexte 136"/>
              <p:cNvSpPr txBox="1"/>
              <p:nvPr/>
            </p:nvSpPr>
            <p:spPr>
              <a:xfrm rot="16200000">
                <a:off x="5143117" y="4225743"/>
                <a:ext cx="435592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+0.2</a:t>
                </a:r>
                <a:endParaRPr lang="fr-FR" sz="1100" b="1" dirty="0"/>
              </a:p>
            </p:txBody>
          </p:sp>
        </p:grpSp>
        <p:grpSp>
          <p:nvGrpSpPr>
            <p:cNvPr id="138" name="Grouper 137"/>
            <p:cNvGrpSpPr/>
            <p:nvPr/>
          </p:nvGrpSpPr>
          <p:grpSpPr>
            <a:xfrm>
              <a:off x="6508921" y="4304854"/>
              <a:ext cx="752400" cy="435592"/>
              <a:chOff x="4718158" y="4117593"/>
              <a:chExt cx="752400" cy="435592"/>
            </a:xfrm>
          </p:grpSpPr>
          <p:sp>
            <p:nvSpPr>
              <p:cNvPr id="139" name="ZoneTexte 138"/>
              <p:cNvSpPr txBox="1"/>
              <p:nvPr/>
            </p:nvSpPr>
            <p:spPr>
              <a:xfrm rot="16200000">
                <a:off x="4623542" y="4218116"/>
                <a:ext cx="408523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-0.2</a:t>
                </a:r>
                <a:endParaRPr lang="fr-FR" sz="1100" b="1" dirty="0"/>
              </a:p>
            </p:txBody>
          </p:sp>
          <p:sp>
            <p:nvSpPr>
              <p:cNvPr id="140" name="ZoneTexte 139"/>
              <p:cNvSpPr txBox="1"/>
              <p:nvPr/>
            </p:nvSpPr>
            <p:spPr>
              <a:xfrm rot="16200000">
                <a:off x="4950079" y="4137876"/>
                <a:ext cx="25616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0</a:t>
                </a:r>
                <a:endParaRPr lang="fr-FR" sz="1100" b="1" dirty="0"/>
              </a:p>
            </p:txBody>
          </p:sp>
          <p:sp>
            <p:nvSpPr>
              <p:cNvPr id="141" name="ZoneTexte 140"/>
              <p:cNvSpPr txBox="1"/>
              <p:nvPr/>
            </p:nvSpPr>
            <p:spPr>
              <a:xfrm rot="16200000">
                <a:off x="5143117" y="4225743"/>
                <a:ext cx="435592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+0.2</a:t>
                </a:r>
                <a:endParaRPr lang="fr-FR" sz="1100" b="1" dirty="0"/>
              </a:p>
            </p:txBody>
          </p:sp>
        </p:grpSp>
        <p:grpSp>
          <p:nvGrpSpPr>
            <p:cNvPr id="142" name="Grouper 141"/>
            <p:cNvGrpSpPr/>
            <p:nvPr/>
          </p:nvGrpSpPr>
          <p:grpSpPr>
            <a:xfrm>
              <a:off x="7178308" y="4308475"/>
              <a:ext cx="752400" cy="435592"/>
              <a:chOff x="4718158" y="4117593"/>
              <a:chExt cx="752400" cy="435592"/>
            </a:xfrm>
          </p:grpSpPr>
          <p:sp>
            <p:nvSpPr>
              <p:cNvPr id="143" name="ZoneTexte 142"/>
              <p:cNvSpPr txBox="1"/>
              <p:nvPr/>
            </p:nvSpPr>
            <p:spPr>
              <a:xfrm rot="16200000">
                <a:off x="4623542" y="4218116"/>
                <a:ext cx="408523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-0.2</a:t>
                </a:r>
                <a:endParaRPr lang="fr-FR" sz="1100" b="1" dirty="0"/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 rot="16200000">
                <a:off x="4950079" y="4137876"/>
                <a:ext cx="25616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0</a:t>
                </a:r>
                <a:endParaRPr lang="fr-FR" sz="1100" b="1" dirty="0"/>
              </a:p>
            </p:txBody>
          </p:sp>
          <p:sp>
            <p:nvSpPr>
              <p:cNvPr id="145" name="ZoneTexte 144"/>
              <p:cNvSpPr txBox="1"/>
              <p:nvPr/>
            </p:nvSpPr>
            <p:spPr>
              <a:xfrm rot="16200000">
                <a:off x="5143117" y="4225743"/>
                <a:ext cx="435592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+0.2</a:t>
                </a:r>
                <a:endParaRPr lang="fr-FR" sz="1100" b="1" dirty="0"/>
              </a:p>
            </p:txBody>
          </p:sp>
        </p:grpSp>
        <p:grpSp>
          <p:nvGrpSpPr>
            <p:cNvPr id="146" name="Grouper 145"/>
            <p:cNvGrpSpPr/>
            <p:nvPr/>
          </p:nvGrpSpPr>
          <p:grpSpPr>
            <a:xfrm>
              <a:off x="7844075" y="4308477"/>
              <a:ext cx="752400" cy="435592"/>
              <a:chOff x="4718158" y="4117593"/>
              <a:chExt cx="752400" cy="435592"/>
            </a:xfrm>
          </p:grpSpPr>
          <p:sp>
            <p:nvSpPr>
              <p:cNvPr id="147" name="ZoneTexte 146"/>
              <p:cNvSpPr txBox="1"/>
              <p:nvPr/>
            </p:nvSpPr>
            <p:spPr>
              <a:xfrm rot="16200000">
                <a:off x="4623542" y="4218116"/>
                <a:ext cx="408523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-0.2</a:t>
                </a:r>
                <a:endParaRPr lang="fr-FR" sz="1100" b="1" dirty="0"/>
              </a:p>
            </p:txBody>
          </p:sp>
          <p:sp>
            <p:nvSpPr>
              <p:cNvPr id="148" name="ZoneTexte 147"/>
              <p:cNvSpPr txBox="1"/>
              <p:nvPr/>
            </p:nvSpPr>
            <p:spPr>
              <a:xfrm rot="16200000">
                <a:off x="4950079" y="4137876"/>
                <a:ext cx="25616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0</a:t>
                </a:r>
                <a:endParaRPr lang="fr-FR" sz="1100" b="1" dirty="0"/>
              </a:p>
            </p:txBody>
          </p:sp>
          <p:sp>
            <p:nvSpPr>
              <p:cNvPr id="149" name="ZoneTexte 148"/>
              <p:cNvSpPr txBox="1"/>
              <p:nvPr/>
            </p:nvSpPr>
            <p:spPr>
              <a:xfrm rot="16200000">
                <a:off x="5143117" y="4225743"/>
                <a:ext cx="435592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+0.2</a:t>
                </a:r>
                <a:endParaRPr lang="fr-FR" sz="1100" b="1" dirty="0"/>
              </a:p>
            </p:txBody>
          </p:sp>
        </p:grpSp>
        <p:grpSp>
          <p:nvGrpSpPr>
            <p:cNvPr id="150" name="Grouper 149"/>
            <p:cNvGrpSpPr/>
            <p:nvPr/>
          </p:nvGrpSpPr>
          <p:grpSpPr>
            <a:xfrm>
              <a:off x="8513464" y="4308479"/>
              <a:ext cx="752400" cy="435592"/>
              <a:chOff x="4718158" y="4117593"/>
              <a:chExt cx="752400" cy="435592"/>
            </a:xfrm>
          </p:grpSpPr>
          <p:sp>
            <p:nvSpPr>
              <p:cNvPr id="151" name="ZoneTexte 150"/>
              <p:cNvSpPr txBox="1"/>
              <p:nvPr/>
            </p:nvSpPr>
            <p:spPr>
              <a:xfrm rot="16200000">
                <a:off x="4623542" y="4218116"/>
                <a:ext cx="408523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-0.2</a:t>
                </a:r>
                <a:endParaRPr lang="fr-FR" sz="1100" b="1" dirty="0"/>
              </a:p>
            </p:txBody>
          </p:sp>
          <p:sp>
            <p:nvSpPr>
              <p:cNvPr id="152" name="ZoneTexte 151"/>
              <p:cNvSpPr txBox="1"/>
              <p:nvPr/>
            </p:nvSpPr>
            <p:spPr>
              <a:xfrm rot="16200000">
                <a:off x="4950079" y="4137876"/>
                <a:ext cx="25616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100" b="1" dirty="0" smtClean="0"/>
                  <a:t>0</a:t>
                </a:r>
                <a:endParaRPr lang="fr-FR" sz="1100" b="1" dirty="0"/>
              </a:p>
            </p:txBody>
          </p:sp>
          <p:sp>
            <p:nvSpPr>
              <p:cNvPr id="153" name="ZoneTexte 152"/>
              <p:cNvSpPr txBox="1"/>
              <p:nvPr/>
            </p:nvSpPr>
            <p:spPr>
              <a:xfrm rot="16200000">
                <a:off x="5143117" y="4225743"/>
                <a:ext cx="435592" cy="2192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lnSpc>
                    <a:spcPct val="70000"/>
                  </a:lnSpc>
                </a:pPr>
                <a:r>
                  <a:rPr lang="fr-FR" sz="1100" b="1" dirty="0" smtClean="0"/>
                  <a:t>+0.2</a:t>
                </a:r>
                <a:endParaRPr lang="fr-FR" sz="1100" b="1" dirty="0"/>
              </a:p>
            </p:txBody>
          </p:sp>
        </p:grpSp>
        <p:pic>
          <p:nvPicPr>
            <p:cNvPr id="157" name="Image 156" descr="Une image contenant bâtiment&#10;&#10;Description générée automatiquement">
              <a:extLst>
                <a:ext uri="{FF2B5EF4-FFF2-40B4-BE49-F238E27FC236}">
                  <a16:creationId xmlns="" xmlns:a16="http://schemas.microsoft.com/office/drawing/2014/main" id="{65E49279-C00E-4DB8-9240-68C4A39AC7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4" t="13809" r="5745" b="68562"/>
            <a:stretch/>
          </p:blipFill>
          <p:spPr>
            <a:xfrm>
              <a:off x="5189200" y="1499271"/>
              <a:ext cx="4003772" cy="634576"/>
            </a:xfrm>
            <a:prstGeom prst="rect">
              <a:avLst/>
            </a:prstGeom>
          </p:spPr>
        </p:pic>
        <p:grpSp>
          <p:nvGrpSpPr>
            <p:cNvPr id="160" name="Grouper 159"/>
            <p:cNvGrpSpPr/>
            <p:nvPr/>
          </p:nvGrpSpPr>
          <p:grpSpPr>
            <a:xfrm>
              <a:off x="5157847" y="758811"/>
              <a:ext cx="4149476" cy="775799"/>
              <a:chOff x="337434" y="478648"/>
              <a:chExt cx="4149476" cy="775799"/>
            </a:xfrm>
          </p:grpSpPr>
          <p:sp>
            <p:nvSpPr>
              <p:cNvPr id="161" name="ZoneTexte 160">
                <a:extLst>
                  <a:ext uri="{FF2B5EF4-FFF2-40B4-BE49-F238E27FC236}">
                    <a16:creationId xmlns="" xmlns:a16="http://schemas.microsoft.com/office/drawing/2014/main" id="{F987A53B-9041-4287-BC7E-4055EC6E4642}"/>
                  </a:ext>
                </a:extLst>
              </p:cNvPr>
              <p:cNvSpPr txBox="1"/>
              <p:nvPr/>
            </p:nvSpPr>
            <p:spPr>
              <a:xfrm>
                <a:off x="832585" y="736600"/>
                <a:ext cx="40107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b="1" dirty="0"/>
                  <a:t>WT</a:t>
                </a:r>
              </a:p>
            </p:txBody>
          </p:sp>
          <p:sp>
            <p:nvSpPr>
              <p:cNvPr id="162" name="ZoneTexte 161">
                <a:extLst>
                  <a:ext uri="{FF2B5EF4-FFF2-40B4-BE49-F238E27FC236}">
                    <a16:creationId xmlns="" xmlns:a16="http://schemas.microsoft.com/office/drawing/2014/main" id="{8C3F96EC-C22A-44B3-B39B-6C4F79DBC674}"/>
                  </a:ext>
                </a:extLst>
              </p:cNvPr>
              <p:cNvSpPr txBox="1"/>
              <p:nvPr/>
            </p:nvSpPr>
            <p:spPr>
              <a:xfrm>
                <a:off x="1976597" y="736600"/>
                <a:ext cx="7719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200" b="1" dirty="0"/>
                  <a:t>Δ</a:t>
                </a:r>
                <a:r>
                  <a:rPr lang="fr-FR" sz="1200" b="1" i="1" dirty="0"/>
                  <a:t>PaKmt1</a:t>
                </a:r>
              </a:p>
            </p:txBody>
          </p:sp>
          <p:sp>
            <p:nvSpPr>
              <p:cNvPr id="163" name="ZoneTexte 162">
                <a:extLst>
                  <a:ext uri="{FF2B5EF4-FFF2-40B4-BE49-F238E27FC236}">
                    <a16:creationId xmlns="" xmlns:a16="http://schemas.microsoft.com/office/drawing/2014/main" id="{94BB2A30-3256-4E6E-A6D4-9EC0D3F84F27}"/>
                  </a:ext>
                </a:extLst>
              </p:cNvPr>
              <p:cNvSpPr txBox="1"/>
              <p:nvPr/>
            </p:nvSpPr>
            <p:spPr>
              <a:xfrm>
                <a:off x="3340847" y="736600"/>
                <a:ext cx="7719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l-GR" sz="1200" b="1" dirty="0"/>
                  <a:t>Δ</a:t>
                </a:r>
                <a:r>
                  <a:rPr lang="fr-FR" sz="1200" b="1" i="1" dirty="0"/>
                  <a:t>PaKmt6</a:t>
                </a:r>
              </a:p>
            </p:txBody>
          </p:sp>
          <p:cxnSp>
            <p:nvCxnSpPr>
              <p:cNvPr id="164" name="Connecteur droit 163">
                <a:extLst>
                  <a:ext uri="{FF2B5EF4-FFF2-40B4-BE49-F238E27FC236}">
                    <a16:creationId xmlns="" xmlns:a16="http://schemas.microsoft.com/office/drawing/2014/main" id="{230C2D36-42A7-4A91-9754-974DFA0295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1596" y="1017366"/>
                <a:ext cx="1271276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5" name="ZoneTexte 164">
                <a:extLst>
                  <a:ext uri="{FF2B5EF4-FFF2-40B4-BE49-F238E27FC236}">
                    <a16:creationId xmlns="" xmlns:a16="http://schemas.microsoft.com/office/drawing/2014/main" id="{439EEBA9-20C0-45E1-A01F-B1BDB697EAA4}"/>
                  </a:ext>
                </a:extLst>
              </p:cNvPr>
              <p:cNvSpPr txBox="1"/>
              <p:nvPr/>
            </p:nvSpPr>
            <p:spPr>
              <a:xfrm>
                <a:off x="337434" y="992837"/>
                <a:ext cx="75105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100" b="1" dirty="0"/>
                  <a:t>H3K4me3</a:t>
                </a:r>
              </a:p>
            </p:txBody>
          </p:sp>
          <p:sp>
            <p:nvSpPr>
              <p:cNvPr id="166" name="ZoneTexte 165">
                <a:extLst>
                  <a:ext uri="{FF2B5EF4-FFF2-40B4-BE49-F238E27FC236}">
                    <a16:creationId xmlns="" xmlns:a16="http://schemas.microsoft.com/office/drawing/2014/main" id="{0AE593EE-E086-4B86-81FD-FD42EEDF7F85}"/>
                  </a:ext>
                </a:extLst>
              </p:cNvPr>
              <p:cNvSpPr txBox="1"/>
              <p:nvPr/>
            </p:nvSpPr>
            <p:spPr>
              <a:xfrm>
                <a:off x="965951" y="988930"/>
                <a:ext cx="82255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100" b="1" dirty="0"/>
                  <a:t>H3K27me3</a:t>
                </a:r>
              </a:p>
            </p:txBody>
          </p:sp>
          <p:sp>
            <p:nvSpPr>
              <p:cNvPr id="167" name="ZoneTexte 166">
                <a:extLst>
                  <a:ext uri="{FF2B5EF4-FFF2-40B4-BE49-F238E27FC236}">
                    <a16:creationId xmlns="" xmlns:a16="http://schemas.microsoft.com/office/drawing/2014/main" id="{439EEBA9-20C0-45E1-A01F-B1BDB697EAA4}"/>
                  </a:ext>
                </a:extLst>
              </p:cNvPr>
              <p:cNvSpPr txBox="1"/>
              <p:nvPr/>
            </p:nvSpPr>
            <p:spPr>
              <a:xfrm>
                <a:off x="1669224" y="990698"/>
                <a:ext cx="75105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100" b="1" dirty="0"/>
                  <a:t>H3K4me3</a:t>
                </a:r>
              </a:p>
            </p:txBody>
          </p:sp>
          <p:sp>
            <p:nvSpPr>
              <p:cNvPr id="168" name="ZoneTexte 167">
                <a:extLst>
                  <a:ext uri="{FF2B5EF4-FFF2-40B4-BE49-F238E27FC236}">
                    <a16:creationId xmlns="" xmlns:a16="http://schemas.microsoft.com/office/drawing/2014/main" id="{0AE593EE-E086-4B86-81FD-FD42EEDF7F85}"/>
                  </a:ext>
                </a:extLst>
              </p:cNvPr>
              <p:cNvSpPr txBox="1"/>
              <p:nvPr/>
            </p:nvSpPr>
            <p:spPr>
              <a:xfrm>
                <a:off x="2307266" y="991861"/>
                <a:ext cx="82255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100" b="1" dirty="0"/>
                  <a:t>H3K27me3</a:t>
                </a:r>
              </a:p>
            </p:txBody>
          </p:sp>
          <p:sp>
            <p:nvSpPr>
              <p:cNvPr id="169" name="ZoneTexte 168">
                <a:extLst>
                  <a:ext uri="{FF2B5EF4-FFF2-40B4-BE49-F238E27FC236}">
                    <a16:creationId xmlns="" xmlns:a16="http://schemas.microsoft.com/office/drawing/2014/main" id="{439EEBA9-20C0-45E1-A01F-B1BDB697EAA4}"/>
                  </a:ext>
                </a:extLst>
              </p:cNvPr>
              <p:cNvSpPr txBox="1"/>
              <p:nvPr/>
            </p:nvSpPr>
            <p:spPr>
              <a:xfrm>
                <a:off x="3033104" y="986419"/>
                <a:ext cx="751058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100" b="1" dirty="0"/>
                  <a:t>H3K4me3</a:t>
                </a:r>
              </a:p>
            </p:txBody>
          </p:sp>
          <p:sp>
            <p:nvSpPr>
              <p:cNvPr id="170" name="ZoneTexte 169">
                <a:extLst>
                  <a:ext uri="{FF2B5EF4-FFF2-40B4-BE49-F238E27FC236}">
                    <a16:creationId xmlns="" xmlns:a16="http://schemas.microsoft.com/office/drawing/2014/main" id="{0AE593EE-E086-4B86-81FD-FD42EEDF7F85}"/>
                  </a:ext>
                </a:extLst>
              </p:cNvPr>
              <p:cNvSpPr txBox="1"/>
              <p:nvPr/>
            </p:nvSpPr>
            <p:spPr>
              <a:xfrm>
                <a:off x="3664355" y="988466"/>
                <a:ext cx="822555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100" b="1" dirty="0"/>
                  <a:t>H3K27me3</a:t>
                </a:r>
              </a:p>
            </p:txBody>
          </p:sp>
          <p:cxnSp>
            <p:nvCxnSpPr>
              <p:cNvPr id="171" name="Connecteur droit 170">
                <a:extLst>
                  <a:ext uri="{FF2B5EF4-FFF2-40B4-BE49-F238E27FC236}">
                    <a16:creationId xmlns="" xmlns:a16="http://schemas.microsoft.com/office/drawing/2014/main" id="{230C2D36-42A7-4A91-9754-974DFA0295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755612" y="1018966"/>
                <a:ext cx="1271276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2" name="Connecteur droit 171">
                <a:extLst>
                  <a:ext uri="{FF2B5EF4-FFF2-40B4-BE49-F238E27FC236}">
                    <a16:creationId xmlns="" xmlns:a16="http://schemas.microsoft.com/office/drawing/2014/main" id="{230C2D36-42A7-4A91-9754-974DFA0295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133073" y="1018965"/>
                <a:ext cx="1271276" cy="0"/>
              </a:xfrm>
              <a:prstGeom prst="line">
                <a:avLst/>
              </a:prstGeom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81" name="ZoneTexte 180">
                <a:extLst>
                  <a:ext uri="{FF2B5EF4-FFF2-40B4-BE49-F238E27FC236}">
                    <a16:creationId xmlns="" xmlns:a16="http://schemas.microsoft.com/office/drawing/2014/main" id="{8C3F96EC-C22A-44B3-B39B-6C4F79DBC674}"/>
                  </a:ext>
                </a:extLst>
              </p:cNvPr>
              <p:cNvSpPr txBox="1"/>
              <p:nvPr/>
            </p:nvSpPr>
            <p:spPr>
              <a:xfrm>
                <a:off x="1956753" y="478648"/>
                <a:ext cx="81871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400" b="1" dirty="0" smtClean="0"/>
                  <a:t>Repeats</a:t>
                </a:r>
                <a:endParaRPr lang="fr-FR" sz="1400" b="1" i="1" dirty="0"/>
              </a:p>
            </p:txBody>
          </p:sp>
        </p:grpSp>
        <p:sp>
          <p:nvSpPr>
            <p:cNvPr id="174" name="ZoneTexte 173"/>
            <p:cNvSpPr txBox="1"/>
            <p:nvPr/>
          </p:nvSpPr>
          <p:spPr>
            <a:xfrm>
              <a:off x="4948353" y="1675464"/>
              <a:ext cx="3406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200" b="1" kern="0" dirty="0">
                  <a:solidFill>
                    <a:sysClr val="windowText" lastClr="000000"/>
                  </a:solidFill>
                </a:rPr>
                <a:t>2</a:t>
              </a:r>
              <a:r>
                <a:rPr kumimoji="0" lang="fr-F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0</a:t>
              </a:r>
              <a:endPara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5" name="ZoneTexte 174"/>
            <p:cNvSpPr txBox="1"/>
            <p:nvPr/>
          </p:nvSpPr>
          <p:spPr>
            <a:xfrm>
              <a:off x="4950409" y="1385939"/>
              <a:ext cx="3406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200" b="1" kern="0" dirty="0" smtClean="0">
                  <a:solidFill>
                    <a:sysClr val="windowText" lastClr="000000"/>
                  </a:solidFill>
                </a:rPr>
                <a:t>4</a:t>
              </a:r>
              <a:r>
                <a:rPr kumimoji="0" lang="fr-F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0</a:t>
              </a:r>
              <a:endPara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6" name="ZoneTexte 175"/>
            <p:cNvSpPr txBox="1"/>
            <p:nvPr/>
          </p:nvSpPr>
          <p:spPr>
            <a:xfrm>
              <a:off x="4948470" y="1540953"/>
              <a:ext cx="3406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200" b="1" kern="0" noProof="0" dirty="0">
                  <a:solidFill>
                    <a:sysClr val="windowText" lastClr="000000"/>
                  </a:solidFill>
                </a:rPr>
                <a:t>3</a:t>
              </a:r>
              <a:r>
                <a:rPr kumimoji="0" lang="fr-F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0</a:t>
              </a:r>
              <a:endPara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77" name="ZoneTexte 176"/>
            <p:cNvSpPr txBox="1"/>
            <p:nvPr/>
          </p:nvSpPr>
          <p:spPr>
            <a:xfrm>
              <a:off x="4948467" y="1815641"/>
              <a:ext cx="3406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200" b="1" kern="0" dirty="0" smtClean="0">
                  <a:solidFill>
                    <a:sysClr val="windowText" lastClr="000000"/>
                  </a:solidFill>
                </a:rPr>
                <a:t>1</a:t>
              </a:r>
              <a:r>
                <a:rPr kumimoji="0" lang="fr-FR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0</a:t>
              </a:r>
              <a:endPara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cxnSp>
          <p:nvCxnSpPr>
            <p:cNvPr id="179" name="Connecteur droit 178"/>
            <p:cNvCxnSpPr/>
            <p:nvPr/>
          </p:nvCxnSpPr>
          <p:spPr>
            <a:xfrm>
              <a:off x="5258026" y="1048154"/>
              <a:ext cx="3982413" cy="0"/>
            </a:xfrm>
            <a:prstGeom prst="line">
              <a:avLst/>
            </a:prstGeom>
            <a:ln w="19050" cmpd="sng"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ZoneTexte 131"/>
            <p:cNvSpPr txBox="1"/>
            <p:nvPr/>
          </p:nvSpPr>
          <p:spPr>
            <a:xfrm rot="16200000">
              <a:off x="4770642" y="2575066"/>
              <a:ext cx="7489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fr-FR" sz="1200" b="1" dirty="0" smtClean="0"/>
                <a:t>Cluster 1</a:t>
              </a:r>
              <a:endParaRPr lang="fr-FR" sz="1200" b="1" dirty="0"/>
            </a:p>
          </p:txBody>
        </p:sp>
        <p:sp>
          <p:nvSpPr>
            <p:cNvPr id="158" name="ZoneTexte 157"/>
            <p:cNvSpPr txBox="1"/>
            <p:nvPr/>
          </p:nvSpPr>
          <p:spPr>
            <a:xfrm rot="16200000">
              <a:off x="4772886" y="3424684"/>
              <a:ext cx="7489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fr-FR" sz="1200" b="1" dirty="0" smtClean="0"/>
                <a:t>Cluster 2</a:t>
              </a:r>
              <a:endParaRPr lang="fr-FR" sz="1200" b="1" dirty="0"/>
            </a:p>
          </p:txBody>
        </p:sp>
        <p:sp>
          <p:nvSpPr>
            <p:cNvPr id="173" name="ZoneTexte 172"/>
            <p:cNvSpPr txBox="1"/>
            <p:nvPr/>
          </p:nvSpPr>
          <p:spPr>
            <a:xfrm rot="16200000">
              <a:off x="4774534" y="4006882"/>
              <a:ext cx="7489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70000"/>
                </a:lnSpc>
              </a:pPr>
              <a:r>
                <a:rPr lang="fr-FR" sz="1200" b="1" dirty="0" smtClean="0"/>
                <a:t>Cluster 3</a:t>
              </a:r>
              <a:endParaRPr lang="fr-FR" sz="1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760669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666</TotalTime>
  <Words>113</Words>
  <Application>Microsoft Macintosh PowerPoint</Application>
  <PresentationFormat>Format A4 (210 x 297 mm)</PresentationFormat>
  <Paragraphs>81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CNRS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GROGNET</dc:creator>
  <cp:lastModifiedBy>Fabienne</cp:lastModifiedBy>
  <cp:revision>69</cp:revision>
  <dcterms:created xsi:type="dcterms:W3CDTF">2020-07-03T13:55:30Z</dcterms:created>
  <dcterms:modified xsi:type="dcterms:W3CDTF">2021-01-15T14:21:38Z</dcterms:modified>
</cp:coreProperties>
</file>