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1.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2.xml" ContentType="application/vnd.openxmlformats-officedocument.themeOverride+xml"/>
  <Override PartName="/ppt/notesSlides/notesSlide4.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drawings/drawing1.xml" ContentType="application/vnd.openxmlformats-officedocument.drawingml.chartshapes+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3.xml" ContentType="application/vnd.openxmlformats-officedocument.themeOverr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4.xml" ContentType="application/vnd.openxmlformats-officedocument.themeOverride+xml"/>
  <Override PartName="/ppt/drawings/drawing2.xml" ContentType="application/vnd.openxmlformats-officedocument.drawingml.chartshapes+xml"/>
  <Override PartName="/ppt/notesSlides/notesSlide5.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5.xml" ContentType="application/vnd.openxmlformats-officedocument.themeOverrid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6.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301" r:id="rId2"/>
    <p:sldId id="263" r:id="rId3"/>
    <p:sldId id="265" r:id="rId4"/>
    <p:sldId id="266" r:id="rId5"/>
    <p:sldId id="261" r:id="rId6"/>
    <p:sldId id="286" r:id="rId7"/>
    <p:sldId id="284" r:id="rId8"/>
    <p:sldId id="258" r:id="rId9"/>
    <p:sldId id="271" r:id="rId10"/>
    <p:sldId id="27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lie Hayes" initials="JH" lastIdx="32" clrIdx="0">
    <p:extLst>
      <p:ext uri="{19B8F6BF-5375-455C-9EA6-DF929625EA0E}">
        <p15:presenceInfo xmlns:p15="http://schemas.microsoft.com/office/powerpoint/2012/main" userId="S-1-5-21-1390582872-192029990-4074164785-644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66CCFF"/>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92" autoAdjust="0"/>
    <p:restoredTop sz="88837" autoAdjust="0"/>
  </p:normalViewPr>
  <p:slideViewPr>
    <p:cSldViewPr snapToGrid="0">
      <p:cViewPr varScale="1">
        <p:scale>
          <a:sx n="97" d="100"/>
          <a:sy n="97" d="100"/>
        </p:scale>
        <p:origin x="97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atienj20\AppData\Local\Microsoft\Windows\INetCache\Content.Outlook\A37DBXJC\Summary%20calculations-Chloride%202017%20monthly%20trend%20graphs.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Users\atienj20\AppData\Local\Microsoft\Windows\INetCache\Content.Outlook\A37DBXJC\Summary%20calculations-Chloride%202017%20monthly%20trend%20graphs.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embeddings/oleObject8.bin"/><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chartUserShapes" Target="../drawings/drawing1.xml"/></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oleObject" Target="../embeddings/oleObject9.bin"/></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14.xml"/><Relationship Id="rId1" Type="http://schemas.microsoft.com/office/2011/relationships/chartStyle" Target="style14.xml"/><Relationship Id="rId5" Type="http://schemas.openxmlformats.org/officeDocument/2006/relationships/chartUserShapes" Target="../drawings/drawing2.xml"/><Relationship Id="rId4" Type="http://schemas.openxmlformats.org/officeDocument/2006/relationships/oleObject" Target="../embeddings/oleObject10.bin"/></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package" Target="../embeddings/Microsoft_Excel_Worksheet.xlsx"/></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4.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atienj20\AppData\Local\Microsoft\Windows\INetCache\Content.Outlook\A37DBXJC\Summary%20calculations-sodium%20graphs%20for%20monthly%20Na%20K%20and%20Cl%20reading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atienj20\AppData\Local\Microsoft\Windows\INetCache\Content.Outlook\A37DBXJC\Summary%20calculations-sodium%20graphs%20for%20monthly%20Na%20K%20and%20Cl%20reading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atienj20\AppData\Local\Microsoft\Windows\INetCache\Content.Outlook\A37DBXJC\Summary%20calculations-sodium%20graphs%20for%20monthly%20Na%20K%20and%20Cl%20reading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embeddings/oleObject5.bin"/><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embeddings/oleObject6.bin"/></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embeddings/oleObject7.bin"/></Relationships>
</file>

<file path=ppt/charts/_rels/chart9.xml.rels><?xml version="1.0" encoding="UTF-8" standalone="yes"?>
<Relationships xmlns="http://schemas.openxmlformats.org/package/2006/relationships"><Relationship Id="rId3" Type="http://schemas.openxmlformats.org/officeDocument/2006/relationships/oleObject" Target="file:///C:\Users\atienj20\AppData\Local\Microsoft\Windows\INetCache\Content.Outlook\A37DBXJC\Summary%20calculations-Chloride%202017%20monthly%20trend%20graphs.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'[Field EC graphs - 2018.xlsx]Sheet1'!$AC$2</c:f>
              <c:strCache>
                <c:ptCount val="1"/>
                <c:pt idx="0">
                  <c:v>EC-Av con</c:v>
                </c:pt>
              </c:strCache>
            </c:strRef>
          </c:tx>
          <c:spPr>
            <a:ln w="9525" cap="rnd">
              <a:solidFill>
                <a:schemeClr val="accent1"/>
              </a:solid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'[Field EC graphs - 2018.xlsx]Sheet1'!$AE$3:$AE$7</c:f>
                <c:numCache>
                  <c:formatCode>General</c:formatCode>
                  <c:ptCount val="5"/>
                  <c:pt idx="0">
                    <c:v>190.80333333333331</c:v>
                  </c:pt>
                  <c:pt idx="1">
                    <c:v>123.48</c:v>
                  </c:pt>
                  <c:pt idx="2">
                    <c:v>185.37</c:v>
                  </c:pt>
                  <c:pt idx="3">
                    <c:v>154.47333333333333</c:v>
                  </c:pt>
                  <c:pt idx="4">
                    <c:v>353.90333333333336</c:v>
                  </c:pt>
                </c:numCache>
              </c:numRef>
            </c:plus>
            <c:minus>
              <c:numRef>
                <c:f>'[Field EC graphs - 2018.xlsx]Sheet1'!$AE$3:$AE$7</c:f>
                <c:numCache>
                  <c:formatCode>General</c:formatCode>
                  <c:ptCount val="5"/>
                  <c:pt idx="0">
                    <c:v>190.80333333333331</c:v>
                  </c:pt>
                  <c:pt idx="1">
                    <c:v>123.48</c:v>
                  </c:pt>
                  <c:pt idx="2">
                    <c:v>185.37</c:v>
                  </c:pt>
                  <c:pt idx="3">
                    <c:v>154.47333333333333</c:v>
                  </c:pt>
                  <c:pt idx="4">
                    <c:v>353.90333333333336</c:v>
                  </c:pt>
                </c:numCache>
              </c:numRef>
            </c:minus>
            <c:spPr>
              <a:noFill/>
              <a:ln w="9525" cap="flat" cmpd="sng" algn="ctr">
                <a:solidFill>
                  <a:schemeClr val="tx1">
                    <a:lumMod val="65000"/>
                    <a:lumOff val="35000"/>
                  </a:schemeClr>
                </a:solidFill>
                <a:round/>
              </a:ln>
              <a:effectLst/>
            </c:spPr>
          </c:errBars>
          <c:cat>
            <c:strRef>
              <c:f>'[Field EC graphs - 2018.xlsx]Sheet1'!$AB$3:$AB$7</c:f>
              <c:strCache>
                <c:ptCount val="5"/>
                <c:pt idx="0">
                  <c:v>June</c:v>
                </c:pt>
                <c:pt idx="1">
                  <c:v>July</c:v>
                </c:pt>
                <c:pt idx="2">
                  <c:v>August</c:v>
                </c:pt>
                <c:pt idx="3">
                  <c:v>Sept</c:v>
                </c:pt>
                <c:pt idx="4">
                  <c:v>October</c:v>
                </c:pt>
              </c:strCache>
            </c:strRef>
          </c:cat>
          <c:val>
            <c:numRef>
              <c:f>'[Field EC graphs - 2018.xlsx]Sheet1'!$AC$3:$AC$7</c:f>
              <c:numCache>
                <c:formatCode>#,##0</c:formatCode>
                <c:ptCount val="5"/>
                <c:pt idx="0">
                  <c:v>1170.3333333333333</c:v>
                </c:pt>
                <c:pt idx="1">
                  <c:v>1115</c:v>
                </c:pt>
                <c:pt idx="2">
                  <c:v>785</c:v>
                </c:pt>
                <c:pt idx="3">
                  <c:v>1017.3333333333334</c:v>
                </c:pt>
                <c:pt idx="4">
                  <c:v>1154.6666666666667</c:v>
                </c:pt>
              </c:numCache>
            </c:numRef>
          </c:val>
          <c:smooth val="0"/>
          <c:extLst>
            <c:ext xmlns:c16="http://schemas.microsoft.com/office/drawing/2014/chart" uri="{C3380CC4-5D6E-409C-BE32-E72D297353CC}">
              <c16:uniqueId val="{00000000-7227-4C65-86A4-848EDDB3531D}"/>
            </c:ext>
          </c:extLst>
        </c:ser>
        <c:ser>
          <c:idx val="1"/>
          <c:order val="1"/>
          <c:tx>
            <c:strRef>
              <c:f>'[Field EC graphs - 2018.xlsx]Sheet1'!$AD$2</c:f>
              <c:strCache>
                <c:ptCount val="1"/>
                <c:pt idx="0">
                  <c:v>EC-Av sal</c:v>
                </c:pt>
              </c:strCache>
            </c:strRef>
          </c:tx>
          <c:spPr>
            <a:ln w="9525" cap="rnd">
              <a:solidFill>
                <a:schemeClr val="accent2"/>
              </a:solidFill>
              <a:round/>
            </a:ln>
            <a:effectLst/>
          </c:spPr>
          <c:marker>
            <c:symbol val="circle"/>
            <c:size val="5"/>
            <c:spPr>
              <a:solidFill>
                <a:schemeClr val="accent2"/>
              </a:solidFill>
              <a:ln w="9525">
                <a:solidFill>
                  <a:schemeClr val="accent2"/>
                </a:solidFill>
              </a:ln>
              <a:effectLst/>
            </c:spPr>
          </c:marker>
          <c:errBars>
            <c:errDir val="y"/>
            <c:errBarType val="both"/>
            <c:errValType val="cust"/>
            <c:noEndCap val="0"/>
            <c:plus>
              <c:numRef>
                <c:f>'[Field EC graphs - 2018.xlsx]Sheet1'!$AF$3:$AF$7</c:f>
                <c:numCache>
                  <c:formatCode>General</c:formatCode>
                  <c:ptCount val="5"/>
                  <c:pt idx="0">
                    <c:v>336.75333333333333</c:v>
                  </c:pt>
                  <c:pt idx="1">
                    <c:v>117.75333333333333</c:v>
                  </c:pt>
                  <c:pt idx="2">
                    <c:v>285.20999999999998</c:v>
                  </c:pt>
                  <c:pt idx="3">
                    <c:v>152.17666666666665</c:v>
                  </c:pt>
                  <c:pt idx="4">
                    <c:v>539.14</c:v>
                  </c:pt>
                </c:numCache>
              </c:numRef>
            </c:plus>
            <c:minus>
              <c:numRef>
                <c:f>'[Field EC graphs - 2018.xlsx]Sheet1'!$AF$3:$AF$7</c:f>
                <c:numCache>
                  <c:formatCode>General</c:formatCode>
                  <c:ptCount val="5"/>
                  <c:pt idx="0">
                    <c:v>336.75333333333333</c:v>
                  </c:pt>
                  <c:pt idx="1">
                    <c:v>117.75333333333333</c:v>
                  </c:pt>
                  <c:pt idx="2">
                    <c:v>285.20999999999998</c:v>
                  </c:pt>
                  <c:pt idx="3">
                    <c:v>152.17666666666665</c:v>
                  </c:pt>
                  <c:pt idx="4">
                    <c:v>539.14</c:v>
                  </c:pt>
                </c:numCache>
              </c:numRef>
            </c:minus>
            <c:spPr>
              <a:noFill/>
              <a:ln w="9525" cap="flat" cmpd="sng" algn="ctr">
                <a:solidFill>
                  <a:schemeClr val="tx1">
                    <a:lumMod val="65000"/>
                    <a:lumOff val="35000"/>
                  </a:schemeClr>
                </a:solidFill>
                <a:round/>
              </a:ln>
              <a:effectLst/>
            </c:spPr>
          </c:errBars>
          <c:cat>
            <c:strRef>
              <c:f>'[Field EC graphs - 2018.xlsx]Sheet1'!$AB$3:$AB$7</c:f>
              <c:strCache>
                <c:ptCount val="5"/>
                <c:pt idx="0">
                  <c:v>June</c:v>
                </c:pt>
                <c:pt idx="1">
                  <c:v>July</c:v>
                </c:pt>
                <c:pt idx="2">
                  <c:v>August</c:v>
                </c:pt>
                <c:pt idx="3">
                  <c:v>Sept</c:v>
                </c:pt>
                <c:pt idx="4">
                  <c:v>October</c:v>
                </c:pt>
              </c:strCache>
            </c:strRef>
          </c:cat>
          <c:val>
            <c:numRef>
              <c:f>'[Field EC graphs - 2018.xlsx]Sheet1'!$AD$3:$AD$7</c:f>
              <c:numCache>
                <c:formatCode>#,##0</c:formatCode>
                <c:ptCount val="5"/>
                <c:pt idx="0">
                  <c:v>1692.6666666666667</c:v>
                </c:pt>
                <c:pt idx="1">
                  <c:v>1392.6666666666667</c:v>
                </c:pt>
                <c:pt idx="2">
                  <c:v>1623.6666666666667</c:v>
                </c:pt>
                <c:pt idx="3">
                  <c:v>1524.6666666666667</c:v>
                </c:pt>
                <c:pt idx="4">
                  <c:v>2020</c:v>
                </c:pt>
              </c:numCache>
            </c:numRef>
          </c:val>
          <c:smooth val="0"/>
          <c:extLst>
            <c:ext xmlns:c16="http://schemas.microsoft.com/office/drawing/2014/chart" uri="{C3380CC4-5D6E-409C-BE32-E72D297353CC}">
              <c16:uniqueId val="{00000001-7227-4C65-86A4-848EDDB3531D}"/>
            </c:ext>
          </c:extLst>
        </c:ser>
        <c:dLbls>
          <c:showLegendKey val="0"/>
          <c:showVal val="0"/>
          <c:showCatName val="0"/>
          <c:showSerName val="0"/>
          <c:showPercent val="0"/>
          <c:showBubbleSize val="0"/>
        </c:dLbls>
        <c:marker val="1"/>
        <c:smooth val="0"/>
        <c:axId val="754706808"/>
        <c:axId val="754712712"/>
      </c:lineChart>
      <c:catAx>
        <c:axId val="754706808"/>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754712712"/>
        <c:crosses val="autoZero"/>
        <c:auto val="1"/>
        <c:lblAlgn val="ctr"/>
        <c:lblOffset val="100"/>
        <c:noMultiLvlLbl val="0"/>
      </c:catAx>
      <c:valAx>
        <c:axId val="754712712"/>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7547068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'[Summary calculations-Chloride 2017 monthly trend graphs.xlsx]Sheet1'!$X$14</c:f>
              <c:strCache>
                <c:ptCount val="1"/>
                <c:pt idx="0">
                  <c:v>Control</c:v>
                </c:pt>
              </c:strCache>
            </c:strRef>
          </c:tx>
          <c:spPr>
            <a:ln w="9525" cap="rnd">
              <a:solidFill>
                <a:schemeClr val="accent1"/>
              </a:solid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'[Summary calculations-Chloride 2017 monthly trend graphs.xlsx]Sheet1'!$Z$15:$Z$19</c:f>
                <c:numCache>
                  <c:formatCode>General</c:formatCode>
                  <c:ptCount val="5"/>
                  <c:pt idx="0">
                    <c:v>9.5360833333332923E-2</c:v>
                  </c:pt>
                  <c:pt idx="1">
                    <c:v>9.4069215196324163E-2</c:v>
                  </c:pt>
                  <c:pt idx="2">
                    <c:v>0.17182093834610157</c:v>
                  </c:pt>
                  <c:pt idx="3">
                    <c:v>0.16160647364320924</c:v>
                  </c:pt>
                  <c:pt idx="4">
                    <c:v>0.18580582844148821</c:v>
                  </c:pt>
                </c:numCache>
              </c:numRef>
            </c:plus>
            <c:minus>
              <c:numRef>
                <c:f>'[Summary calculations-Chloride 2017 monthly trend graphs.xlsx]Sheet1'!$Z$15:$Z$19</c:f>
                <c:numCache>
                  <c:formatCode>General</c:formatCode>
                  <c:ptCount val="5"/>
                  <c:pt idx="0">
                    <c:v>9.5360833333332923E-2</c:v>
                  </c:pt>
                  <c:pt idx="1">
                    <c:v>9.4069215196324163E-2</c:v>
                  </c:pt>
                  <c:pt idx="2">
                    <c:v>0.17182093834610157</c:v>
                  </c:pt>
                  <c:pt idx="3">
                    <c:v>0.16160647364320924</c:v>
                  </c:pt>
                  <c:pt idx="4">
                    <c:v>0.18580582844148821</c:v>
                  </c:pt>
                </c:numCache>
              </c:numRef>
            </c:minus>
            <c:spPr>
              <a:noFill/>
              <a:ln w="9525" cap="flat" cmpd="sng" algn="ctr">
                <a:solidFill>
                  <a:schemeClr val="tx1">
                    <a:lumMod val="65000"/>
                    <a:lumOff val="35000"/>
                  </a:schemeClr>
                </a:solidFill>
                <a:round/>
              </a:ln>
              <a:effectLst/>
            </c:spPr>
          </c:errBars>
          <c:cat>
            <c:strRef>
              <c:f>'[Summary calculations-Chloride 2017 monthly trend graphs.xlsx]Sheet1'!$W$15:$W$19</c:f>
              <c:strCache>
                <c:ptCount val="5"/>
                <c:pt idx="0">
                  <c:v>June </c:v>
                </c:pt>
                <c:pt idx="1">
                  <c:v>July</c:v>
                </c:pt>
                <c:pt idx="2">
                  <c:v>August</c:v>
                </c:pt>
                <c:pt idx="3">
                  <c:v>September</c:v>
                </c:pt>
                <c:pt idx="4">
                  <c:v>October</c:v>
                </c:pt>
              </c:strCache>
            </c:strRef>
          </c:cat>
          <c:val>
            <c:numRef>
              <c:f>'[Summary calculations-Chloride 2017 monthly trend graphs.xlsx]Sheet1'!$X$15:$X$19</c:f>
              <c:numCache>
                <c:formatCode>0.0000</c:formatCode>
                <c:ptCount val="5"/>
                <c:pt idx="0">
                  <c:v>0.78488541666666678</c:v>
                </c:pt>
                <c:pt idx="1">
                  <c:v>0.76081106249999997</c:v>
                </c:pt>
                <c:pt idx="2">
                  <c:v>1.1973296000000002</c:v>
                </c:pt>
                <c:pt idx="3">
                  <c:v>1.4910418249999999</c:v>
                </c:pt>
                <c:pt idx="4">
                  <c:v>1.5675498333333333</c:v>
                </c:pt>
              </c:numCache>
            </c:numRef>
          </c:val>
          <c:smooth val="0"/>
          <c:extLst>
            <c:ext xmlns:c16="http://schemas.microsoft.com/office/drawing/2014/chart" uri="{C3380CC4-5D6E-409C-BE32-E72D297353CC}">
              <c16:uniqueId val="{00000000-CE30-4419-A8E0-80DBDAD0AB3D}"/>
            </c:ext>
          </c:extLst>
        </c:ser>
        <c:ser>
          <c:idx val="1"/>
          <c:order val="1"/>
          <c:tx>
            <c:strRef>
              <c:f>'[Summary calculations-Chloride 2017 monthly trend graphs.xlsx]Sheet1'!$Y$14</c:f>
              <c:strCache>
                <c:ptCount val="1"/>
                <c:pt idx="0">
                  <c:v>Saline</c:v>
                </c:pt>
              </c:strCache>
            </c:strRef>
          </c:tx>
          <c:spPr>
            <a:ln w="9525" cap="rnd">
              <a:solidFill>
                <a:schemeClr val="accent2"/>
              </a:solidFill>
              <a:round/>
            </a:ln>
            <a:effectLst/>
          </c:spPr>
          <c:marker>
            <c:symbol val="circle"/>
            <c:size val="5"/>
            <c:spPr>
              <a:solidFill>
                <a:schemeClr val="accent2"/>
              </a:solidFill>
              <a:ln w="9525">
                <a:solidFill>
                  <a:schemeClr val="accent2"/>
                </a:solidFill>
              </a:ln>
              <a:effectLst/>
            </c:spPr>
          </c:marker>
          <c:errBars>
            <c:errDir val="y"/>
            <c:errBarType val="both"/>
            <c:errValType val="cust"/>
            <c:noEndCap val="0"/>
            <c:plus>
              <c:numRef>
                <c:f>'[Summary calculations-Chloride 2017 monthly trend graphs.xlsx]Sheet1'!$AA$15:$AA$19</c:f>
                <c:numCache>
                  <c:formatCode>General</c:formatCode>
                  <c:ptCount val="5"/>
                  <c:pt idx="0">
                    <c:v>9.3081560403753733E-2</c:v>
                  </c:pt>
                  <c:pt idx="1">
                    <c:v>0.29190963734510328</c:v>
                  </c:pt>
                  <c:pt idx="2">
                    <c:v>0.922171769814639</c:v>
                  </c:pt>
                  <c:pt idx="3">
                    <c:v>1.4359654369584089</c:v>
                  </c:pt>
                  <c:pt idx="4">
                    <c:v>1.8355010588788376</c:v>
                  </c:pt>
                </c:numCache>
              </c:numRef>
            </c:plus>
            <c:minus>
              <c:numRef>
                <c:f>'[Summary calculations-Chloride 2017 monthly trend graphs.xlsx]Sheet1'!$AA$15:$AA$19</c:f>
                <c:numCache>
                  <c:formatCode>General</c:formatCode>
                  <c:ptCount val="5"/>
                  <c:pt idx="0">
                    <c:v>9.3081560403753733E-2</c:v>
                  </c:pt>
                  <c:pt idx="1">
                    <c:v>0.29190963734510328</c:v>
                  </c:pt>
                  <c:pt idx="2">
                    <c:v>0.922171769814639</c:v>
                  </c:pt>
                  <c:pt idx="3">
                    <c:v>1.4359654369584089</c:v>
                  </c:pt>
                  <c:pt idx="4">
                    <c:v>1.8355010588788376</c:v>
                  </c:pt>
                </c:numCache>
              </c:numRef>
            </c:minus>
            <c:spPr>
              <a:noFill/>
              <a:ln w="9525" cap="flat" cmpd="sng" algn="ctr">
                <a:solidFill>
                  <a:schemeClr val="tx1">
                    <a:lumMod val="65000"/>
                    <a:lumOff val="35000"/>
                  </a:schemeClr>
                </a:solidFill>
                <a:round/>
              </a:ln>
              <a:effectLst/>
            </c:spPr>
          </c:errBars>
          <c:cat>
            <c:strRef>
              <c:f>'[Summary calculations-Chloride 2017 monthly trend graphs.xlsx]Sheet1'!$W$15:$W$19</c:f>
              <c:strCache>
                <c:ptCount val="5"/>
                <c:pt idx="0">
                  <c:v>June </c:v>
                </c:pt>
                <c:pt idx="1">
                  <c:v>July</c:v>
                </c:pt>
                <c:pt idx="2">
                  <c:v>August</c:v>
                </c:pt>
                <c:pt idx="3">
                  <c:v>September</c:v>
                </c:pt>
                <c:pt idx="4">
                  <c:v>October</c:v>
                </c:pt>
              </c:strCache>
            </c:strRef>
          </c:cat>
          <c:val>
            <c:numRef>
              <c:f>'[Summary calculations-Chloride 2017 monthly trend graphs.xlsx]Sheet1'!$Y$15:$Y$19</c:f>
              <c:numCache>
                <c:formatCode>0.0000</c:formatCode>
                <c:ptCount val="5"/>
                <c:pt idx="0">
                  <c:v>1.0463557031249999</c:v>
                </c:pt>
                <c:pt idx="1">
                  <c:v>1.2539992083333331</c:v>
                </c:pt>
                <c:pt idx="2">
                  <c:v>4.9333607500000003</c:v>
                </c:pt>
                <c:pt idx="3">
                  <c:v>6.0410470000000007</c:v>
                </c:pt>
                <c:pt idx="4">
                  <c:v>4.582668</c:v>
                </c:pt>
              </c:numCache>
            </c:numRef>
          </c:val>
          <c:smooth val="0"/>
          <c:extLst>
            <c:ext xmlns:c16="http://schemas.microsoft.com/office/drawing/2014/chart" uri="{C3380CC4-5D6E-409C-BE32-E72D297353CC}">
              <c16:uniqueId val="{00000001-CE30-4419-A8E0-80DBDAD0AB3D}"/>
            </c:ext>
          </c:extLst>
        </c:ser>
        <c:dLbls>
          <c:showLegendKey val="0"/>
          <c:showVal val="0"/>
          <c:showCatName val="0"/>
          <c:showSerName val="0"/>
          <c:showPercent val="0"/>
          <c:showBubbleSize val="0"/>
        </c:dLbls>
        <c:marker val="1"/>
        <c:smooth val="0"/>
        <c:axId val="1022546543"/>
        <c:axId val="1022536143"/>
      </c:lineChart>
      <c:catAx>
        <c:axId val="1022546543"/>
        <c:scaling>
          <c:orientation val="minMax"/>
        </c:scaling>
        <c:delete val="1"/>
        <c:axPos val="b"/>
        <c:numFmt formatCode="General" sourceLinked="1"/>
        <c:majorTickMark val="none"/>
        <c:minorTickMark val="none"/>
        <c:tickLblPos val="nextTo"/>
        <c:crossAx val="1022536143"/>
        <c:crosses val="autoZero"/>
        <c:auto val="1"/>
        <c:lblAlgn val="ctr"/>
        <c:lblOffset val="100"/>
        <c:noMultiLvlLbl val="0"/>
      </c:catAx>
      <c:valAx>
        <c:axId val="1022536143"/>
        <c:scaling>
          <c:orientation val="minMax"/>
          <c:max val="10"/>
        </c:scaling>
        <c:delete val="0"/>
        <c:axPos val="l"/>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AU" sz="1000" dirty="0">
                    <a:solidFill>
                      <a:schemeClr val="tx1"/>
                    </a:solidFill>
                  </a:rPr>
                  <a:t>Amount of chloride [µmol/g DW]</a:t>
                </a:r>
              </a:p>
              <a:p>
                <a:pPr>
                  <a:defRPr sz="1000">
                    <a:solidFill>
                      <a:schemeClr val="tx1"/>
                    </a:solidFill>
                  </a:defRPr>
                </a:pPr>
                <a:r>
                  <a:rPr lang="en-AU" sz="1000" dirty="0">
                    <a:solidFill>
                      <a:schemeClr val="tx1"/>
                    </a:solidFill>
                  </a:rPr>
                  <a:t>in 10-20cm layer</a:t>
                </a:r>
              </a:p>
            </c:rich>
          </c:tx>
          <c:layout>
            <c:manualLayout>
              <c:xMode val="edge"/>
              <c:yMode val="edge"/>
              <c:x val="6.9487009930234173E-3"/>
              <c:y val="9.4412855512965382E-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1022546543"/>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'[Summary calculations-Chloride 2017 monthly trend graphs.xlsx]Sheet1'!$X$33</c:f>
              <c:strCache>
                <c:ptCount val="1"/>
                <c:pt idx="0">
                  <c:v>Control</c:v>
                </c:pt>
              </c:strCache>
            </c:strRef>
          </c:tx>
          <c:spPr>
            <a:ln w="9525" cap="rnd">
              <a:solidFill>
                <a:schemeClr val="accent1"/>
              </a:solid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'[Summary calculations-Chloride 2017 monthly trend graphs.xlsx]Sheet1'!$Z$34:$Z$38</c:f>
                <c:numCache>
                  <c:formatCode>General</c:formatCode>
                  <c:ptCount val="5"/>
                  <c:pt idx="0">
                    <c:v>1.5171041666666716E-2</c:v>
                  </c:pt>
                  <c:pt idx="1">
                    <c:v>0.14575606670558958</c:v>
                  </c:pt>
                  <c:pt idx="2">
                    <c:v>0.11737475844788725</c:v>
                  </c:pt>
                  <c:pt idx="3">
                    <c:v>0.16346477801712544</c:v>
                  </c:pt>
                  <c:pt idx="4">
                    <c:v>0.14878667157699715</c:v>
                  </c:pt>
                </c:numCache>
              </c:numRef>
            </c:plus>
            <c:minus>
              <c:numRef>
                <c:f>'[Summary calculations-Chloride 2017 monthly trend graphs.xlsx]Sheet1'!$Z$34:$Z$38</c:f>
                <c:numCache>
                  <c:formatCode>General</c:formatCode>
                  <c:ptCount val="5"/>
                  <c:pt idx="0">
                    <c:v>1.5171041666666716E-2</c:v>
                  </c:pt>
                  <c:pt idx="1">
                    <c:v>0.14575606670558958</c:v>
                  </c:pt>
                  <c:pt idx="2">
                    <c:v>0.11737475844788725</c:v>
                  </c:pt>
                  <c:pt idx="3">
                    <c:v>0.16346477801712544</c:v>
                  </c:pt>
                  <c:pt idx="4">
                    <c:v>0.14878667157699715</c:v>
                  </c:pt>
                </c:numCache>
              </c:numRef>
            </c:minus>
            <c:spPr>
              <a:noFill/>
              <a:ln w="9525" cap="flat" cmpd="sng" algn="ctr">
                <a:solidFill>
                  <a:schemeClr val="tx1">
                    <a:lumMod val="65000"/>
                    <a:lumOff val="35000"/>
                  </a:schemeClr>
                </a:solidFill>
                <a:round/>
              </a:ln>
              <a:effectLst/>
            </c:spPr>
          </c:errBars>
          <c:cat>
            <c:strRef>
              <c:f>'[Summary calculations-Chloride 2017 monthly trend graphs.xlsx]Sheet1'!$W$34:$W$38</c:f>
              <c:strCache>
                <c:ptCount val="5"/>
                <c:pt idx="0">
                  <c:v>June </c:v>
                </c:pt>
                <c:pt idx="1">
                  <c:v>July</c:v>
                </c:pt>
                <c:pt idx="2">
                  <c:v>August</c:v>
                </c:pt>
                <c:pt idx="3">
                  <c:v>September</c:v>
                </c:pt>
                <c:pt idx="4">
                  <c:v>October</c:v>
                </c:pt>
              </c:strCache>
            </c:strRef>
          </c:cat>
          <c:val>
            <c:numRef>
              <c:f>'[Summary calculations-Chloride 2017 monthly trend graphs.xlsx]Sheet1'!$X$34:$X$38</c:f>
              <c:numCache>
                <c:formatCode>0.0000</c:formatCode>
                <c:ptCount val="5"/>
                <c:pt idx="0">
                  <c:v>0.76971437499999995</c:v>
                </c:pt>
                <c:pt idx="1">
                  <c:v>0.96654187500000011</c:v>
                </c:pt>
                <c:pt idx="2">
                  <c:v>1.1280605000000001</c:v>
                </c:pt>
                <c:pt idx="3">
                  <c:v>1.171893275</c:v>
                </c:pt>
                <c:pt idx="4">
                  <c:v>1.3693628333333334</c:v>
                </c:pt>
              </c:numCache>
            </c:numRef>
          </c:val>
          <c:smooth val="0"/>
          <c:extLst>
            <c:ext xmlns:c16="http://schemas.microsoft.com/office/drawing/2014/chart" uri="{C3380CC4-5D6E-409C-BE32-E72D297353CC}">
              <c16:uniqueId val="{00000000-9A41-4CB8-BB55-A987F8C8B398}"/>
            </c:ext>
          </c:extLst>
        </c:ser>
        <c:ser>
          <c:idx val="1"/>
          <c:order val="1"/>
          <c:tx>
            <c:strRef>
              <c:f>'[Summary calculations-Chloride 2017 monthly trend graphs.xlsx]Sheet1'!$Y$33</c:f>
              <c:strCache>
                <c:ptCount val="1"/>
                <c:pt idx="0">
                  <c:v>Saline</c:v>
                </c:pt>
              </c:strCache>
            </c:strRef>
          </c:tx>
          <c:spPr>
            <a:ln w="9525" cap="rnd">
              <a:solidFill>
                <a:schemeClr val="accent2"/>
              </a:solidFill>
              <a:round/>
            </a:ln>
            <a:effectLst/>
          </c:spPr>
          <c:marker>
            <c:symbol val="circle"/>
            <c:size val="5"/>
            <c:spPr>
              <a:solidFill>
                <a:schemeClr val="accent2"/>
              </a:solidFill>
              <a:ln w="9525">
                <a:solidFill>
                  <a:schemeClr val="accent2"/>
                </a:solidFill>
              </a:ln>
              <a:effectLst/>
            </c:spPr>
          </c:marker>
          <c:errBars>
            <c:errDir val="y"/>
            <c:errBarType val="both"/>
            <c:errValType val="cust"/>
            <c:noEndCap val="0"/>
            <c:plus>
              <c:numRef>
                <c:f>'[Summary calculations-Chloride 2017 monthly trend graphs.xlsx]Sheet1'!$AA$34:$AA$38</c:f>
                <c:numCache>
                  <c:formatCode>General</c:formatCode>
                  <c:ptCount val="5"/>
                  <c:pt idx="0">
                    <c:v>0.26937167062901324</c:v>
                  </c:pt>
                  <c:pt idx="1">
                    <c:v>0.21590850162224914</c:v>
                  </c:pt>
                  <c:pt idx="2">
                    <c:v>0.24025531451510049</c:v>
                  </c:pt>
                  <c:pt idx="3">
                    <c:v>1.0273020616392441</c:v>
                  </c:pt>
                  <c:pt idx="4">
                    <c:v>1.0010559684459874</c:v>
                  </c:pt>
                </c:numCache>
              </c:numRef>
            </c:plus>
            <c:minus>
              <c:numRef>
                <c:f>'[Summary calculations-Chloride 2017 monthly trend graphs.xlsx]Sheet1'!$AA$34:$AA$38</c:f>
                <c:numCache>
                  <c:formatCode>General</c:formatCode>
                  <c:ptCount val="5"/>
                  <c:pt idx="0">
                    <c:v>0.26937167062901324</c:v>
                  </c:pt>
                  <c:pt idx="1">
                    <c:v>0.21590850162224914</c:v>
                  </c:pt>
                  <c:pt idx="2">
                    <c:v>0.24025531451510049</c:v>
                  </c:pt>
                  <c:pt idx="3">
                    <c:v>1.0273020616392441</c:v>
                  </c:pt>
                  <c:pt idx="4">
                    <c:v>1.0010559684459874</c:v>
                  </c:pt>
                </c:numCache>
              </c:numRef>
            </c:minus>
            <c:spPr>
              <a:noFill/>
              <a:ln w="9525" cap="flat" cmpd="sng" algn="ctr">
                <a:solidFill>
                  <a:schemeClr val="tx1">
                    <a:lumMod val="65000"/>
                    <a:lumOff val="35000"/>
                  </a:schemeClr>
                </a:solidFill>
                <a:round/>
              </a:ln>
              <a:effectLst/>
            </c:spPr>
          </c:errBars>
          <c:cat>
            <c:strRef>
              <c:f>'[Summary calculations-Chloride 2017 monthly trend graphs.xlsx]Sheet1'!$W$34:$W$38</c:f>
              <c:strCache>
                <c:ptCount val="5"/>
                <c:pt idx="0">
                  <c:v>June </c:v>
                </c:pt>
                <c:pt idx="1">
                  <c:v>July</c:v>
                </c:pt>
                <c:pt idx="2">
                  <c:v>August</c:v>
                </c:pt>
                <c:pt idx="3">
                  <c:v>September</c:v>
                </c:pt>
                <c:pt idx="4">
                  <c:v>October</c:v>
                </c:pt>
              </c:strCache>
            </c:strRef>
          </c:cat>
          <c:val>
            <c:numRef>
              <c:f>'[Summary calculations-Chloride 2017 monthly trend graphs.xlsx]Sheet1'!$Y$34:$Y$38</c:f>
              <c:numCache>
                <c:formatCode>0.0000</c:formatCode>
                <c:ptCount val="5"/>
                <c:pt idx="0">
                  <c:v>1.33162546875</c:v>
                </c:pt>
                <c:pt idx="1">
                  <c:v>1.0752320833333333</c:v>
                </c:pt>
                <c:pt idx="2">
                  <c:v>3.1890844999999999</c:v>
                </c:pt>
                <c:pt idx="3">
                  <c:v>3.5671473499999999</c:v>
                </c:pt>
                <c:pt idx="4">
                  <c:v>3.5569560000000005</c:v>
                </c:pt>
              </c:numCache>
            </c:numRef>
          </c:val>
          <c:smooth val="0"/>
          <c:extLst>
            <c:ext xmlns:c16="http://schemas.microsoft.com/office/drawing/2014/chart" uri="{C3380CC4-5D6E-409C-BE32-E72D297353CC}">
              <c16:uniqueId val="{00000001-9A41-4CB8-BB55-A987F8C8B398}"/>
            </c:ext>
          </c:extLst>
        </c:ser>
        <c:dLbls>
          <c:showLegendKey val="0"/>
          <c:showVal val="0"/>
          <c:showCatName val="0"/>
          <c:showSerName val="0"/>
          <c:showPercent val="0"/>
          <c:showBubbleSize val="0"/>
        </c:dLbls>
        <c:marker val="1"/>
        <c:smooth val="0"/>
        <c:axId val="911392799"/>
        <c:axId val="911395295"/>
      </c:lineChart>
      <c:catAx>
        <c:axId val="911392799"/>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911395295"/>
        <c:crosses val="autoZero"/>
        <c:auto val="1"/>
        <c:lblAlgn val="ctr"/>
        <c:lblOffset val="100"/>
        <c:noMultiLvlLbl val="0"/>
      </c:catAx>
      <c:valAx>
        <c:axId val="911395295"/>
        <c:scaling>
          <c:orientation val="minMax"/>
          <c:max val="8"/>
        </c:scaling>
        <c:delete val="0"/>
        <c:axPos val="l"/>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AU" sz="1000">
                    <a:solidFill>
                      <a:schemeClr val="tx1"/>
                    </a:solidFill>
                  </a:rPr>
                  <a:t>Amount of chloride [µmol/g DW] in 20-50cm layer</a:t>
                </a:r>
              </a:p>
            </c:rich>
          </c:tx>
          <c:layout>
            <c:manualLayout>
              <c:xMode val="edge"/>
              <c:yMode val="edge"/>
              <c:x val="0"/>
              <c:y val="4.3066757214537357E-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911392799"/>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681370975738764"/>
          <c:y val="0.18466838416951112"/>
          <c:w val="0.85318629024261239"/>
          <c:h val="0.58205640329152342"/>
        </c:manualLayout>
      </c:layout>
      <c:lineChart>
        <c:grouping val="standard"/>
        <c:varyColors val="0"/>
        <c:ser>
          <c:idx val="0"/>
          <c:order val="0"/>
          <c:tx>
            <c:strRef>
              <c:f>'[Summary 1 to 5 Chloride ion Graphs for salinity field expt 2018.xlsx]Sheet1'!$C$1</c:f>
              <c:strCache>
                <c:ptCount val="1"/>
                <c:pt idx="0">
                  <c:v>Sal-Cl av</c:v>
                </c:pt>
              </c:strCache>
            </c:strRef>
          </c:tx>
          <c:spPr>
            <a:ln w="9525" cap="rnd">
              <a:solidFill>
                <a:schemeClr val="accent2"/>
              </a:solidFill>
              <a:round/>
            </a:ln>
            <a:effectLst/>
          </c:spPr>
          <c:marker>
            <c:symbol val="circle"/>
            <c:size val="5"/>
            <c:spPr>
              <a:solidFill>
                <a:schemeClr val="accent2"/>
              </a:solidFill>
              <a:ln w="9525">
                <a:solidFill>
                  <a:schemeClr val="accent2"/>
                </a:solidFill>
              </a:ln>
              <a:effectLst/>
            </c:spPr>
          </c:marker>
          <c:errBars>
            <c:errDir val="y"/>
            <c:errBarType val="both"/>
            <c:errValType val="cust"/>
            <c:noEndCap val="0"/>
            <c:plus>
              <c:numRef>
                <c:f>'[Summary 1 to 5 Chloride ion Graphs for salinity field expt 2018.xlsx]Sheet1'!$E$2:$E$6</c:f>
                <c:numCache>
                  <c:formatCode>General</c:formatCode>
                  <c:ptCount val="5"/>
                  <c:pt idx="0">
                    <c:v>1.640436</c:v>
                  </c:pt>
                  <c:pt idx="1">
                    <c:v>5.7394309999999997</c:v>
                  </c:pt>
                  <c:pt idx="2">
                    <c:v>12.2415</c:v>
                  </c:pt>
                  <c:pt idx="3">
                    <c:v>6.1156090000000001</c:v>
                  </c:pt>
                  <c:pt idx="4">
                    <c:v>20.519870000000001</c:v>
                  </c:pt>
                </c:numCache>
              </c:numRef>
            </c:plus>
            <c:minus>
              <c:numRef>
                <c:f>'[Summary 1 to 5 Chloride ion Graphs for salinity field expt 2018.xlsx]Sheet1'!$E$2:$E$6</c:f>
                <c:numCache>
                  <c:formatCode>General</c:formatCode>
                  <c:ptCount val="5"/>
                  <c:pt idx="0">
                    <c:v>1.640436</c:v>
                  </c:pt>
                  <c:pt idx="1">
                    <c:v>5.7394309999999997</c:v>
                  </c:pt>
                  <c:pt idx="2">
                    <c:v>12.2415</c:v>
                  </c:pt>
                  <c:pt idx="3">
                    <c:v>6.1156090000000001</c:v>
                  </c:pt>
                  <c:pt idx="4">
                    <c:v>20.519870000000001</c:v>
                  </c:pt>
                </c:numCache>
              </c:numRef>
            </c:minus>
            <c:spPr>
              <a:noFill/>
              <a:ln w="9525" cap="flat" cmpd="sng" algn="ctr">
                <a:solidFill>
                  <a:schemeClr val="tx1">
                    <a:lumMod val="65000"/>
                    <a:lumOff val="35000"/>
                  </a:schemeClr>
                </a:solidFill>
                <a:round/>
              </a:ln>
              <a:effectLst/>
            </c:spPr>
          </c:errBars>
          <c:cat>
            <c:strRef>
              <c:f>'[Summary 1 to 5 Chloride ion Graphs for salinity field expt 2018.xlsx]Sheet1'!$B$2:$B$6</c:f>
              <c:strCache>
                <c:ptCount val="5"/>
                <c:pt idx="0">
                  <c:v>June</c:v>
                </c:pt>
                <c:pt idx="1">
                  <c:v>July</c:v>
                </c:pt>
                <c:pt idx="2">
                  <c:v>August</c:v>
                </c:pt>
                <c:pt idx="3">
                  <c:v>Sept</c:v>
                </c:pt>
                <c:pt idx="4">
                  <c:v>October</c:v>
                </c:pt>
              </c:strCache>
            </c:strRef>
          </c:cat>
          <c:val>
            <c:numRef>
              <c:f>'[Summary 1 to 5 Chloride ion Graphs for salinity field expt 2018.xlsx]Sheet1'!$C$2:$C$6</c:f>
              <c:numCache>
                <c:formatCode>General</c:formatCode>
                <c:ptCount val="5"/>
                <c:pt idx="0">
                  <c:v>5.3253370000000002</c:v>
                </c:pt>
                <c:pt idx="1">
                  <c:v>14.974130000000001</c:v>
                </c:pt>
                <c:pt idx="2">
                  <c:v>33.673699999999997</c:v>
                </c:pt>
                <c:pt idx="3">
                  <c:v>22.848299999999998</c:v>
                </c:pt>
                <c:pt idx="4">
                  <c:v>58.934269999999998</c:v>
                </c:pt>
              </c:numCache>
            </c:numRef>
          </c:val>
          <c:smooth val="0"/>
          <c:extLst>
            <c:ext xmlns:c16="http://schemas.microsoft.com/office/drawing/2014/chart" uri="{C3380CC4-5D6E-409C-BE32-E72D297353CC}">
              <c16:uniqueId val="{00000000-C884-4F4C-BE9B-18C8ED46B9C2}"/>
            </c:ext>
          </c:extLst>
        </c:ser>
        <c:ser>
          <c:idx val="1"/>
          <c:order val="1"/>
          <c:tx>
            <c:strRef>
              <c:f>'[Summary 1 to 5 Chloride ion Graphs for salinity field expt 2018.xlsx]Sheet1'!$D$1</c:f>
              <c:strCache>
                <c:ptCount val="1"/>
                <c:pt idx="0">
                  <c:v>Con-Cl av</c:v>
                </c:pt>
              </c:strCache>
            </c:strRef>
          </c:tx>
          <c:spPr>
            <a:ln w="9525" cap="rnd">
              <a:solidFill>
                <a:schemeClr val="accent1"/>
              </a:solid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'[Summary 1 to 5 Chloride ion Graphs for salinity field expt 2018.xlsx]Sheet1'!$F$2:$F$6</c:f>
                <c:numCache>
                  <c:formatCode>General</c:formatCode>
                  <c:ptCount val="5"/>
                  <c:pt idx="0">
                    <c:v>0.206292</c:v>
                  </c:pt>
                  <c:pt idx="1">
                    <c:v>0.35906500000000002</c:v>
                  </c:pt>
                  <c:pt idx="2">
                    <c:v>0.42987599999999998</c:v>
                  </c:pt>
                  <c:pt idx="3">
                    <c:v>0.322654</c:v>
                  </c:pt>
                  <c:pt idx="4">
                    <c:v>4.6635000000000003E-2</c:v>
                  </c:pt>
                </c:numCache>
              </c:numRef>
            </c:plus>
            <c:minus>
              <c:numRef>
                <c:f>'[Summary 1 to 5 Chloride ion Graphs for salinity field expt 2018.xlsx]Sheet1'!$F$2:$F$6</c:f>
                <c:numCache>
                  <c:formatCode>General</c:formatCode>
                  <c:ptCount val="5"/>
                  <c:pt idx="0">
                    <c:v>0.206292</c:v>
                  </c:pt>
                  <c:pt idx="1">
                    <c:v>0.35906500000000002</c:v>
                  </c:pt>
                  <c:pt idx="2">
                    <c:v>0.42987599999999998</c:v>
                  </c:pt>
                  <c:pt idx="3">
                    <c:v>0.322654</c:v>
                  </c:pt>
                  <c:pt idx="4">
                    <c:v>4.6635000000000003E-2</c:v>
                  </c:pt>
                </c:numCache>
              </c:numRef>
            </c:minus>
            <c:spPr>
              <a:noFill/>
              <a:ln w="9525" cap="flat" cmpd="sng" algn="ctr">
                <a:solidFill>
                  <a:schemeClr val="tx1">
                    <a:lumMod val="65000"/>
                    <a:lumOff val="35000"/>
                  </a:schemeClr>
                </a:solidFill>
                <a:round/>
              </a:ln>
              <a:effectLst/>
            </c:spPr>
          </c:errBars>
          <c:cat>
            <c:strRef>
              <c:f>'[Summary 1 to 5 Chloride ion Graphs for salinity field expt 2018.xlsx]Sheet1'!$B$2:$B$6</c:f>
              <c:strCache>
                <c:ptCount val="5"/>
                <c:pt idx="0">
                  <c:v>June</c:v>
                </c:pt>
                <c:pt idx="1">
                  <c:v>July</c:v>
                </c:pt>
                <c:pt idx="2">
                  <c:v>August</c:v>
                </c:pt>
                <c:pt idx="3">
                  <c:v>Sept</c:v>
                </c:pt>
                <c:pt idx="4">
                  <c:v>October</c:v>
                </c:pt>
              </c:strCache>
            </c:strRef>
          </c:cat>
          <c:val>
            <c:numRef>
              <c:f>'[Summary 1 to 5 Chloride ion Graphs for salinity field expt 2018.xlsx]Sheet1'!$D$2:$D$6</c:f>
              <c:numCache>
                <c:formatCode>General</c:formatCode>
                <c:ptCount val="5"/>
                <c:pt idx="0">
                  <c:v>1.293477</c:v>
                </c:pt>
                <c:pt idx="1">
                  <c:v>2.0043069999999998</c:v>
                </c:pt>
                <c:pt idx="2">
                  <c:v>1.7870410000000001</c:v>
                </c:pt>
                <c:pt idx="3">
                  <c:v>1.599869</c:v>
                </c:pt>
                <c:pt idx="4">
                  <c:v>1.051928</c:v>
                </c:pt>
              </c:numCache>
            </c:numRef>
          </c:val>
          <c:smooth val="0"/>
          <c:extLst>
            <c:ext xmlns:c16="http://schemas.microsoft.com/office/drawing/2014/chart" uri="{C3380CC4-5D6E-409C-BE32-E72D297353CC}">
              <c16:uniqueId val="{00000001-C884-4F4C-BE9B-18C8ED46B9C2}"/>
            </c:ext>
          </c:extLst>
        </c:ser>
        <c:dLbls>
          <c:showLegendKey val="0"/>
          <c:showVal val="0"/>
          <c:showCatName val="0"/>
          <c:showSerName val="0"/>
          <c:showPercent val="0"/>
          <c:showBubbleSize val="0"/>
        </c:dLbls>
        <c:marker val="1"/>
        <c:smooth val="0"/>
        <c:axId val="629239128"/>
        <c:axId val="629237160"/>
      </c:lineChart>
      <c:catAx>
        <c:axId val="629239128"/>
        <c:scaling>
          <c:orientation val="minMax"/>
        </c:scaling>
        <c:delete val="1"/>
        <c:axPos val="b"/>
        <c:numFmt formatCode="General" sourceLinked="1"/>
        <c:majorTickMark val="none"/>
        <c:minorTickMark val="none"/>
        <c:tickLblPos val="nextTo"/>
        <c:crossAx val="629237160"/>
        <c:crosses val="autoZero"/>
        <c:auto val="1"/>
        <c:lblAlgn val="ctr"/>
        <c:lblOffset val="100"/>
        <c:noMultiLvlLbl val="0"/>
      </c:catAx>
      <c:valAx>
        <c:axId val="629237160"/>
        <c:scaling>
          <c:orientation val="minMax"/>
          <c:max val="90"/>
        </c:scaling>
        <c:delete val="0"/>
        <c:axPos val="l"/>
        <c:title>
          <c:tx>
            <c:rich>
              <a:bodyPr rot="-5400000" spcFirstLastPara="1" vertOverflow="ellipsis" vert="horz" wrap="square" anchor="ctr" anchorCtr="1"/>
              <a:lstStyle/>
              <a:p>
                <a:pPr>
                  <a:defRPr sz="1330" b="0" i="0" u="none" strike="noStrike" kern="1200" baseline="0">
                    <a:solidFill>
                      <a:schemeClr val="tx1"/>
                    </a:solidFill>
                    <a:latin typeface="+mn-lt"/>
                    <a:ea typeface="+mn-ea"/>
                    <a:cs typeface="+mn-cs"/>
                  </a:defRPr>
                </a:pPr>
                <a:r>
                  <a:rPr lang="en-AU" sz="1000" dirty="0">
                    <a:solidFill>
                      <a:schemeClr val="tx1"/>
                    </a:solidFill>
                  </a:rPr>
                  <a:t>Amount of Chloride (µmol/g DW)</a:t>
                </a:r>
              </a:p>
              <a:p>
                <a:pPr>
                  <a:defRPr>
                    <a:solidFill>
                      <a:schemeClr val="tx1"/>
                    </a:solidFill>
                  </a:defRPr>
                </a:pPr>
                <a:r>
                  <a:rPr lang="en-AU" sz="1000" dirty="0">
                    <a:solidFill>
                      <a:schemeClr val="tx1"/>
                    </a:solidFill>
                  </a:rPr>
                  <a:t> in 0-10cm layer</a:t>
                </a:r>
              </a:p>
            </c:rich>
          </c:tx>
          <c:layout>
            <c:manualLayout>
              <c:xMode val="edge"/>
              <c:yMode val="edge"/>
              <c:x val="0"/>
              <c:y val="0.1040399353160374"/>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629239128"/>
        <c:crosses val="autoZero"/>
        <c:crossBetween val="between"/>
        <c:majorUnit val="1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817452567451984"/>
          <c:y val="3.0804279360840649E-2"/>
          <c:w val="0.83425352408245967"/>
          <c:h val="0.75670719775885176"/>
        </c:manualLayout>
      </c:layout>
      <c:lineChart>
        <c:grouping val="standard"/>
        <c:varyColors val="0"/>
        <c:ser>
          <c:idx val="0"/>
          <c:order val="0"/>
          <c:tx>
            <c:strRef>
              <c:f>'[Summary 1 to 5 Chloride ion Graphs for salinity field expt 2018.xlsx]Sheet1'!$C$13</c:f>
              <c:strCache>
                <c:ptCount val="1"/>
                <c:pt idx="0">
                  <c:v>Sal-Cl av</c:v>
                </c:pt>
              </c:strCache>
            </c:strRef>
          </c:tx>
          <c:spPr>
            <a:ln w="12700" cap="rnd">
              <a:solidFill>
                <a:srgbClr val="ED7D31"/>
              </a:solidFill>
              <a:round/>
            </a:ln>
            <a:effectLst/>
          </c:spPr>
          <c:marker>
            <c:symbol val="circle"/>
            <c:size val="5"/>
            <c:spPr>
              <a:solidFill>
                <a:srgbClr val="ED7D31"/>
              </a:solidFill>
              <a:ln w="12700">
                <a:solidFill>
                  <a:srgbClr val="ED7D31"/>
                </a:solidFill>
              </a:ln>
              <a:effectLst/>
            </c:spPr>
          </c:marker>
          <c:errBars>
            <c:errDir val="y"/>
            <c:errBarType val="both"/>
            <c:errValType val="cust"/>
            <c:noEndCap val="0"/>
            <c:plus>
              <c:numRef>
                <c:f>'[Summary 1 to 5 Chloride ion Graphs for salinity field expt 2018.xlsx]Sheet1'!$E$14:$E$18</c:f>
                <c:numCache>
                  <c:formatCode>General</c:formatCode>
                  <c:ptCount val="5"/>
                  <c:pt idx="0">
                    <c:v>0.39364399999999999</c:v>
                  </c:pt>
                  <c:pt idx="1">
                    <c:v>1.2550619999999999</c:v>
                  </c:pt>
                  <c:pt idx="2">
                    <c:v>0.99152700000000005</c:v>
                  </c:pt>
                  <c:pt idx="3">
                    <c:v>0.792439</c:v>
                  </c:pt>
                  <c:pt idx="4">
                    <c:v>1.2216309999999999</c:v>
                  </c:pt>
                </c:numCache>
              </c:numRef>
            </c:plus>
            <c:minus>
              <c:numRef>
                <c:f>'[Summary 1 to 5 Chloride ion Graphs for salinity field expt 2018.xlsx]Sheet1'!$E$14:$E$18</c:f>
                <c:numCache>
                  <c:formatCode>General</c:formatCode>
                  <c:ptCount val="5"/>
                  <c:pt idx="0">
                    <c:v>0.39364399999999999</c:v>
                  </c:pt>
                  <c:pt idx="1">
                    <c:v>1.2550619999999999</c:v>
                  </c:pt>
                  <c:pt idx="2">
                    <c:v>0.99152700000000005</c:v>
                  </c:pt>
                  <c:pt idx="3">
                    <c:v>0.792439</c:v>
                  </c:pt>
                  <c:pt idx="4">
                    <c:v>1.2216309999999999</c:v>
                  </c:pt>
                </c:numCache>
              </c:numRef>
            </c:minus>
            <c:spPr>
              <a:noFill/>
              <a:ln w="9525" cap="flat" cmpd="sng" algn="ctr">
                <a:solidFill>
                  <a:schemeClr val="tx1">
                    <a:lumMod val="65000"/>
                    <a:lumOff val="35000"/>
                  </a:schemeClr>
                </a:solidFill>
                <a:round/>
              </a:ln>
              <a:effectLst/>
            </c:spPr>
          </c:errBars>
          <c:cat>
            <c:strRef>
              <c:f>'[Summary 1 to 5 Chloride ion Graphs for salinity field expt 2018.xlsx]Sheet1'!$B$14:$B$18</c:f>
              <c:strCache>
                <c:ptCount val="5"/>
                <c:pt idx="0">
                  <c:v>June</c:v>
                </c:pt>
                <c:pt idx="1">
                  <c:v>July</c:v>
                </c:pt>
                <c:pt idx="2">
                  <c:v>August</c:v>
                </c:pt>
                <c:pt idx="3">
                  <c:v>Sept</c:v>
                </c:pt>
                <c:pt idx="4">
                  <c:v>October</c:v>
                </c:pt>
              </c:strCache>
            </c:strRef>
          </c:cat>
          <c:val>
            <c:numRef>
              <c:f>'[Summary 1 to 5 Chloride ion Graphs for salinity field expt 2018.xlsx]Sheet1'!$C$14:$C$18</c:f>
              <c:numCache>
                <c:formatCode>General</c:formatCode>
                <c:ptCount val="5"/>
                <c:pt idx="0">
                  <c:v>3.3715120000000001</c:v>
                </c:pt>
                <c:pt idx="1">
                  <c:v>5.5822979999999998</c:v>
                </c:pt>
                <c:pt idx="2">
                  <c:v>6.6651899999999999</c:v>
                </c:pt>
                <c:pt idx="3">
                  <c:v>8.2627489999999995</c:v>
                </c:pt>
                <c:pt idx="4">
                  <c:v>7.7253980000000002</c:v>
                </c:pt>
              </c:numCache>
            </c:numRef>
          </c:val>
          <c:smooth val="0"/>
          <c:extLst>
            <c:ext xmlns:c16="http://schemas.microsoft.com/office/drawing/2014/chart" uri="{C3380CC4-5D6E-409C-BE32-E72D297353CC}">
              <c16:uniqueId val="{00000000-6BA2-4A7C-96E3-6ECA0696C1D8}"/>
            </c:ext>
          </c:extLst>
        </c:ser>
        <c:ser>
          <c:idx val="1"/>
          <c:order val="1"/>
          <c:tx>
            <c:strRef>
              <c:f>'[Summary 1 to 5 Chloride ion Graphs for salinity field expt 2018.xlsx]Sheet1'!$D$13</c:f>
              <c:strCache>
                <c:ptCount val="1"/>
                <c:pt idx="0">
                  <c:v>Con-Cl av</c:v>
                </c:pt>
              </c:strCache>
            </c:strRef>
          </c:tx>
          <c:spPr>
            <a:ln w="12700" cap="rnd">
              <a:solidFill>
                <a:srgbClr val="5B9BD5"/>
              </a:solidFill>
              <a:round/>
            </a:ln>
            <a:effectLst/>
          </c:spPr>
          <c:marker>
            <c:symbol val="circle"/>
            <c:size val="5"/>
            <c:spPr>
              <a:solidFill>
                <a:srgbClr val="5B9BD5"/>
              </a:solidFill>
              <a:ln w="12700">
                <a:solidFill>
                  <a:srgbClr val="5B9BD5"/>
                </a:solidFill>
              </a:ln>
              <a:effectLst/>
            </c:spPr>
          </c:marker>
          <c:errBars>
            <c:errDir val="y"/>
            <c:errBarType val="both"/>
            <c:errValType val="cust"/>
            <c:noEndCap val="0"/>
            <c:plus>
              <c:numRef>
                <c:f>'[Summary 1 to 5 Chloride ion Graphs for salinity field expt 2018.xlsx]Sheet1'!$F$14:$F$18</c:f>
                <c:numCache>
                  <c:formatCode>General</c:formatCode>
                  <c:ptCount val="5"/>
                  <c:pt idx="0">
                    <c:v>0.24827399999999999</c:v>
                  </c:pt>
                  <c:pt idx="1">
                    <c:v>0.32628299999999999</c:v>
                  </c:pt>
                  <c:pt idx="2">
                    <c:v>0.73546100000000003</c:v>
                  </c:pt>
                  <c:pt idx="3">
                    <c:v>0.34465000000000001</c:v>
                  </c:pt>
                  <c:pt idx="4">
                    <c:v>0.10618900000000001</c:v>
                  </c:pt>
                </c:numCache>
              </c:numRef>
            </c:plus>
            <c:minus>
              <c:numRef>
                <c:f>'[Summary 1 to 5 Chloride ion Graphs for salinity field expt 2018.xlsx]Sheet1'!$F$14:$F$18</c:f>
                <c:numCache>
                  <c:formatCode>General</c:formatCode>
                  <c:ptCount val="5"/>
                  <c:pt idx="0">
                    <c:v>0.24827399999999999</c:v>
                  </c:pt>
                  <c:pt idx="1">
                    <c:v>0.32628299999999999</c:v>
                  </c:pt>
                  <c:pt idx="2">
                    <c:v>0.73546100000000003</c:v>
                  </c:pt>
                  <c:pt idx="3">
                    <c:v>0.34465000000000001</c:v>
                  </c:pt>
                  <c:pt idx="4">
                    <c:v>0.10618900000000001</c:v>
                  </c:pt>
                </c:numCache>
              </c:numRef>
            </c:minus>
            <c:spPr>
              <a:noFill/>
              <a:ln w="9525" cap="flat" cmpd="sng" algn="ctr">
                <a:solidFill>
                  <a:schemeClr val="tx1">
                    <a:lumMod val="65000"/>
                    <a:lumOff val="35000"/>
                  </a:schemeClr>
                </a:solidFill>
                <a:round/>
              </a:ln>
              <a:effectLst/>
            </c:spPr>
          </c:errBars>
          <c:cat>
            <c:strRef>
              <c:f>'[Summary 1 to 5 Chloride ion Graphs for salinity field expt 2018.xlsx]Sheet1'!$B$14:$B$18</c:f>
              <c:strCache>
                <c:ptCount val="5"/>
                <c:pt idx="0">
                  <c:v>June</c:v>
                </c:pt>
                <c:pt idx="1">
                  <c:v>July</c:v>
                </c:pt>
                <c:pt idx="2">
                  <c:v>August</c:v>
                </c:pt>
                <c:pt idx="3">
                  <c:v>Sept</c:v>
                </c:pt>
                <c:pt idx="4">
                  <c:v>October</c:v>
                </c:pt>
              </c:strCache>
            </c:strRef>
          </c:cat>
          <c:val>
            <c:numRef>
              <c:f>'[Summary 1 to 5 Chloride ion Graphs for salinity field expt 2018.xlsx]Sheet1'!$D$14:$D$18</c:f>
              <c:numCache>
                <c:formatCode>General</c:formatCode>
                <c:ptCount val="5"/>
                <c:pt idx="0">
                  <c:v>1.328023</c:v>
                </c:pt>
                <c:pt idx="1">
                  <c:v>2.5815009999999998</c:v>
                </c:pt>
                <c:pt idx="2">
                  <c:v>2.277682</c:v>
                </c:pt>
                <c:pt idx="3">
                  <c:v>1.634897</c:v>
                </c:pt>
                <c:pt idx="4">
                  <c:v>1.175235</c:v>
                </c:pt>
              </c:numCache>
            </c:numRef>
          </c:val>
          <c:smooth val="0"/>
          <c:extLst>
            <c:ext xmlns:c16="http://schemas.microsoft.com/office/drawing/2014/chart" uri="{C3380CC4-5D6E-409C-BE32-E72D297353CC}">
              <c16:uniqueId val="{00000001-6BA2-4A7C-96E3-6ECA0696C1D8}"/>
            </c:ext>
          </c:extLst>
        </c:ser>
        <c:dLbls>
          <c:showLegendKey val="0"/>
          <c:showVal val="0"/>
          <c:showCatName val="0"/>
          <c:showSerName val="0"/>
          <c:showPercent val="0"/>
          <c:showBubbleSize val="0"/>
        </c:dLbls>
        <c:marker val="1"/>
        <c:smooth val="0"/>
        <c:axId val="629231912"/>
        <c:axId val="629232896"/>
      </c:lineChart>
      <c:catAx>
        <c:axId val="629231912"/>
        <c:scaling>
          <c:orientation val="minMax"/>
        </c:scaling>
        <c:delete val="1"/>
        <c:axPos val="b"/>
        <c:numFmt formatCode="General" sourceLinked="1"/>
        <c:majorTickMark val="none"/>
        <c:minorTickMark val="none"/>
        <c:tickLblPos val="nextTo"/>
        <c:crossAx val="629232896"/>
        <c:crosses val="autoZero"/>
        <c:auto val="1"/>
        <c:lblAlgn val="ctr"/>
        <c:lblOffset val="100"/>
        <c:noMultiLvlLbl val="0"/>
      </c:catAx>
      <c:valAx>
        <c:axId val="629232896"/>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AU" sz="1000" b="0" dirty="0">
                    <a:solidFill>
                      <a:schemeClr val="tx1"/>
                    </a:solidFill>
                    <a:latin typeface="+mn-lt"/>
                  </a:rPr>
                  <a:t>Amount of Chloride</a:t>
                </a:r>
                <a:r>
                  <a:rPr lang="en-AU" sz="1000" b="0" baseline="0" dirty="0">
                    <a:solidFill>
                      <a:schemeClr val="tx1"/>
                    </a:solidFill>
                    <a:latin typeface="+mn-lt"/>
                  </a:rPr>
                  <a:t> (µmol/g DW) </a:t>
                </a:r>
              </a:p>
              <a:p>
                <a:pPr>
                  <a:defRPr>
                    <a:solidFill>
                      <a:schemeClr val="tx1"/>
                    </a:solidFill>
                  </a:defRPr>
                </a:pPr>
                <a:r>
                  <a:rPr lang="en-AU" sz="1000" b="0" baseline="0" dirty="0">
                    <a:solidFill>
                      <a:schemeClr val="tx1"/>
                    </a:solidFill>
                    <a:latin typeface="+mn-lt"/>
                  </a:rPr>
                  <a:t>in 10-20cm layer</a:t>
                </a:r>
                <a:endParaRPr lang="en-AU" sz="1000" b="0" dirty="0">
                  <a:solidFill>
                    <a:schemeClr val="tx1"/>
                  </a:solidFill>
                  <a:latin typeface="+mn-lt"/>
                </a:endParaRPr>
              </a:p>
            </c:rich>
          </c:tx>
          <c:layout>
            <c:manualLayout>
              <c:xMode val="edge"/>
              <c:yMode val="edge"/>
              <c:x val="1.9450683612429076E-2"/>
              <c:y val="9.6142182587361152E-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6292319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166213200329094"/>
          <c:y val="6.1845848448010089E-2"/>
          <c:w val="0.83246675062149034"/>
          <c:h val="0.79730499078731487"/>
        </c:manualLayout>
      </c:layout>
      <c:lineChart>
        <c:grouping val="standard"/>
        <c:varyColors val="0"/>
        <c:ser>
          <c:idx val="0"/>
          <c:order val="0"/>
          <c:tx>
            <c:strRef>
              <c:f>'[Summary 1 to 5 Chloride ion Graphs for salinity field expt 2018.xlsx]Sheet1'!$C$31</c:f>
              <c:strCache>
                <c:ptCount val="1"/>
                <c:pt idx="0">
                  <c:v>Sal-Cl av</c:v>
                </c:pt>
              </c:strCache>
            </c:strRef>
          </c:tx>
          <c:spPr>
            <a:ln w="9525" cap="rnd">
              <a:solidFill>
                <a:srgbClr val="ED7D31"/>
              </a:solidFill>
              <a:round/>
            </a:ln>
            <a:effectLst/>
          </c:spPr>
          <c:marker>
            <c:symbol val="circle"/>
            <c:size val="5"/>
            <c:spPr>
              <a:solidFill>
                <a:srgbClr val="ED7D31"/>
              </a:solidFill>
              <a:ln w="19050">
                <a:solidFill>
                  <a:srgbClr val="ED7D31"/>
                </a:solidFill>
              </a:ln>
              <a:effectLst/>
            </c:spPr>
          </c:marker>
          <c:errBars>
            <c:errDir val="y"/>
            <c:errBarType val="both"/>
            <c:errValType val="cust"/>
            <c:noEndCap val="0"/>
            <c:plus>
              <c:numRef>
                <c:f>'[Summary 1 to 5 Chloride ion Graphs for salinity field expt 2018.xlsx]Sheet1'!$E$32:$E$36</c:f>
                <c:numCache>
                  <c:formatCode>General</c:formatCode>
                  <c:ptCount val="5"/>
                  <c:pt idx="0">
                    <c:v>0.42558200000000002</c:v>
                  </c:pt>
                  <c:pt idx="1">
                    <c:v>0.87076399999999998</c:v>
                  </c:pt>
                  <c:pt idx="2">
                    <c:v>0.409497</c:v>
                  </c:pt>
                  <c:pt idx="3">
                    <c:v>0.56116699999999997</c:v>
                  </c:pt>
                  <c:pt idx="4">
                    <c:v>1.082775</c:v>
                  </c:pt>
                </c:numCache>
              </c:numRef>
            </c:plus>
            <c:minus>
              <c:numRef>
                <c:f>'[Summary 1 to 5 Chloride ion Graphs for salinity field expt 2018.xlsx]Sheet1'!$E$32:$E$36</c:f>
                <c:numCache>
                  <c:formatCode>General</c:formatCode>
                  <c:ptCount val="5"/>
                  <c:pt idx="0">
                    <c:v>0.42558200000000002</c:v>
                  </c:pt>
                  <c:pt idx="1">
                    <c:v>0.87076399999999998</c:v>
                  </c:pt>
                  <c:pt idx="2">
                    <c:v>0.409497</c:v>
                  </c:pt>
                  <c:pt idx="3">
                    <c:v>0.56116699999999997</c:v>
                  </c:pt>
                  <c:pt idx="4">
                    <c:v>1.082775</c:v>
                  </c:pt>
                </c:numCache>
              </c:numRef>
            </c:minus>
            <c:spPr>
              <a:noFill/>
              <a:ln w="9525" cap="flat" cmpd="sng" algn="ctr">
                <a:solidFill>
                  <a:schemeClr val="tx1">
                    <a:lumMod val="65000"/>
                    <a:lumOff val="35000"/>
                  </a:schemeClr>
                </a:solidFill>
                <a:round/>
              </a:ln>
              <a:effectLst/>
            </c:spPr>
          </c:errBars>
          <c:cat>
            <c:strRef>
              <c:f>'[Summary 1 to 5 Chloride ion Graphs for salinity field expt 2018.xlsx]Sheet1'!$B$32:$B$36</c:f>
              <c:strCache>
                <c:ptCount val="5"/>
                <c:pt idx="0">
                  <c:v>June</c:v>
                </c:pt>
                <c:pt idx="1">
                  <c:v>July</c:v>
                </c:pt>
                <c:pt idx="2">
                  <c:v>August</c:v>
                </c:pt>
                <c:pt idx="3">
                  <c:v>Sept</c:v>
                </c:pt>
                <c:pt idx="4">
                  <c:v>October</c:v>
                </c:pt>
              </c:strCache>
            </c:strRef>
          </c:cat>
          <c:val>
            <c:numRef>
              <c:f>'[Summary 1 to 5 Chloride ion Graphs for salinity field expt 2018.xlsx]Sheet1'!$C$32:$C$36</c:f>
              <c:numCache>
                <c:formatCode>General</c:formatCode>
                <c:ptCount val="5"/>
                <c:pt idx="0">
                  <c:v>3.4918969999999998</c:v>
                </c:pt>
                <c:pt idx="1">
                  <c:v>5.774095</c:v>
                </c:pt>
                <c:pt idx="2">
                  <c:v>6.1162530000000004</c:v>
                </c:pt>
                <c:pt idx="3">
                  <c:v>6.3621699999999999</c:v>
                </c:pt>
                <c:pt idx="4">
                  <c:v>6.4121230000000002</c:v>
                </c:pt>
              </c:numCache>
            </c:numRef>
          </c:val>
          <c:smooth val="0"/>
          <c:extLst>
            <c:ext xmlns:c16="http://schemas.microsoft.com/office/drawing/2014/chart" uri="{C3380CC4-5D6E-409C-BE32-E72D297353CC}">
              <c16:uniqueId val="{00000000-718F-49F7-BB0C-546033995968}"/>
            </c:ext>
          </c:extLst>
        </c:ser>
        <c:ser>
          <c:idx val="1"/>
          <c:order val="1"/>
          <c:tx>
            <c:strRef>
              <c:f>'[Summary 1 to 5 Chloride ion Graphs for salinity field expt 2018.xlsx]Sheet1'!$D$31</c:f>
              <c:strCache>
                <c:ptCount val="1"/>
                <c:pt idx="0">
                  <c:v>Con-Cl av</c:v>
                </c:pt>
              </c:strCache>
            </c:strRef>
          </c:tx>
          <c:spPr>
            <a:ln w="9525" cap="rnd">
              <a:solidFill>
                <a:srgbClr val="5B9BD5"/>
              </a:solidFill>
              <a:round/>
            </a:ln>
            <a:effectLst/>
          </c:spPr>
          <c:marker>
            <c:symbol val="circle"/>
            <c:size val="5"/>
            <c:spPr>
              <a:solidFill>
                <a:srgbClr val="5B9BD5"/>
              </a:solidFill>
              <a:ln w="19050">
                <a:solidFill>
                  <a:srgbClr val="5B9BD5"/>
                </a:solidFill>
              </a:ln>
              <a:effectLst/>
            </c:spPr>
          </c:marker>
          <c:errBars>
            <c:errDir val="y"/>
            <c:errBarType val="both"/>
            <c:errValType val="cust"/>
            <c:noEndCap val="0"/>
            <c:plus>
              <c:numRef>
                <c:f>'[Summary 1 to 5 Chloride ion Graphs for salinity field expt 2018.xlsx]Sheet1'!$F$32:$F$36</c:f>
                <c:numCache>
                  <c:formatCode>General</c:formatCode>
                  <c:ptCount val="5"/>
                  <c:pt idx="0">
                    <c:v>0.56274800000000003</c:v>
                  </c:pt>
                  <c:pt idx="1">
                    <c:v>0.47848400000000002</c:v>
                  </c:pt>
                  <c:pt idx="2">
                    <c:v>1.142817</c:v>
                  </c:pt>
                  <c:pt idx="3">
                    <c:v>0.54698100000000005</c:v>
                  </c:pt>
                  <c:pt idx="4">
                    <c:v>0.143673</c:v>
                  </c:pt>
                </c:numCache>
              </c:numRef>
            </c:plus>
            <c:minus>
              <c:numRef>
                <c:f>'[Summary 1 to 5 Chloride ion Graphs for salinity field expt 2018.xlsx]Sheet1'!$F$32:$F$36</c:f>
                <c:numCache>
                  <c:formatCode>General</c:formatCode>
                  <c:ptCount val="5"/>
                  <c:pt idx="0">
                    <c:v>0.56274800000000003</c:v>
                  </c:pt>
                  <c:pt idx="1">
                    <c:v>0.47848400000000002</c:v>
                  </c:pt>
                  <c:pt idx="2">
                    <c:v>1.142817</c:v>
                  </c:pt>
                  <c:pt idx="3">
                    <c:v>0.54698100000000005</c:v>
                  </c:pt>
                  <c:pt idx="4">
                    <c:v>0.143673</c:v>
                  </c:pt>
                </c:numCache>
              </c:numRef>
            </c:minus>
            <c:spPr>
              <a:noFill/>
              <a:ln w="9525" cap="flat" cmpd="sng" algn="ctr">
                <a:solidFill>
                  <a:schemeClr val="tx1">
                    <a:lumMod val="65000"/>
                    <a:lumOff val="35000"/>
                  </a:schemeClr>
                </a:solidFill>
                <a:round/>
              </a:ln>
              <a:effectLst/>
            </c:spPr>
          </c:errBars>
          <c:cat>
            <c:strRef>
              <c:f>'[Summary 1 to 5 Chloride ion Graphs for salinity field expt 2018.xlsx]Sheet1'!$B$32:$B$36</c:f>
              <c:strCache>
                <c:ptCount val="5"/>
                <c:pt idx="0">
                  <c:v>June</c:v>
                </c:pt>
                <c:pt idx="1">
                  <c:v>July</c:v>
                </c:pt>
                <c:pt idx="2">
                  <c:v>August</c:v>
                </c:pt>
                <c:pt idx="3">
                  <c:v>Sept</c:v>
                </c:pt>
                <c:pt idx="4">
                  <c:v>October</c:v>
                </c:pt>
              </c:strCache>
            </c:strRef>
          </c:cat>
          <c:val>
            <c:numRef>
              <c:f>'[Summary 1 to 5 Chloride ion Graphs for salinity field expt 2018.xlsx]Sheet1'!$D$32:$D$36</c:f>
              <c:numCache>
                <c:formatCode>General</c:formatCode>
                <c:ptCount val="5"/>
                <c:pt idx="0">
                  <c:v>1.678026</c:v>
                </c:pt>
                <c:pt idx="1">
                  <c:v>2.7553589999999999</c:v>
                </c:pt>
                <c:pt idx="2">
                  <c:v>2.4261569999999999</c:v>
                </c:pt>
                <c:pt idx="3">
                  <c:v>1.828052</c:v>
                </c:pt>
                <c:pt idx="4">
                  <c:v>1.4639549999999999</c:v>
                </c:pt>
              </c:numCache>
            </c:numRef>
          </c:val>
          <c:smooth val="0"/>
          <c:extLst>
            <c:ext xmlns:c16="http://schemas.microsoft.com/office/drawing/2014/chart" uri="{C3380CC4-5D6E-409C-BE32-E72D297353CC}">
              <c16:uniqueId val="{00000001-718F-49F7-BB0C-546033995968}"/>
            </c:ext>
          </c:extLst>
        </c:ser>
        <c:dLbls>
          <c:showLegendKey val="0"/>
          <c:showVal val="0"/>
          <c:showCatName val="0"/>
          <c:showSerName val="0"/>
          <c:showPercent val="0"/>
          <c:showBubbleSize val="0"/>
        </c:dLbls>
        <c:marker val="1"/>
        <c:smooth val="0"/>
        <c:axId val="629254872"/>
        <c:axId val="629250936"/>
      </c:lineChart>
      <c:catAx>
        <c:axId val="629254872"/>
        <c:scaling>
          <c:orientation val="minMax"/>
        </c:scaling>
        <c:delete val="0"/>
        <c:axPos val="b"/>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629250936"/>
        <c:crosses val="autoZero"/>
        <c:auto val="1"/>
        <c:lblAlgn val="ctr"/>
        <c:lblOffset val="100"/>
        <c:noMultiLvlLbl val="0"/>
      </c:catAx>
      <c:valAx>
        <c:axId val="629250936"/>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AU" sz="1000" b="0" dirty="0">
                    <a:solidFill>
                      <a:schemeClr val="tx1"/>
                    </a:solidFill>
                    <a:latin typeface="+mn-lt"/>
                  </a:rPr>
                  <a:t>Amount of Chloride</a:t>
                </a:r>
                <a:r>
                  <a:rPr lang="en-AU" sz="1000" b="0" baseline="0" dirty="0">
                    <a:solidFill>
                      <a:schemeClr val="tx1"/>
                    </a:solidFill>
                    <a:latin typeface="+mn-lt"/>
                  </a:rPr>
                  <a:t> (µmol/g DW) in 20-50cm layer</a:t>
                </a:r>
                <a:endParaRPr lang="en-AU" sz="1000" b="0" dirty="0">
                  <a:solidFill>
                    <a:schemeClr val="tx1"/>
                  </a:solidFill>
                  <a:latin typeface="+mn-lt"/>
                </a:endParaRPr>
              </a:p>
            </c:rich>
          </c:tx>
          <c:layout>
            <c:manualLayout>
              <c:xMode val="edge"/>
              <c:yMode val="edge"/>
              <c:x val="0"/>
              <c:y val="8.324619428893211E-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6292548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Flowering!$O$12</c:f>
              <c:strCache>
                <c:ptCount val="1"/>
                <c:pt idx="0">
                  <c:v>12 hrs</c:v>
                </c:pt>
              </c:strCache>
            </c:strRef>
          </c:tx>
          <c:spPr>
            <a:solidFill>
              <a:schemeClr val="accent1"/>
            </a:solidFill>
            <a:ln>
              <a:noFill/>
            </a:ln>
            <a:effectLst/>
          </c:spPr>
          <c:invertIfNegative val="0"/>
          <c:errBars>
            <c:errBarType val="both"/>
            <c:errValType val="cust"/>
            <c:noEndCap val="0"/>
            <c:plus>
              <c:numRef>
                <c:f>Flowering!$Q$13:$Q$19</c:f>
                <c:numCache>
                  <c:formatCode>General</c:formatCode>
                  <c:ptCount val="7"/>
                  <c:pt idx="0">
                    <c:v>2</c:v>
                  </c:pt>
                  <c:pt idx="1">
                    <c:v>1</c:v>
                  </c:pt>
                  <c:pt idx="2">
                    <c:v>2</c:v>
                  </c:pt>
                  <c:pt idx="3">
                    <c:v>3</c:v>
                  </c:pt>
                  <c:pt idx="4">
                    <c:v>3</c:v>
                  </c:pt>
                  <c:pt idx="5">
                    <c:v>3</c:v>
                  </c:pt>
                  <c:pt idx="6">
                    <c:v>3</c:v>
                  </c:pt>
                </c:numCache>
              </c:numRef>
            </c:plus>
            <c:minus>
              <c:numRef>
                <c:f>Flowering!$Q$13:$Q$19</c:f>
                <c:numCache>
                  <c:formatCode>General</c:formatCode>
                  <c:ptCount val="7"/>
                  <c:pt idx="0">
                    <c:v>2</c:v>
                  </c:pt>
                  <c:pt idx="1">
                    <c:v>1</c:v>
                  </c:pt>
                  <c:pt idx="2">
                    <c:v>2</c:v>
                  </c:pt>
                  <c:pt idx="3">
                    <c:v>3</c:v>
                  </c:pt>
                  <c:pt idx="4">
                    <c:v>3</c:v>
                  </c:pt>
                  <c:pt idx="5">
                    <c:v>3</c:v>
                  </c:pt>
                  <c:pt idx="6">
                    <c:v>3</c:v>
                  </c:pt>
                </c:numCache>
              </c:numRef>
            </c:minus>
            <c:spPr>
              <a:noFill/>
              <a:ln w="9525" cap="flat" cmpd="sng" algn="ctr">
                <a:solidFill>
                  <a:schemeClr val="tx1">
                    <a:lumMod val="65000"/>
                    <a:lumOff val="35000"/>
                  </a:schemeClr>
                </a:solidFill>
                <a:round/>
              </a:ln>
              <a:effectLst/>
            </c:spPr>
          </c:errBars>
          <c:cat>
            <c:strRef>
              <c:f>Flowering!$N$13:$N$19</c:f>
              <c:strCache>
                <c:ptCount val="7"/>
                <c:pt idx="0">
                  <c:v>Genesis836</c:v>
                </c:pt>
                <c:pt idx="1">
                  <c:v>Rupali</c:v>
                </c:pt>
                <c:pt idx="2">
                  <c:v>RIL52</c:v>
                </c:pt>
                <c:pt idx="3">
                  <c:v>RIL56</c:v>
                </c:pt>
                <c:pt idx="4">
                  <c:v>RIL66</c:v>
                </c:pt>
                <c:pt idx="5">
                  <c:v>RIL69</c:v>
                </c:pt>
                <c:pt idx="6">
                  <c:v>RIL99</c:v>
                </c:pt>
              </c:strCache>
            </c:strRef>
          </c:cat>
          <c:val>
            <c:numRef>
              <c:f>Flowering!$O$13:$O$19</c:f>
              <c:numCache>
                <c:formatCode>General</c:formatCode>
                <c:ptCount val="7"/>
                <c:pt idx="0">
                  <c:v>48</c:v>
                </c:pt>
                <c:pt idx="1">
                  <c:v>45</c:v>
                </c:pt>
                <c:pt idx="2">
                  <c:v>42</c:v>
                </c:pt>
                <c:pt idx="3">
                  <c:v>40</c:v>
                </c:pt>
                <c:pt idx="4">
                  <c:v>42</c:v>
                </c:pt>
                <c:pt idx="5">
                  <c:v>80</c:v>
                </c:pt>
                <c:pt idx="6">
                  <c:v>77</c:v>
                </c:pt>
              </c:numCache>
            </c:numRef>
          </c:val>
          <c:extLst>
            <c:ext xmlns:c16="http://schemas.microsoft.com/office/drawing/2014/chart" uri="{C3380CC4-5D6E-409C-BE32-E72D297353CC}">
              <c16:uniqueId val="{00000000-68A6-421C-9CDA-555537A19ED0}"/>
            </c:ext>
          </c:extLst>
        </c:ser>
        <c:ser>
          <c:idx val="1"/>
          <c:order val="1"/>
          <c:tx>
            <c:strRef>
              <c:f>Flowering!$P$12</c:f>
              <c:strCache>
                <c:ptCount val="1"/>
                <c:pt idx="0">
                  <c:v>16 hrs</c:v>
                </c:pt>
              </c:strCache>
            </c:strRef>
          </c:tx>
          <c:spPr>
            <a:solidFill>
              <a:schemeClr val="accent2"/>
            </a:solidFill>
            <a:ln>
              <a:noFill/>
            </a:ln>
            <a:effectLst/>
          </c:spPr>
          <c:invertIfNegative val="0"/>
          <c:errBars>
            <c:errBarType val="both"/>
            <c:errValType val="cust"/>
            <c:noEndCap val="0"/>
            <c:plus>
              <c:numRef>
                <c:f>Flowering!$R$13:$R$19</c:f>
                <c:numCache>
                  <c:formatCode>General</c:formatCode>
                  <c:ptCount val="7"/>
                  <c:pt idx="0">
                    <c:v>1</c:v>
                  </c:pt>
                  <c:pt idx="1">
                    <c:v>1</c:v>
                  </c:pt>
                  <c:pt idx="2">
                    <c:v>2</c:v>
                  </c:pt>
                  <c:pt idx="3">
                    <c:v>1</c:v>
                  </c:pt>
                  <c:pt idx="4">
                    <c:v>1</c:v>
                  </c:pt>
                  <c:pt idx="5">
                    <c:v>2</c:v>
                  </c:pt>
                  <c:pt idx="6">
                    <c:v>2</c:v>
                  </c:pt>
                </c:numCache>
              </c:numRef>
            </c:plus>
            <c:minus>
              <c:numRef>
                <c:f>Flowering!$R$13:$R$19</c:f>
                <c:numCache>
                  <c:formatCode>General</c:formatCode>
                  <c:ptCount val="7"/>
                  <c:pt idx="0">
                    <c:v>1</c:v>
                  </c:pt>
                  <c:pt idx="1">
                    <c:v>1</c:v>
                  </c:pt>
                  <c:pt idx="2">
                    <c:v>2</c:v>
                  </c:pt>
                  <c:pt idx="3">
                    <c:v>1</c:v>
                  </c:pt>
                  <c:pt idx="4">
                    <c:v>1</c:v>
                  </c:pt>
                  <c:pt idx="5">
                    <c:v>2</c:v>
                  </c:pt>
                  <c:pt idx="6">
                    <c:v>2</c:v>
                  </c:pt>
                </c:numCache>
              </c:numRef>
            </c:minus>
            <c:spPr>
              <a:noFill/>
              <a:ln w="9525" cap="flat" cmpd="sng" algn="ctr">
                <a:solidFill>
                  <a:schemeClr val="tx1">
                    <a:lumMod val="65000"/>
                    <a:lumOff val="35000"/>
                  </a:schemeClr>
                </a:solidFill>
                <a:round/>
              </a:ln>
              <a:effectLst/>
            </c:spPr>
          </c:errBars>
          <c:cat>
            <c:strRef>
              <c:f>Flowering!$N$13:$N$19</c:f>
              <c:strCache>
                <c:ptCount val="7"/>
                <c:pt idx="0">
                  <c:v>Genesis836</c:v>
                </c:pt>
                <c:pt idx="1">
                  <c:v>Rupali</c:v>
                </c:pt>
                <c:pt idx="2">
                  <c:v>RIL52</c:v>
                </c:pt>
                <c:pt idx="3">
                  <c:v>RIL56</c:v>
                </c:pt>
                <c:pt idx="4">
                  <c:v>RIL66</c:v>
                </c:pt>
                <c:pt idx="5">
                  <c:v>RIL69</c:v>
                </c:pt>
                <c:pt idx="6">
                  <c:v>RIL99</c:v>
                </c:pt>
              </c:strCache>
            </c:strRef>
          </c:cat>
          <c:val>
            <c:numRef>
              <c:f>Flowering!$P$13:$P$19</c:f>
              <c:numCache>
                <c:formatCode>General</c:formatCode>
                <c:ptCount val="7"/>
                <c:pt idx="0">
                  <c:v>31</c:v>
                </c:pt>
                <c:pt idx="1">
                  <c:v>27</c:v>
                </c:pt>
                <c:pt idx="2">
                  <c:v>30</c:v>
                </c:pt>
                <c:pt idx="3">
                  <c:v>28</c:v>
                </c:pt>
                <c:pt idx="4">
                  <c:v>29</c:v>
                </c:pt>
                <c:pt idx="5">
                  <c:v>38</c:v>
                </c:pt>
                <c:pt idx="6">
                  <c:v>35</c:v>
                </c:pt>
              </c:numCache>
            </c:numRef>
          </c:val>
          <c:extLst>
            <c:ext xmlns:c16="http://schemas.microsoft.com/office/drawing/2014/chart" uri="{C3380CC4-5D6E-409C-BE32-E72D297353CC}">
              <c16:uniqueId val="{00000001-68A6-421C-9CDA-555537A19ED0}"/>
            </c:ext>
          </c:extLst>
        </c:ser>
        <c:dLbls>
          <c:showLegendKey val="0"/>
          <c:showVal val="0"/>
          <c:showCatName val="0"/>
          <c:showSerName val="0"/>
          <c:showPercent val="0"/>
          <c:showBubbleSize val="0"/>
        </c:dLbls>
        <c:gapWidth val="219"/>
        <c:overlap val="-27"/>
        <c:axId val="-1819030064"/>
        <c:axId val="-1819026256"/>
      </c:barChart>
      <c:catAx>
        <c:axId val="-181903006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AU" sz="1200">
                    <a:solidFill>
                      <a:schemeClr val="tx1"/>
                    </a:solidFill>
                  </a:rPr>
                  <a:t>Genotypes</a:t>
                </a:r>
              </a:p>
            </c:rich>
          </c:tx>
          <c:layout>
            <c:manualLayout>
              <c:xMode val="edge"/>
              <c:yMode val="edge"/>
              <c:x val="0.44259405358774967"/>
              <c:y val="0.80201683723252171"/>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in"/>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819026256"/>
        <c:crosses val="autoZero"/>
        <c:auto val="1"/>
        <c:lblAlgn val="ctr"/>
        <c:lblOffset val="100"/>
        <c:noMultiLvlLbl val="0"/>
      </c:catAx>
      <c:valAx>
        <c:axId val="-1819026256"/>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AU" sz="1200">
                    <a:solidFill>
                      <a:schemeClr val="tx1"/>
                    </a:solidFill>
                  </a:rPr>
                  <a:t>Days to flower</a:t>
                </a:r>
              </a:p>
            </c:rich>
          </c:tx>
          <c:layout>
            <c:manualLayout>
              <c:xMode val="edge"/>
              <c:yMode val="edge"/>
              <c:x val="1.744552699969245E-2"/>
              <c:y val="0.24179385357810101"/>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in"/>
        <c:minorTickMark val="none"/>
        <c:tickLblPos val="nextTo"/>
        <c:spPr>
          <a:noFill/>
          <a:ln>
            <a:solidFill>
              <a:schemeClr val="tx1"/>
            </a:solidFill>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819030064"/>
        <c:crosses val="autoZero"/>
        <c:crossBetween val="between"/>
      </c:valAx>
      <c:spPr>
        <a:noFill/>
        <a:ln>
          <a:noFill/>
        </a:ln>
        <a:effectLst/>
      </c:spPr>
    </c:plotArea>
    <c:legend>
      <c:legendPos val="b"/>
      <c:layout>
        <c:manualLayout>
          <c:xMode val="edge"/>
          <c:yMode val="edge"/>
          <c:x val="0.40380294563126373"/>
          <c:y val="0.89289099669457739"/>
          <c:w val="0.17862474805864662"/>
          <c:h val="6.4841952392838506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4">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Flowering!$U$1</c:f>
              <c:strCache>
                <c:ptCount val="1"/>
                <c:pt idx="0">
                  <c:v>8hrs</c:v>
                </c:pt>
              </c:strCache>
            </c:strRef>
          </c:tx>
          <c:spPr>
            <a:solidFill>
              <a:schemeClr val="accent1"/>
            </a:solidFill>
            <a:ln>
              <a:noFill/>
            </a:ln>
            <a:effectLst/>
          </c:spPr>
          <c:invertIfNegative val="0"/>
          <c:errBars>
            <c:errBarType val="both"/>
            <c:errValType val="cust"/>
            <c:noEndCap val="0"/>
            <c:plus>
              <c:numRef>
                <c:f>Flowering!$U$4:$U$5</c:f>
                <c:numCache>
                  <c:formatCode>General</c:formatCode>
                  <c:ptCount val="2"/>
                  <c:pt idx="0">
                    <c:v>4</c:v>
                  </c:pt>
                  <c:pt idx="1">
                    <c:v>3</c:v>
                  </c:pt>
                </c:numCache>
              </c:numRef>
            </c:plus>
            <c:minus>
              <c:numRef>
                <c:f>Flowering!$U$4:$U$5</c:f>
                <c:numCache>
                  <c:formatCode>General</c:formatCode>
                  <c:ptCount val="2"/>
                  <c:pt idx="0">
                    <c:v>4</c:v>
                  </c:pt>
                  <c:pt idx="1">
                    <c:v>3</c:v>
                  </c:pt>
                </c:numCache>
              </c:numRef>
            </c:minus>
            <c:spPr>
              <a:noFill/>
              <a:ln w="9525" cap="flat" cmpd="sng" algn="ctr">
                <a:solidFill>
                  <a:schemeClr val="tx1">
                    <a:lumMod val="65000"/>
                    <a:lumOff val="35000"/>
                  </a:schemeClr>
                </a:solidFill>
                <a:round/>
              </a:ln>
              <a:effectLst/>
            </c:spPr>
          </c:errBars>
          <c:cat>
            <c:strRef>
              <c:f>Flowering!$T$2:$T$3</c:f>
              <c:strCache>
                <c:ptCount val="2"/>
                <c:pt idx="0">
                  <c:v>Genesis836</c:v>
                </c:pt>
                <c:pt idx="1">
                  <c:v>Rupali</c:v>
                </c:pt>
              </c:strCache>
            </c:strRef>
          </c:cat>
          <c:val>
            <c:numRef>
              <c:f>Flowering!$U$2:$U$3</c:f>
              <c:numCache>
                <c:formatCode>General</c:formatCode>
                <c:ptCount val="2"/>
                <c:pt idx="0">
                  <c:v>65</c:v>
                </c:pt>
                <c:pt idx="1">
                  <c:v>60</c:v>
                </c:pt>
              </c:numCache>
            </c:numRef>
          </c:val>
          <c:extLst>
            <c:ext xmlns:c16="http://schemas.microsoft.com/office/drawing/2014/chart" uri="{C3380CC4-5D6E-409C-BE32-E72D297353CC}">
              <c16:uniqueId val="{00000000-BA16-4693-A659-7D6A9861B6D9}"/>
            </c:ext>
          </c:extLst>
        </c:ser>
        <c:ser>
          <c:idx val="1"/>
          <c:order val="1"/>
          <c:tx>
            <c:strRef>
              <c:f>Flowering!$V$1</c:f>
              <c:strCache>
                <c:ptCount val="1"/>
                <c:pt idx="0">
                  <c:v>12hrs</c:v>
                </c:pt>
              </c:strCache>
            </c:strRef>
          </c:tx>
          <c:spPr>
            <a:solidFill>
              <a:schemeClr val="accent2"/>
            </a:solidFill>
            <a:ln>
              <a:noFill/>
            </a:ln>
            <a:effectLst/>
          </c:spPr>
          <c:invertIfNegative val="0"/>
          <c:errBars>
            <c:errBarType val="both"/>
            <c:errValType val="cust"/>
            <c:noEndCap val="0"/>
            <c:plus>
              <c:numRef>
                <c:f>Flowering!$V$4:$V$5</c:f>
                <c:numCache>
                  <c:formatCode>General</c:formatCode>
                  <c:ptCount val="2"/>
                  <c:pt idx="0">
                    <c:v>3</c:v>
                  </c:pt>
                  <c:pt idx="1">
                    <c:v>2</c:v>
                  </c:pt>
                </c:numCache>
              </c:numRef>
            </c:plus>
            <c:minus>
              <c:numRef>
                <c:f>Flowering!$V$4:$V$5</c:f>
                <c:numCache>
                  <c:formatCode>General</c:formatCode>
                  <c:ptCount val="2"/>
                  <c:pt idx="0">
                    <c:v>3</c:v>
                  </c:pt>
                  <c:pt idx="1">
                    <c:v>2</c:v>
                  </c:pt>
                </c:numCache>
              </c:numRef>
            </c:minus>
            <c:spPr>
              <a:noFill/>
              <a:ln w="9525" cap="flat" cmpd="sng" algn="ctr">
                <a:solidFill>
                  <a:schemeClr val="tx1">
                    <a:lumMod val="65000"/>
                    <a:lumOff val="35000"/>
                  </a:schemeClr>
                </a:solidFill>
                <a:round/>
              </a:ln>
              <a:effectLst/>
            </c:spPr>
          </c:errBars>
          <c:cat>
            <c:strRef>
              <c:f>Flowering!$T$2:$T$3</c:f>
              <c:strCache>
                <c:ptCount val="2"/>
                <c:pt idx="0">
                  <c:v>Genesis836</c:v>
                </c:pt>
                <c:pt idx="1">
                  <c:v>Rupali</c:v>
                </c:pt>
              </c:strCache>
            </c:strRef>
          </c:cat>
          <c:val>
            <c:numRef>
              <c:f>Flowering!$V$2:$V$3</c:f>
              <c:numCache>
                <c:formatCode>General</c:formatCode>
                <c:ptCount val="2"/>
                <c:pt idx="0">
                  <c:v>48</c:v>
                </c:pt>
                <c:pt idx="1">
                  <c:v>45</c:v>
                </c:pt>
              </c:numCache>
            </c:numRef>
          </c:val>
          <c:extLst>
            <c:ext xmlns:c16="http://schemas.microsoft.com/office/drawing/2014/chart" uri="{C3380CC4-5D6E-409C-BE32-E72D297353CC}">
              <c16:uniqueId val="{00000001-BA16-4693-A659-7D6A9861B6D9}"/>
            </c:ext>
          </c:extLst>
        </c:ser>
        <c:ser>
          <c:idx val="2"/>
          <c:order val="2"/>
          <c:tx>
            <c:strRef>
              <c:f>Flowering!$W$1</c:f>
              <c:strCache>
                <c:ptCount val="1"/>
                <c:pt idx="0">
                  <c:v>16hrs</c:v>
                </c:pt>
              </c:strCache>
            </c:strRef>
          </c:tx>
          <c:spPr>
            <a:solidFill>
              <a:schemeClr val="accent3"/>
            </a:solidFill>
            <a:ln>
              <a:noFill/>
            </a:ln>
            <a:effectLst/>
          </c:spPr>
          <c:invertIfNegative val="0"/>
          <c:errBars>
            <c:errBarType val="both"/>
            <c:errValType val="cust"/>
            <c:noEndCap val="0"/>
            <c:plus>
              <c:numRef>
                <c:f>Flowering!$V$4:$V$5</c:f>
                <c:numCache>
                  <c:formatCode>General</c:formatCode>
                  <c:ptCount val="2"/>
                  <c:pt idx="0">
                    <c:v>3</c:v>
                  </c:pt>
                  <c:pt idx="1">
                    <c:v>2</c:v>
                  </c:pt>
                </c:numCache>
              </c:numRef>
            </c:plus>
            <c:minus>
              <c:numRef>
                <c:f>Flowering!$V$4:$V$5</c:f>
                <c:numCache>
                  <c:formatCode>General</c:formatCode>
                  <c:ptCount val="2"/>
                  <c:pt idx="0">
                    <c:v>3</c:v>
                  </c:pt>
                  <c:pt idx="1">
                    <c:v>2</c:v>
                  </c:pt>
                </c:numCache>
              </c:numRef>
            </c:minus>
            <c:spPr>
              <a:noFill/>
              <a:ln w="9525" cap="flat" cmpd="sng" algn="ctr">
                <a:solidFill>
                  <a:schemeClr val="tx1">
                    <a:lumMod val="65000"/>
                    <a:lumOff val="35000"/>
                  </a:schemeClr>
                </a:solidFill>
                <a:round/>
              </a:ln>
              <a:effectLst/>
            </c:spPr>
          </c:errBars>
          <c:cat>
            <c:strRef>
              <c:f>Flowering!$T$2:$T$3</c:f>
              <c:strCache>
                <c:ptCount val="2"/>
                <c:pt idx="0">
                  <c:v>Genesis836</c:v>
                </c:pt>
                <c:pt idx="1">
                  <c:v>Rupali</c:v>
                </c:pt>
              </c:strCache>
            </c:strRef>
          </c:cat>
          <c:val>
            <c:numRef>
              <c:f>Flowering!$W$2:$W$3</c:f>
              <c:numCache>
                <c:formatCode>General</c:formatCode>
                <c:ptCount val="2"/>
                <c:pt idx="0">
                  <c:v>31</c:v>
                </c:pt>
                <c:pt idx="1">
                  <c:v>27</c:v>
                </c:pt>
              </c:numCache>
            </c:numRef>
          </c:val>
          <c:extLst>
            <c:ext xmlns:c16="http://schemas.microsoft.com/office/drawing/2014/chart" uri="{C3380CC4-5D6E-409C-BE32-E72D297353CC}">
              <c16:uniqueId val="{00000002-BA16-4693-A659-7D6A9861B6D9}"/>
            </c:ext>
          </c:extLst>
        </c:ser>
        <c:dLbls>
          <c:showLegendKey val="0"/>
          <c:showVal val="0"/>
          <c:showCatName val="0"/>
          <c:showSerName val="0"/>
          <c:showPercent val="0"/>
          <c:showBubbleSize val="0"/>
        </c:dLbls>
        <c:gapWidth val="219"/>
        <c:overlap val="-27"/>
        <c:axId val="-1819026800"/>
        <c:axId val="-1819023536"/>
      </c:barChart>
      <c:catAx>
        <c:axId val="-1819026800"/>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AU" sz="1200">
                    <a:solidFill>
                      <a:schemeClr val="tx1"/>
                    </a:solidFill>
                  </a:rPr>
                  <a:t>Genotypes</a:t>
                </a:r>
              </a:p>
            </c:rich>
          </c:tx>
          <c:layout>
            <c:manualLayout>
              <c:xMode val="edge"/>
              <c:yMode val="edge"/>
              <c:x val="0.49087391151918286"/>
              <c:y val="0.8074192471576964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General" sourceLinked="1"/>
        <c:majorTickMark val="in"/>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819023536"/>
        <c:crosses val="autoZero"/>
        <c:auto val="1"/>
        <c:lblAlgn val="ctr"/>
        <c:lblOffset val="100"/>
        <c:noMultiLvlLbl val="0"/>
      </c:catAx>
      <c:valAx>
        <c:axId val="-1819023536"/>
        <c:scaling>
          <c:orientation val="minMax"/>
          <c:max val="90"/>
        </c:scaling>
        <c:delete val="0"/>
        <c:axPos val="l"/>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AU" sz="1200">
                    <a:solidFill>
                      <a:schemeClr val="tx1"/>
                    </a:solidFill>
                  </a:rPr>
                  <a:t>Days to flower</a:t>
                </a:r>
              </a:p>
            </c:rich>
          </c:tx>
          <c:layout>
            <c:manualLayout>
              <c:xMode val="edge"/>
              <c:yMode val="edge"/>
              <c:x val="1.3517913148943024E-2"/>
              <c:y val="0.25253925553570139"/>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General" sourceLinked="1"/>
        <c:majorTickMark val="in"/>
        <c:minorTickMark val="none"/>
        <c:tickLblPos val="nextTo"/>
        <c:spPr>
          <a:noFill/>
          <a:ln>
            <a:solidFill>
              <a:schemeClr val="tx1"/>
            </a:solidFill>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819026800"/>
        <c:crosses val="autoZero"/>
        <c:crossBetween val="between"/>
      </c:valAx>
      <c:spPr>
        <a:noFill/>
        <a:ln>
          <a:noFill/>
        </a:ln>
        <a:effectLst/>
      </c:spPr>
    </c:plotArea>
    <c:legend>
      <c:legendPos val="b"/>
      <c:layout>
        <c:manualLayout>
          <c:xMode val="edge"/>
          <c:yMode val="edge"/>
          <c:x val="0.42332587741740851"/>
          <c:y val="0.88347993782741352"/>
          <c:w val="0.27506225300889542"/>
          <c:h val="6.1687294916815384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024335096821069"/>
          <c:y val="5.417313466776949E-2"/>
          <c:w val="0.79975664903178934"/>
          <c:h val="0.89165373066446096"/>
        </c:manualLayout>
      </c:layout>
      <c:lineChart>
        <c:grouping val="standard"/>
        <c:varyColors val="0"/>
        <c:ser>
          <c:idx val="0"/>
          <c:order val="0"/>
          <c:tx>
            <c:strRef>
              <c:f>'[Monthly summaries(graphs) EC pH (1 to 1) expt 1 2017.xlsx]Sheet1'!$U$1</c:f>
              <c:strCache>
                <c:ptCount val="1"/>
                <c:pt idx="0">
                  <c:v>EC(con)</c:v>
                </c:pt>
              </c:strCache>
            </c:strRef>
          </c:tx>
          <c:spPr>
            <a:ln w="9525" cap="rnd">
              <a:solidFill>
                <a:schemeClr val="accent1"/>
              </a:solid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'[Monthly summaries(graphs) EC pH (1 to 1) expt 1 2017.xlsx]Sheet1'!$W$2:$W$6</c:f>
                <c:numCache>
                  <c:formatCode>General</c:formatCode>
                  <c:ptCount val="5"/>
                  <c:pt idx="0">
                    <c:v>60</c:v>
                  </c:pt>
                  <c:pt idx="1">
                    <c:v>73</c:v>
                  </c:pt>
                  <c:pt idx="2">
                    <c:v>90</c:v>
                  </c:pt>
                  <c:pt idx="3">
                    <c:v>75</c:v>
                  </c:pt>
                  <c:pt idx="4">
                    <c:v>80</c:v>
                  </c:pt>
                </c:numCache>
              </c:numRef>
            </c:plus>
            <c:minus>
              <c:numRef>
                <c:f>'[Monthly summaries(graphs) EC pH (1 to 1) expt 1 2017.xlsx]Sheet1'!$W$2:$W$6</c:f>
                <c:numCache>
                  <c:formatCode>General</c:formatCode>
                  <c:ptCount val="5"/>
                  <c:pt idx="0">
                    <c:v>60</c:v>
                  </c:pt>
                  <c:pt idx="1">
                    <c:v>73</c:v>
                  </c:pt>
                  <c:pt idx="2">
                    <c:v>90</c:v>
                  </c:pt>
                  <c:pt idx="3">
                    <c:v>75</c:v>
                  </c:pt>
                  <c:pt idx="4">
                    <c:v>80</c:v>
                  </c:pt>
                </c:numCache>
              </c:numRef>
            </c:minus>
            <c:spPr>
              <a:noFill/>
              <a:ln w="9525" cap="flat" cmpd="sng" algn="ctr">
                <a:solidFill>
                  <a:schemeClr val="tx1">
                    <a:lumMod val="65000"/>
                    <a:lumOff val="35000"/>
                  </a:schemeClr>
                </a:solidFill>
                <a:round/>
              </a:ln>
              <a:effectLst/>
            </c:spPr>
          </c:errBars>
          <c:cat>
            <c:strRef>
              <c:f>'[Monthly summaries(graphs) EC pH (1 to 1) expt 1 2017.xlsx]Sheet1'!$T$2:$T$6</c:f>
              <c:strCache>
                <c:ptCount val="5"/>
                <c:pt idx="0">
                  <c:v>June</c:v>
                </c:pt>
                <c:pt idx="1">
                  <c:v>July</c:v>
                </c:pt>
                <c:pt idx="2">
                  <c:v>August</c:v>
                </c:pt>
                <c:pt idx="3">
                  <c:v>September</c:v>
                </c:pt>
                <c:pt idx="4">
                  <c:v>October</c:v>
                </c:pt>
              </c:strCache>
            </c:strRef>
          </c:cat>
          <c:val>
            <c:numRef>
              <c:f>'[Monthly summaries(graphs) EC pH (1 to 1) expt 1 2017.xlsx]Sheet1'!$U$2:$U$6</c:f>
              <c:numCache>
                <c:formatCode>General</c:formatCode>
                <c:ptCount val="5"/>
                <c:pt idx="0">
                  <c:v>572.20000000000005</c:v>
                </c:pt>
                <c:pt idx="1">
                  <c:v>581.1</c:v>
                </c:pt>
                <c:pt idx="2">
                  <c:v>647.70000000000005</c:v>
                </c:pt>
                <c:pt idx="3">
                  <c:v>754.7</c:v>
                </c:pt>
                <c:pt idx="4">
                  <c:v>505</c:v>
                </c:pt>
              </c:numCache>
            </c:numRef>
          </c:val>
          <c:smooth val="0"/>
          <c:extLst>
            <c:ext xmlns:c16="http://schemas.microsoft.com/office/drawing/2014/chart" uri="{C3380CC4-5D6E-409C-BE32-E72D297353CC}">
              <c16:uniqueId val="{00000000-1E1E-4C9F-9B18-89B2FC9D2499}"/>
            </c:ext>
          </c:extLst>
        </c:ser>
        <c:ser>
          <c:idx val="1"/>
          <c:order val="1"/>
          <c:tx>
            <c:strRef>
              <c:f>'[Monthly summaries(graphs) EC pH (1 to 1) expt 1 2017.xlsx]Sheet1'!$V$1</c:f>
              <c:strCache>
                <c:ptCount val="1"/>
                <c:pt idx="0">
                  <c:v>EC(sal)</c:v>
                </c:pt>
              </c:strCache>
            </c:strRef>
          </c:tx>
          <c:spPr>
            <a:ln w="9525" cap="rnd">
              <a:solidFill>
                <a:schemeClr val="accent2"/>
              </a:solidFill>
              <a:round/>
            </a:ln>
            <a:effectLst/>
          </c:spPr>
          <c:marker>
            <c:symbol val="circle"/>
            <c:size val="5"/>
            <c:spPr>
              <a:solidFill>
                <a:schemeClr val="accent2"/>
              </a:solidFill>
              <a:ln w="9525">
                <a:solidFill>
                  <a:schemeClr val="accent2"/>
                </a:solidFill>
              </a:ln>
              <a:effectLst/>
            </c:spPr>
          </c:marker>
          <c:errBars>
            <c:errDir val="y"/>
            <c:errBarType val="both"/>
            <c:errValType val="cust"/>
            <c:noEndCap val="0"/>
            <c:plus>
              <c:numRef>
                <c:f>'[Monthly summaries(graphs) EC pH (1 to 1) expt 1 2017.xlsx]Sheet1'!$X$2:$X$6</c:f>
                <c:numCache>
                  <c:formatCode>General</c:formatCode>
                  <c:ptCount val="5"/>
                  <c:pt idx="0">
                    <c:v>170</c:v>
                  </c:pt>
                  <c:pt idx="1">
                    <c:v>123</c:v>
                  </c:pt>
                  <c:pt idx="2">
                    <c:v>113</c:v>
                  </c:pt>
                  <c:pt idx="3">
                    <c:v>112</c:v>
                  </c:pt>
                  <c:pt idx="4">
                    <c:v>115</c:v>
                  </c:pt>
                </c:numCache>
              </c:numRef>
            </c:plus>
            <c:minus>
              <c:numRef>
                <c:f>'[Monthly summaries(graphs) EC pH (1 to 1) expt 1 2017.xlsx]Sheet1'!$X$2:$X$6</c:f>
                <c:numCache>
                  <c:formatCode>General</c:formatCode>
                  <c:ptCount val="5"/>
                  <c:pt idx="0">
                    <c:v>170</c:v>
                  </c:pt>
                  <c:pt idx="1">
                    <c:v>123</c:v>
                  </c:pt>
                  <c:pt idx="2">
                    <c:v>113</c:v>
                  </c:pt>
                  <c:pt idx="3">
                    <c:v>112</c:v>
                  </c:pt>
                  <c:pt idx="4">
                    <c:v>115</c:v>
                  </c:pt>
                </c:numCache>
              </c:numRef>
            </c:minus>
            <c:spPr>
              <a:noFill/>
              <a:ln w="9525" cap="flat" cmpd="sng" algn="ctr">
                <a:solidFill>
                  <a:schemeClr val="tx1">
                    <a:lumMod val="65000"/>
                    <a:lumOff val="35000"/>
                  </a:schemeClr>
                </a:solidFill>
                <a:round/>
              </a:ln>
              <a:effectLst/>
            </c:spPr>
          </c:errBars>
          <c:cat>
            <c:strRef>
              <c:f>'[Monthly summaries(graphs) EC pH (1 to 1) expt 1 2017.xlsx]Sheet1'!$T$2:$T$6</c:f>
              <c:strCache>
                <c:ptCount val="5"/>
                <c:pt idx="0">
                  <c:v>June</c:v>
                </c:pt>
                <c:pt idx="1">
                  <c:v>July</c:v>
                </c:pt>
                <c:pt idx="2">
                  <c:v>August</c:v>
                </c:pt>
                <c:pt idx="3">
                  <c:v>September</c:v>
                </c:pt>
                <c:pt idx="4">
                  <c:v>October</c:v>
                </c:pt>
              </c:strCache>
            </c:strRef>
          </c:cat>
          <c:val>
            <c:numRef>
              <c:f>'[Monthly summaries(graphs) EC pH (1 to 1) expt 1 2017.xlsx]Sheet1'!$V$2:$V$6</c:f>
              <c:numCache>
                <c:formatCode>General</c:formatCode>
                <c:ptCount val="5"/>
                <c:pt idx="0">
                  <c:v>707.8</c:v>
                </c:pt>
                <c:pt idx="1">
                  <c:v>805.4</c:v>
                </c:pt>
                <c:pt idx="2">
                  <c:v>1228.7</c:v>
                </c:pt>
                <c:pt idx="3">
                  <c:v>1442.5</c:v>
                </c:pt>
                <c:pt idx="4">
                  <c:v>1747.6</c:v>
                </c:pt>
              </c:numCache>
            </c:numRef>
          </c:val>
          <c:smooth val="0"/>
          <c:extLst>
            <c:ext xmlns:c16="http://schemas.microsoft.com/office/drawing/2014/chart" uri="{C3380CC4-5D6E-409C-BE32-E72D297353CC}">
              <c16:uniqueId val="{00000001-1E1E-4C9F-9B18-89B2FC9D2499}"/>
            </c:ext>
          </c:extLst>
        </c:ser>
        <c:dLbls>
          <c:showLegendKey val="0"/>
          <c:showVal val="0"/>
          <c:showCatName val="0"/>
          <c:showSerName val="0"/>
          <c:showPercent val="0"/>
          <c:showBubbleSize val="0"/>
        </c:dLbls>
        <c:marker val="1"/>
        <c:smooth val="0"/>
        <c:axId val="750061208"/>
        <c:axId val="750056288"/>
      </c:lineChart>
      <c:catAx>
        <c:axId val="750061208"/>
        <c:scaling>
          <c:orientation val="minMax"/>
        </c:scaling>
        <c:delete val="1"/>
        <c:axPos val="b"/>
        <c:numFmt formatCode="General" sourceLinked="1"/>
        <c:majorTickMark val="none"/>
        <c:minorTickMark val="none"/>
        <c:tickLblPos val="nextTo"/>
        <c:crossAx val="750056288"/>
        <c:crosses val="autoZero"/>
        <c:auto val="1"/>
        <c:lblAlgn val="ctr"/>
        <c:lblOffset val="100"/>
        <c:noMultiLvlLbl val="0"/>
      </c:catAx>
      <c:valAx>
        <c:axId val="750056288"/>
        <c:scaling>
          <c:orientation val="minMax"/>
          <c:max val="3000"/>
        </c:scaling>
        <c:delete val="0"/>
        <c:axPos val="l"/>
        <c:title>
          <c:tx>
            <c:rich>
              <a:bodyPr rot="-5400000" spcFirstLastPara="1" vertOverflow="ellipsis" vert="horz" wrap="square" anchor="ctr" anchorCtr="1"/>
              <a:lstStyle/>
              <a:p>
                <a:pPr>
                  <a:defRPr sz="1330" b="0" i="0" u="none" strike="noStrike" kern="1200" baseline="0">
                    <a:solidFill>
                      <a:schemeClr val="tx1"/>
                    </a:solidFill>
                    <a:latin typeface="+mn-lt"/>
                    <a:ea typeface="+mn-ea"/>
                    <a:cs typeface="+mn-cs"/>
                  </a:defRPr>
                </a:pPr>
                <a:r>
                  <a:rPr lang="en-AU" dirty="0">
                    <a:solidFill>
                      <a:schemeClr val="tx1"/>
                    </a:solidFill>
                  </a:rPr>
                  <a:t>EC(µS/cm)</a:t>
                </a:r>
              </a:p>
            </c:rich>
          </c:tx>
          <c:layout>
            <c:manualLayout>
              <c:xMode val="edge"/>
              <c:yMode val="edge"/>
              <c:x val="1.1937262635287018E-2"/>
              <c:y val="0.73010842669325282"/>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750061208"/>
        <c:crosses val="autoZero"/>
        <c:crossBetween val="between"/>
        <c:majorUnit val="50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'[Summary calculations-sodium graphs for monthly Na K and Cl readings.xlsx]Sheet1'!$X$2</c:f>
              <c:strCache>
                <c:ptCount val="1"/>
                <c:pt idx="0">
                  <c:v>Control</c:v>
                </c:pt>
              </c:strCache>
            </c:strRef>
          </c:tx>
          <c:spPr>
            <a:ln w="9525" cap="rnd">
              <a:solidFill>
                <a:schemeClr val="accent1"/>
              </a:solid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'[Summary calculations-sodium graphs for monthly Na K and Cl readings.xlsx]Sheet1'!$Z$3:$Z$7</c:f>
                <c:numCache>
                  <c:formatCode>General</c:formatCode>
                  <c:ptCount val="5"/>
                  <c:pt idx="0">
                    <c:v>2.8673336233144938E-2</c:v>
                  </c:pt>
                  <c:pt idx="1">
                    <c:v>0.19350177713496983</c:v>
                  </c:pt>
                  <c:pt idx="2">
                    <c:v>0.2790046544128193</c:v>
                  </c:pt>
                  <c:pt idx="3">
                    <c:v>0.42282323442948611</c:v>
                  </c:pt>
                  <c:pt idx="4">
                    <c:v>0.22339014699321144</c:v>
                  </c:pt>
                </c:numCache>
              </c:numRef>
            </c:plus>
            <c:minus>
              <c:numRef>
                <c:f>'[Summary calculations-sodium graphs for monthly Na K and Cl readings.xlsx]Sheet1'!$Z$3:$Z$7</c:f>
                <c:numCache>
                  <c:formatCode>General</c:formatCode>
                  <c:ptCount val="5"/>
                  <c:pt idx="0">
                    <c:v>2.8673336233144938E-2</c:v>
                  </c:pt>
                  <c:pt idx="1">
                    <c:v>0.19350177713496983</c:v>
                  </c:pt>
                  <c:pt idx="2">
                    <c:v>0.2790046544128193</c:v>
                  </c:pt>
                  <c:pt idx="3">
                    <c:v>0.42282323442948611</c:v>
                  </c:pt>
                  <c:pt idx="4">
                    <c:v>0.22339014699321144</c:v>
                  </c:pt>
                </c:numCache>
              </c:numRef>
            </c:minus>
            <c:spPr>
              <a:noFill/>
              <a:ln w="9525" cap="flat" cmpd="sng" algn="ctr">
                <a:solidFill>
                  <a:schemeClr val="tx1">
                    <a:lumMod val="65000"/>
                    <a:lumOff val="35000"/>
                  </a:schemeClr>
                </a:solidFill>
                <a:round/>
              </a:ln>
              <a:effectLst/>
            </c:spPr>
          </c:errBars>
          <c:cat>
            <c:strRef>
              <c:f>'[Summary calculations-sodium graphs for monthly Na K and Cl readings.xlsx]Sheet1'!$W$3:$W$7</c:f>
              <c:strCache>
                <c:ptCount val="5"/>
                <c:pt idx="0">
                  <c:v>June </c:v>
                </c:pt>
                <c:pt idx="1">
                  <c:v>July</c:v>
                </c:pt>
                <c:pt idx="2">
                  <c:v>August</c:v>
                </c:pt>
                <c:pt idx="3">
                  <c:v>September</c:v>
                </c:pt>
                <c:pt idx="4">
                  <c:v>October</c:v>
                </c:pt>
              </c:strCache>
            </c:strRef>
          </c:cat>
          <c:val>
            <c:numRef>
              <c:f>'[Summary calculations-sodium graphs for monthly Na K and Cl readings.xlsx]Sheet1'!$X$3:$X$7</c:f>
              <c:numCache>
                <c:formatCode>0.0000</c:formatCode>
                <c:ptCount val="5"/>
                <c:pt idx="0">
                  <c:v>1.156920400173989</c:v>
                </c:pt>
                <c:pt idx="1">
                  <c:v>2.5989865158764687</c:v>
                </c:pt>
                <c:pt idx="2">
                  <c:v>2.4589734667246637</c:v>
                </c:pt>
                <c:pt idx="3">
                  <c:v>2.5487690300130494</c:v>
                </c:pt>
                <c:pt idx="4">
                  <c:v>2.3379295345802524</c:v>
                </c:pt>
              </c:numCache>
            </c:numRef>
          </c:val>
          <c:smooth val="0"/>
          <c:extLst>
            <c:ext xmlns:c16="http://schemas.microsoft.com/office/drawing/2014/chart" uri="{C3380CC4-5D6E-409C-BE32-E72D297353CC}">
              <c16:uniqueId val="{00000000-A27F-4313-916B-0EF981E285BE}"/>
            </c:ext>
          </c:extLst>
        </c:ser>
        <c:ser>
          <c:idx val="1"/>
          <c:order val="1"/>
          <c:tx>
            <c:strRef>
              <c:f>'[Summary calculations-sodium graphs for monthly Na K and Cl readings.xlsx]Sheet1'!$Y$2</c:f>
              <c:strCache>
                <c:ptCount val="1"/>
                <c:pt idx="0">
                  <c:v>Saline</c:v>
                </c:pt>
              </c:strCache>
            </c:strRef>
          </c:tx>
          <c:spPr>
            <a:ln w="9525" cap="rnd">
              <a:solidFill>
                <a:schemeClr val="accent2"/>
              </a:solidFill>
              <a:round/>
            </a:ln>
            <a:effectLst/>
          </c:spPr>
          <c:marker>
            <c:symbol val="circle"/>
            <c:size val="5"/>
            <c:spPr>
              <a:solidFill>
                <a:schemeClr val="accent2"/>
              </a:solidFill>
              <a:ln w="9525">
                <a:solidFill>
                  <a:schemeClr val="accent2"/>
                </a:solidFill>
              </a:ln>
              <a:effectLst/>
            </c:spPr>
          </c:marker>
          <c:errBars>
            <c:errDir val="y"/>
            <c:errBarType val="both"/>
            <c:errValType val="cust"/>
            <c:noEndCap val="0"/>
            <c:plus>
              <c:numRef>
                <c:f>'[Summary calculations-sodium graphs for monthly Na K and Cl readings.xlsx]Sheet1'!$AA$3:$AA$7</c:f>
                <c:numCache>
                  <c:formatCode>General</c:formatCode>
                  <c:ptCount val="5"/>
                  <c:pt idx="0">
                    <c:v>0.27924975889937415</c:v>
                  </c:pt>
                  <c:pt idx="1">
                    <c:v>1.2354928527782618</c:v>
                  </c:pt>
                  <c:pt idx="2">
                    <c:v>4.6555696849063279</c:v>
                  </c:pt>
                  <c:pt idx="3">
                    <c:v>7.822997152905514</c:v>
                  </c:pt>
                  <c:pt idx="4">
                    <c:v>6.2019849710912256</c:v>
                  </c:pt>
                </c:numCache>
              </c:numRef>
            </c:plus>
            <c:minus>
              <c:numRef>
                <c:f>'[Summary calculations-sodium graphs for monthly Na K and Cl readings.xlsx]Sheet1'!$AA$3:$AA$7</c:f>
                <c:numCache>
                  <c:formatCode>General</c:formatCode>
                  <c:ptCount val="5"/>
                  <c:pt idx="0">
                    <c:v>0.27924975889937415</c:v>
                  </c:pt>
                  <c:pt idx="1">
                    <c:v>1.2354928527782618</c:v>
                  </c:pt>
                  <c:pt idx="2">
                    <c:v>4.6555696849063279</c:v>
                  </c:pt>
                  <c:pt idx="3">
                    <c:v>7.822997152905514</c:v>
                  </c:pt>
                  <c:pt idx="4">
                    <c:v>6.2019849710912256</c:v>
                  </c:pt>
                </c:numCache>
              </c:numRef>
            </c:minus>
            <c:spPr>
              <a:noFill/>
              <a:ln w="9525" cap="flat" cmpd="sng" algn="ctr">
                <a:solidFill>
                  <a:schemeClr val="tx1">
                    <a:lumMod val="65000"/>
                    <a:lumOff val="35000"/>
                  </a:schemeClr>
                </a:solidFill>
                <a:round/>
              </a:ln>
              <a:effectLst/>
            </c:spPr>
          </c:errBars>
          <c:cat>
            <c:strRef>
              <c:f>'[Summary calculations-sodium graphs for monthly Na K and Cl readings.xlsx]Sheet1'!$W$3:$W$7</c:f>
              <c:strCache>
                <c:ptCount val="5"/>
                <c:pt idx="0">
                  <c:v>June </c:v>
                </c:pt>
                <c:pt idx="1">
                  <c:v>July</c:v>
                </c:pt>
                <c:pt idx="2">
                  <c:v>August</c:v>
                </c:pt>
                <c:pt idx="3">
                  <c:v>September</c:v>
                </c:pt>
                <c:pt idx="4">
                  <c:v>October</c:v>
                </c:pt>
              </c:strCache>
            </c:strRef>
          </c:cat>
          <c:val>
            <c:numRef>
              <c:f>'[Summary calculations-sodium graphs for monthly Na K and Cl readings.xlsx]Sheet1'!$Y$3:$Y$7</c:f>
              <c:numCache>
                <c:formatCode>0.0000</c:formatCode>
                <c:ptCount val="5"/>
                <c:pt idx="0">
                  <c:v>1.8522488038277514</c:v>
                </c:pt>
                <c:pt idx="1">
                  <c:v>5.0242279251848645</c:v>
                </c:pt>
                <c:pt idx="2">
                  <c:v>24.61909525880818</c:v>
                </c:pt>
                <c:pt idx="3">
                  <c:v>23.456120052196614</c:v>
                </c:pt>
                <c:pt idx="4">
                  <c:v>24.977631578947371</c:v>
                </c:pt>
              </c:numCache>
            </c:numRef>
          </c:val>
          <c:smooth val="0"/>
          <c:extLst>
            <c:ext xmlns:c16="http://schemas.microsoft.com/office/drawing/2014/chart" uri="{C3380CC4-5D6E-409C-BE32-E72D297353CC}">
              <c16:uniqueId val="{00000001-A27F-4313-916B-0EF981E285BE}"/>
            </c:ext>
          </c:extLst>
        </c:ser>
        <c:dLbls>
          <c:showLegendKey val="0"/>
          <c:showVal val="0"/>
          <c:showCatName val="0"/>
          <c:showSerName val="0"/>
          <c:showPercent val="0"/>
          <c:showBubbleSize val="0"/>
        </c:dLbls>
        <c:marker val="1"/>
        <c:smooth val="0"/>
        <c:axId val="68240032"/>
        <c:axId val="68245440"/>
      </c:lineChart>
      <c:catAx>
        <c:axId val="68240032"/>
        <c:scaling>
          <c:orientation val="minMax"/>
        </c:scaling>
        <c:delete val="1"/>
        <c:axPos val="b"/>
        <c:numFmt formatCode="General" sourceLinked="1"/>
        <c:majorTickMark val="none"/>
        <c:minorTickMark val="none"/>
        <c:tickLblPos val="nextTo"/>
        <c:crossAx val="68245440"/>
        <c:crosses val="autoZero"/>
        <c:auto val="1"/>
        <c:lblAlgn val="ctr"/>
        <c:lblOffset val="100"/>
        <c:noMultiLvlLbl val="0"/>
      </c:catAx>
      <c:valAx>
        <c:axId val="68245440"/>
        <c:scaling>
          <c:orientation val="minMax"/>
          <c:max val="120"/>
          <c:min val="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AU" sz="1000" dirty="0"/>
                  <a:t>Amount of Na [µmol/g DW]</a:t>
                </a:r>
              </a:p>
              <a:p>
                <a:pPr>
                  <a:defRPr sz="1000"/>
                </a:pPr>
                <a:r>
                  <a:rPr lang="en-AU" sz="1000" dirty="0"/>
                  <a:t> in 0-10cm layer</a:t>
                </a:r>
              </a:p>
            </c:rich>
          </c:tx>
          <c:layout>
            <c:manualLayout>
              <c:xMode val="edge"/>
              <c:yMode val="edge"/>
              <c:x val="3.7899497524816916E-2"/>
              <c:y val="7.2308159261146213E-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8240032"/>
        <c:crosses val="autoZero"/>
        <c:crossBetween val="between"/>
        <c:majorUnit val="20"/>
      </c:valAx>
      <c:spPr>
        <a:noFill/>
        <a:ln>
          <a:noFill/>
        </a:ln>
        <a:effectLst/>
      </c:spPr>
    </c:plotArea>
    <c:legend>
      <c:legendPos val="b"/>
      <c:layout>
        <c:manualLayout>
          <c:xMode val="edge"/>
          <c:yMode val="edge"/>
          <c:x val="0.53740270753202701"/>
          <c:y val="8.3911384059891358E-3"/>
          <c:w val="0.41065242071579383"/>
          <c:h val="0.116476066994399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'[Summary calculations-sodium graphs for monthly Na K and Cl readings.xlsx]Sheet1'!$X$11</c:f>
              <c:strCache>
                <c:ptCount val="1"/>
                <c:pt idx="0">
                  <c:v>Control</c:v>
                </c:pt>
              </c:strCache>
            </c:strRef>
          </c:tx>
          <c:spPr>
            <a:ln w="9525" cap="rnd">
              <a:solidFill>
                <a:schemeClr val="accent1"/>
              </a:solid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'[Summary calculations-sodium graphs for monthly Na K and Cl readings.xlsx]Sheet1'!$Z$12:$Z$16</c:f>
                <c:numCache>
                  <c:formatCode>General</c:formatCode>
                  <c:ptCount val="5"/>
                  <c:pt idx="0">
                    <c:v>0.57346672466289561</c:v>
                  </c:pt>
                  <c:pt idx="1">
                    <c:v>0.60972744511331545</c:v>
                  </c:pt>
                  <c:pt idx="2">
                    <c:v>0.6141492200339399</c:v>
                  </c:pt>
                  <c:pt idx="3">
                    <c:v>1.0390765318837236</c:v>
                  </c:pt>
                  <c:pt idx="4">
                    <c:v>0.52443239817207976</c:v>
                  </c:pt>
                </c:numCache>
              </c:numRef>
            </c:plus>
            <c:minus>
              <c:numRef>
                <c:f>'[Summary calculations-sodium graphs for monthly Na K and Cl readings.xlsx]Sheet1'!$Z$12:$Z$16</c:f>
                <c:numCache>
                  <c:formatCode>General</c:formatCode>
                  <c:ptCount val="5"/>
                  <c:pt idx="0">
                    <c:v>0.57346672466289561</c:v>
                  </c:pt>
                  <c:pt idx="1">
                    <c:v>0.60972744511331545</c:v>
                  </c:pt>
                  <c:pt idx="2">
                    <c:v>0.6141492200339399</c:v>
                  </c:pt>
                  <c:pt idx="3">
                    <c:v>1.0390765318837236</c:v>
                  </c:pt>
                  <c:pt idx="4">
                    <c:v>0.52443239817207976</c:v>
                  </c:pt>
                </c:numCache>
              </c:numRef>
            </c:minus>
            <c:spPr>
              <a:noFill/>
              <a:ln w="9525" cap="flat" cmpd="sng" algn="ctr">
                <a:solidFill>
                  <a:schemeClr val="tx1">
                    <a:lumMod val="65000"/>
                    <a:lumOff val="35000"/>
                  </a:schemeClr>
                </a:solidFill>
                <a:round/>
              </a:ln>
              <a:effectLst/>
            </c:spPr>
          </c:errBars>
          <c:cat>
            <c:strRef>
              <c:f>'[Summary calculations-sodium graphs for monthly Na K and Cl readings.xlsx]Sheet1'!$W$12:$W$16</c:f>
              <c:strCache>
                <c:ptCount val="5"/>
                <c:pt idx="0">
                  <c:v>June </c:v>
                </c:pt>
                <c:pt idx="1">
                  <c:v>July</c:v>
                </c:pt>
                <c:pt idx="2">
                  <c:v>August</c:v>
                </c:pt>
                <c:pt idx="3">
                  <c:v>September</c:v>
                </c:pt>
                <c:pt idx="4">
                  <c:v>October</c:v>
                </c:pt>
              </c:strCache>
            </c:strRef>
          </c:cat>
          <c:val>
            <c:numRef>
              <c:f>'[Summary calculations-sodium graphs for monthly Na K and Cl readings.xlsx]Sheet1'!$X$12:$X$16</c:f>
              <c:numCache>
                <c:formatCode>0.0000</c:formatCode>
                <c:ptCount val="5"/>
                <c:pt idx="0">
                  <c:v>2.1031404958677689</c:v>
                </c:pt>
                <c:pt idx="1">
                  <c:v>3.161505002174859</c:v>
                </c:pt>
                <c:pt idx="2">
                  <c:v>3.7302914310569819</c:v>
                </c:pt>
                <c:pt idx="3">
                  <c:v>3.2560330578512398</c:v>
                </c:pt>
                <c:pt idx="4">
                  <c:v>3.0728142670726402</c:v>
                </c:pt>
              </c:numCache>
            </c:numRef>
          </c:val>
          <c:smooth val="0"/>
          <c:extLst>
            <c:ext xmlns:c16="http://schemas.microsoft.com/office/drawing/2014/chart" uri="{C3380CC4-5D6E-409C-BE32-E72D297353CC}">
              <c16:uniqueId val="{00000000-9BB7-4ECD-9505-E81DD7F17A4F}"/>
            </c:ext>
          </c:extLst>
        </c:ser>
        <c:ser>
          <c:idx val="1"/>
          <c:order val="1"/>
          <c:tx>
            <c:strRef>
              <c:f>'[Summary calculations-sodium graphs for monthly Na K and Cl readings.xlsx]Sheet1'!$Y$11</c:f>
              <c:strCache>
                <c:ptCount val="1"/>
                <c:pt idx="0">
                  <c:v>Saline</c:v>
                </c:pt>
              </c:strCache>
            </c:strRef>
          </c:tx>
          <c:spPr>
            <a:ln w="9525" cap="rnd">
              <a:solidFill>
                <a:schemeClr val="accent2"/>
              </a:solidFill>
              <a:round/>
            </a:ln>
            <a:effectLst/>
          </c:spPr>
          <c:marker>
            <c:symbol val="circle"/>
            <c:size val="5"/>
            <c:spPr>
              <a:solidFill>
                <a:schemeClr val="accent2"/>
              </a:solidFill>
              <a:ln w="9525">
                <a:solidFill>
                  <a:schemeClr val="accent2"/>
                </a:solidFill>
              </a:ln>
              <a:effectLst/>
            </c:spPr>
          </c:marker>
          <c:errBars>
            <c:errDir val="y"/>
            <c:errBarType val="both"/>
            <c:errValType val="cust"/>
            <c:noEndCap val="0"/>
            <c:plus>
              <c:numRef>
                <c:f>'[Summary calculations-sodium graphs for monthly Na K and Cl readings.xlsx]Sheet1'!$AA$12:$AA$16</c:f>
                <c:numCache>
                  <c:formatCode>General</c:formatCode>
                  <c:ptCount val="5"/>
                  <c:pt idx="0">
                    <c:v>0.51428916401614899</c:v>
                  </c:pt>
                  <c:pt idx="1">
                    <c:v>0.55459865130666119</c:v>
                  </c:pt>
                  <c:pt idx="2">
                    <c:v>0.70935022905435319</c:v>
                  </c:pt>
                  <c:pt idx="3">
                    <c:v>0.92740627735856362</c:v>
                  </c:pt>
                  <c:pt idx="4">
                    <c:v>0.23044826102429009</c:v>
                  </c:pt>
                </c:numCache>
              </c:numRef>
            </c:plus>
            <c:minus>
              <c:numRef>
                <c:f>'[Summary calculations-sodium graphs for monthly Na K and Cl readings.xlsx]Sheet1'!$AA$12:$AA$16</c:f>
                <c:numCache>
                  <c:formatCode>General</c:formatCode>
                  <c:ptCount val="5"/>
                  <c:pt idx="0">
                    <c:v>0.51428916401614899</c:v>
                  </c:pt>
                  <c:pt idx="1">
                    <c:v>0.55459865130666119</c:v>
                  </c:pt>
                  <c:pt idx="2">
                    <c:v>0.70935022905435319</c:v>
                  </c:pt>
                  <c:pt idx="3">
                    <c:v>0.92740627735856362</c:v>
                  </c:pt>
                  <c:pt idx="4">
                    <c:v>0.23044826102429009</c:v>
                  </c:pt>
                </c:numCache>
              </c:numRef>
            </c:minus>
            <c:spPr>
              <a:noFill/>
              <a:ln w="9525" cap="flat" cmpd="sng" algn="ctr">
                <a:solidFill>
                  <a:schemeClr val="tx1">
                    <a:lumMod val="65000"/>
                    <a:lumOff val="35000"/>
                  </a:schemeClr>
                </a:solidFill>
                <a:round/>
              </a:ln>
              <a:effectLst/>
            </c:spPr>
          </c:errBars>
          <c:cat>
            <c:strRef>
              <c:f>'[Summary calculations-sodium graphs for monthly Na K and Cl readings.xlsx]Sheet1'!$W$12:$W$16</c:f>
              <c:strCache>
                <c:ptCount val="5"/>
                <c:pt idx="0">
                  <c:v>June </c:v>
                </c:pt>
                <c:pt idx="1">
                  <c:v>July</c:v>
                </c:pt>
                <c:pt idx="2">
                  <c:v>August</c:v>
                </c:pt>
                <c:pt idx="3">
                  <c:v>September</c:v>
                </c:pt>
                <c:pt idx="4">
                  <c:v>October</c:v>
                </c:pt>
              </c:strCache>
            </c:strRef>
          </c:cat>
          <c:val>
            <c:numRef>
              <c:f>'[Summary calculations-sodium graphs for monthly Na K and Cl readings.xlsx]Sheet1'!$Y$12:$Y$16</c:f>
              <c:numCache>
                <c:formatCode>0.0000</c:formatCode>
                <c:ptCount val="5"/>
                <c:pt idx="0">
                  <c:v>2.583418877772945</c:v>
                </c:pt>
                <c:pt idx="1">
                  <c:v>3.4320835145715534</c:v>
                </c:pt>
                <c:pt idx="2">
                  <c:v>5.415859069160506</c:v>
                </c:pt>
                <c:pt idx="3">
                  <c:v>6.6509003914745533</c:v>
                </c:pt>
                <c:pt idx="4">
                  <c:v>6.1071770334928237</c:v>
                </c:pt>
              </c:numCache>
            </c:numRef>
          </c:val>
          <c:smooth val="0"/>
          <c:extLst>
            <c:ext xmlns:c16="http://schemas.microsoft.com/office/drawing/2014/chart" uri="{C3380CC4-5D6E-409C-BE32-E72D297353CC}">
              <c16:uniqueId val="{00000001-9BB7-4ECD-9505-E81DD7F17A4F}"/>
            </c:ext>
          </c:extLst>
        </c:ser>
        <c:dLbls>
          <c:showLegendKey val="0"/>
          <c:showVal val="0"/>
          <c:showCatName val="0"/>
          <c:showSerName val="0"/>
          <c:showPercent val="0"/>
          <c:showBubbleSize val="0"/>
        </c:dLbls>
        <c:marker val="1"/>
        <c:smooth val="0"/>
        <c:axId val="226770367"/>
        <c:axId val="226767455"/>
      </c:lineChart>
      <c:catAx>
        <c:axId val="226770367"/>
        <c:scaling>
          <c:orientation val="minMax"/>
        </c:scaling>
        <c:delete val="1"/>
        <c:axPos val="b"/>
        <c:numFmt formatCode="General" sourceLinked="1"/>
        <c:majorTickMark val="none"/>
        <c:minorTickMark val="none"/>
        <c:tickLblPos val="nextTo"/>
        <c:crossAx val="226767455"/>
        <c:crosses val="autoZero"/>
        <c:auto val="1"/>
        <c:lblAlgn val="ctr"/>
        <c:lblOffset val="100"/>
        <c:noMultiLvlLbl val="0"/>
      </c:catAx>
      <c:valAx>
        <c:axId val="226767455"/>
        <c:scaling>
          <c:orientation val="minMax"/>
          <c:max val="25"/>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AU" sz="1000" b="0" dirty="0">
                    <a:solidFill>
                      <a:schemeClr val="tx1"/>
                    </a:solidFill>
                    <a:effectLst/>
                  </a:rPr>
                  <a:t>Amount of Na [µmol/g DW] in 10-20cm layer</a:t>
                </a:r>
              </a:p>
            </c:rich>
          </c:tx>
          <c:layout>
            <c:manualLayout>
              <c:xMode val="edge"/>
              <c:yMode val="edge"/>
              <c:x val="2.658543751789905E-2"/>
              <c:y val="2.1320291181864447E-3"/>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677036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'[Summary calculations-sodium graphs for monthly Na K and Cl readings.xlsx]Sheet1'!$X$20</c:f>
              <c:strCache>
                <c:ptCount val="1"/>
                <c:pt idx="0">
                  <c:v>Control</c:v>
                </c:pt>
              </c:strCache>
            </c:strRef>
          </c:tx>
          <c:spPr>
            <a:ln w="9525" cap="rnd">
              <a:solidFill>
                <a:schemeClr val="accent1"/>
              </a:solid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'[Summary calculations-sodium graphs for monthly Na K and Cl readings.xlsx]Sheet1'!$Z$21:$Z$25</c:f>
                <c:numCache>
                  <c:formatCode>General</c:formatCode>
                  <c:ptCount val="5"/>
                  <c:pt idx="0">
                    <c:v>0</c:v>
                  </c:pt>
                  <c:pt idx="1">
                    <c:v>0.73078143317692079</c:v>
                  </c:pt>
                  <c:pt idx="2">
                    <c:v>0.83120405656904217</c:v>
                  </c:pt>
                  <c:pt idx="3">
                    <c:v>1.1500382771957618</c:v>
                  </c:pt>
                  <c:pt idx="4">
                    <c:v>0.84814674164448056</c:v>
                  </c:pt>
                </c:numCache>
              </c:numRef>
            </c:plus>
            <c:minus>
              <c:numRef>
                <c:f>'[Summary calculations-sodium graphs for monthly Na K and Cl readings.xlsx]Sheet1'!$Z$21:$Z$25</c:f>
                <c:numCache>
                  <c:formatCode>General</c:formatCode>
                  <c:ptCount val="5"/>
                  <c:pt idx="0">
                    <c:v>0</c:v>
                  </c:pt>
                  <c:pt idx="1">
                    <c:v>0.73078143317692079</c:v>
                  </c:pt>
                  <c:pt idx="2">
                    <c:v>0.83120405656904217</c:v>
                  </c:pt>
                  <c:pt idx="3">
                    <c:v>1.1500382771957618</c:v>
                  </c:pt>
                  <c:pt idx="4">
                    <c:v>0.84814674164448056</c:v>
                  </c:pt>
                </c:numCache>
              </c:numRef>
            </c:minus>
            <c:spPr>
              <a:noFill/>
              <a:ln w="9525" cap="flat" cmpd="sng" algn="ctr">
                <a:solidFill>
                  <a:schemeClr val="tx1">
                    <a:lumMod val="65000"/>
                    <a:lumOff val="35000"/>
                  </a:schemeClr>
                </a:solidFill>
                <a:round/>
              </a:ln>
              <a:effectLst/>
            </c:spPr>
          </c:errBars>
          <c:cat>
            <c:strRef>
              <c:f>'[Summary calculations-sodium graphs for monthly Na K and Cl readings.xlsx]Sheet1'!$W$21:$W$25</c:f>
              <c:strCache>
                <c:ptCount val="5"/>
                <c:pt idx="0">
                  <c:v>June </c:v>
                </c:pt>
                <c:pt idx="1">
                  <c:v>July</c:v>
                </c:pt>
                <c:pt idx="2">
                  <c:v>August</c:v>
                </c:pt>
                <c:pt idx="3">
                  <c:v>September</c:v>
                </c:pt>
                <c:pt idx="4">
                  <c:v>October</c:v>
                </c:pt>
              </c:strCache>
            </c:strRef>
          </c:cat>
          <c:val>
            <c:numRef>
              <c:f>'[Summary calculations-sodium graphs for monthly Na K and Cl readings.xlsx]Sheet1'!$X$21:$X$25</c:f>
              <c:numCache>
                <c:formatCode>0.0000</c:formatCode>
                <c:ptCount val="5"/>
                <c:pt idx="0">
                  <c:v>2.7339538929969551</c:v>
                </c:pt>
                <c:pt idx="1">
                  <c:v>4.9046020008699447</c:v>
                </c:pt>
                <c:pt idx="2">
                  <c:v>4.2016789908655943</c:v>
                </c:pt>
                <c:pt idx="3">
                  <c:v>4.5149630274032191</c:v>
                </c:pt>
                <c:pt idx="4">
                  <c:v>4.4596128751631143</c:v>
                </c:pt>
              </c:numCache>
            </c:numRef>
          </c:val>
          <c:smooth val="0"/>
          <c:extLst>
            <c:ext xmlns:c16="http://schemas.microsoft.com/office/drawing/2014/chart" uri="{C3380CC4-5D6E-409C-BE32-E72D297353CC}">
              <c16:uniqueId val="{00000000-1242-453F-A3B3-1962D56F0FE2}"/>
            </c:ext>
          </c:extLst>
        </c:ser>
        <c:ser>
          <c:idx val="1"/>
          <c:order val="1"/>
          <c:tx>
            <c:strRef>
              <c:f>'[Summary calculations-sodium graphs for monthly Na K and Cl readings.xlsx]Sheet1'!$Y$20</c:f>
              <c:strCache>
                <c:ptCount val="1"/>
                <c:pt idx="0">
                  <c:v>Saline</c:v>
                </c:pt>
              </c:strCache>
            </c:strRef>
          </c:tx>
          <c:spPr>
            <a:ln w="9525" cap="rnd">
              <a:solidFill>
                <a:schemeClr val="accent2"/>
              </a:solidFill>
              <a:round/>
            </a:ln>
            <a:effectLst/>
          </c:spPr>
          <c:marker>
            <c:symbol val="circle"/>
            <c:size val="5"/>
            <c:spPr>
              <a:solidFill>
                <a:schemeClr val="accent2"/>
              </a:solidFill>
              <a:ln w="9525">
                <a:solidFill>
                  <a:schemeClr val="accent2"/>
                </a:solidFill>
              </a:ln>
              <a:effectLst/>
            </c:spPr>
          </c:marker>
          <c:errBars>
            <c:errDir val="y"/>
            <c:errBarType val="both"/>
            <c:errValType val="cust"/>
            <c:noEndCap val="0"/>
            <c:plus>
              <c:numRef>
                <c:f>'[Summary calculations-sodium graphs for monthly Na K and Cl readings.xlsx]Sheet1'!$AA$21:$AA$25</c:f>
                <c:numCache>
                  <c:formatCode>General</c:formatCode>
                  <c:ptCount val="5"/>
                  <c:pt idx="0">
                    <c:v>0.75364972861786983</c:v>
                  </c:pt>
                  <c:pt idx="1">
                    <c:v>0.92872912154778742</c:v>
                  </c:pt>
                  <c:pt idx="2">
                    <c:v>0.70066752449458869</c:v>
                  </c:pt>
                  <c:pt idx="3">
                    <c:v>0.70122651417901183</c:v>
                  </c:pt>
                  <c:pt idx="4">
                    <c:v>0.86955965598704843</c:v>
                  </c:pt>
                </c:numCache>
              </c:numRef>
            </c:plus>
            <c:minus>
              <c:numRef>
                <c:f>'[Summary calculations-sodium graphs for monthly Na K and Cl readings.xlsx]Sheet1'!$AA$21:$AA$25</c:f>
                <c:numCache>
                  <c:formatCode>General</c:formatCode>
                  <c:ptCount val="5"/>
                  <c:pt idx="0">
                    <c:v>0.75364972861786983</c:v>
                  </c:pt>
                  <c:pt idx="1">
                    <c:v>0.92872912154778742</c:v>
                  </c:pt>
                  <c:pt idx="2">
                    <c:v>0.70066752449458869</c:v>
                  </c:pt>
                  <c:pt idx="3">
                    <c:v>0.70122651417901183</c:v>
                  </c:pt>
                  <c:pt idx="4">
                    <c:v>0.86955965598704843</c:v>
                  </c:pt>
                </c:numCache>
              </c:numRef>
            </c:minus>
            <c:spPr>
              <a:noFill/>
              <a:ln w="9525" cap="flat" cmpd="sng" algn="ctr">
                <a:solidFill>
                  <a:schemeClr val="tx1">
                    <a:lumMod val="65000"/>
                    <a:lumOff val="35000"/>
                  </a:schemeClr>
                </a:solidFill>
                <a:round/>
              </a:ln>
              <a:effectLst/>
            </c:spPr>
          </c:errBars>
          <c:cat>
            <c:strRef>
              <c:f>'[Summary calculations-sodium graphs for monthly Na K and Cl readings.xlsx]Sheet1'!$W$21:$W$25</c:f>
              <c:strCache>
                <c:ptCount val="5"/>
                <c:pt idx="0">
                  <c:v>June </c:v>
                </c:pt>
                <c:pt idx="1">
                  <c:v>July</c:v>
                </c:pt>
                <c:pt idx="2">
                  <c:v>August</c:v>
                </c:pt>
                <c:pt idx="3">
                  <c:v>September</c:v>
                </c:pt>
                <c:pt idx="4">
                  <c:v>October</c:v>
                </c:pt>
              </c:strCache>
            </c:strRef>
          </c:cat>
          <c:val>
            <c:numRef>
              <c:f>'[Summary calculations-sodium graphs for monthly Na K and Cl readings.xlsx]Sheet1'!$Y$21:$Y$25</c:f>
              <c:numCache>
                <c:formatCode>0.0000</c:formatCode>
                <c:ptCount val="5"/>
                <c:pt idx="0">
                  <c:v>3.5583123096998697</c:v>
                </c:pt>
                <c:pt idx="1">
                  <c:v>5.1879991300565473</c:v>
                </c:pt>
                <c:pt idx="2">
                  <c:v>5.772970856894303</c:v>
                </c:pt>
                <c:pt idx="3">
                  <c:v>6.7074815137016088</c:v>
                </c:pt>
                <c:pt idx="4">
                  <c:v>7.1739451935624192</c:v>
                </c:pt>
              </c:numCache>
            </c:numRef>
          </c:val>
          <c:smooth val="0"/>
          <c:extLst>
            <c:ext xmlns:c16="http://schemas.microsoft.com/office/drawing/2014/chart" uri="{C3380CC4-5D6E-409C-BE32-E72D297353CC}">
              <c16:uniqueId val="{00000001-1242-453F-A3B3-1962D56F0FE2}"/>
            </c:ext>
          </c:extLst>
        </c:ser>
        <c:dLbls>
          <c:showLegendKey val="0"/>
          <c:showVal val="0"/>
          <c:showCatName val="0"/>
          <c:showSerName val="0"/>
          <c:showPercent val="0"/>
          <c:showBubbleSize val="0"/>
        </c:dLbls>
        <c:marker val="1"/>
        <c:smooth val="0"/>
        <c:axId val="220886735"/>
        <c:axId val="220890063"/>
      </c:lineChart>
      <c:catAx>
        <c:axId val="220886735"/>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20890063"/>
        <c:crosses val="autoZero"/>
        <c:auto val="1"/>
        <c:lblAlgn val="ctr"/>
        <c:lblOffset val="100"/>
        <c:noMultiLvlLbl val="0"/>
      </c:catAx>
      <c:valAx>
        <c:axId val="220890063"/>
        <c:scaling>
          <c:orientation val="minMax"/>
          <c:max val="25"/>
        </c:scaling>
        <c:delete val="0"/>
        <c:axPos val="l"/>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AU" sz="1000" dirty="0">
                    <a:solidFill>
                      <a:schemeClr val="tx1"/>
                    </a:solidFill>
                  </a:rPr>
                  <a:t>Amount of Na [µmol/g DW]</a:t>
                </a:r>
              </a:p>
              <a:p>
                <a:pPr>
                  <a:defRPr sz="1000">
                    <a:solidFill>
                      <a:schemeClr val="tx1"/>
                    </a:solidFill>
                  </a:defRPr>
                </a:pPr>
                <a:r>
                  <a:rPr lang="en-AU" sz="1000" dirty="0">
                    <a:solidFill>
                      <a:schemeClr val="tx1"/>
                    </a:solidFill>
                  </a:rPr>
                  <a:t> in 20-50cm layer</a:t>
                </a:r>
              </a:p>
            </c:rich>
          </c:tx>
          <c:layout>
            <c:manualLayout>
              <c:xMode val="edge"/>
              <c:yMode val="edge"/>
              <c:x val="3.1265386847134279E-2"/>
              <c:y val="7.8980394697736919E-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0886735"/>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'[Summary 1 to 5 graphs of sodium ions Field expt 2018.xlsx]Sheet1'!$C$1</c:f>
              <c:strCache>
                <c:ptCount val="1"/>
                <c:pt idx="0">
                  <c:v>Sal-Na av</c:v>
                </c:pt>
              </c:strCache>
            </c:strRef>
          </c:tx>
          <c:spPr>
            <a:ln w="9525" cap="rnd">
              <a:solidFill>
                <a:schemeClr val="accent1"/>
              </a:solid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'[Summary 1 to 5 graphs of sodium ions Field expt 2018.xlsx]Sheet1'!$E$2:$E$6</c:f>
                <c:numCache>
                  <c:formatCode>General</c:formatCode>
                  <c:ptCount val="5"/>
                  <c:pt idx="0">
                    <c:v>1.666004</c:v>
                  </c:pt>
                  <c:pt idx="1">
                    <c:v>6.6833850000000004</c:v>
                  </c:pt>
                  <c:pt idx="2">
                    <c:v>12.085610000000001</c:v>
                  </c:pt>
                  <c:pt idx="3">
                    <c:v>5.2827279999999996</c:v>
                  </c:pt>
                  <c:pt idx="4">
                    <c:v>25.09919</c:v>
                  </c:pt>
                </c:numCache>
              </c:numRef>
            </c:plus>
            <c:minus>
              <c:numRef>
                <c:f>'[Summary 1 to 5 graphs of sodium ions Field expt 2018.xlsx]Sheet1'!$E$2:$E$6</c:f>
                <c:numCache>
                  <c:formatCode>General</c:formatCode>
                  <c:ptCount val="5"/>
                  <c:pt idx="0">
                    <c:v>1.666004</c:v>
                  </c:pt>
                  <c:pt idx="1">
                    <c:v>6.6833850000000004</c:v>
                  </c:pt>
                  <c:pt idx="2">
                    <c:v>12.085610000000001</c:v>
                  </c:pt>
                  <c:pt idx="3">
                    <c:v>5.2827279999999996</c:v>
                  </c:pt>
                  <c:pt idx="4">
                    <c:v>25.09919</c:v>
                  </c:pt>
                </c:numCache>
              </c:numRef>
            </c:minus>
            <c:spPr>
              <a:noFill/>
              <a:ln w="9525" cap="flat" cmpd="sng" algn="ctr">
                <a:solidFill>
                  <a:schemeClr val="tx1">
                    <a:lumMod val="65000"/>
                    <a:lumOff val="35000"/>
                  </a:schemeClr>
                </a:solidFill>
                <a:round/>
              </a:ln>
              <a:effectLst/>
            </c:spPr>
          </c:errBars>
          <c:cat>
            <c:strRef>
              <c:f>'[Summary 1 to 5 graphs of sodium ions Field expt 2018.xlsx]Sheet1'!$B$2:$B$6</c:f>
              <c:strCache>
                <c:ptCount val="5"/>
                <c:pt idx="0">
                  <c:v>June</c:v>
                </c:pt>
                <c:pt idx="1">
                  <c:v>July</c:v>
                </c:pt>
                <c:pt idx="2">
                  <c:v>August</c:v>
                </c:pt>
                <c:pt idx="3">
                  <c:v>Sept</c:v>
                </c:pt>
                <c:pt idx="4">
                  <c:v>October</c:v>
                </c:pt>
              </c:strCache>
            </c:strRef>
          </c:cat>
          <c:val>
            <c:numRef>
              <c:f>'[Summary 1 to 5 graphs of sodium ions Field expt 2018.xlsx]Sheet1'!$C$2:$C$6</c:f>
              <c:numCache>
                <c:formatCode>General</c:formatCode>
                <c:ptCount val="5"/>
                <c:pt idx="0">
                  <c:v>12.53481</c:v>
                </c:pt>
                <c:pt idx="1">
                  <c:v>23.561900000000001</c:v>
                </c:pt>
                <c:pt idx="2">
                  <c:v>39.93441</c:v>
                </c:pt>
                <c:pt idx="3">
                  <c:v>30.956029999999998</c:v>
                </c:pt>
                <c:pt idx="4">
                  <c:v>76.071269999999998</c:v>
                </c:pt>
              </c:numCache>
            </c:numRef>
          </c:val>
          <c:smooth val="0"/>
          <c:extLst>
            <c:ext xmlns:c16="http://schemas.microsoft.com/office/drawing/2014/chart" uri="{C3380CC4-5D6E-409C-BE32-E72D297353CC}">
              <c16:uniqueId val="{00000000-85F3-4F65-9653-E836E71DEA85}"/>
            </c:ext>
          </c:extLst>
        </c:ser>
        <c:ser>
          <c:idx val="1"/>
          <c:order val="1"/>
          <c:tx>
            <c:strRef>
              <c:f>'[Summary 1 to 5 graphs of sodium ions Field expt 2018.xlsx]Sheet1'!$D$1</c:f>
              <c:strCache>
                <c:ptCount val="1"/>
                <c:pt idx="0">
                  <c:v>Con-Na av</c:v>
                </c:pt>
              </c:strCache>
            </c:strRef>
          </c:tx>
          <c:spPr>
            <a:ln w="9525" cap="rnd">
              <a:solidFill>
                <a:schemeClr val="accent2"/>
              </a:solidFill>
              <a:round/>
            </a:ln>
            <a:effectLst/>
          </c:spPr>
          <c:marker>
            <c:symbol val="circle"/>
            <c:size val="5"/>
            <c:spPr>
              <a:solidFill>
                <a:schemeClr val="accent2"/>
              </a:solidFill>
              <a:ln w="9525">
                <a:solidFill>
                  <a:schemeClr val="accent2"/>
                </a:solidFill>
              </a:ln>
              <a:effectLst/>
            </c:spPr>
          </c:marker>
          <c:errBars>
            <c:errDir val="y"/>
            <c:errBarType val="both"/>
            <c:errValType val="cust"/>
            <c:noEndCap val="0"/>
            <c:plus>
              <c:numRef>
                <c:f>'[Summary 1 to 5 graphs of sodium ions Field expt 2018.xlsx]Sheet1'!$F$2:$F$6</c:f>
                <c:numCache>
                  <c:formatCode>General</c:formatCode>
                  <c:ptCount val="5"/>
                  <c:pt idx="0">
                    <c:v>1.5148680000000001</c:v>
                  </c:pt>
                  <c:pt idx="1">
                    <c:v>1.080608</c:v>
                  </c:pt>
                  <c:pt idx="2">
                    <c:v>0.66667100000000001</c:v>
                  </c:pt>
                  <c:pt idx="3">
                    <c:v>1.467535</c:v>
                  </c:pt>
                  <c:pt idx="4">
                    <c:v>0.45601399999999997</c:v>
                  </c:pt>
                </c:numCache>
              </c:numRef>
            </c:plus>
            <c:minus>
              <c:numRef>
                <c:f>'[Summary 1 to 5 graphs of sodium ions Field expt 2018.xlsx]Sheet1'!$F$2:$F$6</c:f>
                <c:numCache>
                  <c:formatCode>General</c:formatCode>
                  <c:ptCount val="5"/>
                  <c:pt idx="0">
                    <c:v>1.5148680000000001</c:v>
                  </c:pt>
                  <c:pt idx="1">
                    <c:v>1.080608</c:v>
                  </c:pt>
                  <c:pt idx="2">
                    <c:v>0.66667100000000001</c:v>
                  </c:pt>
                  <c:pt idx="3">
                    <c:v>1.467535</c:v>
                  </c:pt>
                  <c:pt idx="4">
                    <c:v>0.45601399999999997</c:v>
                  </c:pt>
                </c:numCache>
              </c:numRef>
            </c:minus>
            <c:spPr>
              <a:noFill/>
              <a:ln w="9525" cap="flat" cmpd="sng" algn="ctr">
                <a:solidFill>
                  <a:schemeClr val="tx1">
                    <a:lumMod val="65000"/>
                    <a:lumOff val="35000"/>
                  </a:schemeClr>
                </a:solidFill>
                <a:round/>
              </a:ln>
              <a:effectLst/>
            </c:spPr>
          </c:errBars>
          <c:cat>
            <c:strRef>
              <c:f>'[Summary 1 to 5 graphs of sodium ions Field expt 2018.xlsx]Sheet1'!$B$2:$B$6</c:f>
              <c:strCache>
                <c:ptCount val="5"/>
                <c:pt idx="0">
                  <c:v>June</c:v>
                </c:pt>
                <c:pt idx="1">
                  <c:v>July</c:v>
                </c:pt>
                <c:pt idx="2">
                  <c:v>August</c:v>
                </c:pt>
                <c:pt idx="3">
                  <c:v>Sept</c:v>
                </c:pt>
                <c:pt idx="4">
                  <c:v>October</c:v>
                </c:pt>
              </c:strCache>
            </c:strRef>
          </c:cat>
          <c:val>
            <c:numRef>
              <c:f>'[Summary 1 to 5 graphs of sodium ions Field expt 2018.xlsx]Sheet1'!$D$2:$D$6</c:f>
              <c:numCache>
                <c:formatCode>General</c:formatCode>
                <c:ptCount val="5"/>
                <c:pt idx="0">
                  <c:v>6.6065940000000003</c:v>
                </c:pt>
                <c:pt idx="1">
                  <c:v>5.5183410000000004</c:v>
                </c:pt>
                <c:pt idx="2">
                  <c:v>2.9090910000000001</c:v>
                </c:pt>
                <c:pt idx="3">
                  <c:v>6.1893000000000002</c:v>
                </c:pt>
                <c:pt idx="4">
                  <c:v>4.601966</c:v>
                </c:pt>
              </c:numCache>
            </c:numRef>
          </c:val>
          <c:smooth val="0"/>
          <c:extLst>
            <c:ext xmlns:c16="http://schemas.microsoft.com/office/drawing/2014/chart" uri="{C3380CC4-5D6E-409C-BE32-E72D297353CC}">
              <c16:uniqueId val="{00000001-85F3-4F65-9653-E836E71DEA85}"/>
            </c:ext>
          </c:extLst>
        </c:ser>
        <c:dLbls>
          <c:showLegendKey val="0"/>
          <c:showVal val="0"/>
          <c:showCatName val="0"/>
          <c:showSerName val="0"/>
          <c:showPercent val="0"/>
          <c:showBubbleSize val="0"/>
        </c:dLbls>
        <c:marker val="1"/>
        <c:smooth val="0"/>
        <c:axId val="416536800"/>
        <c:axId val="416535160"/>
      </c:lineChart>
      <c:catAx>
        <c:axId val="416536800"/>
        <c:scaling>
          <c:orientation val="minMax"/>
        </c:scaling>
        <c:delete val="1"/>
        <c:axPos val="b"/>
        <c:numFmt formatCode="General" sourceLinked="1"/>
        <c:majorTickMark val="none"/>
        <c:minorTickMark val="none"/>
        <c:tickLblPos val="nextTo"/>
        <c:crossAx val="416535160"/>
        <c:crosses val="autoZero"/>
        <c:auto val="1"/>
        <c:lblAlgn val="ctr"/>
        <c:lblOffset val="100"/>
        <c:noMultiLvlLbl val="0"/>
      </c:catAx>
      <c:valAx>
        <c:axId val="416535160"/>
        <c:scaling>
          <c:orientation val="minMax"/>
          <c:max val="120"/>
        </c:scaling>
        <c:delete val="0"/>
        <c:axPos val="l"/>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AU" sz="1000" dirty="0">
                    <a:solidFill>
                      <a:schemeClr val="tx1"/>
                    </a:solidFill>
                  </a:rPr>
                  <a:t>Amount of Na[µmol/g DW] </a:t>
                </a:r>
              </a:p>
              <a:p>
                <a:pPr>
                  <a:defRPr sz="1000">
                    <a:solidFill>
                      <a:schemeClr val="tx1"/>
                    </a:solidFill>
                  </a:defRPr>
                </a:pPr>
                <a:r>
                  <a:rPr lang="en-AU" sz="1000" dirty="0">
                    <a:solidFill>
                      <a:schemeClr val="tx1"/>
                    </a:solidFill>
                  </a:rPr>
                  <a:t>in 0-10cm layer</a:t>
                </a:r>
              </a:p>
            </c:rich>
          </c:tx>
          <c:layout>
            <c:manualLayout>
              <c:xMode val="edge"/>
              <c:yMode val="edge"/>
              <c:x val="4.2893265384693541E-2"/>
              <c:y val="5.1990100127074314E-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6536800"/>
        <c:crosses val="autoZero"/>
        <c:crossBetween val="between"/>
        <c:majorUnit val="2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'[Summary 1 to 5 graphs of sodium ions Field expt 2018.xlsx]Sheet1'!$C$17</c:f>
              <c:strCache>
                <c:ptCount val="1"/>
                <c:pt idx="0">
                  <c:v>Sal-Na av</c:v>
                </c:pt>
              </c:strCache>
            </c:strRef>
          </c:tx>
          <c:spPr>
            <a:ln w="19050" cap="rnd">
              <a:solidFill>
                <a:srgbClr val="ED7D31"/>
              </a:solidFill>
              <a:round/>
            </a:ln>
            <a:effectLst/>
          </c:spPr>
          <c:marker>
            <c:symbol val="circle"/>
            <c:size val="5"/>
            <c:spPr>
              <a:solidFill>
                <a:srgbClr val="ED7D31"/>
              </a:solidFill>
              <a:ln w="19050">
                <a:solidFill>
                  <a:srgbClr val="ED7D31"/>
                </a:solidFill>
              </a:ln>
              <a:effectLst/>
            </c:spPr>
          </c:marker>
          <c:errBars>
            <c:errDir val="y"/>
            <c:errBarType val="both"/>
            <c:errValType val="cust"/>
            <c:noEndCap val="0"/>
            <c:plus>
              <c:numRef>
                <c:f>'[Summary 1 to 5 graphs of sodium ions Field expt 2018.xlsx]Sheet1'!$E$37:$E$41</c:f>
                <c:numCache>
                  <c:formatCode>General</c:formatCode>
                  <c:ptCount val="5"/>
                  <c:pt idx="0">
                    <c:v>2.8564229999999999</c:v>
                  </c:pt>
                  <c:pt idx="1">
                    <c:v>3.5058720000000001</c:v>
                  </c:pt>
                  <c:pt idx="2">
                    <c:v>2.612171</c:v>
                  </c:pt>
                  <c:pt idx="3">
                    <c:v>2.7814860000000001</c:v>
                  </c:pt>
                  <c:pt idx="4">
                    <c:v>2.2097229999999999</c:v>
                  </c:pt>
                </c:numCache>
              </c:numRef>
            </c:plus>
            <c:minus>
              <c:numRef>
                <c:f>'[Summary 1 to 5 graphs of sodium ions Field expt 2018.xlsx]Sheet1'!$E$37:$E$41</c:f>
                <c:numCache>
                  <c:formatCode>General</c:formatCode>
                  <c:ptCount val="5"/>
                  <c:pt idx="0">
                    <c:v>2.8564229999999999</c:v>
                  </c:pt>
                  <c:pt idx="1">
                    <c:v>3.5058720000000001</c:v>
                  </c:pt>
                  <c:pt idx="2">
                    <c:v>2.612171</c:v>
                  </c:pt>
                  <c:pt idx="3">
                    <c:v>2.7814860000000001</c:v>
                  </c:pt>
                  <c:pt idx="4">
                    <c:v>2.2097229999999999</c:v>
                  </c:pt>
                </c:numCache>
              </c:numRef>
            </c:minus>
            <c:spPr>
              <a:noFill/>
              <a:ln w="9525" cap="flat" cmpd="sng" algn="ctr">
                <a:solidFill>
                  <a:schemeClr val="tx1">
                    <a:lumMod val="65000"/>
                    <a:lumOff val="35000"/>
                  </a:schemeClr>
                </a:solidFill>
                <a:round/>
              </a:ln>
              <a:effectLst/>
            </c:spPr>
          </c:errBars>
          <c:cat>
            <c:strRef>
              <c:f>'[Summary 1 to 5 graphs of sodium ions Field expt 2018.xlsx]Sheet1'!$B$18:$B$22</c:f>
              <c:strCache>
                <c:ptCount val="5"/>
                <c:pt idx="0">
                  <c:v>June</c:v>
                </c:pt>
                <c:pt idx="1">
                  <c:v>July</c:v>
                </c:pt>
                <c:pt idx="2">
                  <c:v>August</c:v>
                </c:pt>
                <c:pt idx="3">
                  <c:v>Sept</c:v>
                </c:pt>
                <c:pt idx="4">
                  <c:v>October</c:v>
                </c:pt>
              </c:strCache>
            </c:strRef>
          </c:cat>
          <c:val>
            <c:numRef>
              <c:f>'[Summary 1 to 5 graphs of sodium ions Field expt 2018.xlsx]Sheet1'!$C$18:$C$22</c:f>
              <c:numCache>
                <c:formatCode>General</c:formatCode>
                <c:ptCount val="5"/>
                <c:pt idx="0">
                  <c:v>18.611049999999999</c:v>
                </c:pt>
                <c:pt idx="1">
                  <c:v>14.7271</c:v>
                </c:pt>
                <c:pt idx="2">
                  <c:v>17.045670000000001</c:v>
                </c:pt>
                <c:pt idx="3">
                  <c:v>19.862649999999999</c:v>
                </c:pt>
                <c:pt idx="4">
                  <c:v>20.035879999999999</c:v>
                </c:pt>
              </c:numCache>
            </c:numRef>
          </c:val>
          <c:smooth val="0"/>
          <c:extLst>
            <c:ext xmlns:c16="http://schemas.microsoft.com/office/drawing/2014/chart" uri="{C3380CC4-5D6E-409C-BE32-E72D297353CC}">
              <c16:uniqueId val="{00000000-35B4-410E-A6B5-120A766A48F9}"/>
            </c:ext>
          </c:extLst>
        </c:ser>
        <c:ser>
          <c:idx val="1"/>
          <c:order val="1"/>
          <c:tx>
            <c:strRef>
              <c:f>'[Summary 1 to 5 graphs of sodium ions Field expt 2018.xlsx]Sheet1'!$D$17</c:f>
              <c:strCache>
                <c:ptCount val="1"/>
                <c:pt idx="0">
                  <c:v>Con-Na av</c:v>
                </c:pt>
              </c:strCache>
            </c:strRef>
          </c:tx>
          <c:spPr>
            <a:ln w="19050" cap="rnd">
              <a:solidFill>
                <a:srgbClr val="5B9BD5"/>
              </a:solidFill>
              <a:round/>
            </a:ln>
            <a:effectLst/>
          </c:spPr>
          <c:marker>
            <c:symbol val="circle"/>
            <c:size val="5"/>
            <c:spPr>
              <a:solidFill>
                <a:srgbClr val="5B9BD5"/>
              </a:solidFill>
              <a:ln w="19050">
                <a:solidFill>
                  <a:srgbClr val="5B9BD5"/>
                </a:solidFill>
              </a:ln>
              <a:effectLst/>
            </c:spPr>
          </c:marker>
          <c:errBars>
            <c:errDir val="y"/>
            <c:errBarType val="both"/>
            <c:errValType val="cust"/>
            <c:noEndCap val="0"/>
            <c:plus>
              <c:numRef>
                <c:f>'[Summary 1 to 5 graphs of sodium ions Field expt 2018.xlsx]Sheet1'!$F$37:$F$41</c:f>
                <c:numCache>
                  <c:formatCode>General</c:formatCode>
                  <c:ptCount val="5"/>
                  <c:pt idx="0">
                    <c:v>2.5923929999999999</c:v>
                  </c:pt>
                  <c:pt idx="1">
                    <c:v>2.0972810000000002</c:v>
                  </c:pt>
                  <c:pt idx="2">
                    <c:v>4.162401</c:v>
                  </c:pt>
                  <c:pt idx="3">
                    <c:v>4.148428</c:v>
                  </c:pt>
                  <c:pt idx="4">
                    <c:v>2.9316680000000002</c:v>
                  </c:pt>
                </c:numCache>
              </c:numRef>
            </c:plus>
            <c:minus>
              <c:numRef>
                <c:f>'[Summary 1 to 5 graphs of sodium ions Field expt 2018.xlsx]Sheet1'!$F$37:$F$41</c:f>
                <c:numCache>
                  <c:formatCode>General</c:formatCode>
                  <c:ptCount val="5"/>
                  <c:pt idx="0">
                    <c:v>2.5923929999999999</c:v>
                  </c:pt>
                  <c:pt idx="1">
                    <c:v>2.0972810000000002</c:v>
                  </c:pt>
                  <c:pt idx="2">
                    <c:v>4.162401</c:v>
                  </c:pt>
                  <c:pt idx="3">
                    <c:v>4.148428</c:v>
                  </c:pt>
                  <c:pt idx="4">
                    <c:v>2.9316680000000002</c:v>
                  </c:pt>
                </c:numCache>
              </c:numRef>
            </c:minus>
            <c:spPr>
              <a:noFill/>
              <a:ln w="9525" cap="flat" cmpd="sng" algn="ctr">
                <a:solidFill>
                  <a:schemeClr val="tx1">
                    <a:lumMod val="65000"/>
                    <a:lumOff val="35000"/>
                  </a:schemeClr>
                </a:solidFill>
                <a:round/>
              </a:ln>
              <a:effectLst/>
            </c:spPr>
          </c:errBars>
          <c:cat>
            <c:strRef>
              <c:f>'[Summary 1 to 5 graphs of sodium ions Field expt 2018.xlsx]Sheet1'!$B$18:$B$22</c:f>
              <c:strCache>
                <c:ptCount val="5"/>
                <c:pt idx="0">
                  <c:v>June</c:v>
                </c:pt>
                <c:pt idx="1">
                  <c:v>July</c:v>
                </c:pt>
                <c:pt idx="2">
                  <c:v>August</c:v>
                </c:pt>
                <c:pt idx="3">
                  <c:v>Sept</c:v>
                </c:pt>
                <c:pt idx="4">
                  <c:v>October</c:v>
                </c:pt>
              </c:strCache>
            </c:strRef>
          </c:cat>
          <c:val>
            <c:numRef>
              <c:f>'[Summary 1 to 5 graphs of sodium ions Field expt 2018.xlsx]Sheet1'!$D$18:$D$22</c:f>
              <c:numCache>
                <c:formatCode>General</c:formatCode>
                <c:ptCount val="5"/>
                <c:pt idx="0">
                  <c:v>10.462809999999999</c:v>
                </c:pt>
                <c:pt idx="1">
                  <c:v>14.7271</c:v>
                </c:pt>
                <c:pt idx="2">
                  <c:v>13.03088</c:v>
                </c:pt>
                <c:pt idx="3">
                  <c:v>14.34735</c:v>
                </c:pt>
                <c:pt idx="4">
                  <c:v>13.661</c:v>
                </c:pt>
              </c:numCache>
            </c:numRef>
          </c:val>
          <c:smooth val="0"/>
          <c:extLst>
            <c:ext xmlns:c16="http://schemas.microsoft.com/office/drawing/2014/chart" uri="{C3380CC4-5D6E-409C-BE32-E72D297353CC}">
              <c16:uniqueId val="{00000001-35B4-410E-A6B5-120A766A48F9}"/>
            </c:ext>
          </c:extLst>
        </c:ser>
        <c:dLbls>
          <c:showLegendKey val="0"/>
          <c:showVal val="0"/>
          <c:showCatName val="0"/>
          <c:showSerName val="0"/>
          <c:showPercent val="0"/>
          <c:showBubbleSize val="0"/>
        </c:dLbls>
        <c:marker val="1"/>
        <c:smooth val="0"/>
        <c:axId val="547547712"/>
        <c:axId val="547544432"/>
      </c:lineChart>
      <c:catAx>
        <c:axId val="547547712"/>
        <c:scaling>
          <c:orientation val="minMax"/>
        </c:scaling>
        <c:delete val="0"/>
        <c:axPos val="b"/>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7544432"/>
        <c:crosses val="autoZero"/>
        <c:auto val="1"/>
        <c:lblAlgn val="ctr"/>
        <c:lblOffset val="100"/>
        <c:noMultiLvlLbl val="0"/>
      </c:catAx>
      <c:valAx>
        <c:axId val="547544432"/>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AU" b="0" dirty="0">
                    <a:solidFill>
                      <a:schemeClr val="tx1"/>
                    </a:solidFill>
                  </a:rPr>
                  <a:t>Amount</a:t>
                </a:r>
                <a:r>
                  <a:rPr lang="en-AU" b="0" baseline="0" dirty="0">
                    <a:solidFill>
                      <a:schemeClr val="tx1"/>
                    </a:solidFill>
                  </a:rPr>
                  <a:t> of Na [µmol/g DW]</a:t>
                </a:r>
              </a:p>
              <a:p>
                <a:pPr>
                  <a:defRPr>
                    <a:solidFill>
                      <a:schemeClr val="tx1"/>
                    </a:solidFill>
                  </a:defRPr>
                </a:pPr>
                <a:r>
                  <a:rPr lang="en-AU" b="0" baseline="0" dirty="0">
                    <a:solidFill>
                      <a:schemeClr val="tx1"/>
                    </a:solidFill>
                  </a:rPr>
                  <a:t> in 20-50cm layer</a:t>
                </a:r>
                <a:endParaRPr lang="en-AU" b="0" dirty="0">
                  <a:solidFill>
                    <a:schemeClr val="tx1"/>
                  </a:solidFill>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75477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'[Summary 1 to 5 graphs of sodium ions Field expt 2018.xlsx]Sheet1'!$C$9</c:f>
              <c:strCache>
                <c:ptCount val="1"/>
                <c:pt idx="0">
                  <c:v>Sal-Na av</c:v>
                </c:pt>
              </c:strCache>
            </c:strRef>
          </c:tx>
          <c:spPr>
            <a:ln w="9525" cap="rnd">
              <a:solidFill>
                <a:srgbClr val="ED7D31"/>
              </a:solidFill>
              <a:round/>
            </a:ln>
            <a:effectLst/>
          </c:spPr>
          <c:marker>
            <c:symbol val="circle"/>
            <c:size val="5"/>
            <c:spPr>
              <a:solidFill>
                <a:srgbClr val="ED7D31"/>
              </a:solidFill>
              <a:ln w="19050">
                <a:solidFill>
                  <a:srgbClr val="ED7D31"/>
                </a:solidFill>
              </a:ln>
              <a:effectLst/>
            </c:spPr>
          </c:marker>
          <c:errBars>
            <c:errDir val="y"/>
            <c:errBarType val="both"/>
            <c:errValType val="cust"/>
            <c:noEndCap val="0"/>
            <c:plus>
              <c:numRef>
                <c:f>'[Summary 1 to 5 graphs of sodium ions Field expt 2018.xlsx]Sheet1'!$E$10:$E$14</c:f>
                <c:numCache>
                  <c:formatCode>General</c:formatCode>
                  <c:ptCount val="5"/>
                  <c:pt idx="0">
                    <c:v>3.464283</c:v>
                  </c:pt>
                  <c:pt idx="1">
                    <c:v>3.321278</c:v>
                  </c:pt>
                  <c:pt idx="2">
                    <c:v>1.486964</c:v>
                  </c:pt>
                  <c:pt idx="3">
                    <c:v>2.1342120000000002</c:v>
                  </c:pt>
                  <c:pt idx="4">
                    <c:v>2.833494</c:v>
                  </c:pt>
                </c:numCache>
              </c:numRef>
            </c:plus>
            <c:minus>
              <c:numRef>
                <c:f>'[Summary 1 to 5 graphs of sodium ions Field expt 2018.xlsx]Sheet1'!$E$10:$E$14</c:f>
                <c:numCache>
                  <c:formatCode>General</c:formatCode>
                  <c:ptCount val="5"/>
                  <c:pt idx="0">
                    <c:v>3.464283</c:v>
                  </c:pt>
                  <c:pt idx="1">
                    <c:v>3.321278</c:v>
                  </c:pt>
                  <c:pt idx="2">
                    <c:v>1.486964</c:v>
                  </c:pt>
                  <c:pt idx="3">
                    <c:v>2.1342120000000002</c:v>
                  </c:pt>
                  <c:pt idx="4">
                    <c:v>2.833494</c:v>
                  </c:pt>
                </c:numCache>
              </c:numRef>
            </c:minus>
            <c:spPr>
              <a:noFill/>
              <a:ln w="9525" cap="flat" cmpd="sng" algn="ctr">
                <a:solidFill>
                  <a:schemeClr val="tx1">
                    <a:lumMod val="65000"/>
                    <a:lumOff val="35000"/>
                  </a:schemeClr>
                </a:solidFill>
                <a:round/>
              </a:ln>
              <a:effectLst/>
            </c:spPr>
          </c:errBars>
          <c:cat>
            <c:strRef>
              <c:f>'[Summary 1 to 5 graphs of sodium ions Field expt 2018.xlsx]Sheet1'!$B$10:$B$14</c:f>
              <c:strCache>
                <c:ptCount val="5"/>
                <c:pt idx="0">
                  <c:v>June</c:v>
                </c:pt>
                <c:pt idx="1">
                  <c:v>July</c:v>
                </c:pt>
                <c:pt idx="2">
                  <c:v>August</c:v>
                </c:pt>
                <c:pt idx="3">
                  <c:v>Sept</c:v>
                </c:pt>
                <c:pt idx="4">
                  <c:v>October</c:v>
                </c:pt>
              </c:strCache>
            </c:strRef>
          </c:cat>
          <c:val>
            <c:numRef>
              <c:f>'[Summary 1 to 5 graphs of sodium ions Field expt 2018.xlsx]Sheet1'!$C$10:$C$14</c:f>
              <c:numCache>
                <c:formatCode>General</c:formatCode>
                <c:ptCount val="5"/>
                <c:pt idx="0">
                  <c:v>15.10017</c:v>
                </c:pt>
                <c:pt idx="1">
                  <c:v>12.974159999999999</c:v>
                </c:pt>
                <c:pt idx="2">
                  <c:v>14.50109</c:v>
                </c:pt>
                <c:pt idx="3">
                  <c:v>17.39226</c:v>
                </c:pt>
                <c:pt idx="4">
                  <c:v>17.07217</c:v>
                </c:pt>
              </c:numCache>
            </c:numRef>
          </c:val>
          <c:smooth val="0"/>
          <c:extLst>
            <c:ext xmlns:c16="http://schemas.microsoft.com/office/drawing/2014/chart" uri="{C3380CC4-5D6E-409C-BE32-E72D297353CC}">
              <c16:uniqueId val="{00000000-2363-4290-A103-AAD11164552F}"/>
            </c:ext>
          </c:extLst>
        </c:ser>
        <c:ser>
          <c:idx val="1"/>
          <c:order val="1"/>
          <c:tx>
            <c:strRef>
              <c:f>'[Summary 1 to 5 graphs of sodium ions Field expt 2018.xlsx]Sheet1'!$D$9</c:f>
              <c:strCache>
                <c:ptCount val="1"/>
                <c:pt idx="0">
                  <c:v>Con-Na av</c:v>
                </c:pt>
              </c:strCache>
            </c:strRef>
          </c:tx>
          <c:spPr>
            <a:ln w="9525" cap="rnd">
              <a:solidFill>
                <a:srgbClr val="5B9BD5"/>
              </a:solidFill>
              <a:round/>
            </a:ln>
            <a:effectLst/>
          </c:spPr>
          <c:marker>
            <c:symbol val="circle"/>
            <c:size val="5"/>
            <c:spPr>
              <a:solidFill>
                <a:srgbClr val="5B9BD5"/>
              </a:solidFill>
              <a:ln w="19050">
                <a:solidFill>
                  <a:srgbClr val="5B9BD5"/>
                </a:solidFill>
              </a:ln>
              <a:effectLst/>
            </c:spPr>
          </c:marker>
          <c:errBars>
            <c:errDir val="y"/>
            <c:errBarType val="both"/>
            <c:errValType val="cust"/>
            <c:noEndCap val="0"/>
            <c:plus>
              <c:numRef>
                <c:f>'[Summary 1 to 5 graphs of sodium ions Field expt 2018.xlsx]Sheet1'!$F$10:$F$14</c:f>
                <c:numCache>
                  <c:formatCode>General</c:formatCode>
                  <c:ptCount val="5"/>
                  <c:pt idx="0">
                    <c:v>1.9083559999999999</c:v>
                  </c:pt>
                  <c:pt idx="1">
                    <c:v>2.1572689999999999</c:v>
                  </c:pt>
                  <c:pt idx="2">
                    <c:v>4.0687819999999997</c:v>
                  </c:pt>
                  <c:pt idx="3">
                    <c:v>3.581372</c:v>
                  </c:pt>
                  <c:pt idx="4">
                    <c:v>3.581372</c:v>
                  </c:pt>
                </c:numCache>
              </c:numRef>
            </c:plus>
            <c:minus>
              <c:numRef>
                <c:f>'[Summary 1 to 5 graphs of sodium ions Field expt 2018.xlsx]Sheet1'!$F$10:$F$14</c:f>
                <c:numCache>
                  <c:formatCode>General</c:formatCode>
                  <c:ptCount val="5"/>
                  <c:pt idx="0">
                    <c:v>1.9083559999999999</c:v>
                  </c:pt>
                  <c:pt idx="1">
                    <c:v>2.1572689999999999</c:v>
                  </c:pt>
                  <c:pt idx="2">
                    <c:v>4.0687819999999997</c:v>
                  </c:pt>
                  <c:pt idx="3">
                    <c:v>3.581372</c:v>
                  </c:pt>
                  <c:pt idx="4">
                    <c:v>3.581372</c:v>
                  </c:pt>
                </c:numCache>
              </c:numRef>
            </c:minus>
            <c:spPr>
              <a:noFill/>
              <a:ln w="9525" cap="flat" cmpd="sng" algn="ctr">
                <a:solidFill>
                  <a:schemeClr val="tx1">
                    <a:lumMod val="65000"/>
                    <a:lumOff val="35000"/>
                  </a:schemeClr>
                </a:solidFill>
                <a:round/>
              </a:ln>
              <a:effectLst/>
            </c:spPr>
          </c:errBars>
          <c:cat>
            <c:strRef>
              <c:f>'[Summary 1 to 5 graphs of sodium ions Field expt 2018.xlsx]Sheet1'!$B$10:$B$14</c:f>
              <c:strCache>
                <c:ptCount val="5"/>
                <c:pt idx="0">
                  <c:v>June</c:v>
                </c:pt>
                <c:pt idx="1">
                  <c:v>July</c:v>
                </c:pt>
                <c:pt idx="2">
                  <c:v>August</c:v>
                </c:pt>
                <c:pt idx="3">
                  <c:v>Sept</c:v>
                </c:pt>
                <c:pt idx="4">
                  <c:v>October</c:v>
                </c:pt>
              </c:strCache>
            </c:strRef>
          </c:cat>
          <c:val>
            <c:numRef>
              <c:f>'[Summary 1 to 5 graphs of sodium ions Field expt 2018.xlsx]Sheet1'!$D$10:$D$14</c:f>
              <c:numCache>
                <c:formatCode>General</c:formatCode>
                <c:ptCount val="5"/>
                <c:pt idx="0">
                  <c:v>8.0167029999999997</c:v>
                </c:pt>
                <c:pt idx="1">
                  <c:v>12.10938</c:v>
                </c:pt>
                <c:pt idx="2">
                  <c:v>8.7333619999999996</c:v>
                </c:pt>
                <c:pt idx="3">
                  <c:v>11.589700000000001</c:v>
                </c:pt>
                <c:pt idx="4">
                  <c:v>11.589700000000001</c:v>
                </c:pt>
              </c:numCache>
            </c:numRef>
          </c:val>
          <c:smooth val="0"/>
          <c:extLst>
            <c:ext xmlns:c16="http://schemas.microsoft.com/office/drawing/2014/chart" uri="{C3380CC4-5D6E-409C-BE32-E72D297353CC}">
              <c16:uniqueId val="{00000001-2363-4290-A103-AAD11164552F}"/>
            </c:ext>
          </c:extLst>
        </c:ser>
        <c:dLbls>
          <c:showLegendKey val="0"/>
          <c:showVal val="0"/>
          <c:showCatName val="0"/>
          <c:showSerName val="0"/>
          <c:showPercent val="0"/>
          <c:showBubbleSize val="0"/>
        </c:dLbls>
        <c:marker val="1"/>
        <c:smooth val="0"/>
        <c:axId val="417123936"/>
        <c:axId val="417120328"/>
      </c:lineChart>
      <c:catAx>
        <c:axId val="417123936"/>
        <c:scaling>
          <c:orientation val="minMax"/>
        </c:scaling>
        <c:delete val="1"/>
        <c:axPos val="b"/>
        <c:numFmt formatCode="General" sourceLinked="1"/>
        <c:majorTickMark val="none"/>
        <c:minorTickMark val="none"/>
        <c:tickLblPos val="nextTo"/>
        <c:crossAx val="417120328"/>
        <c:crosses val="autoZero"/>
        <c:auto val="1"/>
        <c:lblAlgn val="ctr"/>
        <c:lblOffset val="100"/>
        <c:noMultiLvlLbl val="0"/>
      </c:catAx>
      <c:valAx>
        <c:axId val="417120328"/>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AU" b="0" i="0" dirty="0">
                    <a:solidFill>
                      <a:schemeClr val="tx1"/>
                    </a:solidFill>
                    <a:effectLst/>
                    <a:latin typeface="+mn-lt"/>
                  </a:rPr>
                  <a:t>Amount</a:t>
                </a:r>
                <a:r>
                  <a:rPr lang="en-AU" b="0" i="0" baseline="0" dirty="0">
                    <a:solidFill>
                      <a:schemeClr val="tx1"/>
                    </a:solidFill>
                    <a:effectLst/>
                    <a:latin typeface="+mn-lt"/>
                  </a:rPr>
                  <a:t> of  Na [µmol/g DW]</a:t>
                </a:r>
              </a:p>
              <a:p>
                <a:pPr>
                  <a:defRPr>
                    <a:solidFill>
                      <a:schemeClr val="tx1"/>
                    </a:solidFill>
                  </a:defRPr>
                </a:pPr>
                <a:r>
                  <a:rPr lang="en-AU" b="0" i="0" baseline="0" dirty="0">
                    <a:solidFill>
                      <a:schemeClr val="tx1"/>
                    </a:solidFill>
                    <a:effectLst/>
                    <a:latin typeface="+mn-lt"/>
                  </a:rPr>
                  <a:t> in 10-20cm layer</a:t>
                </a:r>
                <a:endParaRPr lang="en-AU" b="0" i="0" dirty="0">
                  <a:solidFill>
                    <a:schemeClr val="tx1"/>
                  </a:solidFill>
                  <a:effectLst/>
                  <a:latin typeface="+mn-lt"/>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71239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278590278070595"/>
          <c:y val="0.13968601528085478"/>
          <c:w val="0.78287285768342585"/>
          <c:h val="0.60347615967524482"/>
        </c:manualLayout>
      </c:layout>
      <c:lineChart>
        <c:grouping val="standard"/>
        <c:varyColors val="0"/>
        <c:ser>
          <c:idx val="0"/>
          <c:order val="0"/>
          <c:tx>
            <c:strRef>
              <c:f>'[Summary calculations-Chloride 2017 monthly trend graphs.xlsx]Sheet1'!$X$2</c:f>
              <c:strCache>
                <c:ptCount val="1"/>
                <c:pt idx="0">
                  <c:v>Control</c:v>
                </c:pt>
              </c:strCache>
            </c:strRef>
          </c:tx>
          <c:spPr>
            <a:ln w="9525" cap="rnd">
              <a:solidFill>
                <a:schemeClr val="accent1"/>
              </a:solid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'[Summary calculations-Chloride 2017 monthly trend graphs.xlsx]Sheet1'!$Z$3:$Z$7</c:f>
                <c:numCache>
                  <c:formatCode>General</c:formatCode>
                  <c:ptCount val="5"/>
                  <c:pt idx="0">
                    <c:v>0.28600104166666673</c:v>
                  </c:pt>
                  <c:pt idx="1">
                    <c:v>0.22225924707849298</c:v>
                  </c:pt>
                  <c:pt idx="2">
                    <c:v>0.31303575609044271</c:v>
                  </c:pt>
                  <c:pt idx="3">
                    <c:v>0.28419709339015076</c:v>
                  </c:pt>
                  <c:pt idx="4">
                    <c:v>0.11139842994844119</c:v>
                  </c:pt>
                </c:numCache>
              </c:numRef>
            </c:plus>
            <c:minus>
              <c:numRef>
                <c:f>'[Summary calculations-Chloride 2017 monthly trend graphs.xlsx]Sheet1'!$Z$3:$Z$7</c:f>
                <c:numCache>
                  <c:formatCode>General</c:formatCode>
                  <c:ptCount val="5"/>
                  <c:pt idx="0">
                    <c:v>0.28600104166666673</c:v>
                  </c:pt>
                  <c:pt idx="1">
                    <c:v>0.22225924707849298</c:v>
                  </c:pt>
                  <c:pt idx="2">
                    <c:v>0.31303575609044271</c:v>
                  </c:pt>
                  <c:pt idx="3">
                    <c:v>0.28419709339015076</c:v>
                  </c:pt>
                  <c:pt idx="4">
                    <c:v>0.11139842994844119</c:v>
                  </c:pt>
                </c:numCache>
              </c:numRef>
            </c:minus>
            <c:spPr>
              <a:noFill/>
              <a:ln w="9525" cap="flat" cmpd="sng" algn="ctr">
                <a:solidFill>
                  <a:schemeClr val="tx1">
                    <a:lumMod val="65000"/>
                    <a:lumOff val="35000"/>
                  </a:schemeClr>
                </a:solidFill>
                <a:round/>
              </a:ln>
              <a:effectLst/>
            </c:spPr>
          </c:errBars>
          <c:cat>
            <c:strRef>
              <c:f>'[Summary calculations-Chloride 2017 monthly trend graphs.xlsx]Sheet1'!$W$3:$W$7</c:f>
              <c:strCache>
                <c:ptCount val="5"/>
                <c:pt idx="0">
                  <c:v>June </c:v>
                </c:pt>
                <c:pt idx="1">
                  <c:v>July</c:v>
                </c:pt>
                <c:pt idx="2">
                  <c:v>August</c:v>
                </c:pt>
                <c:pt idx="3">
                  <c:v>September</c:v>
                </c:pt>
                <c:pt idx="4">
                  <c:v>October</c:v>
                </c:pt>
              </c:strCache>
            </c:strRef>
          </c:cat>
          <c:val>
            <c:numRef>
              <c:f>'[Summary calculations-Chloride 2017 monthly trend graphs.xlsx]Sheet1'!$X$3:$X$7</c:f>
              <c:numCache>
                <c:formatCode>0.0000</c:formatCode>
                <c:ptCount val="5"/>
                <c:pt idx="0">
                  <c:v>1.8729472916666667</c:v>
                </c:pt>
                <c:pt idx="1">
                  <c:v>1.3298427499999996</c:v>
                </c:pt>
                <c:pt idx="2">
                  <c:v>1.3760238</c:v>
                </c:pt>
                <c:pt idx="3">
                  <c:v>2.7243276000000001</c:v>
                </c:pt>
                <c:pt idx="4">
                  <c:v>1.2144626666666667</c:v>
                </c:pt>
              </c:numCache>
            </c:numRef>
          </c:val>
          <c:smooth val="0"/>
          <c:extLst>
            <c:ext xmlns:c16="http://schemas.microsoft.com/office/drawing/2014/chart" uri="{C3380CC4-5D6E-409C-BE32-E72D297353CC}">
              <c16:uniqueId val="{00000000-8074-4E29-8264-5EF0A3F05F8C}"/>
            </c:ext>
          </c:extLst>
        </c:ser>
        <c:ser>
          <c:idx val="1"/>
          <c:order val="1"/>
          <c:tx>
            <c:strRef>
              <c:f>'[Summary calculations-Chloride 2017 monthly trend graphs.xlsx]Sheet1'!$Y$2</c:f>
              <c:strCache>
                <c:ptCount val="1"/>
                <c:pt idx="0">
                  <c:v>Saline</c:v>
                </c:pt>
              </c:strCache>
            </c:strRef>
          </c:tx>
          <c:spPr>
            <a:ln w="9525" cap="rnd">
              <a:solidFill>
                <a:schemeClr val="accent2"/>
              </a:solidFill>
              <a:round/>
            </a:ln>
            <a:effectLst/>
          </c:spPr>
          <c:marker>
            <c:symbol val="circle"/>
            <c:size val="5"/>
            <c:spPr>
              <a:solidFill>
                <a:schemeClr val="accent2"/>
              </a:solidFill>
              <a:ln w="9525">
                <a:solidFill>
                  <a:schemeClr val="accent2"/>
                </a:solidFill>
              </a:ln>
              <a:effectLst/>
            </c:spPr>
          </c:marker>
          <c:errBars>
            <c:errDir val="y"/>
            <c:errBarType val="both"/>
            <c:errValType val="cust"/>
            <c:noEndCap val="0"/>
            <c:plus>
              <c:numRef>
                <c:f>'[Summary calculations-Chloride 2017 monthly trend graphs.xlsx]Sheet1'!$AA$3:$AA$7</c:f>
                <c:numCache>
                  <c:formatCode>General</c:formatCode>
                  <c:ptCount val="5"/>
                  <c:pt idx="0">
                    <c:v>0.32748989551845908</c:v>
                  </c:pt>
                  <c:pt idx="1">
                    <c:v>2.0946908790916345</c:v>
                  </c:pt>
                  <c:pt idx="2">
                    <c:v>5.3682350922495399</c:v>
                  </c:pt>
                  <c:pt idx="3">
                    <c:v>10.951660568483961</c:v>
                  </c:pt>
                  <c:pt idx="4">
                    <c:v>7.5413258259046367</c:v>
                  </c:pt>
                </c:numCache>
              </c:numRef>
            </c:plus>
            <c:minus>
              <c:numRef>
                <c:f>'[Summary calculations-Chloride 2017 monthly trend graphs.xlsx]Sheet1'!$AA$3:$AA$7</c:f>
                <c:numCache>
                  <c:formatCode>General</c:formatCode>
                  <c:ptCount val="5"/>
                  <c:pt idx="0">
                    <c:v>0.32748989551845908</c:v>
                  </c:pt>
                  <c:pt idx="1">
                    <c:v>2.0946908790916345</c:v>
                  </c:pt>
                  <c:pt idx="2">
                    <c:v>5.3682350922495399</c:v>
                  </c:pt>
                  <c:pt idx="3">
                    <c:v>10.951660568483961</c:v>
                  </c:pt>
                  <c:pt idx="4">
                    <c:v>7.5413258259046367</c:v>
                  </c:pt>
                </c:numCache>
              </c:numRef>
            </c:minus>
            <c:spPr>
              <a:noFill/>
              <a:ln w="9525" cap="flat" cmpd="sng" algn="ctr">
                <a:solidFill>
                  <a:schemeClr val="tx1">
                    <a:lumMod val="65000"/>
                    <a:lumOff val="35000"/>
                  </a:schemeClr>
                </a:solidFill>
                <a:round/>
              </a:ln>
              <a:effectLst/>
            </c:spPr>
          </c:errBars>
          <c:cat>
            <c:strRef>
              <c:f>'[Summary calculations-Chloride 2017 monthly trend graphs.xlsx]Sheet1'!$W$3:$W$7</c:f>
              <c:strCache>
                <c:ptCount val="5"/>
                <c:pt idx="0">
                  <c:v>June </c:v>
                </c:pt>
                <c:pt idx="1">
                  <c:v>July</c:v>
                </c:pt>
                <c:pt idx="2">
                  <c:v>August</c:v>
                </c:pt>
                <c:pt idx="3">
                  <c:v>September</c:v>
                </c:pt>
                <c:pt idx="4">
                  <c:v>October</c:v>
                </c:pt>
              </c:strCache>
            </c:strRef>
          </c:cat>
          <c:val>
            <c:numRef>
              <c:f>'[Summary calculations-Chloride 2017 monthly trend graphs.xlsx]Sheet1'!$Y$3:$Y$7</c:f>
              <c:numCache>
                <c:formatCode>0.0000</c:formatCode>
                <c:ptCount val="5"/>
                <c:pt idx="0">
                  <c:v>2.4234801041666674</c:v>
                </c:pt>
                <c:pt idx="1">
                  <c:v>6.7830137499999994</c:v>
                </c:pt>
                <c:pt idx="2">
                  <c:v>28.044927250000001</c:v>
                </c:pt>
                <c:pt idx="3">
                  <c:v>28.700431999999999</c:v>
                </c:pt>
                <c:pt idx="4">
                  <c:v>31.0504675</c:v>
                </c:pt>
              </c:numCache>
            </c:numRef>
          </c:val>
          <c:smooth val="0"/>
          <c:extLst>
            <c:ext xmlns:c16="http://schemas.microsoft.com/office/drawing/2014/chart" uri="{C3380CC4-5D6E-409C-BE32-E72D297353CC}">
              <c16:uniqueId val="{00000001-8074-4E29-8264-5EF0A3F05F8C}"/>
            </c:ext>
          </c:extLst>
        </c:ser>
        <c:dLbls>
          <c:showLegendKey val="0"/>
          <c:showVal val="0"/>
          <c:showCatName val="0"/>
          <c:showSerName val="0"/>
          <c:showPercent val="0"/>
          <c:showBubbleSize val="0"/>
        </c:dLbls>
        <c:marker val="1"/>
        <c:smooth val="0"/>
        <c:axId val="912760383"/>
        <c:axId val="912761631"/>
      </c:lineChart>
      <c:catAx>
        <c:axId val="912760383"/>
        <c:scaling>
          <c:orientation val="minMax"/>
        </c:scaling>
        <c:delete val="1"/>
        <c:axPos val="b"/>
        <c:numFmt formatCode="General" sourceLinked="1"/>
        <c:majorTickMark val="none"/>
        <c:minorTickMark val="none"/>
        <c:tickLblPos val="nextTo"/>
        <c:crossAx val="912761631"/>
        <c:crosses val="autoZero"/>
        <c:auto val="1"/>
        <c:lblAlgn val="ctr"/>
        <c:lblOffset val="100"/>
        <c:noMultiLvlLbl val="0"/>
      </c:catAx>
      <c:valAx>
        <c:axId val="912761631"/>
        <c:scaling>
          <c:orientation val="minMax"/>
          <c:max val="90"/>
          <c:min val="0"/>
        </c:scaling>
        <c:delete val="0"/>
        <c:axPos val="l"/>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AU" sz="1000" dirty="0">
                    <a:solidFill>
                      <a:schemeClr val="tx1"/>
                    </a:solidFill>
                  </a:rPr>
                  <a:t>Amount of Chloride [µmol/g DW] in 0-10 cm layer </a:t>
                </a:r>
              </a:p>
            </c:rich>
          </c:tx>
          <c:layout>
            <c:manualLayout>
              <c:xMode val="edge"/>
              <c:yMode val="edge"/>
              <c:x val="5.5476469904426187E-2"/>
              <c:y val="9.9124614562626667E-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912760383"/>
        <c:crosses val="autoZero"/>
        <c:crossBetween val="between"/>
        <c:majorUnit val="10"/>
      </c:valAx>
      <c:spPr>
        <a:noFill/>
        <a:ln>
          <a:noFill/>
        </a:ln>
        <a:effectLst/>
      </c:spPr>
    </c:plotArea>
    <c:legend>
      <c:legendPos val="b"/>
      <c:layout>
        <c:manualLayout>
          <c:xMode val="edge"/>
          <c:yMode val="edge"/>
          <c:x val="0.62377255785823604"/>
          <c:y val="0"/>
          <c:w val="0.37622744214176401"/>
          <c:h val="0.10994330067647458"/>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drawings/drawing1.xml><?xml version="1.0" encoding="utf-8"?>
<c:userShapes xmlns:c="http://schemas.openxmlformats.org/drawingml/2006/chart">
  <cdr:relSizeAnchor xmlns:cdr="http://schemas.openxmlformats.org/drawingml/2006/chartDrawing">
    <cdr:from>
      <cdr:x>0.57584</cdr:x>
      <cdr:y>0.89119</cdr:y>
    </cdr:from>
    <cdr:to>
      <cdr:x>0.72523</cdr:x>
      <cdr:y>0.94591</cdr:y>
    </cdr:to>
    <cdr:sp macro="" textlink="">
      <cdr:nvSpPr>
        <cdr:cNvPr id="2" name="TextBox 1">
          <a:extLst xmlns:a="http://schemas.openxmlformats.org/drawingml/2006/main">
            <a:ext uri="{FF2B5EF4-FFF2-40B4-BE49-F238E27FC236}">
              <a16:creationId xmlns:a16="http://schemas.microsoft.com/office/drawing/2014/main" id="{A8BBD409-E7CB-4B67-BAB9-7BE3722A39C5}"/>
            </a:ext>
          </a:extLst>
        </cdr:cNvPr>
        <cdr:cNvSpPr txBox="1"/>
      </cdr:nvSpPr>
      <cdr:spPr>
        <a:xfrm xmlns:a="http://schemas.openxmlformats.org/drawingml/2006/main">
          <a:off x="2502895" y="2218200"/>
          <a:ext cx="649307" cy="136186"/>
        </a:xfrm>
        <a:prstGeom xmlns:a="http://schemas.openxmlformats.org/drawingml/2006/main" prst="rect">
          <a:avLst/>
        </a:prstGeom>
        <a:solidFill xmlns:a="http://schemas.openxmlformats.org/drawingml/2006/main">
          <a:srgbClr val="FFFFFF"/>
        </a:solidFill>
      </cdr:spPr>
      <cdr:txBody>
        <a:bodyPr xmlns:a="http://schemas.openxmlformats.org/drawingml/2006/main" vertOverflow="clip" wrap="square" rtlCol="0"/>
        <a:lstStyle xmlns:a="http://schemas.openxmlformats.org/drawingml/2006/main"/>
        <a:p xmlns:a="http://schemas.openxmlformats.org/drawingml/2006/main">
          <a:endParaRPr lang="en-AU"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0.40006</cdr:x>
      <cdr:y>0.2976</cdr:y>
    </cdr:from>
    <cdr:to>
      <cdr:x>0.59994</cdr:x>
      <cdr:y>0.7024</cdr:y>
    </cdr:to>
    <cdr:sp macro="" textlink="">
      <cdr:nvSpPr>
        <cdr:cNvPr id="2" name="TextBox 1">
          <a:extLst xmlns:a="http://schemas.openxmlformats.org/drawingml/2006/main">
            <a:ext uri="{FF2B5EF4-FFF2-40B4-BE49-F238E27FC236}">
              <a16:creationId xmlns:a16="http://schemas.microsoft.com/office/drawing/2014/main" id="{CE6F5987-D2BA-4C6A-9BDB-376027707214}"/>
            </a:ext>
          </a:extLst>
        </cdr:cNvPr>
        <cdr:cNvSpPr txBox="1"/>
      </cdr:nvSpPr>
      <cdr:spPr>
        <a:xfrm xmlns:a="http://schemas.openxmlformats.org/drawingml/2006/main">
          <a:off x="1830097" y="672221"/>
          <a:ext cx="914400" cy="914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AU"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76CA52-925D-4A27-9338-6A36AECC687A}" type="datetimeFigureOut">
              <a:rPr lang="en-AU" smtClean="0"/>
              <a:t>20/04/2021</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84A602-A63F-4FEB-B31D-DA70A7132046}" type="slidenum">
              <a:rPr lang="en-AU" smtClean="0"/>
              <a:t>‹#›</a:t>
            </a:fld>
            <a:endParaRPr lang="en-AU"/>
          </a:p>
        </p:txBody>
      </p:sp>
    </p:spTree>
    <p:extLst>
      <p:ext uri="{BB962C8B-B14F-4D97-AF65-F5344CB8AC3E}">
        <p14:creationId xmlns:p14="http://schemas.microsoft.com/office/powerpoint/2010/main" val="37429491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bom.gov.au/climate/data"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latin typeface="Arial Narrow" panose="020B0606020202030204" pitchFamily="34" charset="0"/>
              </a:rPr>
              <a:t>Supplementary figure 1</a:t>
            </a:r>
            <a:r>
              <a:rPr lang="en-AU" sz="1200" kern="1200" dirty="0">
                <a:solidFill>
                  <a:schemeClr val="tx1"/>
                </a:solidFill>
                <a:effectLst/>
                <a:latin typeface="Arial Narrow" panose="020B0606020202030204" pitchFamily="34" charset="0"/>
                <a:ea typeface="+mn-ea"/>
                <a:cs typeface="+mn-cs"/>
              </a:rPr>
              <a:t>. Total monthly rainfall (mm) in Merredin, Western Australia in (a) 2017 and (b) 2018. Total annual rainfall and growing-season (May to October) rainfall are given in each panel. Data were taken from the Bureau of Meteorology </a:t>
            </a:r>
            <a:r>
              <a:rPr lang="en-AU" sz="1200" u="sng" kern="1200" dirty="0">
                <a:solidFill>
                  <a:schemeClr val="tx1"/>
                </a:solidFill>
                <a:effectLst/>
                <a:latin typeface="Arial Narrow" panose="020B0606020202030204" pitchFamily="34" charset="0"/>
                <a:ea typeface="+mn-ea"/>
                <a:cs typeface="+mn-cs"/>
                <a:hlinkClick r:id="rId3"/>
              </a:rPr>
              <a:t>http://www.bom.gov.au/climate/data</a:t>
            </a:r>
            <a:r>
              <a:rPr lang="en-AU" sz="1200" kern="1200" dirty="0">
                <a:solidFill>
                  <a:schemeClr val="tx1"/>
                </a:solidFill>
                <a:effectLst/>
                <a:latin typeface="Arial Narrow" panose="020B0606020202030204" pitchFamily="34" charset="0"/>
                <a:ea typeface="+mn-ea"/>
                <a:cs typeface="+mn-cs"/>
              </a:rPr>
              <a:t> website for the weather station number 010092 in Merredin (31.5° S, 118.2° E). </a:t>
            </a:r>
          </a:p>
          <a:p>
            <a:endParaRPr lang="en-AU" dirty="0"/>
          </a:p>
        </p:txBody>
      </p:sp>
      <p:sp>
        <p:nvSpPr>
          <p:cNvPr id="4" name="Slide Number Placeholder 3"/>
          <p:cNvSpPr>
            <a:spLocks noGrp="1"/>
          </p:cNvSpPr>
          <p:nvPr>
            <p:ph type="sldNum" sz="quarter" idx="5"/>
          </p:nvPr>
        </p:nvSpPr>
        <p:spPr/>
        <p:txBody>
          <a:bodyPr/>
          <a:lstStyle/>
          <a:p>
            <a:fld id="{AB84A602-A63F-4FEB-B31D-DA70A7132046}" type="slidenum">
              <a:rPr lang="en-AU" smtClean="0"/>
              <a:t>1</a:t>
            </a:fld>
            <a:endParaRPr lang="en-AU"/>
          </a:p>
        </p:txBody>
      </p:sp>
    </p:spTree>
    <p:extLst>
      <p:ext uri="{BB962C8B-B14F-4D97-AF65-F5344CB8AC3E}">
        <p14:creationId xmlns:p14="http://schemas.microsoft.com/office/powerpoint/2010/main" val="10794322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latin typeface="Arial Narrow" panose="020B0606020202030204" pitchFamily="34" charset="0"/>
                <a:ea typeface="Times New Roman" panose="02020603050405020304" pitchFamily="18" charset="0"/>
                <a:cs typeface="Times New Roman" panose="02020603050405020304" pitchFamily="18" charset="0"/>
              </a:rPr>
              <a:t>Supplementary table 5: Relationship between traits under control (upper panel) and salt (lower panel) in the 2018 Merredin field trial (Merredin2018) determined by Pearson’s correlation analysis. Values in bold are moderate to high correlation coefficients. Level of significance: ***=P&lt;0.001, **= P&lt;0.01, *= P&lt;0.05, ns=non-significant.</a:t>
            </a:r>
            <a:endParaRPr lang="en-AU" dirty="0">
              <a:latin typeface="Calibri" panose="020F0502020204030204" pitchFamily="34" charset="0"/>
              <a:ea typeface="Times New Roman" panose="02020603050405020304" pitchFamily="18" charset="0"/>
              <a:cs typeface="Times New Roman" panose="02020603050405020304" pitchFamily="18" charset="0"/>
            </a:endParaRPr>
          </a:p>
          <a:p>
            <a:endParaRPr lang="en-AU" dirty="0"/>
          </a:p>
        </p:txBody>
      </p:sp>
      <p:sp>
        <p:nvSpPr>
          <p:cNvPr id="4" name="Slide Number Placeholder 3"/>
          <p:cNvSpPr>
            <a:spLocks noGrp="1"/>
          </p:cNvSpPr>
          <p:nvPr>
            <p:ph type="sldNum" sz="quarter" idx="5"/>
          </p:nvPr>
        </p:nvSpPr>
        <p:spPr/>
        <p:txBody>
          <a:bodyPr/>
          <a:lstStyle/>
          <a:p>
            <a:fld id="{AB84A602-A63F-4FEB-B31D-DA70A7132046}" type="slidenum">
              <a:rPr lang="en-AU" smtClean="0"/>
              <a:t>10</a:t>
            </a:fld>
            <a:endParaRPr lang="en-AU"/>
          </a:p>
        </p:txBody>
      </p:sp>
    </p:spTree>
    <p:extLst>
      <p:ext uri="{BB962C8B-B14F-4D97-AF65-F5344CB8AC3E}">
        <p14:creationId xmlns:p14="http://schemas.microsoft.com/office/powerpoint/2010/main" val="2417699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latin typeface="Arial Narrow" panose="020B0606020202030204" pitchFamily="34" charset="0"/>
              </a:rPr>
              <a:t>Supplementary figure 2: Changes in Electrical conductivity(EC) (1:1) readings in Merredin 2017(A) and Merredin2018(B) field trials over time. Soil cores from 0-50 cm were collected from Merredin2017 and Merredin2018 field trials from low saline and high saline blocks at the start of the experiments in June on a monthly basis until October when all genotypes were at the reproductive stage. EC(1:1) readings were conducted on the soil cores . A steady increase in EC (1</a:t>
            </a:r>
            <a:r>
              <a:rPr lang="en-AU" dirty="0">
                <a:latin typeface="Arial Narrow" panose="020B0606020202030204" pitchFamily="34" charset="0"/>
                <a:sym typeface="Wingdings" panose="05000000000000000000" pitchFamily="2" charset="2"/>
              </a:rPr>
              <a:t>:1) was observed in Merredin2017 as opposed to Merredin2018 </a:t>
            </a:r>
            <a:r>
              <a:rPr lang="en-AU" dirty="0">
                <a:latin typeface="Arial Narrow" panose="020B0606020202030204" pitchFamily="34" charset="0"/>
              </a:rPr>
              <a:t>where a fluctuation was observed during the duration when measurements were taken. n=5;</a:t>
            </a:r>
            <a:r>
              <a:rPr lang="en-AU" baseline="0" dirty="0">
                <a:latin typeface="Arial Narrow" panose="020B0606020202030204" pitchFamily="34" charset="0"/>
              </a:rPr>
              <a:t> </a:t>
            </a:r>
            <a:r>
              <a:rPr lang="en-AU" dirty="0">
                <a:latin typeface="Arial Narrow" panose="020B0606020202030204" pitchFamily="34" charset="0"/>
              </a:rPr>
              <a:t>Standard</a:t>
            </a:r>
            <a:r>
              <a:rPr lang="en-AU" baseline="0" dirty="0">
                <a:latin typeface="Arial Narrow" panose="020B0606020202030204" pitchFamily="34" charset="0"/>
              </a:rPr>
              <a:t> error bars are indicated.</a:t>
            </a:r>
            <a:endParaRPr lang="en-AU" dirty="0">
              <a:latin typeface="Arial Narrow" panose="020B0606020202030204" pitchFamily="34" charset="0"/>
            </a:endParaRPr>
          </a:p>
          <a:p>
            <a:endParaRPr lang="en-AU" dirty="0"/>
          </a:p>
        </p:txBody>
      </p:sp>
      <p:sp>
        <p:nvSpPr>
          <p:cNvPr id="4" name="Slide Number Placeholder 3"/>
          <p:cNvSpPr>
            <a:spLocks noGrp="1"/>
          </p:cNvSpPr>
          <p:nvPr>
            <p:ph type="sldNum" sz="quarter" idx="10"/>
          </p:nvPr>
        </p:nvSpPr>
        <p:spPr/>
        <p:txBody>
          <a:bodyPr/>
          <a:lstStyle/>
          <a:p>
            <a:fld id="{AB84A602-A63F-4FEB-B31D-DA70A7132046}" type="slidenum">
              <a:rPr lang="en-AU" smtClean="0"/>
              <a:t>2</a:t>
            </a:fld>
            <a:endParaRPr lang="en-AU"/>
          </a:p>
        </p:txBody>
      </p:sp>
    </p:spTree>
    <p:extLst>
      <p:ext uri="{BB962C8B-B14F-4D97-AF65-F5344CB8AC3E}">
        <p14:creationId xmlns:p14="http://schemas.microsoft.com/office/powerpoint/2010/main" val="10215834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latin typeface="Arial Narrow" panose="020B0606020202030204" pitchFamily="34" charset="0"/>
              </a:rPr>
              <a:t>Supplementary figure 3: Changes in sodium ion content in Merredin2017 (A,B,C) and Merredin2018 (D,E,F)  field trials over time.  Soil cores from 0-50 cm were collected from the field trials from low saline and high saline blocks at the start of the experiments in June on a monthly basis until October when all genotypes were at reproductive stage. Sodium measurements and readings were conducted on individual soil layers (0-10cm , 10-20cm and 20-50cm). A steady increase and eventually plateau in sodium content was observed in the saline blocks in all the soil layers except in Merredin2018, 0-10 cm soil layer. Low saline blocks recorded a lower sodium reading compared to high saline blocks in the two filed trials.</a:t>
            </a:r>
            <a:r>
              <a:rPr lang="en-AU" sz="1600" dirty="0">
                <a:latin typeface="Arial Narrow" panose="020B0606020202030204" pitchFamily="34" charset="0"/>
              </a:rPr>
              <a:t> . n=5;</a:t>
            </a:r>
            <a:r>
              <a:rPr lang="en-AU" sz="1600" baseline="0" dirty="0">
                <a:latin typeface="Arial Narrow" panose="020B0606020202030204" pitchFamily="34" charset="0"/>
              </a:rPr>
              <a:t> error bars indicate standard error.</a:t>
            </a:r>
            <a:endParaRPr lang="en-AU" sz="1600" dirty="0">
              <a:latin typeface="Arial Narrow" panose="020B0606020202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600" dirty="0">
              <a:latin typeface="Arial Narrow" panose="020B0606020202030204" pitchFamily="34" charset="0"/>
            </a:endParaRPr>
          </a:p>
          <a:p>
            <a:endParaRPr lang="en-AU" dirty="0"/>
          </a:p>
        </p:txBody>
      </p:sp>
      <p:sp>
        <p:nvSpPr>
          <p:cNvPr id="4" name="Slide Number Placeholder 3"/>
          <p:cNvSpPr>
            <a:spLocks noGrp="1"/>
          </p:cNvSpPr>
          <p:nvPr>
            <p:ph type="sldNum" sz="quarter" idx="5"/>
          </p:nvPr>
        </p:nvSpPr>
        <p:spPr/>
        <p:txBody>
          <a:bodyPr/>
          <a:lstStyle/>
          <a:p>
            <a:fld id="{AB84A602-A63F-4FEB-B31D-DA70A7132046}" type="slidenum">
              <a:rPr lang="en-AU" smtClean="0"/>
              <a:t>3</a:t>
            </a:fld>
            <a:endParaRPr lang="en-AU"/>
          </a:p>
        </p:txBody>
      </p:sp>
    </p:spTree>
    <p:extLst>
      <p:ext uri="{BB962C8B-B14F-4D97-AF65-F5344CB8AC3E}">
        <p14:creationId xmlns:p14="http://schemas.microsoft.com/office/powerpoint/2010/main" val="487315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latin typeface="Arial Narrow" panose="020B0606020202030204" pitchFamily="34" charset="0"/>
              </a:rPr>
              <a:t>Supplementary figure 4: Changes in chloride ion content in Merredin2017 (A,B,C) and Merredin2018 (D,E,F) field trials over time. Soil cores from 0-50 cm were collected from the field trials from low saline and high saline blocks at the start of the experiments in June on a monthly basis until October when all genotypes were at reproductive stage. Chloride ion measurements and readings were conducted on individual soil layers (0-10cm, 10-20cm and 20-50cm). A steady increase and eventually plateau in chloride ion content was observed in the saline blocks in all the soil layers except in Merredin2018, 0-10 cm soil layer. Low saline blocks recorded a lower chloride reading compared to high saline blocks in the two field trials.</a:t>
            </a:r>
            <a:r>
              <a:rPr lang="en-AU" sz="1600" dirty="0">
                <a:latin typeface="Arial Narrow" panose="020B0606020202030204" pitchFamily="34" charset="0"/>
              </a:rPr>
              <a:t> . n=5;</a:t>
            </a:r>
            <a:r>
              <a:rPr lang="en-AU" sz="1600" baseline="0" dirty="0">
                <a:latin typeface="Arial Narrow" panose="020B0606020202030204" pitchFamily="34" charset="0"/>
              </a:rPr>
              <a:t> error bars indicate standard error.</a:t>
            </a:r>
            <a:endParaRPr lang="en-AU" sz="1600" dirty="0">
              <a:latin typeface="Arial Narrow" panose="020B0606020202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600" dirty="0">
              <a:latin typeface="Arial Narrow" panose="020B0606020202030204" pitchFamily="34" charset="0"/>
            </a:endParaRPr>
          </a:p>
          <a:p>
            <a:endParaRPr lang="en-AU" dirty="0"/>
          </a:p>
        </p:txBody>
      </p:sp>
      <p:sp>
        <p:nvSpPr>
          <p:cNvPr id="4" name="Slide Number Placeholder 3"/>
          <p:cNvSpPr>
            <a:spLocks noGrp="1"/>
          </p:cNvSpPr>
          <p:nvPr>
            <p:ph type="sldNum" sz="quarter" idx="5"/>
          </p:nvPr>
        </p:nvSpPr>
        <p:spPr/>
        <p:txBody>
          <a:bodyPr/>
          <a:lstStyle/>
          <a:p>
            <a:fld id="{AB84A602-A63F-4FEB-B31D-DA70A7132046}" type="slidenum">
              <a:rPr lang="en-AU" smtClean="0"/>
              <a:t>4</a:t>
            </a:fld>
            <a:endParaRPr lang="en-AU"/>
          </a:p>
        </p:txBody>
      </p:sp>
    </p:spTree>
    <p:extLst>
      <p:ext uri="{BB962C8B-B14F-4D97-AF65-F5344CB8AC3E}">
        <p14:creationId xmlns:p14="http://schemas.microsoft.com/office/powerpoint/2010/main" val="3055964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latin typeface="Arial Narrow" panose="020B0606020202030204" pitchFamily="34" charset="0"/>
                <a:ea typeface="Times New Roman" panose="02020603050405020304" pitchFamily="18" charset="0"/>
                <a:cs typeface="Arial" panose="020B0604020202020204" pitchFamily="34" charset="0"/>
              </a:rPr>
              <a:t>Supplementary figure 5: Effect of photoperiod on flowering. (A). Bar graph showing flowering times of Genesis836, Rupali, and five recombinant inbred lines replicated four times grown in controlled conditions under 12 h and 16 h of light. </a:t>
            </a:r>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latin typeface="Arial Narrow" panose="020B0606020202030204" pitchFamily="34" charset="0"/>
                <a:ea typeface="Times New Roman" panose="02020603050405020304" pitchFamily="18" charset="0"/>
                <a:cs typeface="Arial" panose="020B0604020202020204" pitchFamily="34" charset="0"/>
              </a:rPr>
              <a:t>(B). Bar graph showing flowering times of Genesis836 and Rupali under 8 h, 12 h and 16 h of lighting. In all cases, temperature was maintained at </a:t>
            </a:r>
            <a:r>
              <a:rPr lang="en-AU" dirty="0">
                <a:latin typeface="Arial Narrow" panose="020B0606020202030204" pitchFamily="34" charset="0"/>
                <a:ea typeface="Calibri" panose="020F0502020204030204" pitchFamily="34" charset="0"/>
                <a:cs typeface="Times New Roman" panose="02020603050405020304" pitchFamily="18" charset="0"/>
              </a:rPr>
              <a:t>24±2ºC and 16±2ºC (night).n=4; error bars indicate standard error.</a:t>
            </a:r>
            <a:endParaRPr lang="en-AU"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AU" dirty="0"/>
          </a:p>
        </p:txBody>
      </p:sp>
      <p:sp>
        <p:nvSpPr>
          <p:cNvPr id="4" name="Slide Number Placeholder 3"/>
          <p:cNvSpPr>
            <a:spLocks noGrp="1"/>
          </p:cNvSpPr>
          <p:nvPr>
            <p:ph type="sldNum" sz="quarter" idx="10"/>
          </p:nvPr>
        </p:nvSpPr>
        <p:spPr/>
        <p:txBody>
          <a:bodyPr/>
          <a:lstStyle/>
          <a:p>
            <a:fld id="{AB84A602-A63F-4FEB-B31D-DA70A7132046}" type="slidenum">
              <a:rPr lang="en-AU" smtClean="0"/>
              <a:t>5</a:t>
            </a:fld>
            <a:endParaRPr lang="en-AU"/>
          </a:p>
        </p:txBody>
      </p:sp>
    </p:spTree>
    <p:extLst>
      <p:ext uri="{BB962C8B-B14F-4D97-AF65-F5344CB8AC3E}">
        <p14:creationId xmlns:p14="http://schemas.microsoft.com/office/powerpoint/2010/main" val="4521917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Supplementary figure 6: Rupali/Genesis836 genetic linkage map derived from 181 (</a:t>
            </a:r>
            <a:r>
              <a:rPr lang="en-AU" dirty="0">
                <a:latin typeface="Arial Narrow" panose="020B0606020202030204" pitchFamily="34" charset="0"/>
              </a:rPr>
              <a:t>F4:5)</a:t>
            </a:r>
            <a:r>
              <a:rPr lang="en-AU"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RIL mapping population. Genotyping was conducted by DArTseq and 628 high quality markers were clustered into nine linkage groups and optimally ordered using the MSTMap algorithm available in the ASMap package. The y axis indicates the length of each linkage group using centimorgan (cM) units. Each linkage group has a corresponding chromosome number derived from anchoring the genetic map to the chickpea </a:t>
            </a:r>
            <a:r>
              <a:rPr lang="en-AU" sz="1200" kern="1200" dirty="0">
                <a:solidFill>
                  <a:schemeClr val="tx1"/>
                </a:solidFill>
                <a:effectLst/>
                <a:latin typeface="+mn-lt"/>
                <a:ea typeface="+mn-ea"/>
                <a:cs typeface="+mn-cs"/>
              </a:rPr>
              <a:t>Kabuli reference assembly v.1</a:t>
            </a:r>
            <a:r>
              <a:rPr lang="en-AU" dirty="0">
                <a:latin typeface="Arial Narrow" panose="020B0606020202030204" pitchFamily="34" charset="0"/>
              </a:rPr>
              <a:t>. </a:t>
            </a:r>
            <a:endParaRPr lang="en-AU" dirty="0">
              <a:latin typeface="Times New Roman" panose="02020603050405020304" pitchFamily="18" charset="0"/>
              <a:ea typeface="Times New Roman" panose="02020603050405020304" pitchFamily="18" charset="0"/>
            </a:endParaRPr>
          </a:p>
          <a:p>
            <a:endParaRPr lang="en-AU" dirty="0"/>
          </a:p>
        </p:txBody>
      </p:sp>
      <p:sp>
        <p:nvSpPr>
          <p:cNvPr id="4" name="Slide Number Placeholder 3"/>
          <p:cNvSpPr>
            <a:spLocks noGrp="1"/>
          </p:cNvSpPr>
          <p:nvPr>
            <p:ph type="sldNum" sz="quarter" idx="10"/>
          </p:nvPr>
        </p:nvSpPr>
        <p:spPr/>
        <p:txBody>
          <a:bodyPr/>
          <a:lstStyle/>
          <a:p>
            <a:fld id="{AB84A602-A63F-4FEB-B31D-DA70A7132046}" type="slidenum">
              <a:rPr lang="en-AU" smtClean="0"/>
              <a:t>6</a:t>
            </a:fld>
            <a:endParaRPr lang="en-AU"/>
          </a:p>
        </p:txBody>
      </p:sp>
    </p:spTree>
    <p:extLst>
      <p:ext uri="{BB962C8B-B14F-4D97-AF65-F5344CB8AC3E}">
        <p14:creationId xmlns:p14="http://schemas.microsoft.com/office/powerpoint/2010/main" val="3689856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latin typeface="Arial Narrow" panose="020B0606020202030204" pitchFamily="34" charset="0"/>
                <a:ea typeface="Times New Roman" panose="02020603050405020304" pitchFamily="18" charset="0"/>
                <a:cs typeface="Times New Roman" panose="02020603050405020304" pitchFamily="18" charset="0"/>
              </a:rPr>
              <a:t>Supplementary table 2</a:t>
            </a:r>
            <a:r>
              <a:rPr lang="en-AU" sz="1200" dirty="0">
                <a:solidFill>
                  <a:prstClr val="black"/>
                </a:solidFill>
                <a:latin typeface="Arial Narrow" panose="020B0606020202030204" pitchFamily="34" charset="0"/>
                <a:ea typeface="Times New Roman" panose="02020603050405020304" pitchFamily="18" charset="0"/>
                <a:cs typeface="Arial" panose="020B0604020202020204" pitchFamily="34" charset="0"/>
              </a:rPr>
              <a:t>: Summary of measurements (per plant) taken at seedling-stage screen of salt tolerance in supported hydroponics</a:t>
            </a:r>
            <a:r>
              <a:rPr lang="en-AU" sz="1200" b="1" dirty="0">
                <a:solidFill>
                  <a:prstClr val="black"/>
                </a:solidFill>
                <a:latin typeface="Arial Narrow" panose="020B0606020202030204" pitchFamily="34" charset="0"/>
                <a:ea typeface="Times New Roman" panose="02020603050405020304" pitchFamily="18" charset="0"/>
                <a:cs typeface="Arial" panose="020B0604020202020204" pitchFamily="34" charset="0"/>
              </a:rPr>
              <a:t>.</a:t>
            </a:r>
            <a:r>
              <a:rPr lang="en-AU" sz="1200" dirty="0">
                <a:solidFill>
                  <a:prstClr val="black"/>
                </a:solidFill>
                <a:latin typeface="Arial Narrow" panose="020B0606020202030204" pitchFamily="34" charset="0"/>
                <a:ea typeface="Times New Roman" panose="02020603050405020304" pitchFamily="18" charset="0"/>
                <a:cs typeface="Arial" panose="020B0604020202020204" pitchFamily="34" charset="0"/>
              </a:rPr>
              <a:t> Seedlings were grown in nutrient solution and exposed to 80 mM NaCl for four weeks. All measurements shown in the table were taken four weeks after salt treatment. Overall trait means, minimum and maximum values, and p-values for effects of genotype (G) are given for Genesis836, Rupali and the RIL population consisting of 181 genotypes.</a:t>
            </a:r>
            <a:endParaRPr lang="en-AU" sz="1200" dirty="0">
              <a:solidFill>
                <a:prstClr val="black"/>
              </a:solidFill>
              <a:latin typeface="Times New Roman" panose="02020603050405020304" pitchFamily="18" charset="0"/>
              <a:ea typeface="Times New Roman" panose="02020603050405020304" pitchFamily="18" charset="0"/>
            </a:endParaRPr>
          </a:p>
          <a:p>
            <a:endParaRPr lang="en-AU" dirty="0"/>
          </a:p>
        </p:txBody>
      </p:sp>
      <p:sp>
        <p:nvSpPr>
          <p:cNvPr id="4" name="Slide Number Placeholder 3"/>
          <p:cNvSpPr>
            <a:spLocks noGrp="1"/>
          </p:cNvSpPr>
          <p:nvPr>
            <p:ph type="sldNum" sz="quarter" idx="10"/>
          </p:nvPr>
        </p:nvSpPr>
        <p:spPr/>
        <p:txBody>
          <a:bodyPr/>
          <a:lstStyle/>
          <a:p>
            <a:fld id="{AB84A602-A63F-4FEB-B31D-DA70A7132046}" type="slidenum">
              <a:rPr lang="en-AU" smtClean="0"/>
              <a:t>7</a:t>
            </a:fld>
            <a:endParaRPr lang="en-AU"/>
          </a:p>
        </p:txBody>
      </p:sp>
    </p:spTree>
    <p:extLst>
      <p:ext uri="{BB962C8B-B14F-4D97-AF65-F5344CB8AC3E}">
        <p14:creationId xmlns:p14="http://schemas.microsoft.com/office/powerpoint/2010/main" val="39714134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latin typeface="Arial Narrow" panose="020B0606020202030204" pitchFamily="34" charset="0"/>
                <a:ea typeface="Times New Roman" panose="02020603050405020304" pitchFamily="18" charset="0"/>
                <a:cs typeface="Times New Roman" panose="02020603050405020304" pitchFamily="18" charset="0"/>
              </a:rPr>
              <a:t>Supplementary table 3: Relationship between traits, under control (upper panel) and salt (lower panel) in the glasshouse experiment determined by Pearson’s correlation analysis. Values in bold are moderate to high correlation coefficients. Level of significance: ***=P&lt;0.001, **= P&lt;0.01, *= P&lt;0.05, ns=non-significant.</a:t>
            </a:r>
            <a:endParaRPr lang="en-AU" dirty="0">
              <a:latin typeface="Calibri" panose="020F0502020204030204" pitchFamily="34" charset="0"/>
              <a:ea typeface="Times New Roman" panose="02020603050405020304" pitchFamily="18" charset="0"/>
              <a:cs typeface="Times New Roman" panose="02020603050405020304" pitchFamily="18" charset="0"/>
            </a:endParaRPr>
          </a:p>
          <a:p>
            <a:endParaRPr lang="en-AU" dirty="0"/>
          </a:p>
        </p:txBody>
      </p:sp>
      <p:sp>
        <p:nvSpPr>
          <p:cNvPr id="4" name="Slide Number Placeholder 3"/>
          <p:cNvSpPr>
            <a:spLocks noGrp="1"/>
          </p:cNvSpPr>
          <p:nvPr>
            <p:ph type="sldNum" sz="quarter" idx="5"/>
          </p:nvPr>
        </p:nvSpPr>
        <p:spPr/>
        <p:txBody>
          <a:bodyPr/>
          <a:lstStyle/>
          <a:p>
            <a:fld id="{AB84A602-A63F-4FEB-B31D-DA70A7132046}" type="slidenum">
              <a:rPr lang="en-AU" smtClean="0"/>
              <a:t>8</a:t>
            </a:fld>
            <a:endParaRPr lang="en-AU"/>
          </a:p>
        </p:txBody>
      </p:sp>
    </p:spTree>
    <p:extLst>
      <p:ext uri="{BB962C8B-B14F-4D97-AF65-F5344CB8AC3E}">
        <p14:creationId xmlns:p14="http://schemas.microsoft.com/office/powerpoint/2010/main" val="2995612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latin typeface="Arial Narrow" panose="020B0606020202030204" pitchFamily="34" charset="0"/>
                <a:ea typeface="Times New Roman" panose="02020603050405020304" pitchFamily="18" charset="0"/>
                <a:cs typeface="Times New Roman" panose="02020603050405020304" pitchFamily="18" charset="0"/>
              </a:rPr>
              <a:t>Supplementary table 4: Relationship between traits under control (upper panel) and salt (lower panel) in the 2017 Merredin field trial (Merredin2017) determined by Pearson’s correlation analysis. Values in bold are moderate to high correlation coefficients. Level of significance: ***=P&lt;0.001, **= P&lt;0.01, *= P&lt;0.05, ns=non-significant.</a:t>
            </a:r>
            <a:endParaRPr lang="en-AU" dirty="0">
              <a:latin typeface="Calibri" panose="020F0502020204030204" pitchFamily="34" charset="0"/>
              <a:ea typeface="Times New Roman" panose="02020603050405020304" pitchFamily="18" charset="0"/>
              <a:cs typeface="Times New Roman" panose="02020603050405020304" pitchFamily="18" charset="0"/>
            </a:endParaRPr>
          </a:p>
          <a:p>
            <a:endParaRPr lang="en-AU" dirty="0"/>
          </a:p>
        </p:txBody>
      </p:sp>
      <p:sp>
        <p:nvSpPr>
          <p:cNvPr id="4" name="Slide Number Placeholder 3"/>
          <p:cNvSpPr>
            <a:spLocks noGrp="1"/>
          </p:cNvSpPr>
          <p:nvPr>
            <p:ph type="sldNum" sz="quarter" idx="5"/>
          </p:nvPr>
        </p:nvSpPr>
        <p:spPr/>
        <p:txBody>
          <a:bodyPr/>
          <a:lstStyle/>
          <a:p>
            <a:fld id="{AB84A602-A63F-4FEB-B31D-DA70A7132046}" type="slidenum">
              <a:rPr lang="en-AU" smtClean="0"/>
              <a:t>9</a:t>
            </a:fld>
            <a:endParaRPr lang="en-AU"/>
          </a:p>
        </p:txBody>
      </p:sp>
    </p:spTree>
    <p:extLst>
      <p:ext uri="{BB962C8B-B14F-4D97-AF65-F5344CB8AC3E}">
        <p14:creationId xmlns:p14="http://schemas.microsoft.com/office/powerpoint/2010/main" val="4284256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337EC771-0711-410C-A388-A57FF275B64C}" type="datetimeFigureOut">
              <a:rPr lang="en-AU" smtClean="0"/>
              <a:t>20/04/2021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CF8B92F-772E-455B-B093-4F0E377AD72B}" type="slidenum">
              <a:rPr lang="en-AU" smtClean="0"/>
              <a:t>‹#›</a:t>
            </a:fld>
            <a:endParaRPr lang="en-AU"/>
          </a:p>
        </p:txBody>
      </p:sp>
    </p:spTree>
    <p:extLst>
      <p:ext uri="{BB962C8B-B14F-4D97-AF65-F5344CB8AC3E}">
        <p14:creationId xmlns:p14="http://schemas.microsoft.com/office/powerpoint/2010/main" val="2511034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337EC771-0711-410C-A388-A57FF275B64C}" type="datetimeFigureOut">
              <a:rPr lang="en-AU" smtClean="0"/>
              <a:t>20/04/2021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CF8B92F-772E-455B-B093-4F0E377AD72B}" type="slidenum">
              <a:rPr lang="en-AU" smtClean="0"/>
              <a:t>‹#›</a:t>
            </a:fld>
            <a:endParaRPr lang="en-AU"/>
          </a:p>
        </p:txBody>
      </p:sp>
    </p:spTree>
    <p:extLst>
      <p:ext uri="{BB962C8B-B14F-4D97-AF65-F5344CB8AC3E}">
        <p14:creationId xmlns:p14="http://schemas.microsoft.com/office/powerpoint/2010/main" val="4169088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337EC771-0711-410C-A388-A57FF275B64C}" type="datetimeFigureOut">
              <a:rPr lang="en-AU" smtClean="0"/>
              <a:t>20/04/2021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CF8B92F-772E-455B-B093-4F0E377AD72B}" type="slidenum">
              <a:rPr lang="en-AU" smtClean="0"/>
              <a:t>‹#›</a:t>
            </a:fld>
            <a:endParaRPr lang="en-AU"/>
          </a:p>
        </p:txBody>
      </p:sp>
    </p:spTree>
    <p:extLst>
      <p:ext uri="{BB962C8B-B14F-4D97-AF65-F5344CB8AC3E}">
        <p14:creationId xmlns:p14="http://schemas.microsoft.com/office/powerpoint/2010/main" val="3634190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337EC771-0711-410C-A388-A57FF275B64C}" type="datetimeFigureOut">
              <a:rPr lang="en-AU" smtClean="0"/>
              <a:t>20/04/2021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CF8B92F-772E-455B-B093-4F0E377AD72B}" type="slidenum">
              <a:rPr lang="en-AU" smtClean="0"/>
              <a:t>‹#›</a:t>
            </a:fld>
            <a:endParaRPr lang="en-AU"/>
          </a:p>
        </p:txBody>
      </p:sp>
    </p:spTree>
    <p:extLst>
      <p:ext uri="{BB962C8B-B14F-4D97-AF65-F5344CB8AC3E}">
        <p14:creationId xmlns:p14="http://schemas.microsoft.com/office/powerpoint/2010/main" val="3204350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37EC771-0711-410C-A388-A57FF275B64C}" type="datetimeFigureOut">
              <a:rPr lang="en-AU" smtClean="0"/>
              <a:t>20/04/2021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CF8B92F-772E-455B-B093-4F0E377AD72B}" type="slidenum">
              <a:rPr lang="en-AU" smtClean="0"/>
              <a:t>‹#›</a:t>
            </a:fld>
            <a:endParaRPr lang="en-AU"/>
          </a:p>
        </p:txBody>
      </p:sp>
    </p:spTree>
    <p:extLst>
      <p:ext uri="{BB962C8B-B14F-4D97-AF65-F5344CB8AC3E}">
        <p14:creationId xmlns:p14="http://schemas.microsoft.com/office/powerpoint/2010/main" val="3382016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337EC771-0711-410C-A388-A57FF275B64C}" type="datetimeFigureOut">
              <a:rPr lang="en-AU" smtClean="0"/>
              <a:t>20/04/2021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CF8B92F-772E-455B-B093-4F0E377AD72B}" type="slidenum">
              <a:rPr lang="en-AU" smtClean="0"/>
              <a:t>‹#›</a:t>
            </a:fld>
            <a:endParaRPr lang="en-AU"/>
          </a:p>
        </p:txBody>
      </p:sp>
    </p:spTree>
    <p:extLst>
      <p:ext uri="{BB962C8B-B14F-4D97-AF65-F5344CB8AC3E}">
        <p14:creationId xmlns:p14="http://schemas.microsoft.com/office/powerpoint/2010/main" val="730155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337EC771-0711-410C-A388-A57FF275B64C}" type="datetimeFigureOut">
              <a:rPr lang="en-AU" smtClean="0"/>
              <a:t>20/04/2021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BCF8B92F-772E-455B-B093-4F0E377AD72B}" type="slidenum">
              <a:rPr lang="en-AU" smtClean="0"/>
              <a:t>‹#›</a:t>
            </a:fld>
            <a:endParaRPr lang="en-AU"/>
          </a:p>
        </p:txBody>
      </p:sp>
    </p:spTree>
    <p:extLst>
      <p:ext uri="{BB962C8B-B14F-4D97-AF65-F5344CB8AC3E}">
        <p14:creationId xmlns:p14="http://schemas.microsoft.com/office/powerpoint/2010/main" val="3274015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337EC771-0711-410C-A388-A57FF275B64C}" type="datetimeFigureOut">
              <a:rPr lang="en-AU" smtClean="0"/>
              <a:t>20/04/2021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BCF8B92F-772E-455B-B093-4F0E377AD72B}" type="slidenum">
              <a:rPr lang="en-AU" smtClean="0"/>
              <a:t>‹#›</a:t>
            </a:fld>
            <a:endParaRPr lang="en-AU"/>
          </a:p>
        </p:txBody>
      </p:sp>
    </p:spTree>
    <p:extLst>
      <p:ext uri="{BB962C8B-B14F-4D97-AF65-F5344CB8AC3E}">
        <p14:creationId xmlns:p14="http://schemas.microsoft.com/office/powerpoint/2010/main" val="3821984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7EC771-0711-410C-A388-A57FF275B64C}" type="datetimeFigureOut">
              <a:rPr lang="en-AU" smtClean="0"/>
              <a:t>20/04/2021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BCF8B92F-772E-455B-B093-4F0E377AD72B}" type="slidenum">
              <a:rPr lang="en-AU" smtClean="0"/>
              <a:t>‹#›</a:t>
            </a:fld>
            <a:endParaRPr lang="en-AU"/>
          </a:p>
        </p:txBody>
      </p:sp>
    </p:spTree>
    <p:extLst>
      <p:ext uri="{BB962C8B-B14F-4D97-AF65-F5344CB8AC3E}">
        <p14:creationId xmlns:p14="http://schemas.microsoft.com/office/powerpoint/2010/main" val="336576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37EC771-0711-410C-A388-A57FF275B64C}" type="datetimeFigureOut">
              <a:rPr lang="en-AU" smtClean="0"/>
              <a:t>20/04/2021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CF8B92F-772E-455B-B093-4F0E377AD72B}" type="slidenum">
              <a:rPr lang="en-AU" smtClean="0"/>
              <a:t>‹#›</a:t>
            </a:fld>
            <a:endParaRPr lang="en-AU"/>
          </a:p>
        </p:txBody>
      </p:sp>
    </p:spTree>
    <p:extLst>
      <p:ext uri="{BB962C8B-B14F-4D97-AF65-F5344CB8AC3E}">
        <p14:creationId xmlns:p14="http://schemas.microsoft.com/office/powerpoint/2010/main" val="3253230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37EC771-0711-410C-A388-A57FF275B64C}" type="datetimeFigureOut">
              <a:rPr lang="en-AU" smtClean="0"/>
              <a:t>20/04/2021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CF8B92F-772E-455B-B093-4F0E377AD72B}" type="slidenum">
              <a:rPr lang="en-AU" smtClean="0"/>
              <a:t>‹#›</a:t>
            </a:fld>
            <a:endParaRPr lang="en-AU"/>
          </a:p>
        </p:txBody>
      </p:sp>
    </p:spTree>
    <p:extLst>
      <p:ext uri="{BB962C8B-B14F-4D97-AF65-F5344CB8AC3E}">
        <p14:creationId xmlns:p14="http://schemas.microsoft.com/office/powerpoint/2010/main" val="962474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7EC771-0711-410C-A388-A57FF275B64C}" type="datetimeFigureOut">
              <a:rPr lang="en-AU" smtClean="0"/>
              <a:t>20/04/2021</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F8B92F-772E-455B-B093-4F0E377AD72B}" type="slidenum">
              <a:rPr lang="en-AU" smtClean="0"/>
              <a:t>‹#›</a:t>
            </a:fld>
            <a:endParaRPr lang="en-AU"/>
          </a:p>
        </p:txBody>
      </p:sp>
    </p:spTree>
    <p:extLst>
      <p:ext uri="{BB962C8B-B14F-4D97-AF65-F5344CB8AC3E}">
        <p14:creationId xmlns:p14="http://schemas.microsoft.com/office/powerpoint/2010/main" val="1315682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8" Type="http://schemas.openxmlformats.org/officeDocument/2006/relationships/chart" Target="../charts/chart8.xml"/><Relationship Id="rId3" Type="http://schemas.openxmlformats.org/officeDocument/2006/relationships/chart" Target="../charts/chart3.xml"/><Relationship Id="rId7" Type="http://schemas.openxmlformats.org/officeDocument/2006/relationships/chart" Target="../charts/chart7.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4.xml.rels><?xml version="1.0" encoding="UTF-8" standalone="yes"?>
<Relationships xmlns="http://schemas.openxmlformats.org/package/2006/relationships"><Relationship Id="rId8" Type="http://schemas.openxmlformats.org/officeDocument/2006/relationships/chart" Target="../charts/chart14.xml"/><Relationship Id="rId3" Type="http://schemas.openxmlformats.org/officeDocument/2006/relationships/chart" Target="../charts/chart9.xml"/><Relationship Id="rId7" Type="http://schemas.openxmlformats.org/officeDocument/2006/relationships/chart" Target="../charts/chart1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chart" Target="../charts/chart12.xml"/><Relationship Id="rId5" Type="http://schemas.openxmlformats.org/officeDocument/2006/relationships/chart" Target="../charts/chart11.xml"/><Relationship Id="rId4" Type="http://schemas.openxmlformats.org/officeDocument/2006/relationships/chart" Target="../charts/chart10.xml"/></Relationships>
</file>

<file path=ppt/slides/_rels/slide5.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1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extLst>
              <a:ext uri="{FF2B5EF4-FFF2-40B4-BE49-F238E27FC236}">
                <a16:creationId xmlns:a16="http://schemas.microsoft.com/office/drawing/2014/main" id="{3DC63032-6EE5-4719-875C-AB95330DC46D}"/>
              </a:ext>
            </a:extLst>
          </p:cNvPr>
          <p:cNvGraphicFramePr>
            <a:graphicFrameLocks noChangeAspect="1"/>
          </p:cNvGraphicFramePr>
          <p:nvPr>
            <p:extLst>
              <p:ext uri="{D42A27DB-BD31-4B8C-83A1-F6EECF244321}">
                <p14:modId xmlns:p14="http://schemas.microsoft.com/office/powerpoint/2010/main" val="2283307888"/>
              </p:ext>
            </p:extLst>
          </p:nvPr>
        </p:nvGraphicFramePr>
        <p:xfrm>
          <a:off x="3968783" y="2984032"/>
          <a:ext cx="4049713" cy="2820988"/>
        </p:xfrm>
        <a:graphic>
          <a:graphicData uri="http://schemas.openxmlformats.org/presentationml/2006/ole">
            <mc:AlternateContent xmlns:mc="http://schemas.openxmlformats.org/markup-compatibility/2006">
              <mc:Choice xmlns:v="urn:schemas-microsoft-com:vml" Requires="v">
                <p:oleObj spid="_x0000_s1066" r:id="rId4" imgW="4069800" imgH="2817720" progId="">
                  <p:embed/>
                </p:oleObj>
              </mc:Choice>
              <mc:Fallback>
                <p:oleObj r:id="rId4" imgW="4069800" imgH="2817720"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8783" y="2984032"/>
                        <a:ext cx="4049713" cy="282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a:extLst>
              <a:ext uri="{FF2B5EF4-FFF2-40B4-BE49-F238E27FC236}">
                <a16:creationId xmlns:a16="http://schemas.microsoft.com/office/drawing/2014/main" id="{B23BE212-6B7F-4E08-B8CF-827256FC4FA2}"/>
              </a:ext>
            </a:extLst>
          </p:cNvPr>
          <p:cNvGraphicFramePr>
            <a:graphicFrameLocks noChangeAspect="1"/>
          </p:cNvGraphicFramePr>
          <p:nvPr>
            <p:extLst>
              <p:ext uri="{D42A27DB-BD31-4B8C-83A1-F6EECF244321}">
                <p14:modId xmlns:p14="http://schemas.microsoft.com/office/powerpoint/2010/main" val="652880244"/>
              </p:ext>
            </p:extLst>
          </p:nvPr>
        </p:nvGraphicFramePr>
        <p:xfrm>
          <a:off x="4043363" y="268288"/>
          <a:ext cx="3894137" cy="2806700"/>
        </p:xfrm>
        <a:graphic>
          <a:graphicData uri="http://schemas.openxmlformats.org/presentationml/2006/ole">
            <mc:AlternateContent xmlns:mc="http://schemas.openxmlformats.org/markup-compatibility/2006">
              <mc:Choice xmlns:v="urn:schemas-microsoft-com:vml" Requires="v">
                <p:oleObj spid="_x0000_s1067" r:id="rId6" imgW="3934440" imgH="2811240" progId="">
                  <p:embed/>
                </p:oleObj>
              </mc:Choice>
              <mc:Fallback>
                <p:oleObj r:id="rId6" imgW="3934440" imgH="2811240" progId="">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43363" y="268288"/>
                        <a:ext cx="3894137" cy="280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489000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953463955"/>
              </p:ext>
            </p:extLst>
          </p:nvPr>
        </p:nvGraphicFramePr>
        <p:xfrm>
          <a:off x="787653" y="1203343"/>
          <a:ext cx="10547287" cy="3829991"/>
        </p:xfrm>
        <a:graphic>
          <a:graphicData uri="http://schemas.openxmlformats.org/drawingml/2006/table">
            <a:tbl>
              <a:tblPr/>
              <a:tblGrid>
                <a:gridCol w="1206156">
                  <a:extLst>
                    <a:ext uri="{9D8B030D-6E8A-4147-A177-3AD203B41FA5}">
                      <a16:colId xmlns:a16="http://schemas.microsoft.com/office/drawing/2014/main" val="3666112206"/>
                    </a:ext>
                  </a:extLst>
                </a:gridCol>
                <a:gridCol w="721439">
                  <a:extLst>
                    <a:ext uri="{9D8B030D-6E8A-4147-A177-3AD203B41FA5}">
                      <a16:colId xmlns:a16="http://schemas.microsoft.com/office/drawing/2014/main" val="1888388260"/>
                    </a:ext>
                  </a:extLst>
                </a:gridCol>
                <a:gridCol w="935616">
                  <a:extLst>
                    <a:ext uri="{9D8B030D-6E8A-4147-A177-3AD203B41FA5}">
                      <a16:colId xmlns:a16="http://schemas.microsoft.com/office/drawing/2014/main" val="4055408695"/>
                    </a:ext>
                  </a:extLst>
                </a:gridCol>
                <a:gridCol w="1025796">
                  <a:extLst>
                    <a:ext uri="{9D8B030D-6E8A-4147-A177-3AD203B41FA5}">
                      <a16:colId xmlns:a16="http://schemas.microsoft.com/office/drawing/2014/main" val="1349603867"/>
                    </a:ext>
                  </a:extLst>
                </a:gridCol>
                <a:gridCol w="1052098">
                  <a:extLst>
                    <a:ext uri="{9D8B030D-6E8A-4147-A177-3AD203B41FA5}">
                      <a16:colId xmlns:a16="http://schemas.microsoft.com/office/drawing/2014/main" val="2811546464"/>
                    </a:ext>
                  </a:extLst>
                </a:gridCol>
                <a:gridCol w="721439">
                  <a:extLst>
                    <a:ext uri="{9D8B030D-6E8A-4147-A177-3AD203B41FA5}">
                      <a16:colId xmlns:a16="http://schemas.microsoft.com/office/drawing/2014/main" val="2472062487"/>
                    </a:ext>
                  </a:extLst>
                </a:gridCol>
                <a:gridCol w="721439">
                  <a:extLst>
                    <a:ext uri="{9D8B030D-6E8A-4147-A177-3AD203B41FA5}">
                      <a16:colId xmlns:a16="http://schemas.microsoft.com/office/drawing/2014/main" val="2151051899"/>
                    </a:ext>
                  </a:extLst>
                </a:gridCol>
                <a:gridCol w="1172338">
                  <a:extLst>
                    <a:ext uri="{9D8B030D-6E8A-4147-A177-3AD203B41FA5}">
                      <a16:colId xmlns:a16="http://schemas.microsoft.com/office/drawing/2014/main" val="2175035623"/>
                    </a:ext>
                  </a:extLst>
                </a:gridCol>
                <a:gridCol w="1127249">
                  <a:extLst>
                    <a:ext uri="{9D8B030D-6E8A-4147-A177-3AD203B41FA5}">
                      <a16:colId xmlns:a16="http://schemas.microsoft.com/office/drawing/2014/main" val="3244557611"/>
                    </a:ext>
                  </a:extLst>
                </a:gridCol>
                <a:gridCol w="1142278">
                  <a:extLst>
                    <a:ext uri="{9D8B030D-6E8A-4147-A177-3AD203B41FA5}">
                      <a16:colId xmlns:a16="http://schemas.microsoft.com/office/drawing/2014/main" val="1455203366"/>
                    </a:ext>
                  </a:extLst>
                </a:gridCol>
                <a:gridCol w="721439">
                  <a:extLst>
                    <a:ext uri="{9D8B030D-6E8A-4147-A177-3AD203B41FA5}">
                      <a16:colId xmlns:a16="http://schemas.microsoft.com/office/drawing/2014/main" val="4053947997"/>
                    </a:ext>
                  </a:extLst>
                </a:gridCol>
              </a:tblGrid>
              <a:tr h="638331">
                <a:tc>
                  <a:txBody>
                    <a:bodyPr/>
                    <a:lstStyle/>
                    <a:p>
                      <a:pPr algn="ctr" fontAlgn="b"/>
                      <a:r>
                        <a:rPr lang="en-AU" sz="1000" b="0" i="0" u="none" strike="noStrike" dirty="0">
                          <a:solidFill>
                            <a:srgbClr val="000000"/>
                          </a:solidFill>
                          <a:effectLst/>
                          <a:latin typeface="Arial Narrow" panose="020B0606020202030204" pitchFamily="34" charset="0"/>
                        </a:rPr>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1000" b="0" i="0" u="none" strike="noStrike" dirty="0">
                          <a:solidFill>
                            <a:srgbClr val="000000"/>
                          </a:solidFill>
                          <a:effectLst/>
                          <a:latin typeface="Arial Narrow" panose="020B0606020202030204" pitchFamily="34" charset="0"/>
                        </a:rPr>
                        <a:t>Biomass</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1000" b="0" i="0" u="none" strike="noStrike" dirty="0">
                          <a:solidFill>
                            <a:srgbClr val="000000"/>
                          </a:solidFill>
                          <a:effectLst/>
                          <a:latin typeface="Arial Narrow" panose="020B0606020202030204" pitchFamily="34" charset="0"/>
                        </a:rPr>
                        <a:t>Chloride (Cl-)</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1000" b="0" i="0" u="none" strike="noStrike">
                          <a:solidFill>
                            <a:srgbClr val="000000"/>
                          </a:solidFill>
                          <a:effectLst/>
                          <a:latin typeface="Arial Narrow" panose="020B0606020202030204" pitchFamily="34" charset="0"/>
                        </a:rPr>
                        <a:t>Days to flower</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1000" b="0" i="0" u="none" strike="noStrike">
                          <a:solidFill>
                            <a:srgbClr val="000000"/>
                          </a:solidFill>
                          <a:effectLst/>
                          <a:latin typeface="Arial Narrow" panose="020B0606020202030204" pitchFamily="34" charset="0"/>
                        </a:rPr>
                        <a:t>Days to pod</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1000" b="0" i="0" u="none" strike="noStrike">
                          <a:solidFill>
                            <a:srgbClr val="000000"/>
                          </a:solidFill>
                          <a:effectLst/>
                          <a:latin typeface="Arial Narrow" panose="020B0606020202030204" pitchFamily="34" charset="0"/>
                        </a:rPr>
                        <a:t>K:Na ratio</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1000" b="0" i="0" u="none" strike="noStrike">
                          <a:solidFill>
                            <a:srgbClr val="000000"/>
                          </a:solidFill>
                          <a:effectLst/>
                          <a:latin typeface="Arial Narrow" panose="020B0606020202030204" pitchFamily="34" charset="0"/>
                        </a:rPr>
                        <a:t>Necrosis</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1000" b="0" i="0" u="none" strike="noStrike" dirty="0">
                          <a:solidFill>
                            <a:srgbClr val="000000"/>
                          </a:solidFill>
                          <a:effectLst/>
                          <a:latin typeface="Arial Narrow" panose="020B0606020202030204" pitchFamily="34" charset="0"/>
                        </a:rPr>
                        <a:t>Potassium (K+)</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1000" b="0" i="0" u="none" strike="noStrike" dirty="0">
                          <a:solidFill>
                            <a:srgbClr val="000000"/>
                          </a:solidFill>
                          <a:effectLst/>
                          <a:latin typeface="Arial Narrow" panose="020B0606020202030204" pitchFamily="34" charset="0"/>
                        </a:rPr>
                        <a:t>Seed yield</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1000" b="0" i="0" u="none" strike="noStrike">
                          <a:solidFill>
                            <a:srgbClr val="000000"/>
                          </a:solidFill>
                          <a:effectLst/>
                          <a:latin typeface="Arial Narrow" panose="020B0606020202030204" pitchFamily="34" charset="0"/>
                        </a:rPr>
                        <a:t>Sodium (Na+)</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a:solidFill>
                            <a:srgbClr val="000000"/>
                          </a:solidFill>
                          <a:effectLst/>
                          <a:latin typeface="Arial Narrow" panose="020B0606020202030204" pitchFamily="34" charset="0"/>
                        </a:rPr>
                        <a:t>harvest index</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7670411"/>
                  </a:ext>
                </a:extLst>
              </a:tr>
              <a:tr h="319166">
                <a:tc>
                  <a:txBody>
                    <a:bodyPr/>
                    <a:lstStyle/>
                    <a:p>
                      <a:pPr algn="ctr" fontAlgn="b"/>
                      <a:r>
                        <a:rPr lang="en-AU" sz="1000" b="0" i="0" u="none" strike="noStrike" dirty="0">
                          <a:solidFill>
                            <a:srgbClr val="000000"/>
                          </a:solidFill>
                          <a:effectLst/>
                          <a:latin typeface="Arial Narrow" panose="020B0606020202030204" pitchFamily="34" charset="0"/>
                        </a:rPr>
                        <a:t>Biomass</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0.01n.s</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0.31***</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0.27***</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-0.17*</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-0.06n.s</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0.23**</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0.82***</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0.14n.s</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rPr>
                        <a:t>-0.38***</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85175944"/>
                  </a:ext>
                </a:extLst>
              </a:tr>
              <a:tr h="319166">
                <a:tc>
                  <a:txBody>
                    <a:bodyPr/>
                    <a:lstStyle/>
                    <a:p>
                      <a:pPr algn="ctr" fontAlgn="b"/>
                      <a:r>
                        <a:rPr lang="en-AU" sz="1000" b="0" i="0" u="none" strike="noStrike" dirty="0">
                          <a:solidFill>
                            <a:srgbClr val="000000"/>
                          </a:solidFill>
                          <a:effectLst/>
                          <a:latin typeface="Arial Narrow" panose="020B0606020202030204" pitchFamily="34" charset="0"/>
                        </a:rPr>
                        <a:t>Chloride (Cl-)</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-0.36***</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-0.17*</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-0.18**</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-0.16*</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-0.04n.s</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0.02n.s</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0.01n.s</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0.09n.s</a:t>
                      </a:r>
                    </a:p>
                  </a:txBody>
                  <a:tcPr marL="9525" marR="9525" marT="952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rPr>
                        <a:t>0.01</a:t>
                      </a:r>
                    </a:p>
                  </a:txBody>
                  <a:tcPr marL="9525" marR="9525" marT="9525" marB="0" anchor="ctr">
                    <a:lnL>
                      <a:noFill/>
                    </a:lnL>
                    <a:lnR>
                      <a:noFill/>
                    </a:lnR>
                    <a:lnT>
                      <a:noFill/>
                    </a:lnT>
                    <a:lnB>
                      <a:noFill/>
                    </a:lnB>
                  </a:tcPr>
                </a:tc>
                <a:extLst>
                  <a:ext uri="{0D108BD9-81ED-4DB2-BD59-A6C34878D82A}">
                    <a16:rowId xmlns:a16="http://schemas.microsoft.com/office/drawing/2014/main" val="3251590844"/>
                  </a:ext>
                </a:extLst>
              </a:tr>
              <a:tr h="319166">
                <a:tc>
                  <a:txBody>
                    <a:bodyPr/>
                    <a:lstStyle/>
                    <a:p>
                      <a:pPr algn="ctr" fontAlgn="b"/>
                      <a:r>
                        <a:rPr lang="en-AU" sz="1000" b="0" i="0" u="none" strike="noStrike" dirty="0">
                          <a:solidFill>
                            <a:srgbClr val="000000"/>
                          </a:solidFill>
                          <a:effectLst/>
                          <a:latin typeface="Arial Narrow" panose="020B0606020202030204" pitchFamily="34" charset="0"/>
                        </a:rPr>
                        <a:t>Days to flower</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0.37***</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-0.13n.s</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0.96***</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-0.47***</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-0.06n.s</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0.57***</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0.08n.s</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0.55***</a:t>
                      </a:r>
                    </a:p>
                  </a:txBody>
                  <a:tcPr marL="9525" marR="9525" marT="952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rPr>
                        <a:t>-0.38***</a:t>
                      </a:r>
                    </a:p>
                  </a:txBody>
                  <a:tcPr marL="9525" marR="9525" marT="9525" marB="0" anchor="ctr">
                    <a:lnL>
                      <a:noFill/>
                    </a:lnL>
                    <a:lnR>
                      <a:noFill/>
                    </a:lnR>
                    <a:lnT>
                      <a:noFill/>
                    </a:lnT>
                    <a:lnB>
                      <a:noFill/>
                    </a:lnB>
                  </a:tcPr>
                </a:tc>
                <a:extLst>
                  <a:ext uri="{0D108BD9-81ED-4DB2-BD59-A6C34878D82A}">
                    <a16:rowId xmlns:a16="http://schemas.microsoft.com/office/drawing/2014/main" val="2490956414"/>
                  </a:ext>
                </a:extLst>
              </a:tr>
              <a:tr h="319166">
                <a:tc>
                  <a:txBody>
                    <a:bodyPr/>
                    <a:lstStyle/>
                    <a:p>
                      <a:pPr algn="ctr" fontAlgn="b"/>
                      <a:r>
                        <a:rPr lang="en-AU" sz="1000" b="0" i="0" u="none" strike="noStrike" dirty="0">
                          <a:solidFill>
                            <a:srgbClr val="000000"/>
                          </a:solidFill>
                          <a:effectLst/>
                          <a:latin typeface="Arial Narrow" panose="020B0606020202030204" pitchFamily="34" charset="0"/>
                        </a:rPr>
                        <a:t>Days to pod</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0.33***</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-0.12n.s</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0.95***</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-0.49***</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-0.05n.s</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0.56***</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0.05n.s</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0.57***</a:t>
                      </a:r>
                    </a:p>
                  </a:txBody>
                  <a:tcPr marL="9525" marR="9525" marT="952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rPr>
                        <a:t>-0.37***</a:t>
                      </a:r>
                    </a:p>
                  </a:txBody>
                  <a:tcPr marL="9525" marR="9525" marT="9525" marB="0" anchor="ctr">
                    <a:lnL>
                      <a:noFill/>
                    </a:lnL>
                    <a:lnR>
                      <a:noFill/>
                    </a:lnR>
                    <a:lnT>
                      <a:noFill/>
                    </a:lnT>
                    <a:lnB>
                      <a:noFill/>
                    </a:lnB>
                  </a:tcPr>
                </a:tc>
                <a:extLst>
                  <a:ext uri="{0D108BD9-81ED-4DB2-BD59-A6C34878D82A}">
                    <a16:rowId xmlns:a16="http://schemas.microsoft.com/office/drawing/2014/main" val="1154852597"/>
                  </a:ext>
                </a:extLst>
              </a:tr>
              <a:tr h="319166">
                <a:tc>
                  <a:txBody>
                    <a:bodyPr/>
                    <a:lstStyle/>
                    <a:p>
                      <a:pPr algn="ctr" fontAlgn="b"/>
                      <a:r>
                        <a:rPr lang="en-AU" sz="1000" b="0" i="0" u="none" strike="noStrike" dirty="0">
                          <a:solidFill>
                            <a:srgbClr val="000000"/>
                          </a:solidFill>
                          <a:effectLst/>
                          <a:latin typeface="Arial Narrow" panose="020B0606020202030204" pitchFamily="34" charset="0"/>
                        </a:rPr>
                        <a:t>K:Na ratio</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0.00n.s</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-0.48***</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-0.26***</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-0.26***</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0.03n.s</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-0.26***</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-0.18*</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-0.91***</a:t>
                      </a:r>
                    </a:p>
                  </a:txBody>
                  <a:tcPr marL="9525" marR="9525" marT="952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rPr>
                        <a:t>-0.00n.s</a:t>
                      </a:r>
                    </a:p>
                  </a:txBody>
                  <a:tcPr marL="9525" marR="9525" marT="9525" marB="0" anchor="ctr">
                    <a:lnL>
                      <a:noFill/>
                    </a:lnL>
                    <a:lnR>
                      <a:noFill/>
                    </a:lnR>
                    <a:lnT>
                      <a:noFill/>
                    </a:lnT>
                    <a:lnB>
                      <a:noFill/>
                    </a:lnB>
                  </a:tcPr>
                </a:tc>
                <a:extLst>
                  <a:ext uri="{0D108BD9-81ED-4DB2-BD59-A6C34878D82A}">
                    <a16:rowId xmlns:a16="http://schemas.microsoft.com/office/drawing/2014/main" val="1080270058"/>
                  </a:ext>
                </a:extLst>
              </a:tr>
              <a:tr h="319166">
                <a:tc>
                  <a:txBody>
                    <a:bodyPr/>
                    <a:lstStyle/>
                    <a:p>
                      <a:pPr algn="ctr" fontAlgn="b"/>
                      <a:r>
                        <a:rPr lang="en-AU" sz="1000" b="0" i="0" u="none" strike="noStrike" dirty="0">
                          <a:solidFill>
                            <a:srgbClr val="000000"/>
                          </a:solidFill>
                          <a:effectLst/>
                          <a:latin typeface="Arial Narrow" panose="020B0606020202030204" pitchFamily="34" charset="0"/>
                        </a:rPr>
                        <a:t>Necrosis</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-0.63***</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0.46***</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-0.17*</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-0.12n.s</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-0.13n.s</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-0.18*</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-0.06n.s</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-0.06n.s</a:t>
                      </a:r>
                    </a:p>
                  </a:txBody>
                  <a:tcPr marL="9525" marR="9525" marT="952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rPr>
                        <a:t>0.00n.s</a:t>
                      </a:r>
                    </a:p>
                  </a:txBody>
                  <a:tcPr marL="9525" marR="9525" marT="9525" marB="0" anchor="ctr">
                    <a:lnL>
                      <a:noFill/>
                    </a:lnL>
                    <a:lnR>
                      <a:noFill/>
                    </a:lnR>
                    <a:lnT>
                      <a:noFill/>
                    </a:lnT>
                    <a:lnB>
                      <a:noFill/>
                    </a:lnB>
                  </a:tcPr>
                </a:tc>
                <a:extLst>
                  <a:ext uri="{0D108BD9-81ED-4DB2-BD59-A6C34878D82A}">
                    <a16:rowId xmlns:a16="http://schemas.microsoft.com/office/drawing/2014/main" val="252401448"/>
                  </a:ext>
                </a:extLst>
              </a:tr>
              <a:tr h="319166">
                <a:tc>
                  <a:txBody>
                    <a:bodyPr/>
                    <a:lstStyle/>
                    <a:p>
                      <a:pPr algn="ctr" fontAlgn="b"/>
                      <a:r>
                        <a:rPr lang="en-AU" sz="1000" b="0" i="0" u="none" strike="noStrike" dirty="0">
                          <a:solidFill>
                            <a:srgbClr val="000000"/>
                          </a:solidFill>
                          <a:effectLst/>
                          <a:latin typeface="Arial Narrow" panose="020B0606020202030204" pitchFamily="34" charset="0"/>
                        </a:rPr>
                        <a:t>Potassium (K+)</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0.40***</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-0.10n.s</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0.59***</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0.56***</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-0.05n.s</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-0.23**</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0.10n.s</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0.46***</a:t>
                      </a:r>
                    </a:p>
                  </a:txBody>
                  <a:tcPr marL="9525" marR="9525" marT="952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rPr>
                        <a:t>-0.24**</a:t>
                      </a:r>
                    </a:p>
                  </a:txBody>
                  <a:tcPr marL="9525" marR="9525" marT="9525" marB="0" anchor="ctr">
                    <a:lnL>
                      <a:noFill/>
                    </a:lnL>
                    <a:lnR>
                      <a:noFill/>
                    </a:lnR>
                    <a:lnT>
                      <a:noFill/>
                    </a:lnT>
                    <a:lnB>
                      <a:noFill/>
                    </a:lnB>
                  </a:tcPr>
                </a:tc>
                <a:extLst>
                  <a:ext uri="{0D108BD9-81ED-4DB2-BD59-A6C34878D82A}">
                    <a16:rowId xmlns:a16="http://schemas.microsoft.com/office/drawing/2014/main" val="2016458044"/>
                  </a:ext>
                </a:extLst>
              </a:tr>
              <a:tr h="319166">
                <a:tc>
                  <a:txBody>
                    <a:bodyPr/>
                    <a:lstStyle/>
                    <a:p>
                      <a:pPr algn="ctr" fontAlgn="b"/>
                      <a:r>
                        <a:rPr lang="en-AU" sz="1000" b="0" i="0" u="none" strike="noStrike" dirty="0">
                          <a:solidFill>
                            <a:srgbClr val="000000"/>
                          </a:solidFill>
                          <a:effectLst/>
                          <a:latin typeface="Arial Narrow" panose="020B0606020202030204" pitchFamily="34" charset="0"/>
                        </a:rPr>
                        <a:t>Seed yield</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0.92***</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-0.35***</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0.23**</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0.21**</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0.00n.s</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-0.56***</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0.28***</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0.14n.s</a:t>
                      </a:r>
                    </a:p>
                  </a:txBody>
                  <a:tcPr marL="9525" marR="9525" marT="952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rPr>
                        <a:t>0.22**</a:t>
                      </a:r>
                    </a:p>
                  </a:txBody>
                  <a:tcPr marL="9525" marR="9525" marT="9525" marB="0" anchor="ctr">
                    <a:lnL>
                      <a:noFill/>
                    </a:lnL>
                    <a:lnR>
                      <a:noFill/>
                    </a:lnR>
                    <a:lnT>
                      <a:noFill/>
                    </a:lnT>
                    <a:lnB>
                      <a:noFill/>
                    </a:lnB>
                  </a:tcPr>
                </a:tc>
                <a:extLst>
                  <a:ext uri="{0D108BD9-81ED-4DB2-BD59-A6C34878D82A}">
                    <a16:rowId xmlns:a16="http://schemas.microsoft.com/office/drawing/2014/main" val="196721873"/>
                  </a:ext>
                </a:extLst>
              </a:tr>
              <a:tr h="319166">
                <a:tc>
                  <a:txBody>
                    <a:bodyPr/>
                    <a:lstStyle/>
                    <a:p>
                      <a:pPr algn="ctr" fontAlgn="b"/>
                      <a:r>
                        <a:rPr lang="en-AU" sz="1000" b="0" i="0" u="none" strike="noStrike" dirty="0">
                          <a:solidFill>
                            <a:srgbClr val="000000"/>
                          </a:solidFill>
                          <a:effectLst/>
                          <a:latin typeface="Arial Narrow" panose="020B0606020202030204" pitchFamily="34" charset="0"/>
                        </a:rPr>
                        <a:t>Sodium (Na+)</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-0.03n.s</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0.46***</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0.33***</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0.31***</a:t>
                      </a:r>
                    </a:p>
                  </a:txBody>
                  <a:tcPr marL="9525" marR="9525" marT="9525" marB="0" anchor="ctr">
                    <a:lnL>
                      <a:noFill/>
                    </a:lnL>
                    <a:lnR>
                      <a:noFill/>
                    </a:lnR>
                    <a:lnT>
                      <a:noFill/>
                    </a:lnT>
                    <a:lnB>
                      <a:noFill/>
                    </a:lnB>
                  </a:tcPr>
                </a:tc>
                <a:tc>
                  <a:txBody>
                    <a:bodyPr/>
                    <a:lstStyle/>
                    <a:p>
                      <a:pPr algn="ctr" fontAlgn="b"/>
                      <a:r>
                        <a:rPr lang="en-AU" sz="1000" b="1" i="0" u="none" strike="noStrike" dirty="0">
                          <a:solidFill>
                            <a:srgbClr val="000000"/>
                          </a:solidFill>
                          <a:effectLst/>
                          <a:latin typeface="Arial Narrow" panose="020B0606020202030204" pitchFamily="34" charset="0"/>
                        </a:rPr>
                        <a:t>-0.77**</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0.19*</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0.17*</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-0.05n.s</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a:t>
                      </a:r>
                    </a:p>
                  </a:txBody>
                  <a:tcPr marL="9525" marR="9525" marT="952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rPr>
                        <a:t>-0.00n.s</a:t>
                      </a:r>
                    </a:p>
                  </a:txBody>
                  <a:tcPr marL="9525" marR="9525" marT="9525" marB="0" anchor="ctr">
                    <a:lnL>
                      <a:noFill/>
                    </a:lnL>
                    <a:lnR>
                      <a:noFill/>
                    </a:lnR>
                    <a:lnT>
                      <a:noFill/>
                    </a:lnT>
                    <a:lnB>
                      <a:noFill/>
                    </a:lnB>
                  </a:tcPr>
                </a:tc>
                <a:extLst>
                  <a:ext uri="{0D108BD9-81ED-4DB2-BD59-A6C34878D82A}">
                    <a16:rowId xmlns:a16="http://schemas.microsoft.com/office/drawing/2014/main" val="479966072"/>
                  </a:ext>
                </a:extLst>
              </a:tr>
              <a:tr h="319166">
                <a:tc>
                  <a:txBody>
                    <a:bodyPr/>
                    <a:lstStyle/>
                    <a:p>
                      <a:pPr algn="ctr" rtl="0" fontAlgn="b"/>
                      <a:r>
                        <a:rPr lang="en-AU" sz="1000" b="0" i="0" u="none" strike="noStrike">
                          <a:solidFill>
                            <a:srgbClr val="000000"/>
                          </a:solidFill>
                          <a:effectLst/>
                          <a:latin typeface="Arial Narrow" panose="020B0606020202030204" pitchFamily="34" charset="0"/>
                        </a:rPr>
                        <a:t>harvest index</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rPr>
                        <a:t>-0.07n.s</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rPr>
                        <a:t>-0.10n.s</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rPr>
                        <a:t>-0.20**</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rPr>
                        <a:t>-0.14*</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rPr>
                        <a:t>-0.00n.s</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rPr>
                        <a:t>-0.01n.s</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rPr>
                        <a:t>-0.13n.s</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1" i="0" u="none" strike="noStrike" dirty="0">
                          <a:solidFill>
                            <a:srgbClr val="000000"/>
                          </a:solidFill>
                          <a:effectLst/>
                          <a:latin typeface="Arial Narrow" panose="020B0606020202030204" pitchFamily="34" charset="0"/>
                        </a:rPr>
                        <a:t>0.54***</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rPr>
                        <a:t>-0.05n.s</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rPr>
                        <a:t>1</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99302971"/>
                  </a:ext>
                </a:extLst>
              </a:tr>
            </a:tbl>
          </a:graphicData>
        </a:graphic>
      </p:graphicFrame>
    </p:spTree>
    <p:extLst>
      <p:ext uri="{BB962C8B-B14F-4D97-AF65-F5344CB8AC3E}">
        <p14:creationId xmlns:p14="http://schemas.microsoft.com/office/powerpoint/2010/main" val="3262516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001230" y="5806172"/>
            <a:ext cx="176733" cy="369332"/>
          </a:xfrm>
          <a:prstGeom prst="rect">
            <a:avLst/>
          </a:prstGeom>
          <a:solidFill>
            <a:srgbClr val="FFFFFF"/>
          </a:solidFill>
        </p:spPr>
        <p:txBody>
          <a:bodyPr wrap="square" rtlCol="0">
            <a:spAutoFit/>
          </a:bodyPr>
          <a:lstStyle/>
          <a:p>
            <a:endParaRPr lang="en-AU" dirty="0"/>
          </a:p>
        </p:txBody>
      </p:sp>
      <p:pic>
        <p:nvPicPr>
          <p:cNvPr id="8" name="Picture 7"/>
          <p:cNvPicPr>
            <a:picLocks noChangeAspect="1"/>
          </p:cNvPicPr>
          <p:nvPr/>
        </p:nvPicPr>
        <p:blipFill>
          <a:blip r:embed="rId3"/>
          <a:stretch>
            <a:fillRect/>
          </a:stretch>
        </p:blipFill>
        <p:spPr>
          <a:xfrm>
            <a:off x="4996298" y="694260"/>
            <a:ext cx="1838582" cy="247685"/>
          </a:xfrm>
          <a:prstGeom prst="rect">
            <a:avLst/>
          </a:prstGeom>
        </p:spPr>
      </p:pic>
      <p:grpSp>
        <p:nvGrpSpPr>
          <p:cNvPr id="3" name="Group 2">
            <a:extLst>
              <a:ext uri="{FF2B5EF4-FFF2-40B4-BE49-F238E27FC236}">
                <a16:creationId xmlns:a16="http://schemas.microsoft.com/office/drawing/2014/main" id="{19DAA7FF-890C-47C5-8745-181FF539325F}"/>
              </a:ext>
            </a:extLst>
          </p:cNvPr>
          <p:cNvGrpSpPr/>
          <p:nvPr/>
        </p:nvGrpSpPr>
        <p:grpSpPr>
          <a:xfrm>
            <a:off x="2822659" y="941945"/>
            <a:ext cx="4827079" cy="5730958"/>
            <a:chOff x="2822659" y="941945"/>
            <a:chExt cx="4827079" cy="5730958"/>
          </a:xfrm>
        </p:grpSpPr>
        <p:graphicFrame>
          <p:nvGraphicFramePr>
            <p:cNvPr id="19" name="Chart 18"/>
            <p:cNvGraphicFramePr>
              <a:graphicFrameLocks/>
            </p:cNvGraphicFramePr>
            <p:nvPr>
              <p:extLst>
                <p:ext uri="{D42A27DB-BD31-4B8C-83A1-F6EECF244321}">
                  <p14:modId xmlns:p14="http://schemas.microsoft.com/office/powerpoint/2010/main" val="540398463"/>
                </p:ext>
              </p:extLst>
            </p:nvPr>
          </p:nvGraphicFramePr>
          <p:xfrm>
            <a:off x="3543186" y="3921637"/>
            <a:ext cx="4106552" cy="275126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0" name="Chart 19"/>
            <p:cNvGraphicFramePr>
              <a:graphicFrameLocks/>
            </p:cNvGraphicFramePr>
            <p:nvPr>
              <p:extLst>
                <p:ext uri="{D42A27DB-BD31-4B8C-83A1-F6EECF244321}">
                  <p14:modId xmlns:p14="http://schemas.microsoft.com/office/powerpoint/2010/main" val="1320585772"/>
                </p:ext>
              </p:extLst>
            </p:nvPr>
          </p:nvGraphicFramePr>
          <p:xfrm>
            <a:off x="3215735" y="941945"/>
            <a:ext cx="4255582" cy="2884714"/>
          </p:xfrm>
          <a:graphic>
            <a:graphicData uri="http://schemas.openxmlformats.org/drawingml/2006/chart">
              <c:chart xmlns:c="http://schemas.openxmlformats.org/drawingml/2006/chart" xmlns:r="http://schemas.openxmlformats.org/officeDocument/2006/relationships" r:id="rId5"/>
            </a:graphicData>
          </a:graphic>
        </p:graphicFrame>
        <p:sp>
          <p:nvSpPr>
            <p:cNvPr id="2" name="TextBox 1"/>
            <p:cNvSpPr txBox="1"/>
            <p:nvPr/>
          </p:nvSpPr>
          <p:spPr>
            <a:xfrm>
              <a:off x="2822659" y="941945"/>
              <a:ext cx="442048" cy="307777"/>
            </a:xfrm>
            <a:prstGeom prst="rect">
              <a:avLst/>
            </a:prstGeom>
            <a:noFill/>
          </p:spPr>
          <p:txBody>
            <a:bodyPr wrap="square" rtlCol="0">
              <a:spAutoFit/>
            </a:bodyPr>
            <a:lstStyle/>
            <a:p>
              <a:r>
                <a:rPr lang="en-AU" sz="1400" dirty="0"/>
                <a:t>(A)</a:t>
              </a:r>
            </a:p>
          </p:txBody>
        </p:sp>
        <p:sp>
          <p:nvSpPr>
            <p:cNvPr id="9" name="TextBox 8"/>
            <p:cNvSpPr txBox="1"/>
            <p:nvPr/>
          </p:nvSpPr>
          <p:spPr>
            <a:xfrm>
              <a:off x="2822659" y="3921637"/>
              <a:ext cx="417280" cy="307777"/>
            </a:xfrm>
            <a:prstGeom prst="rect">
              <a:avLst/>
            </a:prstGeom>
            <a:noFill/>
          </p:spPr>
          <p:txBody>
            <a:bodyPr wrap="square" rtlCol="0">
              <a:spAutoFit/>
            </a:bodyPr>
            <a:lstStyle/>
            <a:p>
              <a:r>
                <a:rPr lang="en-AU" sz="1400" dirty="0"/>
                <a:t>(B)</a:t>
              </a:r>
            </a:p>
          </p:txBody>
        </p:sp>
      </p:grpSp>
    </p:spTree>
    <p:extLst>
      <p:ext uri="{BB962C8B-B14F-4D97-AF65-F5344CB8AC3E}">
        <p14:creationId xmlns:p14="http://schemas.microsoft.com/office/powerpoint/2010/main" val="759717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2144777043"/>
              </p:ext>
            </p:extLst>
          </p:nvPr>
        </p:nvGraphicFramePr>
        <p:xfrm>
          <a:off x="752078" y="111511"/>
          <a:ext cx="4200679" cy="223129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a:graphicFrameLocks/>
          </p:cNvGraphicFramePr>
          <p:nvPr>
            <p:extLst>
              <p:ext uri="{D42A27DB-BD31-4B8C-83A1-F6EECF244321}">
                <p14:modId xmlns:p14="http://schemas.microsoft.com/office/powerpoint/2010/main" val="3461646076"/>
              </p:ext>
            </p:extLst>
          </p:nvPr>
        </p:nvGraphicFramePr>
        <p:xfrm>
          <a:off x="810571" y="2141034"/>
          <a:ext cx="4083692" cy="202952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p:cNvGraphicFramePr>
            <a:graphicFrameLocks/>
          </p:cNvGraphicFramePr>
          <p:nvPr>
            <p:extLst>
              <p:ext uri="{D42A27DB-BD31-4B8C-83A1-F6EECF244321}">
                <p14:modId xmlns:p14="http://schemas.microsoft.com/office/powerpoint/2010/main" val="947641881"/>
              </p:ext>
            </p:extLst>
          </p:nvPr>
        </p:nvGraphicFramePr>
        <p:xfrm>
          <a:off x="803128" y="4587883"/>
          <a:ext cx="4083692" cy="212988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Chart 6">
            <a:extLst>
              <a:ext uri="{FF2B5EF4-FFF2-40B4-BE49-F238E27FC236}">
                <a16:creationId xmlns:a16="http://schemas.microsoft.com/office/drawing/2014/main" id="{69FCCE09-B46C-4A81-8FA0-38A8EE03F609}"/>
              </a:ext>
            </a:extLst>
          </p:cNvPr>
          <p:cNvGraphicFramePr>
            <a:graphicFrameLocks/>
          </p:cNvGraphicFramePr>
          <p:nvPr>
            <p:extLst>
              <p:ext uri="{D42A27DB-BD31-4B8C-83A1-F6EECF244321}">
                <p14:modId xmlns:p14="http://schemas.microsoft.com/office/powerpoint/2010/main" val="1704484730"/>
              </p:ext>
            </p:extLst>
          </p:nvPr>
        </p:nvGraphicFramePr>
        <p:xfrm>
          <a:off x="7737801" y="197374"/>
          <a:ext cx="3767787" cy="194366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9" name="Chart 8">
            <a:extLst>
              <a:ext uri="{FF2B5EF4-FFF2-40B4-BE49-F238E27FC236}">
                <a16:creationId xmlns:a16="http://schemas.microsoft.com/office/drawing/2014/main" id="{0E6C7143-2608-44B4-B522-E2A72D47BFA5}"/>
              </a:ext>
            </a:extLst>
          </p:cNvPr>
          <p:cNvGraphicFramePr>
            <a:graphicFrameLocks/>
          </p:cNvGraphicFramePr>
          <p:nvPr>
            <p:extLst>
              <p:ext uri="{D42A27DB-BD31-4B8C-83A1-F6EECF244321}">
                <p14:modId xmlns:p14="http://schemas.microsoft.com/office/powerpoint/2010/main" val="1775488428"/>
              </p:ext>
            </p:extLst>
          </p:nvPr>
        </p:nvGraphicFramePr>
        <p:xfrm>
          <a:off x="7833853" y="4430779"/>
          <a:ext cx="3641431" cy="2229847"/>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0" name="Chart 9">
            <a:extLst>
              <a:ext uri="{FF2B5EF4-FFF2-40B4-BE49-F238E27FC236}">
                <a16:creationId xmlns:a16="http://schemas.microsoft.com/office/drawing/2014/main" id="{4F7F3405-D1A5-488D-BA37-FFB474C00B1B}"/>
              </a:ext>
            </a:extLst>
          </p:cNvPr>
          <p:cNvGraphicFramePr>
            <a:graphicFrameLocks/>
          </p:cNvGraphicFramePr>
          <p:nvPr>
            <p:extLst>
              <p:ext uri="{D42A27DB-BD31-4B8C-83A1-F6EECF244321}">
                <p14:modId xmlns:p14="http://schemas.microsoft.com/office/powerpoint/2010/main" val="1668497845"/>
              </p:ext>
            </p:extLst>
          </p:nvPr>
        </p:nvGraphicFramePr>
        <p:xfrm>
          <a:off x="7800942" y="2221322"/>
          <a:ext cx="3641503" cy="2183047"/>
        </p:xfrm>
        <a:graphic>
          <a:graphicData uri="http://schemas.openxmlformats.org/drawingml/2006/chart">
            <c:chart xmlns:c="http://schemas.openxmlformats.org/drawingml/2006/chart" xmlns:r="http://schemas.openxmlformats.org/officeDocument/2006/relationships" r:id="rId8"/>
          </a:graphicData>
        </a:graphic>
      </p:graphicFrame>
      <p:sp>
        <p:nvSpPr>
          <p:cNvPr id="11" name="TextBox 10">
            <a:extLst>
              <a:ext uri="{FF2B5EF4-FFF2-40B4-BE49-F238E27FC236}">
                <a16:creationId xmlns:a16="http://schemas.microsoft.com/office/drawing/2014/main" id="{473F7275-3E97-4F83-90C7-3A6A49D7E6F9}"/>
              </a:ext>
            </a:extLst>
          </p:cNvPr>
          <p:cNvSpPr txBox="1"/>
          <p:nvPr/>
        </p:nvSpPr>
        <p:spPr>
          <a:xfrm>
            <a:off x="151775" y="123773"/>
            <a:ext cx="547057" cy="307777"/>
          </a:xfrm>
          <a:prstGeom prst="rect">
            <a:avLst/>
          </a:prstGeom>
          <a:noFill/>
        </p:spPr>
        <p:txBody>
          <a:bodyPr wrap="square" rtlCol="0">
            <a:spAutoFit/>
          </a:bodyPr>
          <a:lstStyle/>
          <a:p>
            <a:r>
              <a:rPr lang="en-AU" sz="1400" dirty="0"/>
              <a:t>(A)</a:t>
            </a:r>
          </a:p>
        </p:txBody>
      </p:sp>
      <p:sp>
        <p:nvSpPr>
          <p:cNvPr id="12" name="TextBox 11">
            <a:extLst>
              <a:ext uri="{FF2B5EF4-FFF2-40B4-BE49-F238E27FC236}">
                <a16:creationId xmlns:a16="http://schemas.microsoft.com/office/drawing/2014/main" id="{6B432650-2ED3-4545-B89C-4F0D8BA14E42}"/>
              </a:ext>
            </a:extLst>
          </p:cNvPr>
          <p:cNvSpPr txBox="1"/>
          <p:nvPr/>
        </p:nvSpPr>
        <p:spPr>
          <a:xfrm>
            <a:off x="207792" y="2288914"/>
            <a:ext cx="435022" cy="307777"/>
          </a:xfrm>
          <a:prstGeom prst="rect">
            <a:avLst/>
          </a:prstGeom>
          <a:noFill/>
        </p:spPr>
        <p:txBody>
          <a:bodyPr wrap="square" rtlCol="0">
            <a:spAutoFit/>
          </a:bodyPr>
          <a:lstStyle/>
          <a:p>
            <a:r>
              <a:rPr lang="en-AU" sz="1400" dirty="0"/>
              <a:t>(B)</a:t>
            </a:r>
          </a:p>
        </p:txBody>
      </p:sp>
      <p:sp>
        <p:nvSpPr>
          <p:cNvPr id="13" name="TextBox 12">
            <a:extLst>
              <a:ext uri="{FF2B5EF4-FFF2-40B4-BE49-F238E27FC236}">
                <a16:creationId xmlns:a16="http://schemas.microsoft.com/office/drawing/2014/main" id="{32E034EB-7671-495A-A3DD-114723C02521}"/>
              </a:ext>
            </a:extLst>
          </p:cNvPr>
          <p:cNvSpPr txBox="1"/>
          <p:nvPr/>
        </p:nvSpPr>
        <p:spPr>
          <a:xfrm>
            <a:off x="263809" y="4516086"/>
            <a:ext cx="435023" cy="307777"/>
          </a:xfrm>
          <a:prstGeom prst="rect">
            <a:avLst/>
          </a:prstGeom>
          <a:noFill/>
        </p:spPr>
        <p:txBody>
          <a:bodyPr wrap="square" rtlCol="0">
            <a:spAutoFit/>
          </a:bodyPr>
          <a:lstStyle/>
          <a:p>
            <a:r>
              <a:rPr lang="en-AU" sz="1400" dirty="0"/>
              <a:t>(C)</a:t>
            </a:r>
          </a:p>
        </p:txBody>
      </p:sp>
      <p:sp>
        <p:nvSpPr>
          <p:cNvPr id="14" name="TextBox 13">
            <a:extLst>
              <a:ext uri="{FF2B5EF4-FFF2-40B4-BE49-F238E27FC236}">
                <a16:creationId xmlns:a16="http://schemas.microsoft.com/office/drawing/2014/main" id="{B4A55969-25B5-45B5-B96E-B22A79032095}"/>
              </a:ext>
            </a:extLst>
          </p:cNvPr>
          <p:cNvSpPr txBox="1"/>
          <p:nvPr/>
        </p:nvSpPr>
        <p:spPr>
          <a:xfrm>
            <a:off x="7387071" y="277662"/>
            <a:ext cx="476942" cy="307777"/>
          </a:xfrm>
          <a:prstGeom prst="rect">
            <a:avLst/>
          </a:prstGeom>
          <a:noFill/>
        </p:spPr>
        <p:txBody>
          <a:bodyPr wrap="square" rtlCol="0">
            <a:spAutoFit/>
          </a:bodyPr>
          <a:lstStyle/>
          <a:p>
            <a:r>
              <a:rPr lang="en-AU" sz="1400" dirty="0"/>
              <a:t>(D)</a:t>
            </a:r>
          </a:p>
        </p:txBody>
      </p:sp>
      <p:sp>
        <p:nvSpPr>
          <p:cNvPr id="15" name="TextBox 14">
            <a:extLst>
              <a:ext uri="{FF2B5EF4-FFF2-40B4-BE49-F238E27FC236}">
                <a16:creationId xmlns:a16="http://schemas.microsoft.com/office/drawing/2014/main" id="{02E3D1C1-0A31-46B7-97BE-1EB54C42CA7F}"/>
              </a:ext>
            </a:extLst>
          </p:cNvPr>
          <p:cNvSpPr txBox="1"/>
          <p:nvPr/>
        </p:nvSpPr>
        <p:spPr>
          <a:xfrm>
            <a:off x="7411777" y="2457166"/>
            <a:ext cx="476941" cy="307777"/>
          </a:xfrm>
          <a:prstGeom prst="rect">
            <a:avLst/>
          </a:prstGeom>
          <a:noFill/>
        </p:spPr>
        <p:txBody>
          <a:bodyPr wrap="square" rtlCol="0">
            <a:spAutoFit/>
          </a:bodyPr>
          <a:lstStyle/>
          <a:p>
            <a:r>
              <a:rPr lang="en-AU" sz="1400" dirty="0"/>
              <a:t>(E)</a:t>
            </a:r>
          </a:p>
        </p:txBody>
      </p:sp>
      <p:sp>
        <p:nvSpPr>
          <p:cNvPr id="16" name="TextBox 15">
            <a:extLst>
              <a:ext uri="{FF2B5EF4-FFF2-40B4-BE49-F238E27FC236}">
                <a16:creationId xmlns:a16="http://schemas.microsoft.com/office/drawing/2014/main" id="{749C606E-B4C6-4472-A67A-A7DE6F47404D}"/>
              </a:ext>
            </a:extLst>
          </p:cNvPr>
          <p:cNvSpPr txBox="1"/>
          <p:nvPr/>
        </p:nvSpPr>
        <p:spPr>
          <a:xfrm>
            <a:off x="7440238" y="4603754"/>
            <a:ext cx="476941" cy="307777"/>
          </a:xfrm>
          <a:prstGeom prst="rect">
            <a:avLst/>
          </a:prstGeom>
          <a:noFill/>
        </p:spPr>
        <p:txBody>
          <a:bodyPr wrap="square" rtlCol="0">
            <a:spAutoFit/>
          </a:bodyPr>
          <a:lstStyle/>
          <a:p>
            <a:r>
              <a:rPr lang="en-AU" sz="1400" dirty="0"/>
              <a:t>(F)</a:t>
            </a:r>
          </a:p>
        </p:txBody>
      </p:sp>
    </p:spTree>
    <p:extLst>
      <p:ext uri="{BB962C8B-B14F-4D97-AF65-F5344CB8AC3E}">
        <p14:creationId xmlns:p14="http://schemas.microsoft.com/office/powerpoint/2010/main" val="2727425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a:graphicFrameLocks/>
          </p:cNvGraphicFramePr>
          <p:nvPr>
            <p:extLst>
              <p:ext uri="{D42A27DB-BD31-4B8C-83A1-F6EECF244321}">
                <p14:modId xmlns:p14="http://schemas.microsoft.com/office/powerpoint/2010/main" val="2635544997"/>
              </p:ext>
            </p:extLst>
          </p:nvPr>
        </p:nvGraphicFramePr>
        <p:xfrm>
          <a:off x="938376" y="112331"/>
          <a:ext cx="4585043" cy="236387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ext uri="{D42A27DB-BD31-4B8C-83A1-F6EECF244321}">
                <p14:modId xmlns:p14="http://schemas.microsoft.com/office/powerpoint/2010/main" val="1851585905"/>
              </p:ext>
            </p:extLst>
          </p:nvPr>
        </p:nvGraphicFramePr>
        <p:xfrm>
          <a:off x="1079190" y="2169626"/>
          <a:ext cx="4303826" cy="236387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p:cNvGraphicFramePr>
            <a:graphicFrameLocks/>
          </p:cNvGraphicFramePr>
          <p:nvPr>
            <p:extLst>
              <p:ext uri="{D42A27DB-BD31-4B8C-83A1-F6EECF244321}">
                <p14:modId xmlns:p14="http://schemas.microsoft.com/office/powerpoint/2010/main" val="484131057"/>
              </p:ext>
            </p:extLst>
          </p:nvPr>
        </p:nvGraphicFramePr>
        <p:xfrm>
          <a:off x="1144267" y="4634881"/>
          <a:ext cx="4384487" cy="225884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Chart 8">
            <a:extLst>
              <a:ext uri="{FF2B5EF4-FFF2-40B4-BE49-F238E27FC236}">
                <a16:creationId xmlns:a16="http://schemas.microsoft.com/office/drawing/2014/main" id="{DF60684C-D237-4ED0-A562-AC7774D487AD}"/>
              </a:ext>
            </a:extLst>
          </p:cNvPr>
          <p:cNvGraphicFramePr>
            <a:graphicFrameLocks/>
          </p:cNvGraphicFramePr>
          <p:nvPr>
            <p:extLst>
              <p:ext uri="{D42A27DB-BD31-4B8C-83A1-F6EECF244321}">
                <p14:modId xmlns:p14="http://schemas.microsoft.com/office/powerpoint/2010/main" val="73149672"/>
              </p:ext>
            </p:extLst>
          </p:nvPr>
        </p:nvGraphicFramePr>
        <p:xfrm>
          <a:off x="6955357" y="70642"/>
          <a:ext cx="4752934" cy="248902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1" name="Chart 10">
            <a:extLst>
              <a:ext uri="{FF2B5EF4-FFF2-40B4-BE49-F238E27FC236}">
                <a16:creationId xmlns:a16="http://schemas.microsoft.com/office/drawing/2014/main" id="{F40C8747-57B9-4B62-B26A-92B39E613DAC}"/>
              </a:ext>
            </a:extLst>
          </p:cNvPr>
          <p:cNvGraphicFramePr>
            <a:graphicFrameLocks/>
          </p:cNvGraphicFramePr>
          <p:nvPr>
            <p:extLst>
              <p:ext uri="{D42A27DB-BD31-4B8C-83A1-F6EECF244321}">
                <p14:modId xmlns:p14="http://schemas.microsoft.com/office/powerpoint/2010/main" val="2305296487"/>
              </p:ext>
            </p:extLst>
          </p:nvPr>
        </p:nvGraphicFramePr>
        <p:xfrm>
          <a:off x="6866117" y="2270661"/>
          <a:ext cx="4956634" cy="264863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2" name="Chart 11">
            <a:extLst>
              <a:ext uri="{FF2B5EF4-FFF2-40B4-BE49-F238E27FC236}">
                <a16:creationId xmlns:a16="http://schemas.microsoft.com/office/drawing/2014/main" id="{CF52E358-C183-48DF-8FA1-82D2497B1526}"/>
              </a:ext>
            </a:extLst>
          </p:cNvPr>
          <p:cNvGraphicFramePr>
            <a:graphicFrameLocks/>
          </p:cNvGraphicFramePr>
          <p:nvPr>
            <p:extLst>
              <p:ext uri="{D42A27DB-BD31-4B8C-83A1-F6EECF244321}">
                <p14:modId xmlns:p14="http://schemas.microsoft.com/office/powerpoint/2010/main" val="4277383539"/>
              </p:ext>
            </p:extLst>
          </p:nvPr>
        </p:nvGraphicFramePr>
        <p:xfrm>
          <a:off x="7011855" y="4563783"/>
          <a:ext cx="4956634" cy="2258842"/>
        </p:xfrm>
        <a:graphic>
          <a:graphicData uri="http://schemas.openxmlformats.org/drawingml/2006/chart">
            <c:chart xmlns:c="http://schemas.openxmlformats.org/drawingml/2006/chart" xmlns:r="http://schemas.openxmlformats.org/officeDocument/2006/relationships" r:id="rId8"/>
          </a:graphicData>
        </a:graphic>
      </p:graphicFrame>
      <p:sp>
        <p:nvSpPr>
          <p:cNvPr id="13" name="TextBox 12">
            <a:extLst>
              <a:ext uri="{FF2B5EF4-FFF2-40B4-BE49-F238E27FC236}">
                <a16:creationId xmlns:a16="http://schemas.microsoft.com/office/drawing/2014/main" id="{2F3DD4B1-0756-47BE-BA82-4048EB5CC86F}"/>
              </a:ext>
            </a:extLst>
          </p:cNvPr>
          <p:cNvSpPr txBox="1"/>
          <p:nvPr/>
        </p:nvSpPr>
        <p:spPr>
          <a:xfrm>
            <a:off x="716820" y="4679796"/>
            <a:ext cx="569847" cy="307777"/>
          </a:xfrm>
          <a:prstGeom prst="rect">
            <a:avLst/>
          </a:prstGeom>
          <a:noFill/>
        </p:spPr>
        <p:txBody>
          <a:bodyPr wrap="square" rtlCol="0">
            <a:spAutoFit/>
          </a:bodyPr>
          <a:lstStyle/>
          <a:p>
            <a:r>
              <a:rPr lang="en-AU" sz="1400" dirty="0"/>
              <a:t>(C)</a:t>
            </a:r>
          </a:p>
        </p:txBody>
      </p:sp>
      <p:sp>
        <p:nvSpPr>
          <p:cNvPr id="14" name="TextBox 13">
            <a:extLst>
              <a:ext uri="{FF2B5EF4-FFF2-40B4-BE49-F238E27FC236}">
                <a16:creationId xmlns:a16="http://schemas.microsoft.com/office/drawing/2014/main" id="{764E9F37-9094-496F-8381-80E30434FE61}"/>
              </a:ext>
            </a:extLst>
          </p:cNvPr>
          <p:cNvSpPr txBox="1"/>
          <p:nvPr/>
        </p:nvSpPr>
        <p:spPr>
          <a:xfrm>
            <a:off x="781279" y="192257"/>
            <a:ext cx="569847" cy="307777"/>
          </a:xfrm>
          <a:prstGeom prst="rect">
            <a:avLst/>
          </a:prstGeom>
          <a:noFill/>
        </p:spPr>
        <p:txBody>
          <a:bodyPr wrap="square" rtlCol="0">
            <a:spAutoFit/>
          </a:bodyPr>
          <a:lstStyle/>
          <a:p>
            <a:r>
              <a:rPr lang="en-AU" sz="1400" dirty="0"/>
              <a:t>(A)</a:t>
            </a:r>
          </a:p>
        </p:txBody>
      </p:sp>
      <p:sp>
        <p:nvSpPr>
          <p:cNvPr id="15" name="TextBox 14">
            <a:extLst>
              <a:ext uri="{FF2B5EF4-FFF2-40B4-BE49-F238E27FC236}">
                <a16:creationId xmlns:a16="http://schemas.microsoft.com/office/drawing/2014/main" id="{9C5B5B25-BFDE-40C5-BB6D-067B26FF7F0E}"/>
              </a:ext>
            </a:extLst>
          </p:cNvPr>
          <p:cNvSpPr txBox="1"/>
          <p:nvPr/>
        </p:nvSpPr>
        <p:spPr>
          <a:xfrm>
            <a:off x="696491" y="2322315"/>
            <a:ext cx="447776" cy="307777"/>
          </a:xfrm>
          <a:prstGeom prst="rect">
            <a:avLst/>
          </a:prstGeom>
          <a:noFill/>
        </p:spPr>
        <p:txBody>
          <a:bodyPr wrap="square" rtlCol="0">
            <a:spAutoFit/>
          </a:bodyPr>
          <a:lstStyle/>
          <a:p>
            <a:r>
              <a:rPr lang="en-AU" sz="1400" dirty="0"/>
              <a:t>(B)</a:t>
            </a:r>
          </a:p>
        </p:txBody>
      </p:sp>
      <p:sp>
        <p:nvSpPr>
          <p:cNvPr id="16" name="TextBox 15">
            <a:extLst>
              <a:ext uri="{FF2B5EF4-FFF2-40B4-BE49-F238E27FC236}">
                <a16:creationId xmlns:a16="http://schemas.microsoft.com/office/drawing/2014/main" id="{E9BE9831-BA9D-4BCF-8487-4DDFA8905EF2}"/>
              </a:ext>
            </a:extLst>
          </p:cNvPr>
          <p:cNvSpPr txBox="1"/>
          <p:nvPr/>
        </p:nvSpPr>
        <p:spPr>
          <a:xfrm>
            <a:off x="6488339" y="213440"/>
            <a:ext cx="499127" cy="307777"/>
          </a:xfrm>
          <a:prstGeom prst="rect">
            <a:avLst/>
          </a:prstGeom>
          <a:noFill/>
        </p:spPr>
        <p:txBody>
          <a:bodyPr wrap="square" rtlCol="0">
            <a:spAutoFit/>
          </a:bodyPr>
          <a:lstStyle/>
          <a:p>
            <a:r>
              <a:rPr lang="en-AU" sz="1400" dirty="0"/>
              <a:t>(D)</a:t>
            </a:r>
          </a:p>
        </p:txBody>
      </p:sp>
      <p:sp>
        <p:nvSpPr>
          <p:cNvPr id="17" name="TextBox 16">
            <a:extLst>
              <a:ext uri="{FF2B5EF4-FFF2-40B4-BE49-F238E27FC236}">
                <a16:creationId xmlns:a16="http://schemas.microsoft.com/office/drawing/2014/main" id="{343F0959-225C-4070-B708-67389EDD00F8}"/>
              </a:ext>
            </a:extLst>
          </p:cNvPr>
          <p:cNvSpPr txBox="1"/>
          <p:nvPr/>
        </p:nvSpPr>
        <p:spPr>
          <a:xfrm>
            <a:off x="6529695" y="2413459"/>
            <a:ext cx="499127" cy="307777"/>
          </a:xfrm>
          <a:prstGeom prst="rect">
            <a:avLst/>
          </a:prstGeom>
          <a:noFill/>
        </p:spPr>
        <p:txBody>
          <a:bodyPr wrap="square" rtlCol="0">
            <a:spAutoFit/>
          </a:bodyPr>
          <a:lstStyle/>
          <a:p>
            <a:r>
              <a:rPr lang="en-AU" sz="1400" dirty="0"/>
              <a:t>(E)</a:t>
            </a:r>
          </a:p>
        </p:txBody>
      </p:sp>
      <p:sp>
        <p:nvSpPr>
          <p:cNvPr id="18" name="TextBox 17">
            <a:extLst>
              <a:ext uri="{FF2B5EF4-FFF2-40B4-BE49-F238E27FC236}">
                <a16:creationId xmlns:a16="http://schemas.microsoft.com/office/drawing/2014/main" id="{C60ABA0E-2783-4F35-A90C-D718113D2C52}"/>
              </a:ext>
            </a:extLst>
          </p:cNvPr>
          <p:cNvSpPr txBox="1"/>
          <p:nvPr/>
        </p:nvSpPr>
        <p:spPr>
          <a:xfrm>
            <a:off x="6587185" y="4741530"/>
            <a:ext cx="400281" cy="307777"/>
          </a:xfrm>
          <a:prstGeom prst="rect">
            <a:avLst/>
          </a:prstGeom>
          <a:noFill/>
        </p:spPr>
        <p:txBody>
          <a:bodyPr wrap="square" rtlCol="0">
            <a:spAutoFit/>
          </a:bodyPr>
          <a:lstStyle/>
          <a:p>
            <a:r>
              <a:rPr lang="en-AU" sz="1400" dirty="0"/>
              <a:t>(F)</a:t>
            </a:r>
          </a:p>
        </p:txBody>
      </p:sp>
      <p:sp>
        <p:nvSpPr>
          <p:cNvPr id="3" name="TextBox 2">
            <a:extLst>
              <a:ext uri="{FF2B5EF4-FFF2-40B4-BE49-F238E27FC236}">
                <a16:creationId xmlns:a16="http://schemas.microsoft.com/office/drawing/2014/main" id="{19687D39-F8F4-47B3-898C-55FB088D9F61}"/>
              </a:ext>
            </a:extLst>
          </p:cNvPr>
          <p:cNvSpPr txBox="1"/>
          <p:nvPr/>
        </p:nvSpPr>
        <p:spPr>
          <a:xfrm>
            <a:off x="8533117" y="2566468"/>
            <a:ext cx="569252" cy="369332"/>
          </a:xfrm>
          <a:prstGeom prst="rect">
            <a:avLst/>
          </a:prstGeom>
          <a:solidFill>
            <a:srgbClr val="FFFFFF"/>
          </a:solidFill>
        </p:spPr>
        <p:txBody>
          <a:bodyPr wrap="square" rtlCol="0">
            <a:spAutoFit/>
          </a:bodyPr>
          <a:lstStyle/>
          <a:p>
            <a:endParaRPr lang="en-AU" dirty="0"/>
          </a:p>
        </p:txBody>
      </p:sp>
      <p:sp>
        <p:nvSpPr>
          <p:cNvPr id="10" name="TextBox 9">
            <a:extLst>
              <a:ext uri="{FF2B5EF4-FFF2-40B4-BE49-F238E27FC236}">
                <a16:creationId xmlns:a16="http://schemas.microsoft.com/office/drawing/2014/main" id="{E8E42380-F0C3-4459-96CC-C38778E5190D}"/>
              </a:ext>
            </a:extLst>
          </p:cNvPr>
          <p:cNvSpPr txBox="1"/>
          <p:nvPr/>
        </p:nvSpPr>
        <p:spPr>
          <a:xfrm>
            <a:off x="8008219" y="2367815"/>
            <a:ext cx="524898" cy="369332"/>
          </a:xfrm>
          <a:prstGeom prst="rect">
            <a:avLst/>
          </a:prstGeom>
          <a:solidFill>
            <a:srgbClr val="FFFFFF"/>
          </a:solidFill>
        </p:spPr>
        <p:txBody>
          <a:bodyPr wrap="square" rtlCol="0">
            <a:spAutoFit/>
          </a:bodyPr>
          <a:lstStyle/>
          <a:p>
            <a:endParaRPr lang="en-AU" dirty="0"/>
          </a:p>
        </p:txBody>
      </p:sp>
      <p:sp>
        <p:nvSpPr>
          <p:cNvPr id="20" name="TextBox 19">
            <a:extLst>
              <a:ext uri="{FF2B5EF4-FFF2-40B4-BE49-F238E27FC236}">
                <a16:creationId xmlns:a16="http://schemas.microsoft.com/office/drawing/2014/main" id="{B07B6EAB-FDCA-4D9A-BA32-D3D710CF903A}"/>
              </a:ext>
            </a:extLst>
          </p:cNvPr>
          <p:cNvSpPr txBox="1"/>
          <p:nvPr/>
        </p:nvSpPr>
        <p:spPr>
          <a:xfrm>
            <a:off x="8052588" y="4533499"/>
            <a:ext cx="569252" cy="369332"/>
          </a:xfrm>
          <a:prstGeom prst="rect">
            <a:avLst/>
          </a:prstGeom>
          <a:solidFill>
            <a:srgbClr val="FFFFFF"/>
          </a:solidFill>
        </p:spPr>
        <p:txBody>
          <a:bodyPr wrap="square" rtlCol="0">
            <a:spAutoFit/>
          </a:bodyPr>
          <a:lstStyle/>
          <a:p>
            <a:endParaRPr lang="en-AU" dirty="0"/>
          </a:p>
        </p:txBody>
      </p:sp>
      <p:sp>
        <p:nvSpPr>
          <p:cNvPr id="23" name="TextBox 22">
            <a:extLst>
              <a:ext uri="{FF2B5EF4-FFF2-40B4-BE49-F238E27FC236}">
                <a16:creationId xmlns:a16="http://schemas.microsoft.com/office/drawing/2014/main" id="{AC89BE88-F090-42F7-901D-87061242AA9F}"/>
              </a:ext>
            </a:extLst>
          </p:cNvPr>
          <p:cNvSpPr txBox="1"/>
          <p:nvPr/>
        </p:nvSpPr>
        <p:spPr>
          <a:xfrm>
            <a:off x="8817743" y="4533499"/>
            <a:ext cx="577512" cy="369332"/>
          </a:xfrm>
          <a:prstGeom prst="rect">
            <a:avLst/>
          </a:prstGeom>
          <a:solidFill>
            <a:srgbClr val="FFFFFF"/>
          </a:solidFill>
        </p:spPr>
        <p:txBody>
          <a:bodyPr wrap="square" rtlCol="0">
            <a:spAutoFit/>
          </a:bodyPr>
          <a:lstStyle/>
          <a:p>
            <a:endParaRPr lang="en-AU" dirty="0"/>
          </a:p>
        </p:txBody>
      </p:sp>
    </p:spTree>
    <p:extLst>
      <p:ext uri="{BB962C8B-B14F-4D97-AF65-F5344CB8AC3E}">
        <p14:creationId xmlns:p14="http://schemas.microsoft.com/office/powerpoint/2010/main" val="1043077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79">
            <a:extLst>
              <a:ext uri="{FF2B5EF4-FFF2-40B4-BE49-F238E27FC236}">
                <a16:creationId xmlns:a16="http://schemas.microsoft.com/office/drawing/2014/main" id="{1C72A15C-F4E2-41EE-A8C2-1DEEDE5C52CD}"/>
              </a:ext>
            </a:extLst>
          </p:cNvPr>
          <p:cNvSpPr txBox="1">
            <a:spLocks noChangeArrowheads="1"/>
          </p:cNvSpPr>
          <p:nvPr/>
        </p:nvSpPr>
        <p:spPr bwMode="auto">
          <a:xfrm>
            <a:off x="109003" y="1403232"/>
            <a:ext cx="509867" cy="476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lang="en-AU" altLang="en-US" sz="1100" dirty="0">
                <a:latin typeface="Arial" panose="020B0604020202020204" pitchFamily="34" charset="0"/>
              </a:rPr>
              <a:t>(A)</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 name="Text Box 79"/>
          <p:cNvSpPr txBox="1">
            <a:spLocks noChangeArrowheads="1"/>
          </p:cNvSpPr>
          <p:nvPr/>
        </p:nvSpPr>
        <p:spPr bwMode="auto">
          <a:xfrm>
            <a:off x="6483774" y="1403232"/>
            <a:ext cx="509867" cy="476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lang="en-AU" altLang="en-US" sz="1100" dirty="0">
                <a:latin typeface="Arial" panose="020B0604020202020204" pitchFamily="34" charset="0"/>
              </a:rPr>
              <a:t>(B)</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12" name="Chart 11">
            <a:extLst>
              <a:ext uri="{FF2B5EF4-FFF2-40B4-BE49-F238E27FC236}">
                <a16:creationId xmlns:a16="http://schemas.microsoft.com/office/drawing/2014/main" id="{42983C8F-28B6-4DDC-B42B-01B3E66C9249}"/>
              </a:ext>
            </a:extLst>
          </p:cNvPr>
          <p:cNvGraphicFramePr>
            <a:graphicFrameLocks/>
          </p:cNvGraphicFramePr>
          <p:nvPr>
            <p:extLst>
              <p:ext uri="{D42A27DB-BD31-4B8C-83A1-F6EECF244321}">
                <p14:modId xmlns:p14="http://schemas.microsoft.com/office/powerpoint/2010/main" val="2232003373"/>
              </p:ext>
            </p:extLst>
          </p:nvPr>
        </p:nvGraphicFramePr>
        <p:xfrm>
          <a:off x="408976" y="1403232"/>
          <a:ext cx="5774825" cy="344899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3F5CA9F8-6B47-4BB4-AE32-B86A716B8410}"/>
              </a:ext>
            </a:extLst>
          </p:cNvPr>
          <p:cNvGraphicFramePr>
            <a:graphicFrameLocks/>
          </p:cNvGraphicFramePr>
          <p:nvPr>
            <p:extLst>
              <p:ext uri="{D42A27DB-BD31-4B8C-83A1-F6EECF244321}">
                <p14:modId xmlns:p14="http://schemas.microsoft.com/office/powerpoint/2010/main" val="3849918781"/>
              </p:ext>
            </p:extLst>
          </p:nvPr>
        </p:nvGraphicFramePr>
        <p:xfrm>
          <a:off x="6773362" y="1403232"/>
          <a:ext cx="4799768" cy="3474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2156288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C39E8969-44A0-4853-AD34-E9B4358322AF}"/>
              </a:ext>
            </a:extLst>
          </p:cNvPr>
          <p:cNvGrpSpPr/>
          <p:nvPr/>
        </p:nvGrpSpPr>
        <p:grpSpPr>
          <a:xfrm>
            <a:off x="89531" y="302790"/>
            <a:ext cx="11847136" cy="6260266"/>
            <a:chOff x="89531" y="302790"/>
            <a:chExt cx="11847136" cy="6260266"/>
          </a:xfrm>
        </p:grpSpPr>
        <p:grpSp>
          <p:nvGrpSpPr>
            <p:cNvPr id="12" name="Group 11">
              <a:extLst>
                <a:ext uri="{FF2B5EF4-FFF2-40B4-BE49-F238E27FC236}">
                  <a16:creationId xmlns:a16="http://schemas.microsoft.com/office/drawing/2014/main" id="{CBA9A042-95C1-4D70-8336-8ED212CAFA99}"/>
                </a:ext>
              </a:extLst>
            </p:cNvPr>
            <p:cNvGrpSpPr/>
            <p:nvPr/>
          </p:nvGrpSpPr>
          <p:grpSpPr>
            <a:xfrm>
              <a:off x="89531" y="302790"/>
              <a:ext cx="11847136" cy="6260266"/>
              <a:chOff x="0" y="343910"/>
              <a:chExt cx="11847136" cy="6260266"/>
            </a:xfrm>
          </p:grpSpPr>
          <p:pic>
            <p:nvPicPr>
              <p:cNvPr id="2" name="Picture 1"/>
              <p:cNvPicPr>
                <a:picLocks noChangeAspect="1"/>
              </p:cNvPicPr>
              <p:nvPr/>
            </p:nvPicPr>
            <p:blipFill rotWithShape="1">
              <a:blip r:embed="rId3"/>
              <a:srcRect b="4363"/>
              <a:stretch/>
            </p:blipFill>
            <p:spPr>
              <a:xfrm>
                <a:off x="0" y="343910"/>
                <a:ext cx="11847136" cy="5953588"/>
              </a:xfrm>
              <a:prstGeom prst="rect">
                <a:avLst/>
              </a:prstGeom>
            </p:spPr>
          </p:pic>
          <p:sp>
            <p:nvSpPr>
              <p:cNvPr id="3" name="TextBox 2">
                <a:extLst>
                  <a:ext uri="{FF2B5EF4-FFF2-40B4-BE49-F238E27FC236}">
                    <a16:creationId xmlns:a16="http://schemas.microsoft.com/office/drawing/2014/main" id="{2EF056C1-E8CB-4482-A7BB-3F713200C27B}"/>
                  </a:ext>
                </a:extLst>
              </p:cNvPr>
              <p:cNvSpPr txBox="1"/>
              <p:nvPr/>
            </p:nvSpPr>
            <p:spPr>
              <a:xfrm>
                <a:off x="1729153" y="6296399"/>
                <a:ext cx="934497" cy="307777"/>
              </a:xfrm>
              <a:prstGeom prst="rect">
                <a:avLst/>
              </a:prstGeom>
              <a:noFill/>
            </p:spPr>
            <p:txBody>
              <a:bodyPr wrap="square" rtlCol="0">
                <a:spAutoFit/>
              </a:bodyPr>
              <a:lstStyle/>
              <a:p>
                <a:r>
                  <a:rPr lang="en-AU" sz="1400" dirty="0"/>
                  <a:t>CaLG01</a:t>
                </a:r>
              </a:p>
            </p:txBody>
          </p:sp>
          <p:sp>
            <p:nvSpPr>
              <p:cNvPr id="4" name="TextBox 3">
                <a:extLst>
                  <a:ext uri="{FF2B5EF4-FFF2-40B4-BE49-F238E27FC236}">
                    <a16:creationId xmlns:a16="http://schemas.microsoft.com/office/drawing/2014/main" id="{946AACAF-2BF4-4F5B-87FF-19BD13698361}"/>
                  </a:ext>
                </a:extLst>
              </p:cNvPr>
              <p:cNvSpPr txBox="1"/>
              <p:nvPr/>
            </p:nvSpPr>
            <p:spPr>
              <a:xfrm>
                <a:off x="3458306" y="6296398"/>
                <a:ext cx="934497" cy="307777"/>
              </a:xfrm>
              <a:prstGeom prst="rect">
                <a:avLst/>
              </a:prstGeom>
              <a:noFill/>
            </p:spPr>
            <p:txBody>
              <a:bodyPr wrap="square" rtlCol="0">
                <a:spAutoFit/>
              </a:bodyPr>
              <a:lstStyle/>
              <a:p>
                <a:r>
                  <a:rPr lang="en-AU" sz="1400" dirty="0"/>
                  <a:t>CaLG02</a:t>
                </a:r>
              </a:p>
            </p:txBody>
          </p:sp>
          <p:sp>
            <p:nvSpPr>
              <p:cNvPr id="5" name="TextBox 4">
                <a:extLst>
                  <a:ext uri="{FF2B5EF4-FFF2-40B4-BE49-F238E27FC236}">
                    <a16:creationId xmlns:a16="http://schemas.microsoft.com/office/drawing/2014/main" id="{375DBFEC-E50F-4144-851F-EF0B497515C9}"/>
                  </a:ext>
                </a:extLst>
              </p:cNvPr>
              <p:cNvSpPr txBox="1"/>
              <p:nvPr/>
            </p:nvSpPr>
            <p:spPr>
              <a:xfrm>
                <a:off x="4638156" y="6292480"/>
                <a:ext cx="934497" cy="307777"/>
              </a:xfrm>
              <a:prstGeom prst="rect">
                <a:avLst/>
              </a:prstGeom>
              <a:noFill/>
            </p:spPr>
            <p:txBody>
              <a:bodyPr wrap="square" rtlCol="0">
                <a:spAutoFit/>
              </a:bodyPr>
              <a:lstStyle/>
              <a:p>
                <a:r>
                  <a:rPr lang="en-AU" sz="1400" dirty="0"/>
                  <a:t>CaLG03</a:t>
                </a:r>
              </a:p>
            </p:txBody>
          </p:sp>
          <p:sp>
            <p:nvSpPr>
              <p:cNvPr id="6" name="TextBox 5">
                <a:extLst>
                  <a:ext uri="{FF2B5EF4-FFF2-40B4-BE49-F238E27FC236}">
                    <a16:creationId xmlns:a16="http://schemas.microsoft.com/office/drawing/2014/main" id="{D2153153-0AB0-428D-B74F-B2725164FF35}"/>
                  </a:ext>
                </a:extLst>
              </p:cNvPr>
              <p:cNvSpPr txBox="1"/>
              <p:nvPr/>
            </p:nvSpPr>
            <p:spPr>
              <a:xfrm>
                <a:off x="5880862" y="6292479"/>
                <a:ext cx="934497" cy="307777"/>
              </a:xfrm>
              <a:prstGeom prst="rect">
                <a:avLst/>
              </a:prstGeom>
              <a:noFill/>
            </p:spPr>
            <p:txBody>
              <a:bodyPr wrap="square" rtlCol="0">
                <a:spAutoFit/>
              </a:bodyPr>
              <a:lstStyle/>
              <a:p>
                <a:r>
                  <a:rPr lang="en-AU" sz="1400" dirty="0"/>
                  <a:t>CaLG04</a:t>
                </a:r>
              </a:p>
            </p:txBody>
          </p:sp>
          <p:sp>
            <p:nvSpPr>
              <p:cNvPr id="7" name="TextBox 6">
                <a:extLst>
                  <a:ext uri="{FF2B5EF4-FFF2-40B4-BE49-F238E27FC236}">
                    <a16:creationId xmlns:a16="http://schemas.microsoft.com/office/drawing/2014/main" id="{1E17AB2A-60E5-49A1-A286-D34B3CC7AC95}"/>
                  </a:ext>
                </a:extLst>
              </p:cNvPr>
              <p:cNvSpPr txBox="1"/>
              <p:nvPr/>
            </p:nvSpPr>
            <p:spPr>
              <a:xfrm>
                <a:off x="7060712" y="6292479"/>
                <a:ext cx="934497" cy="307777"/>
              </a:xfrm>
              <a:prstGeom prst="rect">
                <a:avLst/>
              </a:prstGeom>
              <a:noFill/>
            </p:spPr>
            <p:txBody>
              <a:bodyPr wrap="square" rtlCol="0">
                <a:spAutoFit/>
              </a:bodyPr>
              <a:lstStyle/>
              <a:p>
                <a:r>
                  <a:rPr lang="en-AU" sz="1400" dirty="0"/>
                  <a:t>CaLG05</a:t>
                </a:r>
              </a:p>
            </p:txBody>
          </p:sp>
          <p:sp>
            <p:nvSpPr>
              <p:cNvPr id="9" name="TextBox 8">
                <a:extLst>
                  <a:ext uri="{FF2B5EF4-FFF2-40B4-BE49-F238E27FC236}">
                    <a16:creationId xmlns:a16="http://schemas.microsoft.com/office/drawing/2014/main" id="{10552862-028E-4AD1-9710-B8001E67C84E}"/>
                  </a:ext>
                </a:extLst>
              </p:cNvPr>
              <p:cNvSpPr txBox="1"/>
              <p:nvPr/>
            </p:nvSpPr>
            <p:spPr>
              <a:xfrm>
                <a:off x="8274074" y="6292478"/>
                <a:ext cx="934497" cy="307777"/>
              </a:xfrm>
              <a:prstGeom prst="rect">
                <a:avLst/>
              </a:prstGeom>
              <a:noFill/>
            </p:spPr>
            <p:txBody>
              <a:bodyPr wrap="square" rtlCol="0">
                <a:spAutoFit/>
              </a:bodyPr>
              <a:lstStyle/>
              <a:p>
                <a:r>
                  <a:rPr lang="en-AU" sz="1400" dirty="0"/>
                  <a:t>CaLG06</a:t>
                </a:r>
              </a:p>
            </p:txBody>
          </p:sp>
          <p:sp>
            <p:nvSpPr>
              <p:cNvPr id="10" name="TextBox 9">
                <a:extLst>
                  <a:ext uri="{FF2B5EF4-FFF2-40B4-BE49-F238E27FC236}">
                    <a16:creationId xmlns:a16="http://schemas.microsoft.com/office/drawing/2014/main" id="{2B5FC50C-CD37-40C2-AFD6-C92DD68B222C}"/>
                  </a:ext>
                </a:extLst>
              </p:cNvPr>
              <p:cNvSpPr txBox="1"/>
              <p:nvPr/>
            </p:nvSpPr>
            <p:spPr>
              <a:xfrm>
                <a:off x="9396980" y="6292477"/>
                <a:ext cx="934497" cy="307777"/>
              </a:xfrm>
              <a:prstGeom prst="rect">
                <a:avLst/>
              </a:prstGeom>
              <a:noFill/>
            </p:spPr>
            <p:txBody>
              <a:bodyPr wrap="square" rtlCol="0">
                <a:spAutoFit/>
              </a:bodyPr>
              <a:lstStyle/>
              <a:p>
                <a:r>
                  <a:rPr lang="en-AU" sz="1400" dirty="0"/>
                  <a:t>CaLG07</a:t>
                </a:r>
              </a:p>
            </p:txBody>
          </p:sp>
          <p:sp>
            <p:nvSpPr>
              <p:cNvPr id="11" name="TextBox 10">
                <a:extLst>
                  <a:ext uri="{FF2B5EF4-FFF2-40B4-BE49-F238E27FC236}">
                    <a16:creationId xmlns:a16="http://schemas.microsoft.com/office/drawing/2014/main" id="{4E9B130A-BEF4-410C-9EBE-DBD12F1EAE31}"/>
                  </a:ext>
                </a:extLst>
              </p:cNvPr>
              <p:cNvSpPr txBox="1"/>
              <p:nvPr/>
            </p:nvSpPr>
            <p:spPr>
              <a:xfrm>
                <a:off x="10553465" y="6292476"/>
                <a:ext cx="934497" cy="307777"/>
              </a:xfrm>
              <a:prstGeom prst="rect">
                <a:avLst/>
              </a:prstGeom>
              <a:noFill/>
            </p:spPr>
            <p:txBody>
              <a:bodyPr wrap="square" rtlCol="0">
                <a:spAutoFit/>
              </a:bodyPr>
              <a:lstStyle/>
              <a:p>
                <a:r>
                  <a:rPr lang="en-AU" sz="1400" dirty="0"/>
                  <a:t>CaLG08</a:t>
                </a:r>
              </a:p>
            </p:txBody>
          </p:sp>
        </p:grpSp>
        <p:sp>
          <p:nvSpPr>
            <p:cNvPr id="8" name="Rectangle 7">
              <a:extLst>
                <a:ext uri="{FF2B5EF4-FFF2-40B4-BE49-F238E27FC236}">
                  <a16:creationId xmlns:a16="http://schemas.microsoft.com/office/drawing/2014/main" id="{DB04458F-0D43-4E7C-9A4B-D0EBE9866089}"/>
                </a:ext>
              </a:extLst>
            </p:cNvPr>
            <p:cNvSpPr/>
            <p:nvPr/>
          </p:nvSpPr>
          <p:spPr>
            <a:xfrm>
              <a:off x="614507" y="4732824"/>
              <a:ext cx="442199" cy="18223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14" name="Rectangle 13">
            <a:extLst>
              <a:ext uri="{FF2B5EF4-FFF2-40B4-BE49-F238E27FC236}">
                <a16:creationId xmlns:a16="http://schemas.microsoft.com/office/drawing/2014/main" id="{DF10568B-1DD6-458E-A103-93467D01B1C8}"/>
              </a:ext>
            </a:extLst>
          </p:cNvPr>
          <p:cNvSpPr/>
          <p:nvPr/>
        </p:nvSpPr>
        <p:spPr>
          <a:xfrm>
            <a:off x="89531" y="5188016"/>
            <a:ext cx="614507" cy="15432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6636062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286603431"/>
              </p:ext>
            </p:extLst>
          </p:nvPr>
        </p:nvGraphicFramePr>
        <p:xfrm>
          <a:off x="1126358" y="1186980"/>
          <a:ext cx="9939283" cy="2535757"/>
        </p:xfrm>
        <a:graphic>
          <a:graphicData uri="http://schemas.openxmlformats.org/drawingml/2006/table">
            <a:tbl>
              <a:tblPr/>
              <a:tblGrid>
                <a:gridCol w="2765060">
                  <a:extLst>
                    <a:ext uri="{9D8B030D-6E8A-4147-A177-3AD203B41FA5}">
                      <a16:colId xmlns:a16="http://schemas.microsoft.com/office/drawing/2014/main" val="802635853"/>
                    </a:ext>
                  </a:extLst>
                </a:gridCol>
                <a:gridCol w="1472740">
                  <a:extLst>
                    <a:ext uri="{9D8B030D-6E8A-4147-A177-3AD203B41FA5}">
                      <a16:colId xmlns:a16="http://schemas.microsoft.com/office/drawing/2014/main" val="997761177"/>
                    </a:ext>
                  </a:extLst>
                </a:gridCol>
                <a:gridCol w="1005857">
                  <a:extLst>
                    <a:ext uri="{9D8B030D-6E8A-4147-A177-3AD203B41FA5}">
                      <a16:colId xmlns:a16="http://schemas.microsoft.com/office/drawing/2014/main" val="4087492459"/>
                    </a:ext>
                  </a:extLst>
                </a:gridCol>
                <a:gridCol w="1108514">
                  <a:extLst>
                    <a:ext uri="{9D8B030D-6E8A-4147-A177-3AD203B41FA5}">
                      <a16:colId xmlns:a16="http://schemas.microsoft.com/office/drawing/2014/main" val="38204712"/>
                    </a:ext>
                  </a:extLst>
                </a:gridCol>
                <a:gridCol w="1195704">
                  <a:extLst>
                    <a:ext uri="{9D8B030D-6E8A-4147-A177-3AD203B41FA5}">
                      <a16:colId xmlns:a16="http://schemas.microsoft.com/office/drawing/2014/main" val="4066312800"/>
                    </a:ext>
                  </a:extLst>
                </a:gridCol>
                <a:gridCol w="1195704">
                  <a:extLst>
                    <a:ext uri="{9D8B030D-6E8A-4147-A177-3AD203B41FA5}">
                      <a16:colId xmlns:a16="http://schemas.microsoft.com/office/drawing/2014/main" val="2467379957"/>
                    </a:ext>
                  </a:extLst>
                </a:gridCol>
                <a:gridCol w="1195704">
                  <a:extLst>
                    <a:ext uri="{9D8B030D-6E8A-4147-A177-3AD203B41FA5}">
                      <a16:colId xmlns:a16="http://schemas.microsoft.com/office/drawing/2014/main" val="2914955925"/>
                    </a:ext>
                  </a:extLst>
                </a:gridCol>
              </a:tblGrid>
              <a:tr h="362251">
                <a:tc>
                  <a:txBody>
                    <a:bodyPr/>
                    <a:lstStyle/>
                    <a:p>
                      <a:pPr algn="ctr" fontAlgn="b"/>
                      <a:r>
                        <a:rPr lang="en-AU" sz="1000" b="0" i="1" u="none" strike="noStrike" dirty="0">
                          <a:solidFill>
                            <a:srgbClr val="000000"/>
                          </a:solidFill>
                          <a:effectLst/>
                          <a:latin typeface="Arial Narrow" panose="020B0606020202030204" pitchFamily="34" charset="0"/>
                        </a:rPr>
                        <a:t>Trait</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AU" sz="1000" b="0" i="1" u="none" strike="noStrike" dirty="0">
                          <a:solidFill>
                            <a:srgbClr val="000000"/>
                          </a:solidFill>
                          <a:effectLst/>
                          <a:latin typeface="Arial Narrow" panose="020B0606020202030204" pitchFamily="34" charset="0"/>
                        </a:rPr>
                        <a:t>Genesis836</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AU" sz="1000" b="0" i="1" u="none" strike="noStrike" dirty="0">
                          <a:solidFill>
                            <a:srgbClr val="000000"/>
                          </a:solidFill>
                          <a:effectLst/>
                          <a:latin typeface="Arial Narrow" panose="020B0606020202030204" pitchFamily="34" charset="0"/>
                        </a:rPr>
                        <a:t>Rupali</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AU" sz="1000" b="0" i="1" u="none" strike="noStrike" dirty="0">
                          <a:solidFill>
                            <a:srgbClr val="000000"/>
                          </a:solidFill>
                          <a:effectLst/>
                          <a:latin typeface="Arial Narrow" panose="020B0606020202030204" pitchFamily="34" charset="0"/>
                        </a:rPr>
                        <a:t>Mean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AU" sz="1000" b="0" i="1" u="none" strike="noStrike" dirty="0">
                          <a:solidFill>
                            <a:srgbClr val="000000"/>
                          </a:solidFill>
                          <a:effectLst/>
                          <a:latin typeface="Arial Narrow" panose="020B0606020202030204" pitchFamily="34" charset="0"/>
                        </a:rPr>
                        <a:t>Min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AU" sz="1000" b="0" i="1" u="none" strike="noStrike" dirty="0">
                          <a:solidFill>
                            <a:srgbClr val="000000"/>
                          </a:solidFill>
                          <a:effectLst/>
                          <a:latin typeface="Arial Narrow" panose="020B0606020202030204" pitchFamily="34" charset="0"/>
                        </a:rPr>
                        <a:t>Max</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AU" sz="1000" b="0" i="1" u="none" strike="noStrike" dirty="0">
                          <a:solidFill>
                            <a:srgbClr val="000000"/>
                          </a:solidFill>
                          <a:effectLst/>
                          <a:latin typeface="Arial Narrow" panose="020B0606020202030204" pitchFamily="34" charset="0"/>
                        </a:rPr>
                        <a:t>G</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023843"/>
                  </a:ext>
                </a:extLst>
              </a:tr>
              <a:tr h="362251">
                <a:tc>
                  <a:txBody>
                    <a:bodyPr/>
                    <a:lstStyle/>
                    <a:p>
                      <a:pPr algn="ctr" fontAlgn="b"/>
                      <a:r>
                        <a:rPr lang="en-AU" sz="1000" b="0" i="0" u="none" strike="noStrike" dirty="0">
                          <a:solidFill>
                            <a:srgbClr val="000000"/>
                          </a:solidFill>
                          <a:effectLst/>
                          <a:latin typeface="Arial Narrow" panose="020B0606020202030204" pitchFamily="34" charset="0"/>
                        </a:rPr>
                        <a:t>Shoot</a:t>
                      </a:r>
                      <a:r>
                        <a:rPr lang="en-AU" sz="1000" b="0" i="0" u="none" strike="noStrike" baseline="0" dirty="0">
                          <a:solidFill>
                            <a:srgbClr val="000000"/>
                          </a:solidFill>
                          <a:effectLst/>
                          <a:latin typeface="Arial Narrow" panose="020B0606020202030204" pitchFamily="34" charset="0"/>
                        </a:rPr>
                        <a:t> b</a:t>
                      </a:r>
                      <a:r>
                        <a:rPr lang="en-AU" sz="1000" b="0" i="0" u="none" strike="noStrike" dirty="0">
                          <a:solidFill>
                            <a:srgbClr val="000000"/>
                          </a:solidFill>
                          <a:effectLst/>
                          <a:latin typeface="Arial Narrow" panose="020B0606020202030204" pitchFamily="34" charset="0"/>
                        </a:rPr>
                        <a:t>iomass (g)</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1.1</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1.1</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1.1</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0.7</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1.5</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AU" sz="10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&lt;.001</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2981937251"/>
                  </a:ext>
                </a:extLst>
              </a:tr>
              <a:tr h="362251">
                <a:tc>
                  <a:txBody>
                    <a:bodyPr/>
                    <a:lstStyle/>
                    <a:p>
                      <a:pPr algn="ctr" fontAlgn="b"/>
                      <a:r>
                        <a:rPr lang="en-AU" sz="1000" b="0" i="0" u="none" strike="noStrike" dirty="0">
                          <a:solidFill>
                            <a:srgbClr val="000000"/>
                          </a:solidFill>
                          <a:effectLst/>
                          <a:latin typeface="Arial Narrow" panose="020B0606020202030204" pitchFamily="34" charset="0"/>
                        </a:rPr>
                        <a:t>Potassium (µmol </a:t>
                      </a:r>
                      <a:r>
                        <a:rPr lang="en-AU" sz="1000" kern="1200" dirty="0">
                          <a:solidFill>
                            <a:schemeClr val="tx1"/>
                          </a:solidFill>
                          <a:effectLst/>
                          <a:latin typeface="Arial Narrow" panose="020B0606020202030204" pitchFamily="34" charset="0"/>
                          <a:ea typeface="+mn-ea"/>
                          <a:cs typeface="+mn-cs"/>
                        </a:rPr>
                        <a:t>g</a:t>
                      </a:r>
                      <a:r>
                        <a:rPr lang="en-AU" sz="1000" kern="1200" baseline="30000" dirty="0">
                          <a:solidFill>
                            <a:schemeClr val="tx1"/>
                          </a:solidFill>
                          <a:effectLst/>
                          <a:latin typeface="Arial Narrow" panose="020B0606020202030204" pitchFamily="34" charset="0"/>
                          <a:ea typeface="+mn-ea"/>
                          <a:cs typeface="+mn-cs"/>
                        </a:rPr>
                        <a:t>-1</a:t>
                      </a:r>
                      <a:r>
                        <a:rPr lang="en-AU" sz="1000" kern="1200" dirty="0">
                          <a:solidFill>
                            <a:schemeClr val="tx1"/>
                          </a:solidFill>
                          <a:effectLst/>
                          <a:latin typeface="Arial Narrow" panose="020B0606020202030204" pitchFamily="34" charset="0"/>
                          <a:ea typeface="+mn-ea"/>
                          <a:cs typeface="+mn-cs"/>
                        </a:rPr>
                        <a:t> </a:t>
                      </a:r>
                      <a:r>
                        <a:rPr lang="en-AU" sz="1000" b="0" i="0" u="none" strike="noStrike" dirty="0">
                          <a:solidFill>
                            <a:srgbClr val="000000"/>
                          </a:solidFill>
                          <a:effectLst/>
                          <a:latin typeface="Arial Narrow" panose="020B0606020202030204" pitchFamily="34" charset="0"/>
                        </a:rPr>
                        <a:t>DW)</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837.0</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904.8</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818.9</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523.7</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1035.4</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0.004</a:t>
                      </a:r>
                    </a:p>
                  </a:txBody>
                  <a:tcPr marL="9525" marR="9525" marT="9525" marB="0" anchor="ctr">
                    <a:lnL>
                      <a:noFill/>
                    </a:lnL>
                    <a:lnR>
                      <a:noFill/>
                    </a:lnR>
                    <a:lnT>
                      <a:noFill/>
                    </a:lnT>
                    <a:lnB>
                      <a:noFill/>
                    </a:lnB>
                  </a:tcPr>
                </a:tc>
                <a:extLst>
                  <a:ext uri="{0D108BD9-81ED-4DB2-BD59-A6C34878D82A}">
                    <a16:rowId xmlns:a16="http://schemas.microsoft.com/office/drawing/2014/main" val="899045326"/>
                  </a:ext>
                </a:extLst>
              </a:tr>
              <a:tr h="362251">
                <a:tc>
                  <a:txBody>
                    <a:bodyPr/>
                    <a:lstStyle/>
                    <a:p>
                      <a:pPr algn="ctr" fontAlgn="b"/>
                      <a:r>
                        <a:rPr lang="en-AU" sz="1000" b="0" i="0" u="none" strike="noStrike" dirty="0">
                          <a:solidFill>
                            <a:srgbClr val="000000"/>
                          </a:solidFill>
                          <a:effectLst/>
                          <a:latin typeface="Arial Narrow" panose="020B0606020202030204" pitchFamily="34" charset="0"/>
                        </a:rPr>
                        <a:t>Sodium (µmol </a:t>
                      </a:r>
                      <a:r>
                        <a:rPr lang="en-AU" sz="1000" kern="1200" dirty="0">
                          <a:solidFill>
                            <a:schemeClr val="tx1"/>
                          </a:solidFill>
                          <a:effectLst/>
                          <a:latin typeface="Arial Narrow" panose="020B0606020202030204" pitchFamily="34" charset="0"/>
                          <a:ea typeface="+mn-ea"/>
                          <a:cs typeface="+mn-cs"/>
                        </a:rPr>
                        <a:t>g</a:t>
                      </a:r>
                      <a:r>
                        <a:rPr lang="en-AU" sz="1000" kern="1200" baseline="30000" dirty="0">
                          <a:solidFill>
                            <a:schemeClr val="tx1"/>
                          </a:solidFill>
                          <a:effectLst/>
                          <a:latin typeface="Arial Narrow" panose="020B0606020202030204" pitchFamily="34" charset="0"/>
                          <a:ea typeface="+mn-ea"/>
                          <a:cs typeface="+mn-cs"/>
                        </a:rPr>
                        <a:t>-1</a:t>
                      </a:r>
                      <a:r>
                        <a:rPr lang="en-AU" sz="1000" kern="1200" dirty="0">
                          <a:solidFill>
                            <a:schemeClr val="tx1"/>
                          </a:solidFill>
                          <a:effectLst/>
                          <a:latin typeface="Arial Narrow" panose="020B0606020202030204" pitchFamily="34" charset="0"/>
                          <a:ea typeface="+mn-ea"/>
                          <a:cs typeface="+mn-cs"/>
                        </a:rPr>
                        <a:t> </a:t>
                      </a:r>
                      <a:r>
                        <a:rPr lang="en-AU" sz="1000" b="0" i="0" u="none" strike="noStrike" dirty="0">
                          <a:solidFill>
                            <a:srgbClr val="000000"/>
                          </a:solidFill>
                          <a:effectLst/>
                          <a:latin typeface="Arial Narrow" panose="020B0606020202030204" pitchFamily="34" charset="0"/>
                        </a:rPr>
                        <a:t>DW)</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242.5</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506.2</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453.8</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216.7</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995.5</a:t>
                      </a:r>
                    </a:p>
                  </a:txBody>
                  <a:tcPr marL="9525" marR="9525" marT="9525" marB="0" anchor="ctr">
                    <a:lnL>
                      <a:noFill/>
                    </a:lnL>
                    <a:lnR>
                      <a:noFill/>
                    </a:lnR>
                    <a:lnT>
                      <a:noFill/>
                    </a:lnT>
                    <a:lnB>
                      <a:noFill/>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AU" sz="10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&lt;.001</a:t>
                      </a:r>
                    </a:p>
                  </a:txBody>
                  <a:tcPr marL="9525" marR="9525" marT="9525" marB="0" anchor="ctr">
                    <a:lnL>
                      <a:noFill/>
                    </a:lnL>
                    <a:lnR>
                      <a:noFill/>
                    </a:lnR>
                    <a:lnT>
                      <a:noFill/>
                    </a:lnT>
                    <a:lnB>
                      <a:noFill/>
                    </a:lnB>
                  </a:tcPr>
                </a:tc>
                <a:extLst>
                  <a:ext uri="{0D108BD9-81ED-4DB2-BD59-A6C34878D82A}">
                    <a16:rowId xmlns:a16="http://schemas.microsoft.com/office/drawing/2014/main" val="4279442196"/>
                  </a:ext>
                </a:extLst>
              </a:tr>
              <a:tr h="362251">
                <a:tc>
                  <a:txBody>
                    <a:bodyPr/>
                    <a:lstStyle/>
                    <a:p>
                      <a:pPr algn="ctr" fontAlgn="b"/>
                      <a:r>
                        <a:rPr lang="en-AU" sz="1000" b="0" i="0" u="none" strike="noStrike" dirty="0">
                          <a:solidFill>
                            <a:srgbClr val="000000"/>
                          </a:solidFill>
                          <a:effectLst/>
                          <a:latin typeface="Arial Narrow" panose="020B0606020202030204" pitchFamily="34" charset="0"/>
                        </a:rPr>
                        <a:t>Potassium: Sodium ratio</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3.3</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1.7</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2.1</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0.8</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4.8</a:t>
                      </a:r>
                    </a:p>
                  </a:txBody>
                  <a:tcPr marL="9525" marR="9525" marT="9525" marB="0" anchor="ctr">
                    <a:lnL>
                      <a:noFill/>
                    </a:lnL>
                    <a:lnR>
                      <a:noFill/>
                    </a:lnR>
                    <a:lnT>
                      <a:noFill/>
                    </a:lnT>
                    <a:lnB>
                      <a:noFill/>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AU" sz="10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&lt;.001</a:t>
                      </a:r>
                    </a:p>
                  </a:txBody>
                  <a:tcPr marL="9525" marR="9525" marT="9525" marB="0" anchor="ctr">
                    <a:lnL>
                      <a:noFill/>
                    </a:lnL>
                    <a:lnR>
                      <a:noFill/>
                    </a:lnR>
                    <a:lnT>
                      <a:noFill/>
                    </a:lnT>
                    <a:lnB>
                      <a:noFill/>
                    </a:lnB>
                  </a:tcPr>
                </a:tc>
                <a:extLst>
                  <a:ext uri="{0D108BD9-81ED-4DB2-BD59-A6C34878D82A}">
                    <a16:rowId xmlns:a16="http://schemas.microsoft.com/office/drawing/2014/main" val="1337051969"/>
                  </a:ext>
                </a:extLst>
              </a:tr>
              <a:tr h="362251">
                <a:tc>
                  <a:txBody>
                    <a:bodyPr/>
                    <a:lstStyle/>
                    <a:p>
                      <a:pPr algn="ctr" fontAlgn="b"/>
                      <a:r>
                        <a:rPr lang="en-AU" sz="1000" b="0" i="0" u="none" strike="noStrike" dirty="0">
                          <a:solidFill>
                            <a:srgbClr val="000000"/>
                          </a:solidFill>
                          <a:effectLst/>
                          <a:latin typeface="Arial Narrow" panose="020B0606020202030204" pitchFamily="34" charset="0"/>
                        </a:rPr>
                        <a:t>Chloride (µmol </a:t>
                      </a:r>
                      <a:r>
                        <a:rPr lang="en-AU" sz="1000" kern="1200" dirty="0">
                          <a:solidFill>
                            <a:schemeClr val="tx1"/>
                          </a:solidFill>
                          <a:effectLst/>
                          <a:latin typeface="Arial Narrow" panose="020B0606020202030204" pitchFamily="34" charset="0"/>
                          <a:ea typeface="+mn-ea"/>
                          <a:cs typeface="+mn-cs"/>
                        </a:rPr>
                        <a:t>g</a:t>
                      </a:r>
                      <a:r>
                        <a:rPr lang="en-AU" sz="1000" kern="1200" baseline="30000" dirty="0">
                          <a:solidFill>
                            <a:schemeClr val="tx1"/>
                          </a:solidFill>
                          <a:effectLst/>
                          <a:latin typeface="Arial Narrow" panose="020B0606020202030204" pitchFamily="34" charset="0"/>
                          <a:ea typeface="+mn-ea"/>
                          <a:cs typeface="+mn-cs"/>
                        </a:rPr>
                        <a:t>-1</a:t>
                      </a:r>
                      <a:r>
                        <a:rPr lang="en-AU" sz="1000" kern="1200" dirty="0">
                          <a:solidFill>
                            <a:schemeClr val="tx1"/>
                          </a:solidFill>
                          <a:effectLst/>
                          <a:latin typeface="Arial Narrow" panose="020B0606020202030204" pitchFamily="34" charset="0"/>
                          <a:ea typeface="+mn-ea"/>
                          <a:cs typeface="+mn-cs"/>
                        </a:rPr>
                        <a:t> </a:t>
                      </a:r>
                      <a:r>
                        <a:rPr lang="en-AU" sz="1000" b="0" i="0" u="none" strike="noStrike" dirty="0">
                          <a:solidFill>
                            <a:srgbClr val="000000"/>
                          </a:solidFill>
                          <a:effectLst/>
                          <a:latin typeface="Arial Narrow" panose="020B0606020202030204" pitchFamily="34" charset="0"/>
                        </a:rPr>
                        <a:t>DW)</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1673.0</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1167.0</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1514.7</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467.0</a:t>
                      </a:r>
                    </a:p>
                  </a:txBody>
                  <a:tcPr marL="9525" marR="9525" marT="9525" marB="0" anchor="ctr">
                    <a:lnL>
                      <a:noFill/>
                    </a:lnL>
                    <a:lnR>
                      <a:noFill/>
                    </a:lnR>
                    <a:lnT>
                      <a:noFill/>
                    </a:lnT>
                    <a:lnB>
                      <a:noFill/>
                    </a:lnB>
                  </a:tcPr>
                </a:tc>
                <a:tc>
                  <a:txBody>
                    <a:bodyPr/>
                    <a:lstStyle/>
                    <a:p>
                      <a:pPr algn="ctr" fontAlgn="b"/>
                      <a:r>
                        <a:rPr lang="en-AU" sz="1000" b="0" i="0" u="none" strike="noStrike" dirty="0">
                          <a:solidFill>
                            <a:srgbClr val="000000"/>
                          </a:solidFill>
                          <a:effectLst/>
                          <a:latin typeface="Arial Narrow" panose="020B0606020202030204" pitchFamily="34" charset="0"/>
                        </a:rPr>
                        <a:t>3143.0</a:t>
                      </a:r>
                    </a:p>
                  </a:txBody>
                  <a:tcPr marL="9525" marR="9525" marT="9525" marB="0" anchor="ctr">
                    <a:lnL>
                      <a:noFill/>
                    </a:lnL>
                    <a:lnR>
                      <a:noFill/>
                    </a:lnR>
                    <a:lnT>
                      <a:noFill/>
                    </a:lnT>
                    <a:lnB>
                      <a:noFill/>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AU" sz="10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&lt;.001</a:t>
                      </a:r>
                    </a:p>
                  </a:txBody>
                  <a:tcPr marL="9525" marR="9525" marT="9525" marB="0" anchor="ctr">
                    <a:lnL>
                      <a:noFill/>
                    </a:lnL>
                    <a:lnR>
                      <a:noFill/>
                    </a:lnR>
                    <a:lnT>
                      <a:noFill/>
                    </a:lnT>
                    <a:lnB>
                      <a:noFill/>
                    </a:lnB>
                  </a:tcPr>
                </a:tc>
                <a:extLst>
                  <a:ext uri="{0D108BD9-81ED-4DB2-BD59-A6C34878D82A}">
                    <a16:rowId xmlns:a16="http://schemas.microsoft.com/office/drawing/2014/main" val="2828834069"/>
                  </a:ext>
                </a:extLst>
              </a:tr>
              <a:tr h="362251">
                <a:tc>
                  <a:txBody>
                    <a:bodyPr/>
                    <a:lstStyle/>
                    <a:p>
                      <a:pPr algn="ctr" fontAlgn="b"/>
                      <a:r>
                        <a:rPr lang="en-AU" sz="1000" b="0" i="0" u="none" strike="noStrike" dirty="0">
                          <a:solidFill>
                            <a:srgbClr val="000000"/>
                          </a:solidFill>
                          <a:effectLst/>
                          <a:latin typeface="Arial Narrow" panose="020B0606020202030204" pitchFamily="34" charset="0"/>
                        </a:rPr>
                        <a:t>Necrosis (1-9)</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AU" sz="1000" b="0" i="0" u="none" strike="noStrike" dirty="0">
                          <a:solidFill>
                            <a:srgbClr val="000000"/>
                          </a:solidFill>
                          <a:effectLst/>
                          <a:latin typeface="Arial Narrow" panose="020B0606020202030204" pitchFamily="34" charset="0"/>
                        </a:rPr>
                        <a:t>1</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AU" sz="1000" b="0" i="0" u="none" strike="noStrike" dirty="0">
                          <a:solidFill>
                            <a:srgbClr val="000000"/>
                          </a:solidFill>
                          <a:effectLst/>
                          <a:latin typeface="Arial Narrow" panose="020B0606020202030204" pitchFamily="34" charset="0"/>
                        </a:rPr>
                        <a:t>5</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AU" sz="1000" b="0" i="0" u="none" strike="noStrike" dirty="0">
                          <a:solidFill>
                            <a:srgbClr val="000000"/>
                          </a:solidFill>
                          <a:effectLst/>
                          <a:latin typeface="Arial Narrow" panose="020B0606020202030204" pitchFamily="34" charset="0"/>
                        </a:rPr>
                        <a:t>3</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AU" sz="1000" b="0" i="0" u="none" strike="noStrike" dirty="0">
                          <a:solidFill>
                            <a:srgbClr val="000000"/>
                          </a:solidFill>
                          <a:effectLst/>
                          <a:latin typeface="Arial Narrow" panose="020B0606020202030204" pitchFamily="34" charset="0"/>
                        </a:rPr>
                        <a:t>1</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AU" sz="1000" b="0" i="0" u="none" strike="noStrike" dirty="0">
                          <a:solidFill>
                            <a:srgbClr val="000000"/>
                          </a:solidFill>
                          <a:effectLst/>
                          <a:latin typeface="Arial Narrow" panose="020B0606020202030204" pitchFamily="34" charset="0"/>
                        </a:rPr>
                        <a:t>6</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AU" sz="10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&lt;.001</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0326521"/>
                  </a:ext>
                </a:extLst>
              </a:tr>
            </a:tbl>
          </a:graphicData>
        </a:graphic>
      </p:graphicFrame>
    </p:spTree>
    <p:extLst>
      <p:ext uri="{BB962C8B-B14F-4D97-AF65-F5344CB8AC3E}">
        <p14:creationId xmlns:p14="http://schemas.microsoft.com/office/powerpoint/2010/main" val="3335190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798061602"/>
              </p:ext>
            </p:extLst>
          </p:nvPr>
        </p:nvGraphicFramePr>
        <p:xfrm>
          <a:off x="304800" y="923330"/>
          <a:ext cx="11287764" cy="5802768"/>
        </p:xfrm>
        <a:graphic>
          <a:graphicData uri="http://schemas.openxmlformats.org/drawingml/2006/table">
            <a:tbl>
              <a:tblPr/>
              <a:tblGrid>
                <a:gridCol w="627098">
                  <a:extLst>
                    <a:ext uri="{9D8B030D-6E8A-4147-A177-3AD203B41FA5}">
                      <a16:colId xmlns:a16="http://schemas.microsoft.com/office/drawing/2014/main" val="810074055"/>
                    </a:ext>
                  </a:extLst>
                </a:gridCol>
                <a:gridCol w="627098">
                  <a:extLst>
                    <a:ext uri="{9D8B030D-6E8A-4147-A177-3AD203B41FA5}">
                      <a16:colId xmlns:a16="http://schemas.microsoft.com/office/drawing/2014/main" val="1330374570"/>
                    </a:ext>
                  </a:extLst>
                </a:gridCol>
                <a:gridCol w="627098">
                  <a:extLst>
                    <a:ext uri="{9D8B030D-6E8A-4147-A177-3AD203B41FA5}">
                      <a16:colId xmlns:a16="http://schemas.microsoft.com/office/drawing/2014/main" val="1034242273"/>
                    </a:ext>
                  </a:extLst>
                </a:gridCol>
                <a:gridCol w="627098">
                  <a:extLst>
                    <a:ext uri="{9D8B030D-6E8A-4147-A177-3AD203B41FA5}">
                      <a16:colId xmlns:a16="http://schemas.microsoft.com/office/drawing/2014/main" val="411687235"/>
                    </a:ext>
                  </a:extLst>
                </a:gridCol>
                <a:gridCol w="627098">
                  <a:extLst>
                    <a:ext uri="{9D8B030D-6E8A-4147-A177-3AD203B41FA5}">
                      <a16:colId xmlns:a16="http://schemas.microsoft.com/office/drawing/2014/main" val="2054257098"/>
                    </a:ext>
                  </a:extLst>
                </a:gridCol>
                <a:gridCol w="627098">
                  <a:extLst>
                    <a:ext uri="{9D8B030D-6E8A-4147-A177-3AD203B41FA5}">
                      <a16:colId xmlns:a16="http://schemas.microsoft.com/office/drawing/2014/main" val="1241388238"/>
                    </a:ext>
                  </a:extLst>
                </a:gridCol>
                <a:gridCol w="627098">
                  <a:extLst>
                    <a:ext uri="{9D8B030D-6E8A-4147-A177-3AD203B41FA5}">
                      <a16:colId xmlns:a16="http://schemas.microsoft.com/office/drawing/2014/main" val="1152456059"/>
                    </a:ext>
                  </a:extLst>
                </a:gridCol>
                <a:gridCol w="627098">
                  <a:extLst>
                    <a:ext uri="{9D8B030D-6E8A-4147-A177-3AD203B41FA5}">
                      <a16:colId xmlns:a16="http://schemas.microsoft.com/office/drawing/2014/main" val="479422480"/>
                    </a:ext>
                  </a:extLst>
                </a:gridCol>
                <a:gridCol w="578054">
                  <a:extLst>
                    <a:ext uri="{9D8B030D-6E8A-4147-A177-3AD203B41FA5}">
                      <a16:colId xmlns:a16="http://schemas.microsoft.com/office/drawing/2014/main" val="1141951363"/>
                    </a:ext>
                  </a:extLst>
                </a:gridCol>
                <a:gridCol w="676142">
                  <a:extLst>
                    <a:ext uri="{9D8B030D-6E8A-4147-A177-3AD203B41FA5}">
                      <a16:colId xmlns:a16="http://schemas.microsoft.com/office/drawing/2014/main" val="916922358"/>
                    </a:ext>
                  </a:extLst>
                </a:gridCol>
                <a:gridCol w="627098">
                  <a:extLst>
                    <a:ext uri="{9D8B030D-6E8A-4147-A177-3AD203B41FA5}">
                      <a16:colId xmlns:a16="http://schemas.microsoft.com/office/drawing/2014/main" val="3270015659"/>
                    </a:ext>
                  </a:extLst>
                </a:gridCol>
                <a:gridCol w="627098">
                  <a:extLst>
                    <a:ext uri="{9D8B030D-6E8A-4147-A177-3AD203B41FA5}">
                      <a16:colId xmlns:a16="http://schemas.microsoft.com/office/drawing/2014/main" val="3630748501"/>
                    </a:ext>
                  </a:extLst>
                </a:gridCol>
                <a:gridCol w="627098">
                  <a:extLst>
                    <a:ext uri="{9D8B030D-6E8A-4147-A177-3AD203B41FA5}">
                      <a16:colId xmlns:a16="http://schemas.microsoft.com/office/drawing/2014/main" val="3740573523"/>
                    </a:ext>
                  </a:extLst>
                </a:gridCol>
                <a:gridCol w="627098">
                  <a:extLst>
                    <a:ext uri="{9D8B030D-6E8A-4147-A177-3AD203B41FA5}">
                      <a16:colId xmlns:a16="http://schemas.microsoft.com/office/drawing/2014/main" val="410896420"/>
                    </a:ext>
                  </a:extLst>
                </a:gridCol>
                <a:gridCol w="627098">
                  <a:extLst>
                    <a:ext uri="{9D8B030D-6E8A-4147-A177-3AD203B41FA5}">
                      <a16:colId xmlns:a16="http://schemas.microsoft.com/office/drawing/2014/main" val="1460026996"/>
                    </a:ext>
                  </a:extLst>
                </a:gridCol>
                <a:gridCol w="627098">
                  <a:extLst>
                    <a:ext uri="{9D8B030D-6E8A-4147-A177-3AD203B41FA5}">
                      <a16:colId xmlns:a16="http://schemas.microsoft.com/office/drawing/2014/main" val="3281662813"/>
                    </a:ext>
                  </a:extLst>
                </a:gridCol>
                <a:gridCol w="627098">
                  <a:extLst>
                    <a:ext uri="{9D8B030D-6E8A-4147-A177-3AD203B41FA5}">
                      <a16:colId xmlns:a16="http://schemas.microsoft.com/office/drawing/2014/main" val="3065589677"/>
                    </a:ext>
                  </a:extLst>
                </a:gridCol>
                <a:gridCol w="627098">
                  <a:extLst>
                    <a:ext uri="{9D8B030D-6E8A-4147-A177-3AD203B41FA5}">
                      <a16:colId xmlns:a16="http://schemas.microsoft.com/office/drawing/2014/main" val="635360409"/>
                    </a:ext>
                  </a:extLst>
                </a:gridCol>
              </a:tblGrid>
              <a:tr h="322376">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Traits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Seed yield</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Seed number</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100-seed weight</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Number</a:t>
                      </a:r>
                      <a:r>
                        <a:rPr lang="en-AU" sz="1000" kern="1200" baseline="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 of t</a:t>
                      </a: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otal pods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Number</a:t>
                      </a:r>
                      <a:r>
                        <a:rPr lang="en-AU" sz="1000" kern="1200" baseline="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 of f</a:t>
                      </a: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illed pods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Number</a:t>
                      </a:r>
                      <a:r>
                        <a:rPr lang="en-AU" sz="1000" kern="1200" baseline="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 of e</a:t>
                      </a: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mpty pods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Days to flower</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Shoot biomass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Harvest index</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Sodium (Na+)</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Potassium (K+)</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Potassium:</a:t>
                      </a:r>
                    </a:p>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Sodium</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Plant height</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Relative growth rate</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Water use</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Projected shoot area</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Water use efficiency</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8713757"/>
                  </a:ext>
                </a:extLst>
              </a:tr>
              <a:tr h="322376">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Seed yield</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0.80***</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0.09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0.74***</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0.82***</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0.04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-0.35***</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-0.33***</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spcAft>
                          <a:spcPts val="0"/>
                        </a:spcAft>
                      </a:pPr>
                      <a:r>
                        <a:rPr lang="en-AU" sz="1000" b="1"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0.70***</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-0.12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0.11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-0.01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-0.27***</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spcAft>
                          <a:spcPts val="0"/>
                        </a:spcAft>
                      </a:pPr>
                      <a:r>
                        <a:rPr lang="en-AU" sz="1000" kern="120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0.01 ns</a:t>
                      </a:r>
                      <a:endParaRPr lang="en-AU" sz="100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0.14*</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0.16*</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0.07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12969368"/>
                  </a:ext>
                </a:extLst>
              </a:tr>
              <a:tr h="322376">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Seed number</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0.78***</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-0.48***</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0.81***</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0.95***</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-0.05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-0.48***</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-0.54***</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0.77***</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0.06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0.37***</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0.04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-0.52***</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-0.08 ns</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0.00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-0.04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0.01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extLst>
                  <a:ext uri="{0D108BD9-81ED-4DB2-BD59-A6C34878D82A}">
                    <a16:rowId xmlns:a16="http://schemas.microsoft.com/office/drawing/2014/main" val="288197006"/>
                  </a:ext>
                </a:extLst>
              </a:tr>
              <a:tr h="322376">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100-seed weight</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0.64***</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0.04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-0.24***</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-0.37***</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0.16*</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0.35***</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0.49***</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-0.32***</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-0.35***</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-0.49***</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-0.10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0.52***</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0.17*</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0.28***</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0.33***</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0.06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extLst>
                  <a:ext uri="{0D108BD9-81ED-4DB2-BD59-A6C34878D82A}">
                    <a16:rowId xmlns:a16="http://schemas.microsoft.com/office/drawing/2014/main" val="2938046622"/>
                  </a:ext>
                </a:extLst>
              </a:tr>
              <a:tr h="322376">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Number</a:t>
                      </a:r>
                      <a:r>
                        <a:rPr lang="en-AU" sz="1000" kern="1200" baseline="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 of t</a:t>
                      </a: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otal pods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0.70***</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0.84***</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0.10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0.87***</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0.49***</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-0.26***</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-0.26***</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0.50***</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-0.18*</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0.15*</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0.08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-0.22**</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0.16*</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0.02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-0.04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-0.02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extLst>
                  <a:ext uri="{0D108BD9-81ED-4DB2-BD59-A6C34878D82A}">
                    <a16:rowId xmlns:a16="http://schemas.microsoft.com/office/drawing/2014/main" val="1815297396"/>
                  </a:ext>
                </a:extLst>
              </a:tr>
              <a:tr h="322376">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Number</a:t>
                      </a:r>
                      <a:r>
                        <a:rPr lang="en-AU" sz="1000" kern="1200" baseline="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 of f</a:t>
                      </a: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illed pods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0.78***</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0.92***</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0.15*</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0.94***</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0.00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-0.43***</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-0.46***</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0.70***</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-0.03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0.32***</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0.06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-0.43***</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-0.01 ns</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0.02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0.00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0.05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extLst>
                  <a:ext uri="{0D108BD9-81ED-4DB2-BD59-A6C34878D82A}">
                    <a16:rowId xmlns:a16="http://schemas.microsoft.com/office/drawing/2014/main" val="2689139860"/>
                  </a:ext>
                </a:extLst>
              </a:tr>
              <a:tr h="322376">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Number</a:t>
                      </a:r>
                      <a:r>
                        <a:rPr lang="en-AU" sz="1000" kern="1200" baseline="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 of e</a:t>
                      </a: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mpty pods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-0.02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0.02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-0.09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0.44***</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0.10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7366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0.23**</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0.28***</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-0.23***</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-0.29***</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-0.25***</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0.05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0.31**</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0.34**</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0.01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-0.09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-0.13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extLst>
                  <a:ext uri="{0D108BD9-81ED-4DB2-BD59-A6C34878D82A}">
                    <a16:rowId xmlns:a16="http://schemas.microsoft.com/office/drawing/2014/main" val="1567160079"/>
                  </a:ext>
                </a:extLst>
              </a:tr>
              <a:tr h="322376">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Days to flower</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0.41***</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0.23***</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0.38***</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0.36***</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0.31***</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0.21**</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0.74***</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-0.73***</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-0.39***</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-0.49***</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-0.02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0.75***</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0.41***</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-0.17**</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-0.26***</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-0.18**</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extLst>
                  <a:ext uri="{0D108BD9-81ED-4DB2-BD59-A6C34878D82A}">
                    <a16:rowId xmlns:a16="http://schemas.microsoft.com/office/drawing/2014/main" val="1479273034"/>
                  </a:ext>
                </a:extLst>
              </a:tr>
              <a:tr h="322376">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Shoot biomass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0.71***</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0.46***</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0.59***</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0.62***</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0.58***</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0.27***</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0.72***</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-0.89***</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-0.47***</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-0.57***</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-0.04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0.90***</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0.40***</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0.16*</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0.07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-0.12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extLst>
                  <a:ext uri="{0D108BD9-81ED-4DB2-BD59-A6C34878D82A}">
                    <a16:rowId xmlns:a16="http://schemas.microsoft.com/office/drawing/2014/main" val="2638808075"/>
                  </a:ext>
                </a:extLst>
              </a:tr>
              <a:tr h="322376">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Harvest index</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0.28***</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0.32***</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0.07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-0.01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0.17*</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-0.45***</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-0.46***</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-0.43***</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0.33***</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0.50***</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0.01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-0.81***</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-0.32***</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-0.04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0.03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0.10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extLst>
                  <a:ext uri="{0D108BD9-81ED-4DB2-BD59-A6C34878D82A}">
                    <a16:rowId xmlns:a16="http://schemas.microsoft.com/office/drawing/2014/main" val="1127656540"/>
                  </a:ext>
                </a:extLst>
              </a:tr>
              <a:tr h="322376">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Sodium (Na</a:t>
                      </a:r>
                      <a:r>
                        <a:rPr lang="en-AU" sz="1000" kern="1200" baseline="300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a:t>
                      </a: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-0.49***</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-0.32***</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-0.37***</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-0.38***</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-0.40***</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-0.07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-0.52***</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-0.56***</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0.18**</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0.48***</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-0.03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-0.48***</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-0.35***</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-0.18*</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-0.12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-0.02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extLst>
                  <a:ext uri="{0D108BD9-81ED-4DB2-BD59-A6C34878D82A}">
                    <a16:rowId xmlns:a16="http://schemas.microsoft.com/office/drawing/2014/main" val="3289816650"/>
                  </a:ext>
                </a:extLst>
              </a:tr>
              <a:tr h="322376">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Potassium (K</a:t>
                      </a:r>
                      <a:r>
                        <a:rPr lang="en-AU" sz="1000" kern="1200" baseline="300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a:t>
                      </a: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-0.48***</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-0.27***</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-0.42***</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-0.34***</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-0.33***</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-0.12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-0.61***</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-0.60***</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0.23***</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0.70***</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-0.01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-0.64***</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-0.23**</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-0.17*</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-0.18*</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-0.06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extLst>
                  <a:ext uri="{0D108BD9-81ED-4DB2-BD59-A6C34878D82A}">
                    <a16:rowId xmlns:a16="http://schemas.microsoft.com/office/drawing/2014/main" val="1902404044"/>
                  </a:ext>
                </a:extLst>
              </a:tr>
              <a:tr h="322376">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Potassium:</a:t>
                      </a:r>
                    </a:p>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Sodium</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0.37***</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0.18**</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0.34***</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0.24***</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0.23**</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0.10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0.27***</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0.32***</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-0.02 ns</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-0.54***</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a:t>
                      </a: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0.42***</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-0.01</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0.00 ns</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-0.12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-0.11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0.00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extLst>
                  <a:ext uri="{0D108BD9-81ED-4DB2-BD59-A6C34878D82A}">
                    <a16:rowId xmlns:a16="http://schemas.microsoft.com/office/drawing/2014/main" val="3257766080"/>
                  </a:ext>
                </a:extLst>
              </a:tr>
              <a:tr h="322376">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Plant height</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0.65***</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0.39***</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0.58***</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0.55***</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0.49***</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0.28***</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0.75***</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0.90***</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-0.39***</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-0.63***</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-0.67***</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0.42***</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0.41***</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0.12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0.06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-0.10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extLst>
                  <a:ext uri="{0D108BD9-81ED-4DB2-BD59-A6C34878D82A}">
                    <a16:rowId xmlns:a16="http://schemas.microsoft.com/office/drawing/2014/main" val="2262724198"/>
                  </a:ext>
                </a:extLst>
              </a:tr>
              <a:tr h="322376">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Relative growth rate</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0.40***</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0.48***</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0.02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0.50***</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0.49***</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0.14*</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0.19**</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0.32***</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-0.01 ns</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-0.35***</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-0.20**</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0.27***</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0.35*</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0.00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-0.19**</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-0.31***</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extLst>
                  <a:ext uri="{0D108BD9-81ED-4DB2-BD59-A6C34878D82A}">
                    <a16:rowId xmlns:a16="http://schemas.microsoft.com/office/drawing/2014/main" val="2442303547"/>
                  </a:ext>
                </a:extLst>
              </a:tr>
              <a:tr h="322376">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Water use</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0.30***</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0.27***</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0.15*</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0.21**</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0.24***</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0.00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-0.29***</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0.14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0.20**</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0.11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0.13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-0.01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0.05</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0.28***</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0.84***</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0.00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extLst>
                  <a:ext uri="{0D108BD9-81ED-4DB2-BD59-A6C34878D82A}">
                    <a16:rowId xmlns:a16="http://schemas.microsoft.com/office/drawing/2014/main" val="1207175813"/>
                  </a:ext>
                </a:extLst>
              </a:tr>
              <a:tr h="322376">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Projected shoot area</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0.27***</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0.04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0.38***</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0.00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0.06</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-0.14</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-0.34***</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0.10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0.23**</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0.10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0.11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0.02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0.02</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-0.08 ns</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0.73***</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tc>
                  <a:txBody>
                    <a:bodyPr/>
                    <a:lstStyle/>
                    <a:p>
                      <a:pPr algn="ctr" fontAlgn="b">
                        <a:spcAft>
                          <a:spcPts val="0"/>
                        </a:spcAft>
                      </a:pPr>
                      <a:r>
                        <a:rPr lang="en-AU" sz="1000" b="1"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0.38***</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a:noFill/>
                    </a:lnB>
                  </a:tcPr>
                </a:tc>
                <a:extLst>
                  <a:ext uri="{0D108BD9-81ED-4DB2-BD59-A6C34878D82A}">
                    <a16:rowId xmlns:a16="http://schemas.microsoft.com/office/drawing/2014/main" val="957318378"/>
                  </a:ext>
                </a:extLst>
              </a:tr>
              <a:tr h="322376">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Water use efficiency</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-0.10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-0.24***</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0.12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-0.22**</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-0.19**</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-0.16*</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0.02 ns</a:t>
                      </a:r>
                      <a:endParaRPr lang="en-AU" sz="100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-0.04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-0.06 ns</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-0.01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-0.02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-0.03 ns</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-0.04</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-0.28***</a:t>
                      </a:r>
                      <a:endParaRPr lang="en-AU" sz="1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-0.28***</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0.17**</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spcAft>
                          <a:spcPts val="0"/>
                        </a:spcAft>
                      </a:pPr>
                      <a:r>
                        <a:rPr lang="en-AU" sz="1000" kern="12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n-AU" sz="10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0054752"/>
                  </a:ext>
                </a:extLst>
              </a:tr>
            </a:tbl>
          </a:graphicData>
        </a:graphic>
      </p:graphicFrame>
    </p:spTree>
    <p:extLst>
      <p:ext uri="{BB962C8B-B14F-4D97-AF65-F5344CB8AC3E}">
        <p14:creationId xmlns:p14="http://schemas.microsoft.com/office/powerpoint/2010/main" val="1877478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334058369"/>
              </p:ext>
            </p:extLst>
          </p:nvPr>
        </p:nvGraphicFramePr>
        <p:xfrm>
          <a:off x="144854" y="1131670"/>
          <a:ext cx="11878148" cy="5069948"/>
        </p:xfrm>
        <a:graphic>
          <a:graphicData uri="http://schemas.openxmlformats.org/drawingml/2006/table">
            <a:tbl>
              <a:tblPr/>
              <a:tblGrid>
                <a:gridCol w="974175">
                  <a:extLst>
                    <a:ext uri="{9D8B030D-6E8A-4147-A177-3AD203B41FA5}">
                      <a16:colId xmlns:a16="http://schemas.microsoft.com/office/drawing/2014/main" val="1168443089"/>
                    </a:ext>
                  </a:extLst>
                </a:gridCol>
                <a:gridCol w="535110">
                  <a:extLst>
                    <a:ext uri="{9D8B030D-6E8A-4147-A177-3AD203B41FA5}">
                      <a16:colId xmlns:a16="http://schemas.microsoft.com/office/drawing/2014/main" val="1689485397"/>
                    </a:ext>
                  </a:extLst>
                </a:gridCol>
                <a:gridCol w="601494">
                  <a:extLst>
                    <a:ext uri="{9D8B030D-6E8A-4147-A177-3AD203B41FA5}">
                      <a16:colId xmlns:a16="http://schemas.microsoft.com/office/drawing/2014/main" val="162404731"/>
                    </a:ext>
                  </a:extLst>
                </a:gridCol>
                <a:gridCol w="785434">
                  <a:extLst>
                    <a:ext uri="{9D8B030D-6E8A-4147-A177-3AD203B41FA5}">
                      <a16:colId xmlns:a16="http://schemas.microsoft.com/office/drawing/2014/main" val="1699475337"/>
                    </a:ext>
                  </a:extLst>
                </a:gridCol>
                <a:gridCol w="480458">
                  <a:extLst>
                    <a:ext uri="{9D8B030D-6E8A-4147-A177-3AD203B41FA5}">
                      <a16:colId xmlns:a16="http://schemas.microsoft.com/office/drawing/2014/main" val="3230096901"/>
                    </a:ext>
                  </a:extLst>
                </a:gridCol>
                <a:gridCol w="566785">
                  <a:extLst>
                    <a:ext uri="{9D8B030D-6E8A-4147-A177-3AD203B41FA5}">
                      <a16:colId xmlns:a16="http://schemas.microsoft.com/office/drawing/2014/main" val="2291163269"/>
                    </a:ext>
                  </a:extLst>
                </a:gridCol>
                <a:gridCol w="602165">
                  <a:extLst>
                    <a:ext uri="{9D8B030D-6E8A-4147-A177-3AD203B41FA5}">
                      <a16:colId xmlns:a16="http://schemas.microsoft.com/office/drawing/2014/main" val="942204253"/>
                    </a:ext>
                  </a:extLst>
                </a:gridCol>
                <a:gridCol w="663254">
                  <a:extLst>
                    <a:ext uri="{9D8B030D-6E8A-4147-A177-3AD203B41FA5}">
                      <a16:colId xmlns:a16="http://schemas.microsoft.com/office/drawing/2014/main" val="838039001"/>
                    </a:ext>
                  </a:extLst>
                </a:gridCol>
                <a:gridCol w="637073">
                  <a:extLst>
                    <a:ext uri="{9D8B030D-6E8A-4147-A177-3AD203B41FA5}">
                      <a16:colId xmlns:a16="http://schemas.microsoft.com/office/drawing/2014/main" val="4076097485"/>
                    </a:ext>
                  </a:extLst>
                </a:gridCol>
                <a:gridCol w="584710">
                  <a:extLst>
                    <a:ext uri="{9D8B030D-6E8A-4147-A177-3AD203B41FA5}">
                      <a16:colId xmlns:a16="http://schemas.microsoft.com/office/drawing/2014/main" val="1728272081"/>
                    </a:ext>
                  </a:extLst>
                </a:gridCol>
                <a:gridCol w="663254">
                  <a:extLst>
                    <a:ext uri="{9D8B030D-6E8A-4147-A177-3AD203B41FA5}">
                      <a16:colId xmlns:a16="http://schemas.microsoft.com/office/drawing/2014/main" val="638294947"/>
                    </a:ext>
                  </a:extLst>
                </a:gridCol>
                <a:gridCol w="768089">
                  <a:extLst>
                    <a:ext uri="{9D8B030D-6E8A-4147-A177-3AD203B41FA5}">
                      <a16:colId xmlns:a16="http://schemas.microsoft.com/office/drawing/2014/main" val="1509033370"/>
                    </a:ext>
                  </a:extLst>
                </a:gridCol>
                <a:gridCol w="784060">
                  <a:extLst>
                    <a:ext uri="{9D8B030D-6E8A-4147-A177-3AD203B41FA5}">
                      <a16:colId xmlns:a16="http://schemas.microsoft.com/office/drawing/2014/main" val="1753415157"/>
                    </a:ext>
                  </a:extLst>
                </a:gridCol>
                <a:gridCol w="660903">
                  <a:extLst>
                    <a:ext uri="{9D8B030D-6E8A-4147-A177-3AD203B41FA5}">
                      <a16:colId xmlns:a16="http://schemas.microsoft.com/office/drawing/2014/main" val="3263670511"/>
                    </a:ext>
                  </a:extLst>
                </a:gridCol>
                <a:gridCol w="642796">
                  <a:extLst>
                    <a:ext uri="{9D8B030D-6E8A-4147-A177-3AD203B41FA5}">
                      <a16:colId xmlns:a16="http://schemas.microsoft.com/office/drawing/2014/main" val="244129003"/>
                    </a:ext>
                  </a:extLst>
                </a:gridCol>
                <a:gridCol w="588475">
                  <a:extLst>
                    <a:ext uri="{9D8B030D-6E8A-4147-A177-3AD203B41FA5}">
                      <a16:colId xmlns:a16="http://schemas.microsoft.com/office/drawing/2014/main" val="3100072203"/>
                    </a:ext>
                  </a:extLst>
                </a:gridCol>
                <a:gridCol w="633743">
                  <a:extLst>
                    <a:ext uri="{9D8B030D-6E8A-4147-A177-3AD203B41FA5}">
                      <a16:colId xmlns:a16="http://schemas.microsoft.com/office/drawing/2014/main" val="3763873602"/>
                    </a:ext>
                  </a:extLst>
                </a:gridCol>
                <a:gridCol w="706170">
                  <a:extLst>
                    <a:ext uri="{9D8B030D-6E8A-4147-A177-3AD203B41FA5}">
                      <a16:colId xmlns:a16="http://schemas.microsoft.com/office/drawing/2014/main" val="1183384167"/>
                    </a:ext>
                  </a:extLst>
                </a:gridCol>
              </a:tblGrid>
              <a:tr h="526748">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Traits</a:t>
                      </a:r>
                    </a:p>
                  </a:txBody>
                  <a:tcPr marL="8705" marR="8705" marT="870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Seed yield</a:t>
                      </a:r>
                    </a:p>
                  </a:txBody>
                  <a:tcPr marL="8705" marR="8705" marT="870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Seed number</a:t>
                      </a:r>
                    </a:p>
                  </a:txBody>
                  <a:tcPr marL="8705" marR="8705" marT="870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100-seed weight</a:t>
                      </a:r>
                    </a:p>
                  </a:txBody>
                  <a:tcPr marL="8705" marR="8705" marT="870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Number</a:t>
                      </a:r>
                      <a:r>
                        <a:rPr lang="en-AU" sz="1000" b="0" i="0" u="none" strike="noStrike" baseline="0" dirty="0">
                          <a:solidFill>
                            <a:srgbClr val="000000"/>
                          </a:solidFill>
                          <a:effectLst/>
                          <a:latin typeface="Arial Narrow" panose="020B0606020202030204" pitchFamily="34" charset="0"/>
                          <a:cs typeface="Arial" panose="020B0604020202020204" pitchFamily="34" charset="0"/>
                        </a:rPr>
                        <a:t> of t</a:t>
                      </a:r>
                      <a:r>
                        <a:rPr lang="en-AU" sz="1000" b="0" i="0" u="none" strike="noStrike" dirty="0">
                          <a:solidFill>
                            <a:srgbClr val="000000"/>
                          </a:solidFill>
                          <a:effectLst/>
                          <a:latin typeface="Arial Narrow" panose="020B0606020202030204" pitchFamily="34" charset="0"/>
                          <a:cs typeface="Arial" panose="020B0604020202020204" pitchFamily="34" charset="0"/>
                        </a:rPr>
                        <a:t>otal pods</a:t>
                      </a:r>
                    </a:p>
                  </a:txBody>
                  <a:tcPr marL="8705" marR="8705" marT="870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Filled pods</a:t>
                      </a:r>
                    </a:p>
                  </a:txBody>
                  <a:tcPr marL="8705" marR="8705" marT="870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Empty pods</a:t>
                      </a:r>
                    </a:p>
                  </a:txBody>
                  <a:tcPr marL="8705" marR="8705" marT="870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Shoot biomass</a:t>
                      </a:r>
                    </a:p>
                  </a:txBody>
                  <a:tcPr marL="8705" marR="8705" marT="870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Harvest index</a:t>
                      </a:r>
                    </a:p>
                  </a:txBody>
                  <a:tcPr marL="8705" marR="8705" marT="870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Plant height</a:t>
                      </a:r>
                    </a:p>
                  </a:txBody>
                  <a:tcPr marL="8705" marR="8705" marT="870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Sodium (Na+)</a:t>
                      </a:r>
                    </a:p>
                  </a:txBody>
                  <a:tcPr marL="8705" marR="8705" marT="870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Potassium (K+)</a:t>
                      </a:r>
                    </a:p>
                  </a:txBody>
                  <a:tcPr marL="8705" marR="8705" marT="870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rPr>
                        <a:t>Potassium:</a:t>
                      </a:r>
                    </a:p>
                    <a:p>
                      <a:pPr algn="ctr" rtl="0" fontAlgn="b"/>
                      <a:r>
                        <a:rPr lang="en-AU" sz="1000" b="0" i="0" u="none" strike="noStrike" dirty="0">
                          <a:solidFill>
                            <a:srgbClr val="000000"/>
                          </a:solidFill>
                          <a:effectLst/>
                          <a:latin typeface="Arial Narrow" panose="020B0606020202030204" pitchFamily="34" charset="0"/>
                        </a:rPr>
                        <a:t>Sodium</a:t>
                      </a:r>
                    </a:p>
                  </a:txBody>
                  <a:tcPr marL="8705" marR="8705" marT="870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Chloride (Cl-)</a:t>
                      </a:r>
                    </a:p>
                  </a:txBody>
                  <a:tcPr marL="8705" marR="8705" marT="870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Necrosis</a:t>
                      </a:r>
                    </a:p>
                  </a:txBody>
                  <a:tcPr marL="8705" marR="8705" marT="870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Days to pod</a:t>
                      </a:r>
                    </a:p>
                  </a:txBody>
                  <a:tcPr marL="8705" marR="8705" marT="870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Days to flower</a:t>
                      </a:r>
                    </a:p>
                  </a:txBody>
                  <a:tcPr marL="8705" marR="8705" marT="870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Emergence</a:t>
                      </a:r>
                    </a:p>
                  </a:txBody>
                  <a:tcPr marL="8705" marR="8705" marT="870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9560946"/>
                  </a:ext>
                </a:extLst>
              </a:tr>
              <a:tr h="263374">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Seed yield</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1" i="0" u="none" strike="noStrike">
                          <a:solidFill>
                            <a:srgbClr val="000000"/>
                          </a:solidFill>
                          <a:effectLst/>
                          <a:latin typeface="Arial Narrow" panose="020B0606020202030204" pitchFamily="34" charset="0"/>
                          <a:cs typeface="Arial" panose="020B0604020202020204" pitchFamily="34" charset="0"/>
                        </a:rPr>
                        <a:t>0.84***</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0.13n.s</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1" i="0" u="none" strike="noStrike">
                          <a:solidFill>
                            <a:srgbClr val="000000"/>
                          </a:solidFill>
                          <a:effectLst/>
                          <a:latin typeface="Arial Narrow" panose="020B0606020202030204" pitchFamily="34" charset="0"/>
                          <a:cs typeface="Arial" panose="020B0604020202020204" pitchFamily="34" charset="0"/>
                        </a:rPr>
                        <a:t>0.61***</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1" i="0" u="none" strike="noStrike">
                          <a:solidFill>
                            <a:srgbClr val="000000"/>
                          </a:solidFill>
                          <a:effectLst/>
                          <a:latin typeface="Arial Narrow" panose="020B0606020202030204" pitchFamily="34" charset="0"/>
                          <a:cs typeface="Arial" panose="020B0604020202020204" pitchFamily="34" charset="0"/>
                        </a:rPr>
                        <a:t>0.84***</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-0.25***</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0.21**</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0.65***</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0.07n.s</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0.24***</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-0.11n.s</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-0.05n.s</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-0.04n.s</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n.a</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0.00n.s</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0.02n.s</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0.03n.s</a:t>
                      </a:r>
                    </a:p>
                  </a:txBody>
                  <a:tcPr marL="8705" marR="8705" marT="8705"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91279431"/>
                  </a:ext>
                </a:extLst>
              </a:tr>
              <a:tr h="263374">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Seed number</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0.84***</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-0.39***</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0.77***</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0.97***</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-0.18**</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0.16*</a:t>
                      </a:r>
                    </a:p>
                  </a:txBody>
                  <a:tcPr marL="8705" marR="8705" marT="8705" marB="0" anchor="ctr">
                    <a:lnL>
                      <a:noFill/>
                    </a:lnL>
                    <a:lnR>
                      <a:noFill/>
                    </a:lnR>
                    <a:lnT>
                      <a:noFill/>
                    </a:lnT>
                    <a:lnB>
                      <a:noFill/>
                    </a:lnB>
                  </a:tcPr>
                </a:tc>
                <a:tc>
                  <a:txBody>
                    <a:bodyPr/>
                    <a:lstStyle/>
                    <a:p>
                      <a:pPr algn="ctr" rtl="0" fontAlgn="b"/>
                      <a:r>
                        <a:rPr lang="en-AU" sz="1000" b="1" i="0" u="none" strike="noStrike">
                          <a:solidFill>
                            <a:srgbClr val="000000"/>
                          </a:solidFill>
                          <a:effectLst/>
                          <a:latin typeface="Arial Narrow" panose="020B0606020202030204" pitchFamily="34" charset="0"/>
                          <a:cs typeface="Arial" panose="020B0604020202020204" pitchFamily="34" charset="0"/>
                        </a:rPr>
                        <a:t>0.53***</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-0.08n.s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0.21**</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-0.07n.s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-0.09n.s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-0.01n.s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n.a</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0.10n.s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0.07n.s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0.01n.s</a:t>
                      </a:r>
                    </a:p>
                  </a:txBody>
                  <a:tcPr marL="8705" marR="8705" marT="8705" marB="0" anchor="ctr">
                    <a:lnL>
                      <a:noFill/>
                    </a:lnL>
                    <a:lnR>
                      <a:noFill/>
                    </a:lnR>
                    <a:lnT>
                      <a:noFill/>
                    </a:lnT>
                    <a:lnB>
                      <a:noFill/>
                    </a:lnB>
                  </a:tcPr>
                </a:tc>
                <a:extLst>
                  <a:ext uri="{0D108BD9-81ED-4DB2-BD59-A6C34878D82A}">
                    <a16:rowId xmlns:a16="http://schemas.microsoft.com/office/drawing/2014/main" val="3260189291"/>
                  </a:ext>
                </a:extLst>
              </a:tr>
              <a:tr h="329216">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100-seed weight</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-0.03n.s</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-0.52</a:t>
                      </a:r>
                      <a:r>
                        <a:rPr lang="en-AU" sz="1000" b="0" i="0" u="none" strike="noStrike" dirty="0">
                          <a:solidFill>
                            <a:srgbClr val="000000"/>
                          </a:solidFill>
                          <a:effectLst/>
                          <a:latin typeface="Arial Narrow" panose="020B0606020202030204" pitchFamily="34" charset="0"/>
                          <a:cs typeface="Arial" panose="020B0604020202020204" pitchFamily="34" charset="0"/>
                        </a:rPr>
                        <a:t>***</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-0.36***</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-0.35***</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-0.09n.s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0.12n.s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0.08n.s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0.30***</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-0.01n.s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-0.07n.s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0.06n.s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-0.03n.s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n.a</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-0.23***</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-0.14*</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0.05n.s</a:t>
                      </a:r>
                    </a:p>
                  </a:txBody>
                  <a:tcPr marL="8705" marR="8705" marT="8705" marB="0" anchor="ctr">
                    <a:lnL>
                      <a:noFill/>
                    </a:lnL>
                    <a:lnR>
                      <a:noFill/>
                    </a:lnR>
                    <a:lnT>
                      <a:noFill/>
                    </a:lnT>
                    <a:lnB>
                      <a:noFill/>
                    </a:lnB>
                  </a:tcPr>
                </a:tc>
                <a:extLst>
                  <a:ext uri="{0D108BD9-81ED-4DB2-BD59-A6C34878D82A}">
                    <a16:rowId xmlns:a16="http://schemas.microsoft.com/office/drawing/2014/main" val="362364875"/>
                  </a:ext>
                </a:extLst>
              </a:tr>
              <a:tr h="263374">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Total pods</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0.75***</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0.88***</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-0.43</a:t>
                      </a:r>
                      <a:r>
                        <a:rPr lang="en-AU" sz="1000" b="0" i="0" u="none" strike="noStrike" dirty="0">
                          <a:solidFill>
                            <a:srgbClr val="000000"/>
                          </a:solidFill>
                          <a:effectLst/>
                          <a:latin typeface="Arial Narrow" panose="020B0606020202030204" pitchFamily="34" charset="0"/>
                          <a:cs typeface="Arial" panose="020B0604020202020204" pitchFamily="34" charset="0"/>
                        </a:rPr>
                        <a:t>***</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0.83***</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0.46***</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0.38***</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0.22***</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0.10n.s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0.27***</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-0.14*</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-0.18**</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-0.06n.s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n.a</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0.20**</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0.14*</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-0.04n.s</a:t>
                      </a:r>
                    </a:p>
                  </a:txBody>
                  <a:tcPr marL="8705" marR="8705" marT="8705" marB="0" anchor="ctr">
                    <a:lnL>
                      <a:noFill/>
                    </a:lnL>
                    <a:lnR>
                      <a:noFill/>
                    </a:lnR>
                    <a:lnT>
                      <a:noFill/>
                    </a:lnT>
                    <a:lnB>
                      <a:noFill/>
                    </a:lnB>
                  </a:tcPr>
                </a:tc>
                <a:extLst>
                  <a:ext uri="{0D108BD9-81ED-4DB2-BD59-A6C34878D82A}">
                    <a16:rowId xmlns:a16="http://schemas.microsoft.com/office/drawing/2014/main" val="2965603151"/>
                  </a:ext>
                </a:extLst>
              </a:tr>
              <a:tr h="263374">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Filled pods</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0.87***</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0.97***</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-0.42</a:t>
                      </a:r>
                      <a:r>
                        <a:rPr lang="en-AU" sz="1000" b="0" i="0" u="none" strike="noStrike" dirty="0">
                          <a:solidFill>
                            <a:srgbClr val="000000"/>
                          </a:solidFill>
                          <a:effectLst/>
                          <a:latin typeface="Arial Narrow" panose="020B0606020202030204" pitchFamily="34" charset="0"/>
                          <a:cs typeface="Arial" panose="020B0604020202020204" pitchFamily="34" charset="0"/>
                        </a:rPr>
                        <a:t>***</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0.93***</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-0.12n.s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0.21**</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0.51***</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-0.03n.s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0.24***</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-0.08n.s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-0.10n.s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-0.03n.s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n.a</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0.13n.s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0.09n.s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0.02n.s</a:t>
                      </a:r>
                    </a:p>
                  </a:txBody>
                  <a:tcPr marL="8705" marR="8705" marT="8705" marB="0" anchor="ctr">
                    <a:lnL>
                      <a:noFill/>
                    </a:lnL>
                    <a:lnR>
                      <a:noFill/>
                    </a:lnR>
                    <a:lnT>
                      <a:noFill/>
                    </a:lnT>
                    <a:lnB>
                      <a:noFill/>
                    </a:lnB>
                  </a:tcPr>
                </a:tc>
                <a:extLst>
                  <a:ext uri="{0D108BD9-81ED-4DB2-BD59-A6C34878D82A}">
                    <a16:rowId xmlns:a16="http://schemas.microsoft.com/office/drawing/2014/main" val="2170135285"/>
                  </a:ext>
                </a:extLst>
              </a:tr>
              <a:tr h="263374">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Empty pods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-0.09n.s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0.02n.s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-0.14*</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0.44***</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0.93</a:t>
                      </a:r>
                      <a:r>
                        <a:rPr lang="en-AU" sz="1000" b="0" i="0" u="none" strike="noStrike" dirty="0">
                          <a:solidFill>
                            <a:srgbClr val="000000"/>
                          </a:solidFill>
                          <a:effectLst/>
                          <a:latin typeface="Arial Narrow" panose="020B0606020202030204" pitchFamily="34" charset="0"/>
                          <a:cs typeface="Arial" panose="020B0604020202020204" pitchFamily="34" charset="0"/>
                        </a:rPr>
                        <a:t>***</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0.33***</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-0.42</a:t>
                      </a:r>
                      <a:r>
                        <a:rPr lang="en-AU" sz="1000" b="0" i="0" u="none" strike="noStrike" dirty="0">
                          <a:solidFill>
                            <a:srgbClr val="000000"/>
                          </a:solidFill>
                          <a:effectLst/>
                          <a:latin typeface="Arial Narrow" panose="020B0606020202030204" pitchFamily="34" charset="0"/>
                          <a:cs typeface="Arial" panose="020B0604020202020204" pitchFamily="34" charset="0"/>
                        </a:rPr>
                        <a:t>***</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0.23***</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0.10n.s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-0.11n.s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-0.16*</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-0.05n.s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n.a</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0.16*</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0.11n.s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-0.10n.s</a:t>
                      </a:r>
                    </a:p>
                  </a:txBody>
                  <a:tcPr marL="8705" marR="8705" marT="8705" marB="0" anchor="ctr">
                    <a:lnL>
                      <a:noFill/>
                    </a:lnL>
                    <a:lnR>
                      <a:noFill/>
                    </a:lnR>
                    <a:lnT>
                      <a:noFill/>
                    </a:lnT>
                    <a:lnB>
                      <a:noFill/>
                    </a:lnB>
                  </a:tcPr>
                </a:tc>
                <a:extLst>
                  <a:ext uri="{0D108BD9-81ED-4DB2-BD59-A6C34878D82A}">
                    <a16:rowId xmlns:a16="http://schemas.microsoft.com/office/drawing/2014/main" val="680150843"/>
                  </a:ext>
                </a:extLst>
              </a:tr>
              <a:tr h="263374">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Shoot biomass</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0.48***</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0.42</a:t>
                      </a:r>
                      <a:r>
                        <a:rPr lang="en-AU" sz="1000" b="0" i="0" u="none" strike="noStrike" dirty="0">
                          <a:solidFill>
                            <a:srgbClr val="000000"/>
                          </a:solidFill>
                          <a:effectLst/>
                          <a:latin typeface="Arial Narrow" panose="020B0606020202030204" pitchFamily="34" charset="0"/>
                          <a:cs typeface="Arial" panose="020B0604020202020204" pitchFamily="34" charset="0"/>
                        </a:rPr>
                        <a:t>***</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0.00n.s</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0.61***</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0.51***</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0.41***</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-0.50***</a:t>
                      </a:r>
                    </a:p>
                  </a:txBody>
                  <a:tcPr marL="8705" marR="8705" marT="8705" marB="0" anchor="ctr">
                    <a:lnL>
                      <a:noFill/>
                    </a:lnL>
                    <a:lnR>
                      <a:noFill/>
                    </a:lnR>
                    <a:lnT>
                      <a:noFill/>
                    </a:lnT>
                    <a:lnB>
                      <a:noFill/>
                    </a:lnB>
                  </a:tcPr>
                </a:tc>
                <a:tc>
                  <a:txBody>
                    <a:bodyPr/>
                    <a:lstStyle/>
                    <a:p>
                      <a:pPr algn="ctr" rtl="0" fontAlgn="b"/>
                      <a:r>
                        <a:rPr lang="en-AU" sz="1000" b="1" i="0" u="none" strike="noStrike">
                          <a:solidFill>
                            <a:srgbClr val="000000"/>
                          </a:solidFill>
                          <a:effectLst/>
                          <a:latin typeface="Arial Narrow" panose="020B0606020202030204" pitchFamily="34" charset="0"/>
                          <a:cs typeface="Arial" panose="020B0604020202020204" pitchFamily="34" charset="0"/>
                        </a:rPr>
                        <a:t>0.65***</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0.27***</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-0.26***</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-0.28***</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-0.12n.s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n.a</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0.38***</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0.41</a:t>
                      </a:r>
                      <a:r>
                        <a:rPr lang="en-AU" sz="1000" b="0" i="0" u="none" strike="noStrike" dirty="0">
                          <a:solidFill>
                            <a:srgbClr val="000000"/>
                          </a:solidFill>
                          <a:effectLst/>
                          <a:latin typeface="Arial Narrow" panose="020B0606020202030204" pitchFamily="34" charset="0"/>
                          <a:cs typeface="Arial" panose="020B0604020202020204" pitchFamily="34" charset="0"/>
                        </a:rPr>
                        <a:t>***</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0.01n.s</a:t>
                      </a:r>
                    </a:p>
                  </a:txBody>
                  <a:tcPr marL="8705" marR="8705" marT="8705" marB="0" anchor="ctr">
                    <a:lnL>
                      <a:noFill/>
                    </a:lnL>
                    <a:lnR>
                      <a:noFill/>
                    </a:lnR>
                    <a:lnT>
                      <a:noFill/>
                    </a:lnT>
                    <a:lnB>
                      <a:noFill/>
                    </a:lnB>
                  </a:tcPr>
                </a:tc>
                <a:extLst>
                  <a:ext uri="{0D108BD9-81ED-4DB2-BD59-A6C34878D82A}">
                    <a16:rowId xmlns:a16="http://schemas.microsoft.com/office/drawing/2014/main" val="446248353"/>
                  </a:ext>
                </a:extLst>
              </a:tr>
              <a:tr h="263374">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Harvest index</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0.58***</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0.46***</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-0.02n.s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0.20**</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0.41***</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-0.47</a:t>
                      </a:r>
                      <a:r>
                        <a:rPr lang="en-AU" sz="1000" b="0" i="0" u="none" strike="noStrike" dirty="0">
                          <a:solidFill>
                            <a:srgbClr val="000000"/>
                          </a:solidFill>
                          <a:effectLst/>
                          <a:latin typeface="Arial Narrow" panose="020B0606020202030204" pitchFamily="34" charset="0"/>
                          <a:cs typeface="Arial" panose="020B0604020202020204" pitchFamily="34" charset="0"/>
                        </a:rPr>
                        <a:t>***</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-0.38***</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-0.29***</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0.03n.s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0.07n.s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0.13n.s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0.03n.s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n.a</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-0.19n.s</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-0.21**</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0.00n.s</a:t>
                      </a:r>
                    </a:p>
                  </a:txBody>
                  <a:tcPr marL="8705" marR="8705" marT="8705" marB="0" anchor="ctr">
                    <a:lnL>
                      <a:noFill/>
                    </a:lnL>
                    <a:lnR>
                      <a:noFill/>
                    </a:lnR>
                    <a:lnT>
                      <a:noFill/>
                    </a:lnT>
                    <a:lnB>
                      <a:noFill/>
                    </a:lnB>
                  </a:tcPr>
                </a:tc>
                <a:extLst>
                  <a:ext uri="{0D108BD9-81ED-4DB2-BD59-A6C34878D82A}">
                    <a16:rowId xmlns:a16="http://schemas.microsoft.com/office/drawing/2014/main" val="2536749932"/>
                  </a:ext>
                </a:extLst>
              </a:tr>
              <a:tr h="263374">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Plant height</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0.03n.s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0.03n.s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0.21**</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0.20**</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0.11n.s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0.28***</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0.68***</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-0.41***</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0.25***</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-0.31***</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-0.25***</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-0.18**</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n.a</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0.38***</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0.40</a:t>
                      </a:r>
                      <a:r>
                        <a:rPr lang="en-AU" sz="1000" b="0" i="0" u="none" strike="noStrike" dirty="0">
                          <a:solidFill>
                            <a:srgbClr val="000000"/>
                          </a:solidFill>
                          <a:effectLst/>
                          <a:latin typeface="Arial Narrow" panose="020B0606020202030204" pitchFamily="34" charset="0"/>
                          <a:cs typeface="Arial" panose="020B0604020202020204" pitchFamily="34" charset="0"/>
                        </a:rPr>
                        <a:t>***</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0.10n.s</a:t>
                      </a:r>
                    </a:p>
                  </a:txBody>
                  <a:tcPr marL="8705" marR="8705" marT="8705" marB="0" anchor="ctr">
                    <a:lnL>
                      <a:noFill/>
                    </a:lnL>
                    <a:lnR>
                      <a:noFill/>
                    </a:lnR>
                    <a:lnT>
                      <a:noFill/>
                    </a:lnT>
                    <a:lnB>
                      <a:noFill/>
                    </a:lnB>
                  </a:tcPr>
                </a:tc>
                <a:extLst>
                  <a:ext uri="{0D108BD9-81ED-4DB2-BD59-A6C34878D82A}">
                    <a16:rowId xmlns:a16="http://schemas.microsoft.com/office/drawing/2014/main" val="1116915728"/>
                  </a:ext>
                </a:extLst>
              </a:tr>
              <a:tr h="263374">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Sodium (Na+)</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0.23***</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0.32***</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-0.25**</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0.30***</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0.31***</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0.04n.s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0.14*</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0.10n.s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-0.02n.s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-0.67***</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-0.56***</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-0.23***</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n.a</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0.30***</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0.34***</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0.04n.s</a:t>
                      </a:r>
                    </a:p>
                  </a:txBody>
                  <a:tcPr marL="8705" marR="8705" marT="8705" marB="0" anchor="ctr">
                    <a:lnL>
                      <a:noFill/>
                    </a:lnL>
                    <a:lnR>
                      <a:noFill/>
                    </a:lnR>
                    <a:lnT>
                      <a:noFill/>
                    </a:lnT>
                    <a:lnB>
                      <a:noFill/>
                    </a:lnB>
                  </a:tcPr>
                </a:tc>
                <a:extLst>
                  <a:ext uri="{0D108BD9-81ED-4DB2-BD59-A6C34878D82A}">
                    <a16:rowId xmlns:a16="http://schemas.microsoft.com/office/drawing/2014/main" val="509824453"/>
                  </a:ext>
                </a:extLst>
              </a:tr>
              <a:tr h="263374">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Potassium (K+)</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-0.11n.s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-0.16*</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0.10n.s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-0.24***</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-0.16*</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-0.27***</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-0.17*</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0.06n.s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-0.15n.s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-0.22**</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0.80***</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0.41</a:t>
                      </a:r>
                      <a:r>
                        <a:rPr lang="en-AU" sz="1000" b="0" i="0" u="none" strike="noStrike" dirty="0">
                          <a:solidFill>
                            <a:srgbClr val="000000"/>
                          </a:solidFill>
                          <a:effectLst/>
                          <a:latin typeface="Arial Narrow" panose="020B0606020202030204" pitchFamily="34" charset="0"/>
                          <a:cs typeface="Arial" panose="020B0604020202020204" pitchFamily="34" charset="0"/>
                        </a:rPr>
                        <a:t>***</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n.a</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-0.16*</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-0.18**</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-0.11n.s</a:t>
                      </a:r>
                    </a:p>
                  </a:txBody>
                  <a:tcPr marL="8705" marR="8705" marT="8705" marB="0" anchor="ctr">
                    <a:lnL>
                      <a:noFill/>
                    </a:lnL>
                    <a:lnR>
                      <a:noFill/>
                    </a:lnR>
                    <a:lnT>
                      <a:noFill/>
                    </a:lnT>
                    <a:lnB>
                      <a:noFill/>
                    </a:lnB>
                  </a:tcPr>
                </a:tc>
                <a:extLst>
                  <a:ext uri="{0D108BD9-81ED-4DB2-BD59-A6C34878D82A}">
                    <a16:rowId xmlns:a16="http://schemas.microsoft.com/office/drawing/2014/main" val="2449291108"/>
                  </a:ext>
                </a:extLst>
              </a:tr>
              <a:tr h="263374">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K:Na ratio</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-0.16*</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-0.22**</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0.13n.s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-0.29***</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-0.22***</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-0.25***</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-0.23***</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0.07n.s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-0.15*</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-0.58***</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0.86</a:t>
                      </a:r>
                      <a:r>
                        <a:rPr lang="en-AU" sz="1000" b="0" i="0" u="none" strike="noStrike" dirty="0">
                          <a:solidFill>
                            <a:srgbClr val="000000"/>
                          </a:solidFill>
                          <a:effectLst/>
                          <a:latin typeface="Arial Narrow" panose="020B0606020202030204" pitchFamily="34" charset="0"/>
                          <a:cs typeface="Arial" panose="020B0604020202020204" pitchFamily="34" charset="0"/>
                        </a:rPr>
                        <a:t>***</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0.19**</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n.a</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-0.26***</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-0.26***</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-0.08n.s</a:t>
                      </a:r>
                    </a:p>
                  </a:txBody>
                  <a:tcPr marL="8705" marR="8705" marT="8705" marB="0" anchor="ctr">
                    <a:lnL>
                      <a:noFill/>
                    </a:lnL>
                    <a:lnR>
                      <a:noFill/>
                    </a:lnR>
                    <a:lnT>
                      <a:noFill/>
                    </a:lnT>
                    <a:lnB>
                      <a:noFill/>
                    </a:lnB>
                  </a:tcPr>
                </a:tc>
                <a:extLst>
                  <a:ext uri="{0D108BD9-81ED-4DB2-BD59-A6C34878D82A}">
                    <a16:rowId xmlns:a16="http://schemas.microsoft.com/office/drawing/2014/main" val="2871489933"/>
                  </a:ext>
                </a:extLst>
              </a:tr>
              <a:tr h="263374">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Chloride (Cl-)</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-0.23***</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-0.19**</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-0.09n.s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-0.28***</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-0.22**</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0.21**</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-0.30***</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0.03n.s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-0.36***</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-0.26***</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0.20**</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0.32***</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n.a</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-0.20**</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-0.23***</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-0.08n.s</a:t>
                      </a:r>
                    </a:p>
                  </a:txBody>
                  <a:tcPr marL="8705" marR="8705" marT="8705" marB="0" anchor="ctr">
                    <a:lnL>
                      <a:noFill/>
                    </a:lnL>
                    <a:lnR>
                      <a:noFill/>
                    </a:lnR>
                    <a:lnT>
                      <a:noFill/>
                    </a:lnT>
                    <a:lnB>
                      <a:noFill/>
                    </a:lnB>
                  </a:tcPr>
                </a:tc>
                <a:extLst>
                  <a:ext uri="{0D108BD9-81ED-4DB2-BD59-A6C34878D82A}">
                    <a16:rowId xmlns:a16="http://schemas.microsoft.com/office/drawing/2014/main" val="3231468174"/>
                  </a:ext>
                </a:extLst>
              </a:tr>
              <a:tr h="263374">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Necrosis</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-0.40***</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-0.41***</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0.14*</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-0.46***</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-0.44***</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-0.17*</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-0.29***</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-0.18**</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-0.08n.s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-0.25***</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0.20**</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0.29***</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0.28***</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n.a</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n.a</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n.a</a:t>
                      </a:r>
                    </a:p>
                  </a:txBody>
                  <a:tcPr marL="8705" marR="8705" marT="8705" marB="0" anchor="ctr">
                    <a:lnL>
                      <a:noFill/>
                    </a:lnL>
                    <a:lnR>
                      <a:noFill/>
                    </a:lnR>
                    <a:lnT>
                      <a:noFill/>
                    </a:lnT>
                    <a:lnB>
                      <a:noFill/>
                    </a:lnB>
                  </a:tcPr>
                </a:tc>
                <a:extLst>
                  <a:ext uri="{0D108BD9-81ED-4DB2-BD59-A6C34878D82A}">
                    <a16:rowId xmlns:a16="http://schemas.microsoft.com/office/drawing/2014/main" val="3280812537"/>
                  </a:ext>
                </a:extLst>
              </a:tr>
              <a:tr h="263374">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Days to pod</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0.08n.s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0.20**</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-0.27***</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0.34***</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0.24***</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0.34***</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0.46</a:t>
                      </a:r>
                      <a:r>
                        <a:rPr lang="en-AU" sz="1000" b="0" i="0" u="none" strike="noStrike" dirty="0">
                          <a:solidFill>
                            <a:srgbClr val="000000"/>
                          </a:solidFill>
                          <a:effectLst/>
                          <a:latin typeface="Arial Narrow" panose="020B0606020202030204" pitchFamily="34" charset="0"/>
                          <a:cs typeface="Arial" panose="020B0604020202020204" pitchFamily="34" charset="0"/>
                        </a:rPr>
                        <a:t>***</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-0.36***</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0.39***</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0.34***</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-0.23***</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-0.35***</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-0.33***</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-0.11n.s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a:t>
                      </a:r>
                    </a:p>
                  </a:txBody>
                  <a:tcPr marL="8705" marR="8705" marT="8705" marB="0" anchor="ctr">
                    <a:lnL>
                      <a:noFill/>
                    </a:lnL>
                    <a:lnR>
                      <a:noFill/>
                    </a:lnR>
                    <a:lnT>
                      <a:noFill/>
                    </a:lnT>
                    <a:lnB>
                      <a:noFill/>
                    </a:lnB>
                  </a:tcPr>
                </a:tc>
                <a:tc>
                  <a:txBody>
                    <a:bodyPr/>
                    <a:lstStyle/>
                    <a:p>
                      <a:pPr algn="ctr" rtl="0" fontAlgn="b"/>
                      <a:r>
                        <a:rPr lang="en-AU" sz="1000" b="1" i="0" u="none" strike="noStrike">
                          <a:solidFill>
                            <a:srgbClr val="000000"/>
                          </a:solidFill>
                          <a:effectLst/>
                          <a:latin typeface="Arial Narrow" panose="020B0606020202030204" pitchFamily="34" charset="0"/>
                          <a:cs typeface="Arial" panose="020B0604020202020204" pitchFamily="34" charset="0"/>
                        </a:rPr>
                        <a:t>0.90***</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-0.06n.s</a:t>
                      </a:r>
                    </a:p>
                  </a:txBody>
                  <a:tcPr marL="8705" marR="8705" marT="8705" marB="0" anchor="ctr">
                    <a:lnL>
                      <a:noFill/>
                    </a:lnL>
                    <a:lnR>
                      <a:noFill/>
                    </a:lnR>
                    <a:lnT>
                      <a:noFill/>
                    </a:lnT>
                    <a:lnB>
                      <a:noFill/>
                    </a:lnB>
                  </a:tcPr>
                </a:tc>
                <a:extLst>
                  <a:ext uri="{0D108BD9-81ED-4DB2-BD59-A6C34878D82A}">
                    <a16:rowId xmlns:a16="http://schemas.microsoft.com/office/drawing/2014/main" val="3410589085"/>
                  </a:ext>
                </a:extLst>
              </a:tr>
              <a:tr h="263374">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Days to flower</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0.09n.s</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0.20**</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-0.22**</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0.35***</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0.24***</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0.36***</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0.49</a:t>
                      </a:r>
                      <a:r>
                        <a:rPr lang="en-AU" sz="1000" b="0" i="0" u="none" strike="noStrike" dirty="0">
                          <a:solidFill>
                            <a:srgbClr val="000000"/>
                          </a:solidFill>
                          <a:effectLst/>
                          <a:latin typeface="Arial Narrow" panose="020B0606020202030204" pitchFamily="34" charset="0"/>
                          <a:cs typeface="Arial" panose="020B0604020202020204" pitchFamily="34" charset="0"/>
                        </a:rPr>
                        <a:t>***</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-0.38***</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0.43</a:t>
                      </a:r>
                      <a:r>
                        <a:rPr lang="en-AU" sz="1000" b="0" i="0" u="none" strike="noStrike" dirty="0">
                          <a:solidFill>
                            <a:srgbClr val="000000"/>
                          </a:solidFill>
                          <a:effectLst/>
                          <a:latin typeface="Arial Narrow" panose="020B0606020202030204" pitchFamily="34" charset="0"/>
                          <a:cs typeface="Arial" panose="020B0604020202020204" pitchFamily="34" charset="0"/>
                        </a:rPr>
                        <a:t>***</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0.32***</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-0.25***</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-0.35***</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-0.41</a:t>
                      </a:r>
                      <a:r>
                        <a:rPr lang="en-AU" sz="1000" b="0" i="0" u="none" strike="noStrike" dirty="0">
                          <a:solidFill>
                            <a:srgbClr val="000000"/>
                          </a:solidFill>
                          <a:effectLst/>
                          <a:latin typeface="Arial Narrow" panose="020B0606020202030204" pitchFamily="34" charset="0"/>
                          <a:cs typeface="Arial" panose="020B0604020202020204" pitchFamily="34" charset="0"/>
                        </a:rPr>
                        <a:t>***</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-0.23***</a:t>
                      </a:r>
                    </a:p>
                  </a:txBody>
                  <a:tcPr marL="8705" marR="8705" marT="8705" marB="0" anchor="ctr">
                    <a:lnL>
                      <a:noFill/>
                    </a:lnL>
                    <a:lnR>
                      <a:noFill/>
                    </a:lnR>
                    <a:lnT>
                      <a:noFill/>
                    </a:lnT>
                    <a:lnB>
                      <a:noFill/>
                    </a:lnB>
                  </a:tcPr>
                </a:tc>
                <a:tc>
                  <a:txBody>
                    <a:bodyPr/>
                    <a:lstStyle/>
                    <a:p>
                      <a:pPr algn="ctr" rtl="0" fontAlgn="b"/>
                      <a:r>
                        <a:rPr lang="en-AU" sz="1000" b="1" i="0" u="none" strike="noStrike" dirty="0">
                          <a:solidFill>
                            <a:srgbClr val="000000"/>
                          </a:solidFill>
                          <a:effectLst/>
                          <a:latin typeface="Arial Narrow" panose="020B0606020202030204" pitchFamily="34" charset="0"/>
                          <a:cs typeface="Arial" panose="020B0604020202020204" pitchFamily="34" charset="0"/>
                        </a:rPr>
                        <a:t>0.89</a:t>
                      </a:r>
                      <a:r>
                        <a:rPr lang="en-AU" sz="1000" b="0" i="0" u="none" strike="noStrike" dirty="0">
                          <a:solidFill>
                            <a:srgbClr val="000000"/>
                          </a:solidFill>
                          <a:effectLst/>
                          <a:latin typeface="Arial Narrow" panose="020B0606020202030204" pitchFamily="34" charset="0"/>
                          <a:cs typeface="Arial" panose="020B0604020202020204" pitchFamily="34" charset="0"/>
                        </a:rPr>
                        <a:t>***</a:t>
                      </a:r>
                    </a:p>
                  </a:txBody>
                  <a:tcPr marL="8705" marR="8705" marT="8705" marB="0" anchor="ctr">
                    <a:lnL>
                      <a:noFill/>
                    </a:lnL>
                    <a:lnR>
                      <a:noFill/>
                    </a:lnR>
                    <a:lnT>
                      <a:noFill/>
                    </a:lnT>
                    <a:lnB>
                      <a:noFill/>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a:t>
                      </a:r>
                    </a:p>
                  </a:txBody>
                  <a:tcPr marL="8705" marR="8705" marT="8705" marB="0" anchor="ctr">
                    <a:lnL>
                      <a:noFill/>
                    </a:lnL>
                    <a:lnR>
                      <a:noFill/>
                    </a:lnR>
                    <a:lnT>
                      <a:noFill/>
                    </a:lnT>
                    <a:lnB>
                      <a:noFill/>
                    </a:lnB>
                  </a:tcPr>
                </a:tc>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-0.09n.s</a:t>
                      </a:r>
                    </a:p>
                  </a:txBody>
                  <a:tcPr marL="8705" marR="8705" marT="8705" marB="0" anchor="ctr">
                    <a:lnL>
                      <a:noFill/>
                    </a:lnL>
                    <a:lnR>
                      <a:noFill/>
                    </a:lnR>
                    <a:lnT>
                      <a:noFill/>
                    </a:lnT>
                    <a:lnB>
                      <a:noFill/>
                    </a:lnB>
                  </a:tcPr>
                </a:tc>
                <a:extLst>
                  <a:ext uri="{0D108BD9-81ED-4DB2-BD59-A6C34878D82A}">
                    <a16:rowId xmlns:a16="http://schemas.microsoft.com/office/drawing/2014/main" val="484696546"/>
                  </a:ext>
                </a:extLst>
              </a:tr>
              <a:tr h="263374">
                <a:tc>
                  <a:txBody>
                    <a:bodyPr/>
                    <a:lstStyle/>
                    <a:p>
                      <a:pPr algn="ctr" rtl="0" fontAlgn="b"/>
                      <a:r>
                        <a:rPr lang="en-AU" sz="1000" b="0" i="0" u="none" strike="noStrike">
                          <a:solidFill>
                            <a:srgbClr val="000000"/>
                          </a:solidFill>
                          <a:effectLst/>
                          <a:latin typeface="Arial Narrow" panose="020B0606020202030204" pitchFamily="34" charset="0"/>
                          <a:cs typeface="Arial" panose="020B0604020202020204" pitchFamily="34" charset="0"/>
                        </a:rPr>
                        <a:t>Emergence</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 -0.09n.s</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 -0.16*</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0.16 *</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-0.16*</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-0.14*</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 -0.09n.s</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 -0.06n.s</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-0.06n.s</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0.12n.s</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-0.15*</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0.07n.s </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0.10 n.s</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-0.10n.s</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0.12n.s </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 -0.06n.s</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 -0.07</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r>
                        <a:rPr lang="en-AU" sz="1000" b="0" i="0" u="none" strike="noStrike" dirty="0">
                          <a:solidFill>
                            <a:srgbClr val="000000"/>
                          </a:solidFill>
                          <a:effectLst/>
                          <a:latin typeface="Arial Narrow" panose="020B0606020202030204" pitchFamily="34" charset="0"/>
                          <a:cs typeface="Arial" panose="020B0604020202020204" pitchFamily="34" charset="0"/>
                        </a:rPr>
                        <a:t>1</a:t>
                      </a:r>
                    </a:p>
                  </a:txBody>
                  <a:tcPr marL="8705" marR="8705" marT="870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2782540"/>
                  </a:ext>
                </a:extLst>
              </a:tr>
            </a:tbl>
          </a:graphicData>
        </a:graphic>
      </p:graphicFrame>
    </p:spTree>
    <p:extLst>
      <p:ext uri="{BB962C8B-B14F-4D97-AF65-F5344CB8AC3E}">
        <p14:creationId xmlns:p14="http://schemas.microsoft.com/office/powerpoint/2010/main" val="22140140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78146</TotalTime>
  <Words>3257</Words>
  <Application>Microsoft Office PowerPoint</Application>
  <PresentationFormat>Widescreen</PresentationFormat>
  <Paragraphs>891</Paragraphs>
  <Slides>10</Slides>
  <Notes>10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0</vt:i4>
      </vt:variant>
      <vt:variant>
        <vt:lpstr>Slide Titles</vt:lpstr>
      </vt:variant>
      <vt:variant>
        <vt:i4>10</vt:i4>
      </vt:variant>
    </vt:vector>
  </HeadingPairs>
  <TitlesOfParts>
    <vt:vector size="16" baseType="lpstr">
      <vt:lpstr>Arial</vt:lpstr>
      <vt:lpstr>Arial Narrow</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PIRSA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Atieno, Judith (PIRSA-SARDI)</dc:creator>
  <cp:lastModifiedBy>Atieno, Judith (PIRSA-SARDI)</cp:lastModifiedBy>
  <cp:revision>533</cp:revision>
  <dcterms:created xsi:type="dcterms:W3CDTF">2020-03-12T00:50:36Z</dcterms:created>
  <dcterms:modified xsi:type="dcterms:W3CDTF">2021-04-20T02:19:48Z</dcterms:modified>
</cp:coreProperties>
</file>