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9" r:id="rId2"/>
    <p:sldId id="319" r:id="rId3"/>
    <p:sldId id="301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39F7"/>
    <a:srgbClr val="FFFFFF"/>
    <a:srgbClr val="FFF3FE"/>
    <a:srgbClr val="FEB0BB"/>
    <a:srgbClr val="FDDFE6"/>
    <a:srgbClr val="F3FAFF"/>
    <a:srgbClr val="FFB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41" autoAdjust="0"/>
    <p:restoredTop sz="91667" autoAdjust="0"/>
  </p:normalViewPr>
  <p:slideViewPr>
    <p:cSldViewPr>
      <p:cViewPr>
        <p:scale>
          <a:sx n="66" d="100"/>
          <a:sy n="66" d="100"/>
        </p:scale>
        <p:origin x="2362" y="1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2021-3-27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60735" y="1143000"/>
            <a:ext cx="2136531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360613" y="1143000"/>
            <a:ext cx="213677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Log2 FC(m6A methylation)</a:t>
            </a:r>
          </a:p>
          <a:p>
            <a:r>
              <a:rPr lang="en-US" altLang="zh-CN" dirty="0"/>
              <a:t>Log2 FC(RNA expression)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2021-3-27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2021-3-27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2021-3-27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2021-3-27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2021-3-27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2021-3-27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2021-3-27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2021-3-27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2021-3-27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2021-3-27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2021-3-27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2021-3-27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9" Type="http://schemas.openxmlformats.org/officeDocument/2006/relationships/image" Target="../media/image38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34" Type="http://schemas.openxmlformats.org/officeDocument/2006/relationships/image" Target="../media/image33.png"/><Relationship Id="rId42" Type="http://schemas.openxmlformats.org/officeDocument/2006/relationships/image" Target="../media/image41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38" Type="http://schemas.openxmlformats.org/officeDocument/2006/relationships/image" Target="../media/image37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41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37" Type="http://schemas.openxmlformats.org/officeDocument/2006/relationships/image" Target="../media/image36.png"/><Relationship Id="rId40" Type="http://schemas.openxmlformats.org/officeDocument/2006/relationships/image" Target="../media/image39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emf"/><Relationship Id="rId13" Type="http://schemas.openxmlformats.org/officeDocument/2006/relationships/image" Target="../media/image51.emf"/><Relationship Id="rId18" Type="http://schemas.openxmlformats.org/officeDocument/2006/relationships/image" Target="../media/image54.emf"/><Relationship Id="rId26" Type="http://schemas.openxmlformats.org/officeDocument/2006/relationships/image" Target="../media/image61.jpeg"/><Relationship Id="rId3" Type="http://schemas.openxmlformats.org/officeDocument/2006/relationships/image" Target="../media/image43.emf"/><Relationship Id="rId21" Type="http://schemas.openxmlformats.org/officeDocument/2006/relationships/image" Target="../media/image57.jpeg"/><Relationship Id="rId7" Type="http://schemas.openxmlformats.org/officeDocument/2006/relationships/image" Target="../media/image46.emf"/><Relationship Id="rId12" Type="http://schemas.openxmlformats.org/officeDocument/2006/relationships/oleObject" Target="../embeddings/oleObject2.bin"/><Relationship Id="rId17" Type="http://schemas.openxmlformats.org/officeDocument/2006/relationships/oleObject" Target="../embeddings/oleObject4.bin"/><Relationship Id="rId25" Type="http://schemas.openxmlformats.org/officeDocument/2006/relationships/image" Target="../media/image60.jpeg"/><Relationship Id="rId2" Type="http://schemas.openxmlformats.org/officeDocument/2006/relationships/image" Target="../media/image42.emf"/><Relationship Id="rId16" Type="http://schemas.openxmlformats.org/officeDocument/2006/relationships/image" Target="../media/image53.emf"/><Relationship Id="rId20" Type="http://schemas.openxmlformats.org/officeDocument/2006/relationships/image" Target="../media/image56.jpeg"/><Relationship Id="rId29" Type="http://schemas.openxmlformats.org/officeDocument/2006/relationships/oleObject" Target="../embeddings/oleObject6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50.emf"/><Relationship Id="rId24" Type="http://schemas.openxmlformats.org/officeDocument/2006/relationships/image" Target="../media/image59.emf"/><Relationship Id="rId5" Type="http://schemas.openxmlformats.org/officeDocument/2006/relationships/image" Target="../media/image45.emf"/><Relationship Id="rId15" Type="http://schemas.openxmlformats.org/officeDocument/2006/relationships/oleObject" Target="../embeddings/oleObject3.bin"/><Relationship Id="rId23" Type="http://schemas.openxmlformats.org/officeDocument/2006/relationships/oleObject" Target="../embeddings/oleObject5.bin"/><Relationship Id="rId28" Type="http://schemas.openxmlformats.org/officeDocument/2006/relationships/image" Target="../media/image63.jpeg"/><Relationship Id="rId10" Type="http://schemas.openxmlformats.org/officeDocument/2006/relationships/image" Target="../media/image49.emf"/><Relationship Id="rId19" Type="http://schemas.openxmlformats.org/officeDocument/2006/relationships/image" Target="../media/image55.jpeg"/><Relationship Id="rId31" Type="http://schemas.openxmlformats.org/officeDocument/2006/relationships/image" Target="../media/image65.emf"/><Relationship Id="rId4" Type="http://schemas.openxmlformats.org/officeDocument/2006/relationships/image" Target="../media/image44.emf"/><Relationship Id="rId9" Type="http://schemas.openxmlformats.org/officeDocument/2006/relationships/image" Target="../media/image48.emf"/><Relationship Id="rId14" Type="http://schemas.openxmlformats.org/officeDocument/2006/relationships/image" Target="../media/image52.emf"/><Relationship Id="rId22" Type="http://schemas.openxmlformats.org/officeDocument/2006/relationships/image" Target="../media/image58.jpeg"/><Relationship Id="rId27" Type="http://schemas.openxmlformats.org/officeDocument/2006/relationships/image" Target="../media/image62.jpeg"/><Relationship Id="rId30" Type="http://schemas.openxmlformats.org/officeDocument/2006/relationships/image" Target="../media/image64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tiff"/><Relationship Id="rId3" Type="http://schemas.openxmlformats.org/officeDocument/2006/relationships/image" Target="../media/image66.tiff"/><Relationship Id="rId7" Type="http://schemas.openxmlformats.org/officeDocument/2006/relationships/image" Target="../media/image70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tiff"/><Relationship Id="rId5" Type="http://schemas.openxmlformats.org/officeDocument/2006/relationships/image" Target="../media/image68.tiff"/><Relationship Id="rId4" Type="http://schemas.openxmlformats.org/officeDocument/2006/relationships/image" Target="../media/image6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1590" y="367030"/>
            <a:ext cx="6646545" cy="8139430"/>
            <a:chOff x="34" y="578"/>
            <a:chExt cx="10467" cy="12818"/>
          </a:xfrm>
        </p:grpSpPr>
        <p:grpSp>
          <p:nvGrpSpPr>
            <p:cNvPr id="81" name="组合 80"/>
            <p:cNvGrpSpPr/>
            <p:nvPr/>
          </p:nvGrpSpPr>
          <p:grpSpPr>
            <a:xfrm>
              <a:off x="288" y="891"/>
              <a:ext cx="10212" cy="3023"/>
              <a:chOff x="236" y="4739"/>
              <a:chExt cx="10212" cy="3023"/>
            </a:xfrm>
          </p:grpSpPr>
          <p:grpSp>
            <p:nvGrpSpPr>
              <p:cNvPr id="9" name="组合 8"/>
              <p:cNvGrpSpPr/>
              <p:nvPr/>
            </p:nvGrpSpPr>
            <p:grpSpPr>
              <a:xfrm>
                <a:off x="686" y="4739"/>
                <a:ext cx="9762" cy="1512"/>
                <a:chOff x="507" y="4563"/>
                <a:chExt cx="10006" cy="1580"/>
              </a:xfrm>
            </p:grpSpPr>
            <p:pic>
              <p:nvPicPr>
                <p:cNvPr id="47" name="图片 46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9433" y="4566"/>
                  <a:ext cx="1080" cy="1576"/>
                </a:xfrm>
                <a:prstGeom prst="rect">
                  <a:avLst/>
                </a:prstGeom>
              </p:spPr>
            </p:pic>
            <p:pic>
              <p:nvPicPr>
                <p:cNvPr id="46" name="图片 45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8448" y="4569"/>
                  <a:ext cx="1080" cy="1573"/>
                </a:xfrm>
                <a:prstGeom prst="rect">
                  <a:avLst/>
                </a:prstGeom>
              </p:spPr>
            </p:pic>
            <p:pic>
              <p:nvPicPr>
                <p:cNvPr id="43" name="图片 42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450" y="4569"/>
                  <a:ext cx="1080" cy="1574"/>
                </a:xfrm>
                <a:prstGeom prst="rect">
                  <a:avLst/>
                </a:prstGeom>
              </p:spPr>
            </p:pic>
            <p:pic>
              <p:nvPicPr>
                <p:cNvPr id="34" name="图片 33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464" y="4569"/>
                  <a:ext cx="1080" cy="1574"/>
                </a:xfrm>
                <a:prstGeom prst="rect">
                  <a:avLst/>
                </a:prstGeom>
              </p:spPr>
            </p:pic>
            <p:pic>
              <p:nvPicPr>
                <p:cNvPr id="33" name="图片 32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5469" y="4569"/>
                  <a:ext cx="1080" cy="1574"/>
                </a:xfrm>
                <a:prstGeom prst="rect">
                  <a:avLst/>
                </a:prstGeom>
              </p:spPr>
            </p:pic>
            <p:pic>
              <p:nvPicPr>
                <p:cNvPr id="20" name="图片 19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4480" y="4567"/>
                  <a:ext cx="1080" cy="1575"/>
                </a:xfrm>
                <a:prstGeom prst="rect">
                  <a:avLst/>
                </a:prstGeom>
              </p:spPr>
            </p:pic>
            <p:pic>
              <p:nvPicPr>
                <p:cNvPr id="18" name="图片 17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497" y="4567"/>
                  <a:ext cx="1080" cy="1576"/>
                </a:xfrm>
                <a:prstGeom prst="rect">
                  <a:avLst/>
                </a:prstGeom>
              </p:spPr>
            </p:pic>
            <p:pic>
              <p:nvPicPr>
                <p:cNvPr id="12" name="图片 11"/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516" y="4567"/>
                  <a:ext cx="1080" cy="1575"/>
                </a:xfrm>
                <a:prstGeom prst="rect">
                  <a:avLst/>
                </a:prstGeom>
              </p:spPr>
            </p:pic>
            <p:pic>
              <p:nvPicPr>
                <p:cNvPr id="10" name="图片 9"/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1510" y="4563"/>
                  <a:ext cx="1079" cy="1579"/>
                </a:xfrm>
                <a:prstGeom prst="rect">
                  <a:avLst/>
                </a:prstGeom>
              </p:spPr>
            </p:pic>
            <p:pic>
              <p:nvPicPr>
                <p:cNvPr id="7" name="图片 6"/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507" y="4563"/>
                  <a:ext cx="1080" cy="1580"/>
                </a:xfrm>
                <a:prstGeom prst="rect">
                  <a:avLst/>
                </a:prstGeom>
              </p:spPr>
            </p:pic>
          </p:grpSp>
          <p:grpSp>
            <p:nvGrpSpPr>
              <p:cNvPr id="75" name="组合 74"/>
              <p:cNvGrpSpPr/>
              <p:nvPr/>
            </p:nvGrpSpPr>
            <p:grpSpPr>
              <a:xfrm>
                <a:off x="685" y="6254"/>
                <a:ext cx="9763" cy="1508"/>
                <a:chOff x="488" y="6108"/>
                <a:chExt cx="10837" cy="1476"/>
              </a:xfrm>
            </p:grpSpPr>
            <p:grpSp>
              <p:nvGrpSpPr>
                <p:cNvPr id="72" name="组合 71"/>
                <p:cNvGrpSpPr/>
                <p:nvPr/>
              </p:nvGrpSpPr>
              <p:grpSpPr>
                <a:xfrm>
                  <a:off x="5853" y="6108"/>
                  <a:ext cx="5473" cy="1473"/>
                  <a:chOff x="4778" y="6109"/>
                  <a:chExt cx="5473" cy="1473"/>
                </a:xfrm>
              </p:grpSpPr>
              <p:pic>
                <p:nvPicPr>
                  <p:cNvPr id="68" name="图片 67"/>
                  <p:cNvPicPr preferRelativeResize="0"/>
                  <p:nvPr/>
                </p:nvPicPr>
                <p:blipFill>
                  <a:blip r:embed="rId12"/>
                  <a:stretch>
                    <a:fillRect/>
                  </a:stretch>
                </p:blipFill>
                <p:spPr>
                  <a:xfrm>
                    <a:off x="9083" y="6109"/>
                    <a:ext cx="1168" cy="1473"/>
                  </a:xfrm>
                  <a:prstGeom prst="rect">
                    <a:avLst/>
                  </a:prstGeom>
                </p:spPr>
              </p:pic>
              <p:pic>
                <p:nvPicPr>
                  <p:cNvPr id="67" name="图片 66"/>
                  <p:cNvPicPr preferRelativeResize="0"/>
                  <p:nvPr/>
                </p:nvPicPr>
                <p:blipFill>
                  <a:blip r:embed="rId13"/>
                  <a:stretch>
                    <a:fillRect/>
                  </a:stretch>
                </p:blipFill>
                <p:spPr>
                  <a:xfrm>
                    <a:off x="7997" y="6110"/>
                    <a:ext cx="1168" cy="1473"/>
                  </a:xfrm>
                  <a:prstGeom prst="rect">
                    <a:avLst/>
                  </a:prstGeom>
                </p:spPr>
              </p:pic>
              <p:pic>
                <p:nvPicPr>
                  <p:cNvPr id="64" name="图片 63"/>
                  <p:cNvPicPr preferRelativeResize="0"/>
                  <p:nvPr/>
                </p:nvPicPr>
                <p:blipFill>
                  <a:blip r:embed="rId14"/>
                  <a:stretch>
                    <a:fillRect/>
                  </a:stretch>
                </p:blipFill>
                <p:spPr>
                  <a:xfrm>
                    <a:off x="6943" y="6109"/>
                    <a:ext cx="1168" cy="1473"/>
                  </a:xfrm>
                  <a:prstGeom prst="rect">
                    <a:avLst/>
                  </a:prstGeom>
                </p:spPr>
              </p:pic>
              <p:pic>
                <p:nvPicPr>
                  <p:cNvPr id="63" name="图片 62"/>
                  <p:cNvPicPr preferRelativeResize="0"/>
                  <p:nvPr/>
                </p:nvPicPr>
                <p:blipFill>
                  <a:blip r:embed="rId15"/>
                  <a:stretch>
                    <a:fillRect/>
                  </a:stretch>
                </p:blipFill>
                <p:spPr>
                  <a:xfrm>
                    <a:off x="5863" y="6109"/>
                    <a:ext cx="1168" cy="1473"/>
                  </a:xfrm>
                  <a:prstGeom prst="rect">
                    <a:avLst/>
                  </a:prstGeom>
                </p:spPr>
              </p:pic>
              <p:pic>
                <p:nvPicPr>
                  <p:cNvPr id="62" name="图片 61"/>
                  <p:cNvPicPr preferRelativeResize="0"/>
                  <p:nvPr/>
                </p:nvPicPr>
                <p:blipFill>
                  <a:blip r:embed="rId16"/>
                  <a:stretch>
                    <a:fillRect/>
                  </a:stretch>
                </p:blipFill>
                <p:spPr>
                  <a:xfrm>
                    <a:off x="4778" y="6110"/>
                    <a:ext cx="1168" cy="1473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74" name="图片 73"/>
                <p:cNvPicPr preferRelativeResize="0"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4782" y="6110"/>
                  <a:ext cx="1168" cy="1474"/>
                </a:xfrm>
                <a:prstGeom prst="rect">
                  <a:avLst/>
                </a:prstGeom>
              </p:spPr>
            </p:pic>
            <p:grpSp>
              <p:nvGrpSpPr>
                <p:cNvPr id="71" name="组合 70"/>
                <p:cNvGrpSpPr/>
                <p:nvPr/>
              </p:nvGrpSpPr>
              <p:grpSpPr>
                <a:xfrm>
                  <a:off x="488" y="6109"/>
                  <a:ext cx="4396" cy="1474"/>
                  <a:chOff x="488" y="6109"/>
                  <a:chExt cx="4396" cy="1474"/>
                </a:xfrm>
              </p:grpSpPr>
              <p:pic>
                <p:nvPicPr>
                  <p:cNvPr id="60" name="图片 59"/>
                  <p:cNvPicPr preferRelativeResize="0"/>
                  <p:nvPr/>
                </p:nvPicPr>
                <p:blipFill>
                  <a:blip r:embed="rId18"/>
                  <a:stretch>
                    <a:fillRect/>
                  </a:stretch>
                </p:blipFill>
                <p:spPr>
                  <a:xfrm>
                    <a:off x="3716" y="6110"/>
                    <a:ext cx="1168" cy="1473"/>
                  </a:xfrm>
                  <a:prstGeom prst="rect">
                    <a:avLst/>
                  </a:prstGeom>
                </p:spPr>
              </p:pic>
              <p:pic>
                <p:nvPicPr>
                  <p:cNvPr id="59" name="图片 58"/>
                  <p:cNvPicPr preferRelativeResize="0"/>
                  <p:nvPr/>
                </p:nvPicPr>
                <p:blipFill>
                  <a:blip r:embed="rId19"/>
                  <a:stretch>
                    <a:fillRect/>
                  </a:stretch>
                </p:blipFill>
                <p:spPr>
                  <a:xfrm>
                    <a:off x="2645" y="6110"/>
                    <a:ext cx="1168" cy="1473"/>
                  </a:xfrm>
                  <a:prstGeom prst="rect">
                    <a:avLst/>
                  </a:prstGeom>
                </p:spPr>
              </p:pic>
              <p:pic>
                <p:nvPicPr>
                  <p:cNvPr id="57" name="图片 56"/>
                  <p:cNvPicPr/>
                  <p:nvPr/>
                </p:nvPicPr>
                <p:blipFill>
                  <a:blip r:embed="rId20"/>
                  <a:stretch>
                    <a:fillRect/>
                  </a:stretch>
                </p:blipFill>
                <p:spPr>
                  <a:xfrm>
                    <a:off x="1576" y="6110"/>
                    <a:ext cx="1168" cy="1473"/>
                  </a:xfrm>
                  <a:prstGeom prst="rect">
                    <a:avLst/>
                  </a:prstGeom>
                </p:spPr>
              </p:pic>
              <p:pic>
                <p:nvPicPr>
                  <p:cNvPr id="53" name="图片 52"/>
                  <p:cNvPicPr>
                    <a:picLocks noChangeAspect="1"/>
                  </p:cNvPicPr>
                  <p:nvPr/>
                </p:nvPicPr>
                <p:blipFill>
                  <a:blip r:embed="rId21"/>
                  <a:stretch>
                    <a:fillRect/>
                  </a:stretch>
                </p:blipFill>
                <p:spPr>
                  <a:xfrm>
                    <a:off x="488" y="6109"/>
                    <a:ext cx="1168" cy="1474"/>
                  </a:xfrm>
                  <a:prstGeom prst="rect">
                    <a:avLst/>
                  </a:prstGeom>
                </p:spPr>
              </p:pic>
            </p:grpSp>
          </p:grpSp>
          <p:sp>
            <p:nvSpPr>
              <p:cNvPr id="78" name="文本框 77"/>
              <p:cNvSpPr txBox="1"/>
              <p:nvPr/>
            </p:nvSpPr>
            <p:spPr>
              <a:xfrm rot="10800000">
                <a:off x="236" y="5002"/>
                <a:ext cx="530" cy="897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en-US" altLang="zh-CN" sz="1000">
                    <a:latin typeface="Arial" panose="020B0604020202020204" pitchFamily="34" charset="0"/>
                    <a:cs typeface="Arial" panose="020B0604020202020204" pitchFamily="34" charset="0"/>
                  </a:rPr>
                  <a:t>TCGA</a:t>
                </a:r>
              </a:p>
            </p:txBody>
          </p:sp>
          <p:sp>
            <p:nvSpPr>
              <p:cNvPr id="79" name="文本框 78"/>
              <p:cNvSpPr txBox="1"/>
              <p:nvPr/>
            </p:nvSpPr>
            <p:spPr>
              <a:xfrm rot="10800000">
                <a:off x="236" y="6300"/>
                <a:ext cx="530" cy="1131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en-US" altLang="zh-CN" sz="1000">
                    <a:latin typeface="Arial" panose="020B0604020202020204" pitchFamily="34" charset="0"/>
                    <a:cs typeface="Arial" panose="020B0604020202020204" pitchFamily="34" charset="0"/>
                  </a:rPr>
                  <a:t>CHOICE</a:t>
                </a:r>
              </a:p>
            </p:txBody>
          </p:sp>
        </p:grpSp>
        <p:grpSp>
          <p:nvGrpSpPr>
            <p:cNvPr id="85" name="组合 84"/>
            <p:cNvGrpSpPr/>
            <p:nvPr/>
          </p:nvGrpSpPr>
          <p:grpSpPr>
            <a:xfrm>
              <a:off x="283" y="3931"/>
              <a:ext cx="9234" cy="3016"/>
              <a:chOff x="554" y="8717"/>
              <a:chExt cx="9686" cy="3691"/>
            </a:xfrm>
          </p:grpSpPr>
          <p:grpSp>
            <p:nvGrpSpPr>
              <p:cNvPr id="51" name="组合 50"/>
              <p:cNvGrpSpPr/>
              <p:nvPr/>
            </p:nvGrpSpPr>
            <p:grpSpPr>
              <a:xfrm>
                <a:off x="1024" y="8717"/>
                <a:ext cx="9216" cy="1847"/>
                <a:chOff x="1024" y="8717"/>
                <a:chExt cx="9226" cy="1847"/>
              </a:xfrm>
            </p:grpSpPr>
            <p:pic>
              <p:nvPicPr>
                <p:cNvPr id="48" name="图片 47"/>
                <p:cNvPicPr>
                  <a:picLocks noChangeAspect="1"/>
                </p:cNvPicPr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9016" y="8720"/>
                  <a:ext cx="1235" cy="1843"/>
                </a:xfrm>
                <a:prstGeom prst="rect">
                  <a:avLst/>
                </a:prstGeom>
              </p:spPr>
            </p:pic>
            <p:pic>
              <p:nvPicPr>
                <p:cNvPr id="45" name="图片 44"/>
                <p:cNvPicPr>
                  <a:picLocks noChangeAspect="1"/>
                </p:cNvPicPr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7876" y="8719"/>
                  <a:ext cx="1235" cy="1844"/>
                </a:xfrm>
                <a:prstGeom prst="rect">
                  <a:avLst/>
                </a:prstGeom>
              </p:spPr>
            </p:pic>
            <p:pic>
              <p:nvPicPr>
                <p:cNvPr id="44" name="图片 43"/>
                <p:cNvPicPr>
                  <a:picLocks noChangeAspect="1"/>
                </p:cNvPicPr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6738" y="8717"/>
                  <a:ext cx="1235" cy="1843"/>
                </a:xfrm>
                <a:prstGeom prst="rect">
                  <a:avLst/>
                </a:prstGeom>
              </p:spPr>
            </p:pic>
            <p:pic>
              <p:nvPicPr>
                <p:cNvPr id="27" name="图片 26"/>
                <p:cNvPicPr>
                  <a:picLocks noChangeAspect="1"/>
                </p:cNvPicPr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5600" y="8718"/>
                  <a:ext cx="1234" cy="1843"/>
                </a:xfrm>
                <a:prstGeom prst="rect">
                  <a:avLst/>
                </a:prstGeom>
              </p:spPr>
            </p:pic>
            <p:pic>
              <p:nvPicPr>
                <p:cNvPr id="50" name="图片 49"/>
                <p:cNvPicPr>
                  <a:picLocks noChangeAspect="1"/>
                </p:cNvPicPr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4460" y="8720"/>
                  <a:ext cx="1235" cy="1845"/>
                </a:xfrm>
                <a:prstGeom prst="rect">
                  <a:avLst/>
                </a:prstGeom>
              </p:spPr>
            </p:pic>
            <p:pic>
              <p:nvPicPr>
                <p:cNvPr id="49" name="图片 48"/>
                <p:cNvPicPr>
                  <a:picLocks noChangeAspect="1"/>
                </p:cNvPicPr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3315" y="8718"/>
                  <a:ext cx="1235" cy="1844"/>
                </a:xfrm>
                <a:prstGeom prst="rect">
                  <a:avLst/>
                </a:prstGeom>
              </p:spPr>
            </p:pic>
            <p:pic>
              <p:nvPicPr>
                <p:cNvPr id="17" name="图片 16"/>
                <p:cNvPicPr>
                  <a:picLocks noChangeAspect="1"/>
                </p:cNvPicPr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2171" y="8718"/>
                  <a:ext cx="1235" cy="1844"/>
                </a:xfrm>
                <a:prstGeom prst="rect">
                  <a:avLst/>
                </a:prstGeom>
              </p:spPr>
            </p:pic>
            <p:pic>
              <p:nvPicPr>
                <p:cNvPr id="11" name="图片 10"/>
                <p:cNvPicPr>
                  <a:picLocks noChangeAspect="1"/>
                </p:cNvPicPr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1024" y="8717"/>
                  <a:ext cx="1235" cy="1844"/>
                </a:xfrm>
                <a:prstGeom prst="rect">
                  <a:avLst/>
                </a:prstGeom>
              </p:spPr>
            </p:pic>
          </p:grpSp>
          <p:grpSp>
            <p:nvGrpSpPr>
              <p:cNvPr id="82" name="组合 81"/>
              <p:cNvGrpSpPr/>
              <p:nvPr/>
            </p:nvGrpSpPr>
            <p:grpSpPr>
              <a:xfrm>
                <a:off x="1024" y="10562"/>
                <a:ext cx="9216" cy="1846"/>
                <a:chOff x="1024" y="10758"/>
                <a:chExt cx="9216" cy="1846"/>
              </a:xfrm>
            </p:grpSpPr>
            <p:pic>
              <p:nvPicPr>
                <p:cNvPr id="69" name="图片 68"/>
                <p:cNvPicPr preferRelativeResize="0"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9004" y="10760"/>
                  <a:ext cx="1236" cy="1843"/>
                </a:xfrm>
                <a:prstGeom prst="rect">
                  <a:avLst/>
                </a:prstGeom>
              </p:spPr>
            </p:pic>
            <p:pic>
              <p:nvPicPr>
                <p:cNvPr id="66" name="图片 65"/>
                <p:cNvPicPr preferRelativeResize="0"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7860" y="10760"/>
                  <a:ext cx="1236" cy="1843"/>
                </a:xfrm>
                <a:prstGeom prst="rect">
                  <a:avLst/>
                </a:prstGeom>
              </p:spPr>
            </p:pic>
            <p:pic>
              <p:nvPicPr>
                <p:cNvPr id="65" name="图片 64"/>
                <p:cNvPicPr preferRelativeResize="0"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6713" y="10761"/>
                  <a:ext cx="1236" cy="1843"/>
                </a:xfrm>
                <a:prstGeom prst="rect">
                  <a:avLst/>
                </a:prstGeom>
              </p:spPr>
            </p:pic>
            <p:pic>
              <p:nvPicPr>
                <p:cNvPr id="61" name="图片 60"/>
                <p:cNvPicPr preferRelativeResize="0"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5565" y="10760"/>
                  <a:ext cx="1236" cy="1843"/>
                </a:xfrm>
                <a:prstGeom prst="rect">
                  <a:avLst/>
                </a:prstGeom>
              </p:spPr>
            </p:pic>
            <p:pic>
              <p:nvPicPr>
                <p:cNvPr id="52" name="图片 51"/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4417" y="10758"/>
                  <a:ext cx="1236" cy="1843"/>
                </a:xfrm>
                <a:prstGeom prst="rect">
                  <a:avLst/>
                </a:prstGeom>
              </p:spPr>
            </p:pic>
            <p:pic>
              <p:nvPicPr>
                <p:cNvPr id="56" name="图片 55"/>
                <p:cNvPicPr>
                  <a:picLocks noChangeAspect="1"/>
                </p:cNvPicPr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3272" y="10760"/>
                  <a:ext cx="1235" cy="1845"/>
                </a:xfrm>
                <a:prstGeom prst="rect">
                  <a:avLst/>
                </a:prstGeom>
              </p:spPr>
            </p:pic>
            <p:pic>
              <p:nvPicPr>
                <p:cNvPr id="55" name="图片 54"/>
                <p:cNvPicPr>
                  <a:picLocks noChangeAspect="1"/>
                </p:cNvPicPr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2125" y="10758"/>
                  <a:ext cx="1235" cy="1845"/>
                </a:xfrm>
                <a:prstGeom prst="rect">
                  <a:avLst/>
                </a:prstGeom>
              </p:spPr>
            </p:pic>
            <p:pic>
              <p:nvPicPr>
                <p:cNvPr id="54" name="图片 53"/>
                <p:cNvPicPr>
                  <a:picLocks noChangeAspect="1"/>
                </p:cNvPicPr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1024" y="10760"/>
                  <a:ext cx="1235" cy="1843"/>
                </a:xfrm>
                <a:prstGeom prst="rect">
                  <a:avLst/>
                </a:prstGeom>
              </p:spPr>
            </p:pic>
          </p:grpSp>
          <p:sp>
            <p:nvSpPr>
              <p:cNvPr id="83" name="文本框 82"/>
              <p:cNvSpPr txBox="1"/>
              <p:nvPr/>
            </p:nvSpPr>
            <p:spPr>
              <a:xfrm rot="10800000">
                <a:off x="554" y="9391"/>
                <a:ext cx="556" cy="897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en-US" altLang="zh-CN" sz="1000">
                    <a:latin typeface="Arial" panose="020B0604020202020204" pitchFamily="34" charset="0"/>
                    <a:cs typeface="Arial" panose="020B0604020202020204" pitchFamily="34" charset="0"/>
                  </a:rPr>
                  <a:t>TCGA</a:t>
                </a:r>
              </a:p>
            </p:txBody>
          </p:sp>
          <p:sp>
            <p:nvSpPr>
              <p:cNvPr id="84" name="文本框 83"/>
              <p:cNvSpPr txBox="1"/>
              <p:nvPr/>
            </p:nvSpPr>
            <p:spPr>
              <a:xfrm rot="10800000">
                <a:off x="554" y="10825"/>
                <a:ext cx="556" cy="1131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en-US" altLang="zh-CN" sz="1000">
                    <a:latin typeface="Arial" panose="020B0604020202020204" pitchFamily="34" charset="0"/>
                    <a:cs typeface="Arial" panose="020B0604020202020204" pitchFamily="34" charset="0"/>
                  </a:rPr>
                  <a:t>CHOICE</a:t>
                </a:r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34" y="578"/>
              <a:ext cx="449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8"/>
            <a:stretch>
              <a:fillRect/>
            </a:stretch>
          </p:blipFill>
          <p:spPr>
            <a:xfrm>
              <a:off x="731" y="8795"/>
              <a:ext cx="4450" cy="1504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9"/>
            <a:stretch>
              <a:fillRect/>
            </a:stretch>
          </p:blipFill>
          <p:spPr>
            <a:xfrm>
              <a:off x="738" y="7291"/>
              <a:ext cx="9763" cy="1504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/>
          </p:nvSpPr>
          <p:spPr>
            <a:xfrm>
              <a:off x="34" y="7174"/>
              <a:ext cx="449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64" y="10674"/>
              <a:ext cx="449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pic>
          <p:nvPicPr>
            <p:cNvPr id="29704" name="图片 1"/>
            <p:cNvPicPr>
              <a:picLocks noChangeAspect="1"/>
            </p:cNvPicPr>
            <p:nvPr/>
          </p:nvPicPr>
          <p:blipFill>
            <a:blip r:embed="rId40"/>
            <a:stretch>
              <a:fillRect/>
            </a:stretch>
          </p:blipFill>
          <p:spPr>
            <a:xfrm>
              <a:off x="733" y="10669"/>
              <a:ext cx="3061" cy="272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46086" name="图片 6"/>
            <p:cNvPicPr>
              <a:picLocks noChangeAspect="1"/>
            </p:cNvPicPr>
            <p:nvPr/>
          </p:nvPicPr>
          <p:blipFill>
            <a:blip r:embed="rId41"/>
            <a:stretch>
              <a:fillRect/>
            </a:stretch>
          </p:blipFill>
          <p:spPr>
            <a:xfrm>
              <a:off x="3923" y="10669"/>
              <a:ext cx="3061" cy="272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47110" name="图片 6"/>
            <p:cNvPicPr>
              <a:picLocks noChangeAspect="1"/>
            </p:cNvPicPr>
            <p:nvPr/>
          </p:nvPicPr>
          <p:blipFill>
            <a:blip r:embed="rId42"/>
            <a:stretch>
              <a:fillRect/>
            </a:stretch>
          </p:blipFill>
          <p:spPr>
            <a:xfrm>
              <a:off x="7114" y="10669"/>
              <a:ext cx="3061" cy="272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4" name="文本框 13">
            <a:extLst>
              <a:ext uri="{FF2B5EF4-FFF2-40B4-BE49-F238E27FC236}">
                <a16:creationId xmlns:a16="http://schemas.microsoft.com/office/drawing/2014/main" id="{A6B41FCF-E1E0-4D50-9FFF-AFB3774BEDE5}"/>
              </a:ext>
            </a:extLst>
          </p:cNvPr>
          <p:cNvSpPr txBox="1"/>
          <p:nvPr/>
        </p:nvSpPr>
        <p:spPr>
          <a:xfrm>
            <a:off x="-29138" y="-17397"/>
            <a:ext cx="89916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Figure.S1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>
            <a:extLst>
              <a:ext uri="{FF2B5EF4-FFF2-40B4-BE49-F238E27FC236}">
                <a16:creationId xmlns:a16="http://schemas.microsoft.com/office/drawing/2014/main" id="{41360C04-27EB-4DB2-90A9-154AE76F98C3}"/>
              </a:ext>
            </a:extLst>
          </p:cNvPr>
          <p:cNvGrpSpPr/>
          <p:nvPr/>
        </p:nvGrpSpPr>
        <p:grpSpPr>
          <a:xfrm>
            <a:off x="2682379" y="2345271"/>
            <a:ext cx="2187038" cy="2318463"/>
            <a:chOff x="472309" y="2524886"/>
            <a:chExt cx="2229839" cy="2418189"/>
          </a:xfrm>
        </p:grpSpPr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id="{79487423-27BA-4ED4-897B-E0011DC1E253}"/>
                </a:ext>
              </a:extLst>
            </p:cNvPr>
            <p:cNvGrpSpPr/>
            <p:nvPr/>
          </p:nvGrpSpPr>
          <p:grpSpPr>
            <a:xfrm>
              <a:off x="888230" y="2524886"/>
              <a:ext cx="1598156" cy="429881"/>
              <a:chOff x="-13237" y="-37147"/>
              <a:chExt cx="5178851" cy="1397296"/>
            </a:xfrm>
          </p:grpSpPr>
          <p:pic>
            <p:nvPicPr>
              <p:cNvPr id="33" name="图片 32">
                <a:extLst>
                  <a:ext uri="{FF2B5EF4-FFF2-40B4-BE49-F238E27FC236}">
                    <a16:creationId xmlns:a16="http://schemas.microsoft.com/office/drawing/2014/main" id="{F262650A-3526-47C1-9168-89F4E79F145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-13237" y="-4860"/>
                <a:ext cx="1354237" cy="1324309"/>
              </a:xfrm>
              <a:prstGeom prst="rect">
                <a:avLst/>
              </a:prstGeom>
            </p:spPr>
          </p:pic>
          <p:pic>
            <p:nvPicPr>
              <p:cNvPr id="34" name="图片 33">
                <a:extLst>
                  <a:ext uri="{FF2B5EF4-FFF2-40B4-BE49-F238E27FC236}">
                    <a16:creationId xmlns:a16="http://schemas.microsoft.com/office/drawing/2014/main" id="{4DAE0CEA-EA99-46C4-AD8F-2BD5ADA17F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05814" y="-37147"/>
                <a:ext cx="1428874" cy="1397296"/>
              </a:xfrm>
              <a:prstGeom prst="rect">
                <a:avLst/>
              </a:prstGeom>
            </p:spPr>
          </p:pic>
          <p:pic>
            <p:nvPicPr>
              <p:cNvPr id="35" name="图片 34">
                <a:extLst>
                  <a:ext uri="{FF2B5EF4-FFF2-40B4-BE49-F238E27FC236}">
                    <a16:creationId xmlns:a16="http://schemas.microsoft.com/office/drawing/2014/main" id="{962D88ED-4A83-4F58-9B6E-477E0AC8A7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93292" y="-37147"/>
                <a:ext cx="1406314" cy="1356596"/>
              </a:xfrm>
              <a:prstGeom prst="rect">
                <a:avLst/>
              </a:prstGeom>
            </p:spPr>
          </p:pic>
          <p:pic>
            <p:nvPicPr>
              <p:cNvPr id="36" name="图片 35">
                <a:extLst>
                  <a:ext uri="{FF2B5EF4-FFF2-40B4-BE49-F238E27FC236}">
                    <a16:creationId xmlns:a16="http://schemas.microsoft.com/office/drawing/2014/main" id="{F16B6EE4-FAB4-4150-BF8B-8FACC1E309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786980" y="-28205"/>
                <a:ext cx="1378634" cy="1347654"/>
              </a:xfrm>
              <a:prstGeom prst="rect">
                <a:avLst/>
              </a:prstGeom>
            </p:spPr>
          </p:pic>
        </p:grpSp>
        <p:graphicFrame>
          <p:nvGraphicFramePr>
            <p:cNvPr id="28" name="对象 27">
              <a:extLst>
                <a:ext uri="{FF2B5EF4-FFF2-40B4-BE49-F238E27FC236}">
                  <a16:creationId xmlns:a16="http://schemas.microsoft.com/office/drawing/2014/main" id="{5163184D-19C9-4C35-B85F-ADFB9BC1DCD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84029" y="2807790"/>
            <a:ext cx="2218119" cy="16161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8" r:id="rId6" imgW="2946946" imgH="2503533" progId="Prism8.Document">
                    <p:embed/>
                  </p:oleObj>
                </mc:Choice>
                <mc:Fallback>
                  <p:oleObj name="Prism 8" r:id="rId6" imgW="2946946" imgH="2503533" progId="Prism8.Document">
                    <p:embed/>
                    <p:pic>
                      <p:nvPicPr>
                        <p:cNvPr id="28" name="对象 27">
                          <a:extLst>
                            <a:ext uri="{FF2B5EF4-FFF2-40B4-BE49-F238E27FC236}">
                              <a16:creationId xmlns:a16="http://schemas.microsoft.com/office/drawing/2014/main" id="{5163184D-19C9-4C35-B85F-ADFB9BC1DCDA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484029" y="2807790"/>
                          <a:ext cx="2218119" cy="161619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id="{72E13C69-F2D6-4E86-9D74-0DCC2EF541C8}"/>
                </a:ext>
              </a:extLst>
            </p:cNvPr>
            <p:cNvGrpSpPr/>
            <p:nvPr/>
          </p:nvGrpSpPr>
          <p:grpSpPr>
            <a:xfrm>
              <a:off x="472309" y="4173634"/>
              <a:ext cx="2003600" cy="769441"/>
              <a:chOff x="-4691" y="4746637"/>
              <a:chExt cx="2003600" cy="769441"/>
            </a:xfrm>
          </p:grpSpPr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83E19C66-8B8F-4D1F-B498-F7D8218E3EF2}"/>
                  </a:ext>
                </a:extLst>
              </p:cNvPr>
              <p:cNvSpPr txBox="1"/>
              <p:nvPr/>
            </p:nvSpPr>
            <p:spPr>
              <a:xfrm>
                <a:off x="-4691" y="4746637"/>
                <a:ext cx="20036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YTHDF2</a:t>
                </a:r>
                <a:r>
                  <a:rPr lang="en-US" altLang="zh-CN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-      +     -     +</a:t>
                </a:r>
              </a:p>
              <a:p>
                <a:r>
                  <a:rPr lang="en-US" altLang="zh-CN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shY2-2 </a:t>
                </a:r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-       -     +    +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1" name="直接连接符 30">
                <a:extLst>
                  <a:ext uri="{FF2B5EF4-FFF2-40B4-BE49-F238E27FC236}">
                    <a16:creationId xmlns:a16="http://schemas.microsoft.com/office/drawing/2014/main" id="{4ECB0EE1-3476-4240-835A-9F91002430E3}"/>
                  </a:ext>
                </a:extLst>
              </p:cNvPr>
              <p:cNvCxnSpPr/>
              <p:nvPr/>
            </p:nvCxnSpPr>
            <p:spPr>
              <a:xfrm>
                <a:off x="678473" y="5269857"/>
                <a:ext cx="1099775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91763D0E-8EB1-4512-BFE2-E6D488496D4A}"/>
                  </a:ext>
                </a:extLst>
              </p:cNvPr>
              <p:cNvSpPr txBox="1"/>
              <p:nvPr/>
            </p:nvSpPr>
            <p:spPr>
              <a:xfrm>
                <a:off x="953738" y="5269857"/>
                <a:ext cx="79255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H1792</a:t>
                </a:r>
                <a:endParaRPr lang="zh-CN" alt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id="{D4064289-9569-44CE-AFD7-A4180A64BD87}"/>
              </a:ext>
            </a:extLst>
          </p:cNvPr>
          <p:cNvGrpSpPr/>
          <p:nvPr/>
        </p:nvGrpSpPr>
        <p:grpSpPr>
          <a:xfrm>
            <a:off x="463100" y="2345887"/>
            <a:ext cx="2178821" cy="2317847"/>
            <a:chOff x="351198" y="6892778"/>
            <a:chExt cx="2178821" cy="2317847"/>
          </a:xfrm>
        </p:grpSpPr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id="{FCCC46E7-88B1-4C80-B1F7-958D962B2AC5}"/>
                </a:ext>
              </a:extLst>
            </p:cNvPr>
            <p:cNvGrpSpPr/>
            <p:nvPr/>
          </p:nvGrpSpPr>
          <p:grpSpPr>
            <a:xfrm>
              <a:off x="704451" y="6892778"/>
              <a:ext cx="1576240" cy="429419"/>
              <a:chOff x="329595" y="5961001"/>
              <a:chExt cx="7513641" cy="2020462"/>
            </a:xfrm>
          </p:grpSpPr>
          <p:pic>
            <p:nvPicPr>
              <p:cNvPr id="44" name="图片 43">
                <a:extLst>
                  <a:ext uri="{FF2B5EF4-FFF2-40B4-BE49-F238E27FC236}">
                    <a16:creationId xmlns:a16="http://schemas.microsoft.com/office/drawing/2014/main" id="{57D3F1A5-1F63-4873-9A54-174DBC3D383D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29595" y="5975743"/>
                <a:ext cx="1970836" cy="1929256"/>
              </a:xfrm>
              <a:prstGeom prst="rect">
                <a:avLst/>
              </a:prstGeom>
            </p:spPr>
          </p:pic>
          <p:pic>
            <p:nvPicPr>
              <p:cNvPr id="45" name="图片 44">
                <a:extLst>
                  <a:ext uri="{FF2B5EF4-FFF2-40B4-BE49-F238E27FC236}">
                    <a16:creationId xmlns:a16="http://schemas.microsoft.com/office/drawing/2014/main" id="{8A8CC253-1A37-4F78-A7E2-DDDDFD5E2B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205000" y="5961001"/>
                <a:ext cx="1970836" cy="2005717"/>
              </a:xfrm>
              <a:prstGeom prst="rect">
                <a:avLst/>
              </a:prstGeom>
            </p:spPr>
          </p:pic>
          <p:pic>
            <p:nvPicPr>
              <p:cNvPr id="46" name="图片 45">
                <a:extLst>
                  <a:ext uri="{FF2B5EF4-FFF2-40B4-BE49-F238E27FC236}">
                    <a16:creationId xmlns:a16="http://schemas.microsoft.com/office/drawing/2014/main" id="{6B390C16-AA5A-4E51-9859-DA50AA110733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042771" y="5975746"/>
                <a:ext cx="1970836" cy="2005717"/>
              </a:xfrm>
              <a:prstGeom prst="rect">
                <a:avLst/>
              </a:prstGeom>
            </p:spPr>
          </p:pic>
          <p:pic>
            <p:nvPicPr>
              <p:cNvPr id="47" name="图片 46">
                <a:extLst>
                  <a:ext uri="{FF2B5EF4-FFF2-40B4-BE49-F238E27FC236}">
                    <a16:creationId xmlns:a16="http://schemas.microsoft.com/office/drawing/2014/main" id="{ED9F289E-45BC-4D80-B83B-F3A0F68475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846992" y="5986506"/>
                <a:ext cx="1996244" cy="1961826"/>
              </a:xfrm>
              <a:prstGeom prst="rect">
                <a:avLst/>
              </a:prstGeom>
            </p:spPr>
          </p:pic>
        </p:grpSp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id="{85662DE0-FB9E-4F1B-998E-F8DB3E4A8552}"/>
                </a:ext>
              </a:extLst>
            </p:cNvPr>
            <p:cNvGrpSpPr/>
            <p:nvPr/>
          </p:nvGrpSpPr>
          <p:grpSpPr>
            <a:xfrm>
              <a:off x="351198" y="8441184"/>
              <a:ext cx="2003600" cy="769441"/>
              <a:chOff x="0" y="4989076"/>
              <a:chExt cx="2003600" cy="769441"/>
            </a:xfrm>
          </p:grpSpPr>
          <p:sp>
            <p:nvSpPr>
              <p:cNvPr id="41" name="文本框 40">
                <a:extLst>
                  <a:ext uri="{FF2B5EF4-FFF2-40B4-BE49-F238E27FC236}">
                    <a16:creationId xmlns:a16="http://schemas.microsoft.com/office/drawing/2014/main" id="{0EC2623F-FFAA-4042-948C-6AAA1A183F73}"/>
                  </a:ext>
                </a:extLst>
              </p:cNvPr>
              <p:cNvSpPr txBox="1"/>
              <p:nvPr/>
            </p:nvSpPr>
            <p:spPr>
              <a:xfrm>
                <a:off x="0" y="4989076"/>
                <a:ext cx="20036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YTHDF2</a:t>
                </a:r>
                <a:r>
                  <a:rPr lang="en-US" altLang="zh-CN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-      +     -     +</a:t>
                </a:r>
              </a:p>
              <a:p>
                <a:r>
                  <a:rPr lang="en-US" altLang="zh-CN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shY2-2 </a:t>
                </a:r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-       -     +    +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2" name="直接连接符 41">
                <a:extLst>
                  <a:ext uri="{FF2B5EF4-FFF2-40B4-BE49-F238E27FC236}">
                    <a16:creationId xmlns:a16="http://schemas.microsoft.com/office/drawing/2014/main" id="{6862EDAE-85F3-4C3D-8C62-D348E08643FD}"/>
                  </a:ext>
                </a:extLst>
              </p:cNvPr>
              <p:cNvCxnSpPr/>
              <p:nvPr/>
            </p:nvCxnSpPr>
            <p:spPr>
              <a:xfrm>
                <a:off x="633844" y="5512296"/>
                <a:ext cx="1099775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3" name="文本框 42">
                <a:extLst>
                  <a:ext uri="{FF2B5EF4-FFF2-40B4-BE49-F238E27FC236}">
                    <a16:creationId xmlns:a16="http://schemas.microsoft.com/office/drawing/2014/main" id="{73DB9308-04A4-4251-AA63-77BF320081DF}"/>
                  </a:ext>
                </a:extLst>
              </p:cNvPr>
              <p:cNvSpPr txBox="1"/>
              <p:nvPr/>
            </p:nvSpPr>
            <p:spPr>
              <a:xfrm>
                <a:off x="923816" y="5512296"/>
                <a:ext cx="79255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A549</a:t>
                </a:r>
                <a:endParaRPr lang="zh-CN" alt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aphicFrame>
          <p:nvGraphicFramePr>
            <p:cNvPr id="40" name="对象 39">
              <a:extLst>
                <a:ext uri="{FF2B5EF4-FFF2-40B4-BE49-F238E27FC236}">
                  <a16:creationId xmlns:a16="http://schemas.microsoft.com/office/drawing/2014/main" id="{D8CE904F-6618-4DB5-9FF0-AB302C0C8E3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91656" y="7257000"/>
            <a:ext cx="2138363" cy="14457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8" r:id="rId12" imgW="2946946" imgH="2503533" progId="Prism8.Document">
                    <p:embed/>
                  </p:oleObj>
                </mc:Choice>
                <mc:Fallback>
                  <p:oleObj name="Prism 8" r:id="rId12" imgW="2946946" imgH="2503533" progId="Prism8.Document">
                    <p:embed/>
                    <p:pic>
                      <p:nvPicPr>
                        <p:cNvPr id="40" name="对象 39">
                          <a:extLst>
                            <a:ext uri="{FF2B5EF4-FFF2-40B4-BE49-F238E27FC236}">
                              <a16:creationId xmlns:a16="http://schemas.microsoft.com/office/drawing/2014/main" id="{D8CE904F-6618-4DB5-9FF0-AB302C0C8E3A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391656" y="7257000"/>
                          <a:ext cx="2138363" cy="144579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1F276F2C-D7F2-4C80-9FF9-CAFC76BE6FF4}"/>
              </a:ext>
            </a:extLst>
          </p:cNvPr>
          <p:cNvGrpSpPr/>
          <p:nvPr/>
        </p:nvGrpSpPr>
        <p:grpSpPr>
          <a:xfrm>
            <a:off x="189000" y="345000"/>
            <a:ext cx="6551577" cy="1754721"/>
            <a:chOff x="189000" y="561000"/>
            <a:chExt cx="6551577" cy="1754721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8386B942-7BC5-40C0-8A3B-7508AB6B1252}"/>
                </a:ext>
              </a:extLst>
            </p:cNvPr>
            <p:cNvSpPr txBox="1"/>
            <p:nvPr/>
          </p:nvSpPr>
          <p:spPr>
            <a:xfrm>
              <a:off x="231111" y="561000"/>
              <a:ext cx="153035" cy="275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id="{E54D673D-9E2D-4D17-9EED-2B2A5BD3271C}"/>
                </a:ext>
              </a:extLst>
            </p:cNvPr>
            <p:cNvSpPr txBox="1"/>
            <p:nvPr/>
          </p:nvSpPr>
          <p:spPr>
            <a:xfrm>
              <a:off x="2719125" y="564281"/>
              <a:ext cx="155575" cy="275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1E3DDBF9-779E-438C-8BE9-D91952B7AAD2}"/>
                </a:ext>
              </a:extLst>
            </p:cNvPr>
            <p:cNvSpPr txBox="1"/>
            <p:nvPr/>
          </p:nvSpPr>
          <p:spPr>
            <a:xfrm>
              <a:off x="252161" y="1313733"/>
              <a:ext cx="564234" cy="2084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shY2-2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28F6705E-C913-4AE2-BFB4-F0C44BB0E665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707112" y="1524590"/>
              <a:ext cx="1739563" cy="658149"/>
            </a:xfrm>
            <a:prstGeom prst="rect">
              <a:avLst/>
            </a:prstGeom>
          </p:spPr>
        </p:pic>
        <p:sp>
          <p:nvSpPr>
            <p:cNvPr id="10" name="TextBox 6">
              <a:extLst>
                <a:ext uri="{FF2B5EF4-FFF2-40B4-BE49-F238E27FC236}">
                  <a16:creationId xmlns:a16="http://schemas.microsoft.com/office/drawing/2014/main" id="{D7D7D911-43CB-4E73-9ABE-3EF66484ABE1}"/>
                </a:ext>
              </a:extLst>
            </p:cNvPr>
            <p:cNvSpPr txBox="1"/>
            <p:nvPr/>
          </p:nvSpPr>
          <p:spPr>
            <a:xfrm>
              <a:off x="206370" y="1603363"/>
              <a:ext cx="597266" cy="2084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YTHDF2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5">
              <a:extLst>
                <a:ext uri="{FF2B5EF4-FFF2-40B4-BE49-F238E27FC236}">
                  <a16:creationId xmlns:a16="http://schemas.microsoft.com/office/drawing/2014/main" id="{7328E14F-1CD2-42A1-93C6-47B1CAAD4F6C}"/>
                </a:ext>
              </a:extLst>
            </p:cNvPr>
            <p:cNvSpPr txBox="1"/>
            <p:nvPr/>
          </p:nvSpPr>
          <p:spPr>
            <a:xfrm>
              <a:off x="272950" y="1893300"/>
              <a:ext cx="498714" cy="2084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β-actin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917017D7-A1E5-4034-AC1B-C5CE3B6379BC}"/>
                </a:ext>
              </a:extLst>
            </p:cNvPr>
            <p:cNvCxnSpPr>
              <a:cxnSpLocks/>
            </p:cNvCxnSpPr>
            <p:nvPr/>
          </p:nvCxnSpPr>
          <p:spPr>
            <a:xfrm>
              <a:off x="776775" y="1159208"/>
              <a:ext cx="71856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52F82997-6895-4573-AC68-05FD78F02593}"/>
                </a:ext>
              </a:extLst>
            </p:cNvPr>
            <p:cNvSpPr txBox="1"/>
            <p:nvPr/>
          </p:nvSpPr>
          <p:spPr>
            <a:xfrm>
              <a:off x="977321" y="984009"/>
              <a:ext cx="454853" cy="2083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A549</a:t>
              </a:r>
            </a:p>
          </p:txBody>
        </p: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8895E281-B0EB-4EF3-9C44-2BE48DB0A5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67668" y="1158832"/>
              <a:ext cx="718560" cy="118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78A44C7C-C3BF-4ECC-88D1-E1D93A63A69A}"/>
                </a:ext>
              </a:extLst>
            </p:cNvPr>
            <p:cNvSpPr txBox="1"/>
            <p:nvPr/>
          </p:nvSpPr>
          <p:spPr>
            <a:xfrm>
              <a:off x="1820435" y="994436"/>
              <a:ext cx="508461" cy="2083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H1792</a:t>
              </a:r>
            </a:p>
          </p:txBody>
        </p:sp>
        <p:sp>
          <p:nvSpPr>
            <p:cNvPr id="16" name="AutoShape 1705">
              <a:extLst>
                <a:ext uri="{FF2B5EF4-FFF2-40B4-BE49-F238E27FC236}">
                  <a16:creationId xmlns:a16="http://schemas.microsoft.com/office/drawing/2014/main" id="{D8856261-2558-4FC7-9FE2-34CCE907416E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816082" y="778552"/>
              <a:ext cx="736429" cy="322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800"/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5B405F24-F312-4BF9-86B3-AFC23FE616FD}"/>
                </a:ext>
              </a:extLst>
            </p:cNvPr>
            <p:cNvSpPr txBox="1"/>
            <p:nvPr/>
          </p:nvSpPr>
          <p:spPr>
            <a:xfrm>
              <a:off x="2429652" y="1686666"/>
              <a:ext cx="3499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6B9FB4D9-70BE-4F8D-9CF6-38B271FF6338}"/>
                </a:ext>
              </a:extLst>
            </p:cNvPr>
            <p:cNvSpPr txBox="1"/>
            <p:nvPr/>
          </p:nvSpPr>
          <p:spPr>
            <a:xfrm>
              <a:off x="2429652" y="1946841"/>
              <a:ext cx="303290" cy="2084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59537D84-385C-4406-B080-7C70133A0933}"/>
                </a:ext>
              </a:extLst>
            </p:cNvPr>
            <p:cNvCxnSpPr>
              <a:cxnSpLocks/>
            </p:cNvCxnSpPr>
            <p:nvPr/>
          </p:nvCxnSpPr>
          <p:spPr>
            <a:xfrm>
              <a:off x="2436031" y="2064810"/>
              <a:ext cx="5434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765F8356-D9B7-498F-B5E3-42034D99C10B}"/>
                </a:ext>
              </a:extLst>
            </p:cNvPr>
            <p:cNvCxnSpPr>
              <a:cxnSpLocks/>
            </p:cNvCxnSpPr>
            <p:nvPr/>
          </p:nvCxnSpPr>
          <p:spPr>
            <a:xfrm>
              <a:off x="2436180" y="1790904"/>
              <a:ext cx="5434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id="{6946F43B-C743-4825-BE5E-A4C83A5C9D67}"/>
                </a:ext>
              </a:extLst>
            </p:cNvPr>
            <p:cNvCxnSpPr>
              <a:cxnSpLocks/>
            </p:cNvCxnSpPr>
            <p:nvPr/>
          </p:nvCxnSpPr>
          <p:spPr>
            <a:xfrm>
              <a:off x="2436031" y="1583561"/>
              <a:ext cx="5434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857CBD14-6C96-47FF-AA87-B4FB78E3C40B}"/>
                </a:ext>
              </a:extLst>
            </p:cNvPr>
            <p:cNvSpPr txBox="1"/>
            <p:nvPr/>
          </p:nvSpPr>
          <p:spPr>
            <a:xfrm>
              <a:off x="2432429" y="1479747"/>
              <a:ext cx="37914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70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6">
              <a:extLst>
                <a:ext uri="{FF2B5EF4-FFF2-40B4-BE49-F238E27FC236}">
                  <a16:creationId xmlns:a16="http://schemas.microsoft.com/office/drawing/2014/main" id="{4D2B6316-9986-4C15-851A-7DEFA30E0ACE}"/>
                </a:ext>
              </a:extLst>
            </p:cNvPr>
            <p:cNvSpPr txBox="1"/>
            <p:nvPr/>
          </p:nvSpPr>
          <p:spPr>
            <a:xfrm>
              <a:off x="189000" y="1158832"/>
              <a:ext cx="597265" cy="2084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YTHDF2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D973EF09-5A41-4F7C-A2AD-786DC82C4FB1}"/>
                </a:ext>
              </a:extLst>
            </p:cNvPr>
            <p:cNvSpPr txBox="1"/>
            <p:nvPr/>
          </p:nvSpPr>
          <p:spPr>
            <a:xfrm>
              <a:off x="703470" y="1138666"/>
              <a:ext cx="2071005" cy="252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+mj-lt"/>
                  <a:cs typeface="Arial" panose="020B0604020202020204" pitchFamily="34" charset="0"/>
                </a:rPr>
                <a:t>-     +     -     +          -     +     -    +</a:t>
              </a:r>
              <a:endParaRPr lang="zh-CN" altLang="en-US" sz="1000" dirty="0"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0453F5E7-CC1D-45FC-B0DF-AB1738094FDE}"/>
                </a:ext>
              </a:extLst>
            </p:cNvPr>
            <p:cNvSpPr txBox="1"/>
            <p:nvPr/>
          </p:nvSpPr>
          <p:spPr>
            <a:xfrm>
              <a:off x="707112" y="1299363"/>
              <a:ext cx="1979611" cy="252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+mj-lt"/>
                  <a:cs typeface="Arial" panose="020B0604020202020204" pitchFamily="34" charset="0"/>
                </a:rPr>
                <a:t>-      -     +    +          -     -     +    +</a:t>
              </a:r>
              <a:endParaRPr lang="zh-CN" altLang="en-US" sz="1000" dirty="0">
                <a:latin typeface="+mj-lt"/>
                <a:cs typeface="Arial" panose="020B0604020202020204" pitchFamily="34" charset="0"/>
              </a:endParaRPr>
            </a:p>
          </p:txBody>
        </p:sp>
        <p:graphicFrame>
          <p:nvGraphicFramePr>
            <p:cNvPr id="6" name="对象 5">
              <a:extLst>
                <a:ext uri="{FF2B5EF4-FFF2-40B4-BE49-F238E27FC236}">
                  <a16:creationId xmlns:a16="http://schemas.microsoft.com/office/drawing/2014/main" id="{73D112BD-8ADC-4D19-9638-7AC706BAF32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755218" y="778552"/>
            <a:ext cx="2091452" cy="15371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8" r:id="rId15" imgW="4120397" imgH="3029437" progId="Prism8.Document">
                    <p:embed/>
                  </p:oleObj>
                </mc:Choice>
                <mc:Fallback>
                  <p:oleObj name="Prism 8" r:id="rId15" imgW="4120397" imgH="3029437" progId="Prism8.Document">
                    <p:embed/>
                    <p:pic>
                      <p:nvPicPr>
                        <p:cNvPr id="6" name="对象 5">
                          <a:extLst>
                            <a:ext uri="{FF2B5EF4-FFF2-40B4-BE49-F238E27FC236}">
                              <a16:creationId xmlns:a16="http://schemas.microsoft.com/office/drawing/2014/main" id="{73D112BD-8ADC-4D19-9638-7AC706BAF32A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6"/>
                        <a:stretch>
                          <a:fillRect/>
                        </a:stretch>
                      </p:blipFill>
                      <p:spPr>
                        <a:xfrm>
                          <a:off x="2755218" y="778552"/>
                          <a:ext cx="2091452" cy="153716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对象 6">
              <a:extLst>
                <a:ext uri="{FF2B5EF4-FFF2-40B4-BE49-F238E27FC236}">
                  <a16:creationId xmlns:a16="http://schemas.microsoft.com/office/drawing/2014/main" id="{E92A65E9-3D5D-408B-88B8-7790CD959CD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780527" y="795639"/>
            <a:ext cx="1960050" cy="15029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8" r:id="rId17" imgW="3942219" imgH="3021878" progId="Prism8.Document">
                    <p:embed/>
                  </p:oleObj>
                </mc:Choice>
                <mc:Fallback>
                  <p:oleObj name="Prism 8" r:id="rId17" imgW="3942219" imgH="3021878" progId="Prism8.Document">
                    <p:embed/>
                    <p:pic>
                      <p:nvPicPr>
                        <p:cNvPr id="7" name="对象 6">
                          <a:extLst>
                            <a:ext uri="{FF2B5EF4-FFF2-40B4-BE49-F238E27FC236}">
                              <a16:creationId xmlns:a16="http://schemas.microsoft.com/office/drawing/2014/main" id="{E92A65E9-3D5D-408B-88B8-7790CD959CD2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8"/>
                        <a:stretch>
                          <a:fillRect/>
                        </a:stretch>
                      </p:blipFill>
                      <p:spPr>
                        <a:xfrm>
                          <a:off x="4780527" y="795639"/>
                          <a:ext cx="1960050" cy="150299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6" name="文本框 96">
              <a:extLst>
                <a:ext uri="{FF2B5EF4-FFF2-40B4-BE49-F238E27FC236}">
                  <a16:creationId xmlns:a16="http://schemas.microsoft.com/office/drawing/2014/main" id="{4CA71553-2567-4AC5-8F4A-F368A8D61B6C}"/>
                </a:ext>
              </a:extLst>
            </p:cNvPr>
            <p:cNvSpPr txBox="1"/>
            <p:nvPr/>
          </p:nvSpPr>
          <p:spPr>
            <a:xfrm>
              <a:off x="2386284" y="1329087"/>
              <a:ext cx="51534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8" name="文本框 97">
            <a:extLst>
              <a:ext uri="{FF2B5EF4-FFF2-40B4-BE49-F238E27FC236}">
                <a16:creationId xmlns:a16="http://schemas.microsoft.com/office/drawing/2014/main" id="{37ED0CBE-312E-4C7C-904A-7DC351CE9536}"/>
              </a:ext>
            </a:extLst>
          </p:cNvPr>
          <p:cNvSpPr txBox="1"/>
          <p:nvPr/>
        </p:nvSpPr>
        <p:spPr>
          <a:xfrm>
            <a:off x="280612" y="2217000"/>
            <a:ext cx="15303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99" name="文本框 98">
            <a:extLst>
              <a:ext uri="{FF2B5EF4-FFF2-40B4-BE49-F238E27FC236}">
                <a16:creationId xmlns:a16="http://schemas.microsoft.com/office/drawing/2014/main" id="{328FBA99-AB93-4274-9A0F-786A878598A9}"/>
              </a:ext>
            </a:extLst>
          </p:cNvPr>
          <p:cNvSpPr txBox="1"/>
          <p:nvPr/>
        </p:nvSpPr>
        <p:spPr>
          <a:xfrm>
            <a:off x="-29138" y="-17397"/>
            <a:ext cx="89916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Figure.S2</a:t>
            </a:r>
          </a:p>
        </p:txBody>
      </p:sp>
      <p:grpSp>
        <p:nvGrpSpPr>
          <p:cNvPr id="103" name="组合 102">
            <a:extLst>
              <a:ext uri="{FF2B5EF4-FFF2-40B4-BE49-F238E27FC236}">
                <a16:creationId xmlns:a16="http://schemas.microsoft.com/office/drawing/2014/main" id="{B3DB0166-6E24-4783-9C6F-E1A3225CD136}"/>
              </a:ext>
            </a:extLst>
          </p:cNvPr>
          <p:cNvGrpSpPr/>
          <p:nvPr/>
        </p:nvGrpSpPr>
        <p:grpSpPr>
          <a:xfrm>
            <a:off x="491125" y="4943933"/>
            <a:ext cx="2127250" cy="2257943"/>
            <a:chOff x="474236" y="5309936"/>
            <a:chExt cx="2127250" cy="2257943"/>
          </a:xfrm>
        </p:grpSpPr>
        <p:grpSp>
          <p:nvGrpSpPr>
            <p:cNvPr id="104" name="组合 103">
              <a:extLst>
                <a:ext uri="{FF2B5EF4-FFF2-40B4-BE49-F238E27FC236}">
                  <a16:creationId xmlns:a16="http://schemas.microsoft.com/office/drawing/2014/main" id="{BCDA889F-280F-4415-93C6-65B496DD5181}"/>
                </a:ext>
              </a:extLst>
            </p:cNvPr>
            <p:cNvGrpSpPr/>
            <p:nvPr/>
          </p:nvGrpSpPr>
          <p:grpSpPr>
            <a:xfrm>
              <a:off x="981000" y="5309936"/>
              <a:ext cx="1368000" cy="291064"/>
              <a:chOff x="312481" y="2720999"/>
              <a:chExt cx="6204556" cy="1152997"/>
            </a:xfrm>
          </p:grpSpPr>
          <p:pic>
            <p:nvPicPr>
              <p:cNvPr id="110" name="图片 109" descr="背景图案&#10;&#10;描述已自动生成">
                <a:extLst>
                  <a:ext uri="{FF2B5EF4-FFF2-40B4-BE49-F238E27FC236}">
                    <a16:creationId xmlns:a16="http://schemas.microsoft.com/office/drawing/2014/main" id="{C6D2DD36-2197-4008-834C-AA5D1ACECE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2481" y="2720999"/>
                <a:ext cx="1537329" cy="1152997"/>
              </a:xfrm>
              <a:prstGeom prst="rect">
                <a:avLst/>
              </a:prstGeom>
            </p:spPr>
          </p:pic>
          <p:pic>
            <p:nvPicPr>
              <p:cNvPr id="111" name="图片 110" descr="背景图案&#10;&#10;描述已自动生成">
                <a:extLst>
                  <a:ext uri="{FF2B5EF4-FFF2-40B4-BE49-F238E27FC236}">
                    <a16:creationId xmlns:a16="http://schemas.microsoft.com/office/drawing/2014/main" id="{63BB4908-9AEB-4AAC-81B8-28436CEE96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27861" y="2727369"/>
                <a:ext cx="1527522" cy="1145642"/>
              </a:xfrm>
              <a:prstGeom prst="rect">
                <a:avLst/>
              </a:prstGeom>
            </p:spPr>
          </p:pic>
          <p:pic>
            <p:nvPicPr>
              <p:cNvPr id="112" name="图片 111" descr="背景图案&#10;&#10;描述已自动生成">
                <a:extLst>
                  <a:ext uri="{FF2B5EF4-FFF2-40B4-BE49-F238E27FC236}">
                    <a16:creationId xmlns:a16="http://schemas.microsoft.com/office/drawing/2014/main" id="{B6A97EDC-9A5A-4B1D-9843-9CBE5994E6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82709" y="2720999"/>
                <a:ext cx="1534328" cy="1150746"/>
              </a:xfrm>
              <a:prstGeom prst="rect">
                <a:avLst/>
              </a:prstGeom>
            </p:spPr>
          </p:pic>
          <p:pic>
            <p:nvPicPr>
              <p:cNvPr id="113" name="图片 112" descr="背景图案&#10;&#10;描述已自动生成">
                <a:extLst>
                  <a:ext uri="{FF2B5EF4-FFF2-40B4-BE49-F238E27FC236}">
                    <a16:creationId xmlns:a16="http://schemas.microsoft.com/office/drawing/2014/main" id="{75C29E20-B237-4A15-BAC4-4706256204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65725" y="2722264"/>
                <a:ext cx="1534329" cy="1150747"/>
              </a:xfrm>
              <a:prstGeom prst="rect">
                <a:avLst/>
              </a:prstGeom>
            </p:spPr>
          </p:pic>
        </p:grpSp>
        <p:grpSp>
          <p:nvGrpSpPr>
            <p:cNvPr id="105" name="组合 104">
              <a:extLst>
                <a:ext uri="{FF2B5EF4-FFF2-40B4-BE49-F238E27FC236}">
                  <a16:creationId xmlns:a16="http://schemas.microsoft.com/office/drawing/2014/main" id="{9B21253B-C226-4309-8602-EFA2854100C7}"/>
                </a:ext>
              </a:extLst>
            </p:cNvPr>
            <p:cNvGrpSpPr/>
            <p:nvPr/>
          </p:nvGrpSpPr>
          <p:grpSpPr>
            <a:xfrm>
              <a:off x="474236" y="5550165"/>
              <a:ext cx="2127250" cy="2017714"/>
              <a:chOff x="289735" y="7113822"/>
              <a:chExt cx="2127250" cy="2017714"/>
            </a:xfrm>
          </p:grpSpPr>
          <p:graphicFrame>
            <p:nvGraphicFramePr>
              <p:cNvPr id="106" name="对象 105">
                <a:extLst>
                  <a:ext uri="{FF2B5EF4-FFF2-40B4-BE49-F238E27FC236}">
                    <a16:creationId xmlns:a16="http://schemas.microsoft.com/office/drawing/2014/main" id="{E6DD9A05-8BC4-4386-97E2-EB4E40FB2DF4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89735" y="7113822"/>
              <a:ext cx="2127250" cy="155416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rism 8" r:id="rId23" imgW="2953065" imgH="2529450" progId="Prism8.Document">
                      <p:embed/>
                    </p:oleObj>
                  </mc:Choice>
                  <mc:Fallback>
                    <p:oleObj name="Prism 8" r:id="rId23" imgW="2953065" imgH="2529450" progId="Prism8.Document">
                      <p:embed/>
                      <p:pic>
                        <p:nvPicPr>
                          <p:cNvPr id="5" name="对象 4">
                            <a:extLst>
                              <a:ext uri="{FF2B5EF4-FFF2-40B4-BE49-F238E27FC236}">
                                <a16:creationId xmlns:a16="http://schemas.microsoft.com/office/drawing/2014/main" id="{594630D3-2D4A-4A5E-B1D3-C67DF753036C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4"/>
                          <a:stretch>
                            <a:fillRect/>
                          </a:stretch>
                        </p:blipFill>
                        <p:spPr>
                          <a:xfrm>
                            <a:off x="289735" y="7113822"/>
                            <a:ext cx="2127250" cy="1554162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07" name="文本框 106">
                <a:extLst>
                  <a:ext uri="{FF2B5EF4-FFF2-40B4-BE49-F238E27FC236}">
                    <a16:creationId xmlns:a16="http://schemas.microsoft.com/office/drawing/2014/main" id="{FCA09415-DA1C-4F26-820F-E26B186FEE57}"/>
                  </a:ext>
                </a:extLst>
              </p:cNvPr>
              <p:cNvSpPr txBox="1"/>
              <p:nvPr/>
            </p:nvSpPr>
            <p:spPr>
              <a:xfrm>
                <a:off x="292499" y="8421762"/>
                <a:ext cx="1991757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YTHDF2  </a:t>
                </a:r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-      +     -      +</a:t>
                </a:r>
              </a:p>
              <a:p>
                <a:r>
                  <a:rPr lang="en-US" altLang="zh-CN" sz="8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shY2-2</a:t>
                </a:r>
                <a:r>
                  <a:rPr lang="en-US" altLang="zh-CN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+      -     -      -</a:t>
                </a:r>
              </a:p>
            </p:txBody>
          </p:sp>
          <p:cxnSp>
            <p:nvCxnSpPr>
              <p:cNvPr id="108" name="直接连接符 107">
                <a:extLst>
                  <a:ext uri="{FF2B5EF4-FFF2-40B4-BE49-F238E27FC236}">
                    <a16:creationId xmlns:a16="http://schemas.microsoft.com/office/drawing/2014/main" id="{8D041282-F4B8-4DAD-996A-F509D24C04B7}"/>
                  </a:ext>
                </a:extLst>
              </p:cNvPr>
              <p:cNvCxnSpPr/>
              <p:nvPr/>
            </p:nvCxnSpPr>
            <p:spPr>
              <a:xfrm>
                <a:off x="877650" y="8914205"/>
                <a:ext cx="1093274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9" name="文本框 108">
                <a:extLst>
                  <a:ext uri="{FF2B5EF4-FFF2-40B4-BE49-F238E27FC236}">
                    <a16:creationId xmlns:a16="http://schemas.microsoft.com/office/drawing/2014/main" id="{692E94C7-9833-4680-9ED1-4F4B5426099D}"/>
                  </a:ext>
                </a:extLst>
              </p:cNvPr>
              <p:cNvSpPr txBox="1"/>
              <p:nvPr/>
            </p:nvSpPr>
            <p:spPr>
              <a:xfrm>
                <a:off x="1156499" y="8885315"/>
                <a:ext cx="78786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A549</a:t>
                </a:r>
                <a:endParaRPr lang="zh-CN" alt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14" name="组合 113">
            <a:extLst>
              <a:ext uri="{FF2B5EF4-FFF2-40B4-BE49-F238E27FC236}">
                <a16:creationId xmlns:a16="http://schemas.microsoft.com/office/drawing/2014/main" id="{CC458DCA-C156-4FFA-B666-3D83B410F41C}"/>
              </a:ext>
            </a:extLst>
          </p:cNvPr>
          <p:cNvGrpSpPr/>
          <p:nvPr/>
        </p:nvGrpSpPr>
        <p:grpSpPr>
          <a:xfrm>
            <a:off x="2889744" y="4940590"/>
            <a:ext cx="2127250" cy="2256209"/>
            <a:chOff x="477000" y="5309936"/>
            <a:chExt cx="2127250" cy="2256209"/>
          </a:xfrm>
        </p:grpSpPr>
        <p:grpSp>
          <p:nvGrpSpPr>
            <p:cNvPr id="115" name="组合 114">
              <a:extLst>
                <a:ext uri="{FF2B5EF4-FFF2-40B4-BE49-F238E27FC236}">
                  <a16:creationId xmlns:a16="http://schemas.microsoft.com/office/drawing/2014/main" id="{E5B37143-0C30-4E00-8570-E9780ED8EE36}"/>
                </a:ext>
              </a:extLst>
            </p:cNvPr>
            <p:cNvGrpSpPr/>
            <p:nvPr/>
          </p:nvGrpSpPr>
          <p:grpSpPr>
            <a:xfrm>
              <a:off x="909000" y="5309936"/>
              <a:ext cx="1559757" cy="305855"/>
              <a:chOff x="189000" y="2073000"/>
              <a:chExt cx="8459735" cy="1555425"/>
            </a:xfrm>
          </p:grpSpPr>
          <p:pic>
            <p:nvPicPr>
              <p:cNvPr id="121" name="图片 120" descr="紫色的叶子&#10;&#10;中度可信度描述已自动生成">
                <a:extLst>
                  <a:ext uri="{FF2B5EF4-FFF2-40B4-BE49-F238E27FC236}">
                    <a16:creationId xmlns:a16="http://schemas.microsoft.com/office/drawing/2014/main" id="{1100CCC7-A0D5-4997-A2E4-9FFCAAC9A4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9000" y="2077200"/>
                <a:ext cx="2096648" cy="1551225"/>
              </a:xfrm>
              <a:prstGeom prst="rect">
                <a:avLst/>
              </a:prstGeom>
            </p:spPr>
          </p:pic>
          <p:pic>
            <p:nvPicPr>
              <p:cNvPr id="122" name="图片 121" descr="背景图案&#10;&#10;描述已自动生成">
                <a:extLst>
                  <a:ext uri="{FF2B5EF4-FFF2-40B4-BE49-F238E27FC236}">
                    <a16:creationId xmlns:a16="http://schemas.microsoft.com/office/drawing/2014/main" id="{D9CA275D-1AAD-4ECD-BD3C-74B1FC3C0E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52087" y="2073000"/>
                <a:ext cx="2096648" cy="1551225"/>
              </a:xfrm>
              <a:prstGeom prst="rect">
                <a:avLst/>
              </a:prstGeom>
            </p:spPr>
          </p:pic>
          <p:pic>
            <p:nvPicPr>
              <p:cNvPr id="123" name="图片 122" descr="图片包含 紫色, 女孩, 粉色, 走&#10;&#10;描述已自动生成">
                <a:extLst>
                  <a:ext uri="{FF2B5EF4-FFF2-40B4-BE49-F238E27FC236}">
                    <a16:creationId xmlns:a16="http://schemas.microsoft.com/office/drawing/2014/main" id="{55047A74-8469-43EB-BD22-B41C2B3784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31400" y="2073000"/>
                <a:ext cx="2095623" cy="1551225"/>
              </a:xfrm>
              <a:prstGeom prst="rect">
                <a:avLst/>
              </a:prstGeom>
            </p:spPr>
          </p:pic>
          <p:pic>
            <p:nvPicPr>
              <p:cNvPr id="124" name="图片 123" descr="图片包含 紫色, 游戏机, 大, 布&#10;&#10;描述已自动生成">
                <a:extLst>
                  <a:ext uri="{FF2B5EF4-FFF2-40B4-BE49-F238E27FC236}">
                    <a16:creationId xmlns:a16="http://schemas.microsoft.com/office/drawing/2014/main" id="{D57D55F9-C0E1-4CAF-9E11-A1864CAF10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10713" y="2078475"/>
                <a:ext cx="2095622" cy="1545750"/>
              </a:xfrm>
              <a:prstGeom prst="rect">
                <a:avLst/>
              </a:prstGeom>
            </p:spPr>
          </p:pic>
        </p:grpSp>
        <p:grpSp>
          <p:nvGrpSpPr>
            <p:cNvPr id="116" name="组合 115">
              <a:extLst>
                <a:ext uri="{FF2B5EF4-FFF2-40B4-BE49-F238E27FC236}">
                  <a16:creationId xmlns:a16="http://schemas.microsoft.com/office/drawing/2014/main" id="{77DA006F-6E23-4B8C-B84E-B1C928C23D98}"/>
                </a:ext>
              </a:extLst>
            </p:cNvPr>
            <p:cNvGrpSpPr/>
            <p:nvPr/>
          </p:nvGrpSpPr>
          <p:grpSpPr>
            <a:xfrm>
              <a:off x="477000" y="5527266"/>
              <a:ext cx="2127250" cy="2038879"/>
              <a:chOff x="292499" y="7092657"/>
              <a:chExt cx="2127250" cy="2038879"/>
            </a:xfrm>
          </p:grpSpPr>
          <p:graphicFrame>
            <p:nvGraphicFramePr>
              <p:cNvPr id="117" name="对象 116">
                <a:extLst>
                  <a:ext uri="{FF2B5EF4-FFF2-40B4-BE49-F238E27FC236}">
                    <a16:creationId xmlns:a16="http://schemas.microsoft.com/office/drawing/2014/main" id="{92E13735-3CC1-4889-B249-D44EB039B0EE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92499" y="7092657"/>
              <a:ext cx="2127250" cy="155416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rism 8" r:id="rId29" imgW="2953065" imgH="2529450" progId="Prism8.Document">
                      <p:embed/>
                    </p:oleObj>
                  </mc:Choice>
                  <mc:Fallback>
                    <p:oleObj name="Prism 8" r:id="rId29" imgW="2953065" imgH="2529450" progId="Prism8.Document">
                      <p:embed/>
                      <p:pic>
                        <p:nvPicPr>
                          <p:cNvPr id="27" name="对象 26">
                            <a:extLst>
                              <a:ext uri="{FF2B5EF4-FFF2-40B4-BE49-F238E27FC236}">
                                <a16:creationId xmlns:a16="http://schemas.microsoft.com/office/drawing/2014/main" id="{5C7B4D6D-A763-49E6-9F70-EBCCF97652E7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30"/>
                          <a:stretch>
                            <a:fillRect/>
                          </a:stretch>
                        </p:blipFill>
                        <p:spPr>
                          <a:xfrm>
                            <a:off x="292499" y="7092657"/>
                            <a:ext cx="2127250" cy="1554162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18" name="文本框 117">
                <a:extLst>
                  <a:ext uri="{FF2B5EF4-FFF2-40B4-BE49-F238E27FC236}">
                    <a16:creationId xmlns:a16="http://schemas.microsoft.com/office/drawing/2014/main" id="{90EC472B-E180-4F7E-88DC-BF5AD7786AB4}"/>
                  </a:ext>
                </a:extLst>
              </p:cNvPr>
              <p:cNvSpPr txBox="1"/>
              <p:nvPr/>
            </p:nvSpPr>
            <p:spPr>
              <a:xfrm>
                <a:off x="292499" y="8421762"/>
                <a:ext cx="1991757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YTHDF2   </a:t>
                </a:r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-     +    -      +</a:t>
                </a:r>
              </a:p>
              <a:p>
                <a:r>
                  <a:rPr lang="en-US" altLang="zh-CN" sz="8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ShY2-2</a:t>
                </a:r>
                <a:r>
                  <a:rPr lang="en-US" altLang="zh-CN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+     -     -      -</a:t>
                </a:r>
              </a:p>
            </p:txBody>
          </p:sp>
          <p:cxnSp>
            <p:nvCxnSpPr>
              <p:cNvPr id="119" name="直接连接符 118">
                <a:extLst>
                  <a:ext uri="{FF2B5EF4-FFF2-40B4-BE49-F238E27FC236}">
                    <a16:creationId xmlns:a16="http://schemas.microsoft.com/office/drawing/2014/main" id="{6FDD7EC1-7349-4C78-A2C5-D757C97E569E}"/>
                  </a:ext>
                </a:extLst>
              </p:cNvPr>
              <p:cNvCxnSpPr/>
              <p:nvPr/>
            </p:nvCxnSpPr>
            <p:spPr>
              <a:xfrm>
                <a:off x="877650" y="8914205"/>
                <a:ext cx="1093274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0" name="文本框 119">
                <a:extLst>
                  <a:ext uri="{FF2B5EF4-FFF2-40B4-BE49-F238E27FC236}">
                    <a16:creationId xmlns:a16="http://schemas.microsoft.com/office/drawing/2014/main" id="{ABA60926-ECDE-41F8-916C-A7D2CB2BA8CA}"/>
                  </a:ext>
                </a:extLst>
              </p:cNvPr>
              <p:cNvSpPr txBox="1"/>
              <p:nvPr/>
            </p:nvSpPr>
            <p:spPr>
              <a:xfrm>
                <a:off x="1156499" y="8885315"/>
                <a:ext cx="78786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H1792</a:t>
                </a:r>
                <a:endParaRPr lang="zh-CN" alt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125" name="文本框 124">
            <a:extLst>
              <a:ext uri="{FF2B5EF4-FFF2-40B4-BE49-F238E27FC236}">
                <a16:creationId xmlns:a16="http://schemas.microsoft.com/office/drawing/2014/main" id="{1FB36110-7021-49EC-9B25-BF92DB7D4AA8}"/>
              </a:ext>
            </a:extLst>
          </p:cNvPr>
          <p:cNvSpPr txBox="1"/>
          <p:nvPr/>
        </p:nvSpPr>
        <p:spPr>
          <a:xfrm>
            <a:off x="306429" y="4665000"/>
            <a:ext cx="15303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grpSp>
        <p:nvGrpSpPr>
          <p:cNvPr id="126" name="组合 125">
            <a:extLst>
              <a:ext uri="{FF2B5EF4-FFF2-40B4-BE49-F238E27FC236}">
                <a16:creationId xmlns:a16="http://schemas.microsoft.com/office/drawing/2014/main" id="{0AF45162-163F-4EDD-B6BA-780D540ABCAF}"/>
              </a:ext>
            </a:extLst>
          </p:cNvPr>
          <p:cNvGrpSpPr/>
          <p:nvPr/>
        </p:nvGrpSpPr>
        <p:grpSpPr>
          <a:xfrm>
            <a:off x="621000" y="7401000"/>
            <a:ext cx="3735792" cy="2287031"/>
            <a:chOff x="1701000" y="3788832"/>
            <a:chExt cx="3735792" cy="2287031"/>
          </a:xfrm>
        </p:grpSpPr>
        <p:sp>
          <p:nvSpPr>
            <p:cNvPr id="127" name="TextBox 4">
              <a:extLst>
                <a:ext uri="{FF2B5EF4-FFF2-40B4-BE49-F238E27FC236}">
                  <a16:creationId xmlns:a16="http://schemas.microsoft.com/office/drawing/2014/main" id="{461FE222-6E28-4DD2-8906-773061928FBA}"/>
                </a:ext>
              </a:extLst>
            </p:cNvPr>
            <p:cNvSpPr txBox="1"/>
            <p:nvPr/>
          </p:nvSpPr>
          <p:spPr>
            <a:xfrm>
              <a:off x="1906483" y="4545398"/>
              <a:ext cx="65103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c-</a:t>
              </a:r>
              <a:r>
                <a:rPr lang="en-US" altLang="zh-CN" sz="1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jun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8" name="文本框 127">
              <a:extLst>
                <a:ext uri="{FF2B5EF4-FFF2-40B4-BE49-F238E27FC236}">
                  <a16:creationId xmlns:a16="http://schemas.microsoft.com/office/drawing/2014/main" id="{81F3098A-1957-48E9-A4B1-C321DB383D85}"/>
                </a:ext>
              </a:extLst>
            </p:cNvPr>
            <p:cNvSpPr txBox="1"/>
            <p:nvPr/>
          </p:nvSpPr>
          <p:spPr>
            <a:xfrm>
              <a:off x="1840481" y="4855357"/>
              <a:ext cx="68097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c-</a:t>
              </a:r>
              <a:r>
                <a:rPr lang="en-US" altLang="zh-CN" sz="1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Myc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9" name="文本框 128">
              <a:extLst>
                <a:ext uri="{FF2B5EF4-FFF2-40B4-BE49-F238E27FC236}">
                  <a16:creationId xmlns:a16="http://schemas.microsoft.com/office/drawing/2014/main" id="{0713BA63-EC83-4A43-9A61-3D8E05437A97}"/>
                </a:ext>
              </a:extLst>
            </p:cNvPr>
            <p:cNvSpPr txBox="1"/>
            <p:nvPr/>
          </p:nvSpPr>
          <p:spPr>
            <a:xfrm>
              <a:off x="1701000" y="5169127"/>
              <a:ext cx="774901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l-GR" altLang="zh-CN" sz="1000" b="0" i="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β-</a:t>
              </a:r>
              <a:r>
                <a:rPr lang="en-US" altLang="zh-CN" sz="1000" b="0" i="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Catenin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0" name="文本框 129">
              <a:extLst>
                <a:ext uri="{FF2B5EF4-FFF2-40B4-BE49-F238E27FC236}">
                  <a16:creationId xmlns:a16="http://schemas.microsoft.com/office/drawing/2014/main" id="{941DFD43-72C3-49EF-9D1F-614DF345ED29}"/>
                </a:ext>
              </a:extLst>
            </p:cNvPr>
            <p:cNvSpPr txBox="1"/>
            <p:nvPr/>
          </p:nvSpPr>
          <p:spPr>
            <a:xfrm>
              <a:off x="1815845" y="5514994"/>
              <a:ext cx="67401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AXIN1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1" name="矩形 130">
              <a:extLst>
                <a:ext uri="{FF2B5EF4-FFF2-40B4-BE49-F238E27FC236}">
                  <a16:creationId xmlns:a16="http://schemas.microsoft.com/office/drawing/2014/main" id="{A8F8538D-2EAC-484C-8F07-7F4D20B2B04A}"/>
                </a:ext>
              </a:extLst>
            </p:cNvPr>
            <p:cNvSpPr/>
            <p:nvPr/>
          </p:nvSpPr>
          <p:spPr>
            <a:xfrm>
              <a:off x="1815845" y="5819589"/>
              <a:ext cx="543739" cy="246221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β-actin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2" name="文本框 106">
              <a:extLst>
                <a:ext uri="{FF2B5EF4-FFF2-40B4-BE49-F238E27FC236}">
                  <a16:creationId xmlns:a16="http://schemas.microsoft.com/office/drawing/2014/main" id="{ACE8BD7F-A108-4EEF-9F09-3954C2FCEA9B}"/>
                </a:ext>
              </a:extLst>
            </p:cNvPr>
            <p:cNvSpPr txBox="1"/>
            <p:nvPr/>
          </p:nvSpPr>
          <p:spPr>
            <a:xfrm>
              <a:off x="4876773" y="5121415"/>
              <a:ext cx="50200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文本框 96">
              <a:extLst>
                <a:ext uri="{FF2B5EF4-FFF2-40B4-BE49-F238E27FC236}">
                  <a16:creationId xmlns:a16="http://schemas.microsoft.com/office/drawing/2014/main" id="{CCB4B005-1A4A-4695-AEE2-5FD648EA695F}"/>
                </a:ext>
              </a:extLst>
            </p:cNvPr>
            <p:cNvSpPr txBox="1"/>
            <p:nvPr/>
          </p:nvSpPr>
          <p:spPr>
            <a:xfrm>
              <a:off x="4921450" y="4510943"/>
              <a:ext cx="51534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文本框 96">
              <a:extLst>
                <a:ext uri="{FF2B5EF4-FFF2-40B4-BE49-F238E27FC236}">
                  <a16:creationId xmlns:a16="http://schemas.microsoft.com/office/drawing/2014/main" id="{BE0922FC-D1D8-492E-90F6-F217B6DC5993}"/>
                </a:ext>
              </a:extLst>
            </p:cNvPr>
            <p:cNvSpPr txBox="1"/>
            <p:nvPr/>
          </p:nvSpPr>
          <p:spPr>
            <a:xfrm>
              <a:off x="4902108" y="4759501"/>
              <a:ext cx="50412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70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文本框 96">
              <a:extLst>
                <a:ext uri="{FF2B5EF4-FFF2-40B4-BE49-F238E27FC236}">
                  <a16:creationId xmlns:a16="http://schemas.microsoft.com/office/drawing/2014/main" id="{637223CE-2953-46DC-ABB2-0F78E205E425}"/>
                </a:ext>
              </a:extLst>
            </p:cNvPr>
            <p:cNvSpPr txBox="1"/>
            <p:nvPr/>
          </p:nvSpPr>
          <p:spPr>
            <a:xfrm>
              <a:off x="4918157" y="4913799"/>
              <a:ext cx="488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文本框 135">
              <a:extLst>
                <a:ext uri="{FF2B5EF4-FFF2-40B4-BE49-F238E27FC236}">
                  <a16:creationId xmlns:a16="http://schemas.microsoft.com/office/drawing/2014/main" id="{488E94CD-4A3D-45E1-BBEA-B805679637E7}"/>
                </a:ext>
              </a:extLst>
            </p:cNvPr>
            <p:cNvSpPr txBox="1"/>
            <p:nvPr/>
          </p:nvSpPr>
          <p:spPr>
            <a:xfrm>
              <a:off x="4884546" y="5554468"/>
              <a:ext cx="38411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" name="文本框 136">
              <a:extLst>
                <a:ext uri="{FF2B5EF4-FFF2-40B4-BE49-F238E27FC236}">
                  <a16:creationId xmlns:a16="http://schemas.microsoft.com/office/drawing/2014/main" id="{6FC95873-B9F1-4377-B368-2E77943C659C}"/>
                </a:ext>
              </a:extLst>
            </p:cNvPr>
            <p:cNvSpPr txBox="1"/>
            <p:nvPr/>
          </p:nvSpPr>
          <p:spPr>
            <a:xfrm>
              <a:off x="4912199" y="5850366"/>
              <a:ext cx="3556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38" name="直接连接符 137">
              <a:extLst>
                <a:ext uri="{FF2B5EF4-FFF2-40B4-BE49-F238E27FC236}">
                  <a16:creationId xmlns:a16="http://schemas.microsoft.com/office/drawing/2014/main" id="{C85F46FB-A1A2-4FC9-84CE-88CC3DAD74AB}"/>
                </a:ext>
              </a:extLst>
            </p:cNvPr>
            <p:cNvCxnSpPr>
              <a:cxnSpLocks/>
            </p:cNvCxnSpPr>
            <p:nvPr/>
          </p:nvCxnSpPr>
          <p:spPr>
            <a:xfrm>
              <a:off x="4902108" y="5980083"/>
              <a:ext cx="6372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接连接符 138">
              <a:extLst>
                <a:ext uri="{FF2B5EF4-FFF2-40B4-BE49-F238E27FC236}">
                  <a16:creationId xmlns:a16="http://schemas.microsoft.com/office/drawing/2014/main" id="{2AA06D82-FE7C-442D-9A0E-7BFE3E246121}"/>
                </a:ext>
              </a:extLst>
            </p:cNvPr>
            <p:cNvCxnSpPr>
              <a:cxnSpLocks/>
            </p:cNvCxnSpPr>
            <p:nvPr/>
          </p:nvCxnSpPr>
          <p:spPr>
            <a:xfrm>
              <a:off x="4903779" y="5673000"/>
              <a:ext cx="6372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接连接符 139">
              <a:extLst>
                <a:ext uri="{FF2B5EF4-FFF2-40B4-BE49-F238E27FC236}">
                  <a16:creationId xmlns:a16="http://schemas.microsoft.com/office/drawing/2014/main" id="{18938F26-5C9D-4C05-8954-F7A72A1EC5B9}"/>
                </a:ext>
              </a:extLst>
            </p:cNvPr>
            <p:cNvCxnSpPr>
              <a:cxnSpLocks/>
            </p:cNvCxnSpPr>
            <p:nvPr/>
          </p:nvCxnSpPr>
          <p:spPr>
            <a:xfrm>
              <a:off x="4897143" y="5241000"/>
              <a:ext cx="6372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文本框 96">
              <a:extLst>
                <a:ext uri="{FF2B5EF4-FFF2-40B4-BE49-F238E27FC236}">
                  <a16:creationId xmlns:a16="http://schemas.microsoft.com/office/drawing/2014/main" id="{31A6EE5F-94C8-4092-A822-18E52A0EF98E}"/>
                </a:ext>
              </a:extLst>
            </p:cNvPr>
            <p:cNvSpPr txBox="1"/>
            <p:nvPr/>
          </p:nvSpPr>
          <p:spPr>
            <a:xfrm>
              <a:off x="4865199" y="4277280"/>
              <a:ext cx="51534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42" name="直接连接符 141">
              <a:extLst>
                <a:ext uri="{FF2B5EF4-FFF2-40B4-BE49-F238E27FC236}">
                  <a16:creationId xmlns:a16="http://schemas.microsoft.com/office/drawing/2014/main" id="{86708073-9FC9-444C-AAD0-6902F8C69C96}"/>
                </a:ext>
              </a:extLst>
            </p:cNvPr>
            <p:cNvCxnSpPr>
              <a:cxnSpLocks/>
            </p:cNvCxnSpPr>
            <p:nvPr/>
          </p:nvCxnSpPr>
          <p:spPr>
            <a:xfrm>
              <a:off x="4897143" y="5016785"/>
              <a:ext cx="6372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直接连接符 142">
              <a:extLst>
                <a:ext uri="{FF2B5EF4-FFF2-40B4-BE49-F238E27FC236}">
                  <a16:creationId xmlns:a16="http://schemas.microsoft.com/office/drawing/2014/main" id="{BD81709B-ADCA-4727-9999-3A38242DD85A}"/>
                </a:ext>
              </a:extLst>
            </p:cNvPr>
            <p:cNvCxnSpPr>
              <a:cxnSpLocks/>
            </p:cNvCxnSpPr>
            <p:nvPr/>
          </p:nvCxnSpPr>
          <p:spPr>
            <a:xfrm>
              <a:off x="4897143" y="4881000"/>
              <a:ext cx="6372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直接连接符 143">
              <a:extLst>
                <a:ext uri="{FF2B5EF4-FFF2-40B4-BE49-F238E27FC236}">
                  <a16:creationId xmlns:a16="http://schemas.microsoft.com/office/drawing/2014/main" id="{1C53B8FF-E4BF-438C-986E-A19AC47B3738}"/>
                </a:ext>
              </a:extLst>
            </p:cNvPr>
            <p:cNvCxnSpPr>
              <a:cxnSpLocks/>
            </p:cNvCxnSpPr>
            <p:nvPr/>
          </p:nvCxnSpPr>
          <p:spPr>
            <a:xfrm>
              <a:off x="4905661" y="4637536"/>
              <a:ext cx="6372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文本框 144">
              <a:extLst>
                <a:ext uri="{FF2B5EF4-FFF2-40B4-BE49-F238E27FC236}">
                  <a16:creationId xmlns:a16="http://schemas.microsoft.com/office/drawing/2014/main" id="{FFEDD8C3-1366-4B47-AAEF-A38CF9766B42}"/>
                </a:ext>
              </a:extLst>
            </p:cNvPr>
            <p:cNvSpPr txBox="1"/>
            <p:nvPr/>
          </p:nvSpPr>
          <p:spPr>
            <a:xfrm rot="19069191">
              <a:off x="2341973" y="4237883"/>
              <a:ext cx="4535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Ctrl</a:t>
              </a:r>
            </a:p>
          </p:txBody>
        </p:sp>
        <p:sp>
          <p:nvSpPr>
            <p:cNvPr id="146" name="文本框 145">
              <a:extLst>
                <a:ext uri="{FF2B5EF4-FFF2-40B4-BE49-F238E27FC236}">
                  <a16:creationId xmlns:a16="http://schemas.microsoft.com/office/drawing/2014/main" id="{28BA92E7-BDFB-48CC-9D0F-C5BF92B9145B}"/>
                </a:ext>
              </a:extLst>
            </p:cNvPr>
            <p:cNvSpPr txBox="1"/>
            <p:nvPr/>
          </p:nvSpPr>
          <p:spPr>
            <a:xfrm rot="19033225">
              <a:off x="2596284" y="4132869"/>
              <a:ext cx="78114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YTHDF2</a:t>
              </a:r>
            </a:p>
          </p:txBody>
        </p:sp>
        <p:sp>
          <p:nvSpPr>
            <p:cNvPr id="147" name="文本框 146">
              <a:extLst>
                <a:ext uri="{FF2B5EF4-FFF2-40B4-BE49-F238E27FC236}">
                  <a16:creationId xmlns:a16="http://schemas.microsoft.com/office/drawing/2014/main" id="{0BB8466D-A961-4F40-9610-347FBDF5DE08}"/>
                </a:ext>
              </a:extLst>
            </p:cNvPr>
            <p:cNvSpPr txBox="1"/>
            <p:nvPr/>
          </p:nvSpPr>
          <p:spPr>
            <a:xfrm rot="18840000">
              <a:off x="2939413" y="4184449"/>
              <a:ext cx="62720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shY2-2</a:t>
              </a:r>
            </a:p>
          </p:txBody>
        </p:sp>
        <p:sp>
          <p:nvSpPr>
            <p:cNvPr id="148" name="文本框 147">
              <a:extLst>
                <a:ext uri="{FF2B5EF4-FFF2-40B4-BE49-F238E27FC236}">
                  <a16:creationId xmlns:a16="http://schemas.microsoft.com/office/drawing/2014/main" id="{EE8E15E0-79B4-469A-B45D-363FC6AFBB97}"/>
                </a:ext>
              </a:extLst>
            </p:cNvPr>
            <p:cNvSpPr txBox="1"/>
            <p:nvPr/>
          </p:nvSpPr>
          <p:spPr>
            <a:xfrm rot="19033225">
              <a:off x="3208097" y="4179310"/>
              <a:ext cx="73932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YTH+shY2</a:t>
              </a:r>
            </a:p>
          </p:txBody>
        </p:sp>
        <p:sp>
          <p:nvSpPr>
            <p:cNvPr id="149" name="文本框 148">
              <a:extLst>
                <a:ext uri="{FF2B5EF4-FFF2-40B4-BE49-F238E27FC236}">
                  <a16:creationId xmlns:a16="http://schemas.microsoft.com/office/drawing/2014/main" id="{4F07F595-041E-4B8C-9767-9E3F024BA609}"/>
                </a:ext>
              </a:extLst>
            </p:cNvPr>
            <p:cNvSpPr txBox="1"/>
            <p:nvPr/>
          </p:nvSpPr>
          <p:spPr>
            <a:xfrm rot="19069191">
              <a:off x="3643500" y="4212579"/>
              <a:ext cx="4535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Ctrl</a:t>
              </a:r>
            </a:p>
          </p:txBody>
        </p:sp>
        <p:sp>
          <p:nvSpPr>
            <p:cNvPr id="150" name="文本框 149">
              <a:extLst>
                <a:ext uri="{FF2B5EF4-FFF2-40B4-BE49-F238E27FC236}">
                  <a16:creationId xmlns:a16="http://schemas.microsoft.com/office/drawing/2014/main" id="{8BDC97F8-5FA6-40E9-8C57-F51DF70106D3}"/>
                </a:ext>
              </a:extLst>
            </p:cNvPr>
            <p:cNvSpPr txBox="1"/>
            <p:nvPr/>
          </p:nvSpPr>
          <p:spPr>
            <a:xfrm rot="19033225">
              <a:off x="3897811" y="4107565"/>
              <a:ext cx="78114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YTHDF2</a:t>
              </a:r>
            </a:p>
          </p:txBody>
        </p:sp>
        <p:sp>
          <p:nvSpPr>
            <p:cNvPr id="151" name="文本框 150">
              <a:extLst>
                <a:ext uri="{FF2B5EF4-FFF2-40B4-BE49-F238E27FC236}">
                  <a16:creationId xmlns:a16="http://schemas.microsoft.com/office/drawing/2014/main" id="{ED511825-2BF2-4E57-B76A-CFD90850D1DA}"/>
                </a:ext>
              </a:extLst>
            </p:cNvPr>
            <p:cNvSpPr txBox="1"/>
            <p:nvPr/>
          </p:nvSpPr>
          <p:spPr>
            <a:xfrm rot="18840000">
              <a:off x="4240940" y="4159145"/>
              <a:ext cx="62720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shY2-2</a:t>
              </a:r>
            </a:p>
          </p:txBody>
        </p:sp>
        <p:sp>
          <p:nvSpPr>
            <p:cNvPr id="152" name="文本框 151">
              <a:extLst>
                <a:ext uri="{FF2B5EF4-FFF2-40B4-BE49-F238E27FC236}">
                  <a16:creationId xmlns:a16="http://schemas.microsoft.com/office/drawing/2014/main" id="{2A64D835-8C8F-497C-A2C9-22045BA33E66}"/>
                </a:ext>
              </a:extLst>
            </p:cNvPr>
            <p:cNvSpPr txBox="1"/>
            <p:nvPr/>
          </p:nvSpPr>
          <p:spPr>
            <a:xfrm rot="19033225">
              <a:off x="4509624" y="4154006"/>
              <a:ext cx="73932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YTH+shY2</a:t>
              </a:r>
            </a:p>
          </p:txBody>
        </p:sp>
        <p:cxnSp>
          <p:nvCxnSpPr>
            <p:cNvPr id="153" name="直接连接符 152">
              <a:extLst>
                <a:ext uri="{FF2B5EF4-FFF2-40B4-BE49-F238E27FC236}">
                  <a16:creationId xmlns:a16="http://schemas.microsoft.com/office/drawing/2014/main" id="{0F6298CE-83B6-40D2-AF9D-7917503BB6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16119" y="4017000"/>
              <a:ext cx="1300881" cy="1"/>
            </a:xfrm>
            <a:prstGeom prst="line">
              <a:avLst/>
            </a:prstGeom>
            <a:ln w="12700">
              <a:solidFill>
                <a:schemeClr val="dk1">
                  <a:alpha val="98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4" name="直接连接符 153">
              <a:extLst>
                <a:ext uri="{FF2B5EF4-FFF2-40B4-BE49-F238E27FC236}">
                  <a16:creationId xmlns:a16="http://schemas.microsoft.com/office/drawing/2014/main" id="{2F1F0DF5-61B2-4686-9D63-10D774E50D6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42816" y="4023063"/>
              <a:ext cx="1300881" cy="1"/>
            </a:xfrm>
            <a:prstGeom prst="line">
              <a:avLst/>
            </a:prstGeom>
            <a:ln w="12700">
              <a:solidFill>
                <a:schemeClr val="dk1">
                  <a:alpha val="98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5" name="文本框 154">
              <a:extLst>
                <a:ext uri="{FF2B5EF4-FFF2-40B4-BE49-F238E27FC236}">
                  <a16:creationId xmlns:a16="http://schemas.microsoft.com/office/drawing/2014/main" id="{56A6B77B-1EEB-4384-B59E-D69410CBDCB2}"/>
                </a:ext>
              </a:extLst>
            </p:cNvPr>
            <p:cNvSpPr txBox="1"/>
            <p:nvPr/>
          </p:nvSpPr>
          <p:spPr>
            <a:xfrm>
              <a:off x="2882444" y="3788832"/>
              <a:ext cx="572404" cy="2281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A549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6" name="文本框 155">
              <a:extLst>
                <a:ext uri="{FF2B5EF4-FFF2-40B4-BE49-F238E27FC236}">
                  <a16:creationId xmlns:a16="http://schemas.microsoft.com/office/drawing/2014/main" id="{73AD69B9-2D49-4FCB-8654-7E2E3469B7D5}"/>
                </a:ext>
              </a:extLst>
            </p:cNvPr>
            <p:cNvSpPr txBox="1"/>
            <p:nvPr/>
          </p:nvSpPr>
          <p:spPr>
            <a:xfrm>
              <a:off x="4211566" y="3796976"/>
              <a:ext cx="6859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H1792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57" name="图片 156">
              <a:extLst>
                <a:ext uri="{FF2B5EF4-FFF2-40B4-BE49-F238E27FC236}">
                  <a16:creationId xmlns:a16="http://schemas.microsoft.com/office/drawing/2014/main" id="{066617D1-1CB3-45DD-9C2D-AF328BF7E7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/>
            <a:stretch>
              <a:fillRect/>
            </a:stretch>
          </p:blipFill>
          <p:spPr>
            <a:xfrm>
              <a:off x="2341287" y="4521000"/>
              <a:ext cx="2564278" cy="1554863"/>
            </a:xfrm>
            <a:prstGeom prst="rect">
              <a:avLst/>
            </a:prstGeom>
          </p:spPr>
        </p:pic>
      </p:grpSp>
      <p:sp>
        <p:nvSpPr>
          <p:cNvPr id="158" name="文本框 157">
            <a:extLst>
              <a:ext uri="{FF2B5EF4-FFF2-40B4-BE49-F238E27FC236}">
                <a16:creationId xmlns:a16="http://schemas.microsoft.com/office/drawing/2014/main" id="{CDB84930-B970-4AFE-A31C-26BCC0647D06}"/>
              </a:ext>
            </a:extLst>
          </p:cNvPr>
          <p:cNvSpPr txBox="1"/>
          <p:nvPr/>
        </p:nvSpPr>
        <p:spPr>
          <a:xfrm>
            <a:off x="261000" y="7341410"/>
            <a:ext cx="15303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790582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3"/>
          <p:cNvSpPr txBox="1"/>
          <p:nvPr/>
        </p:nvSpPr>
        <p:spPr>
          <a:xfrm>
            <a:off x="63500" y="0"/>
            <a:ext cx="737702" cy="24622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1000" i="0" dirty="0">
                <a:solidFill>
                  <a:schemeClr val="tx1"/>
                </a:solidFill>
                <a:latin typeface="Arial" panose="020B0604020202020204" pitchFamily="34" charset="0"/>
              </a:rPr>
              <a:t>Figure S3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E845BDE9-7828-4B4D-A2C3-710CC5F2EC5B}"/>
              </a:ext>
            </a:extLst>
          </p:cNvPr>
          <p:cNvGrpSpPr/>
          <p:nvPr/>
        </p:nvGrpSpPr>
        <p:grpSpPr>
          <a:xfrm>
            <a:off x="209770" y="573410"/>
            <a:ext cx="6387230" cy="4379590"/>
            <a:chOff x="209770" y="573410"/>
            <a:chExt cx="6387230" cy="4379590"/>
          </a:xfrm>
        </p:grpSpPr>
        <p:pic>
          <p:nvPicPr>
            <p:cNvPr id="16" name="图片 15" descr="图片包含 游戏机&#10;&#10;描述已自动生成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42482" y="1209000"/>
              <a:ext cx="1368447" cy="1080000"/>
            </a:xfrm>
            <a:prstGeom prst="rect">
              <a:avLst/>
            </a:prstGeom>
          </p:spPr>
        </p:pic>
        <p:pic>
          <p:nvPicPr>
            <p:cNvPr id="19" name="图片 18" descr="图片包含 游戏机&#10;&#10;描述已自动生成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424" y="1209000"/>
              <a:ext cx="1368447" cy="1080000"/>
            </a:xfrm>
            <a:prstGeom prst="rect">
              <a:avLst/>
            </a:prstGeom>
          </p:spPr>
        </p:pic>
        <p:sp>
          <p:nvSpPr>
            <p:cNvPr id="20" name="矩形 19"/>
            <p:cNvSpPr/>
            <p:nvPr/>
          </p:nvSpPr>
          <p:spPr>
            <a:xfrm>
              <a:off x="475311" y="761953"/>
              <a:ext cx="22185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00" dirty="0">
                  <a:latin typeface="+mn-ea"/>
                </a:rPr>
                <a:t>CHANG_CYCLING_GENES</a:t>
              </a:r>
              <a:endParaRPr lang="en-US" altLang="zh-CN" sz="1000" dirty="0">
                <a:latin typeface="+mn-ea"/>
              </a:endParaRPr>
            </a:p>
            <a:p>
              <a:r>
                <a:rPr lang="zh-CN" altLang="en-US" sz="1000" dirty="0">
                  <a:latin typeface="+mn-ea"/>
                </a:rPr>
                <a:t>pvalue-0.0135</a:t>
              </a:r>
            </a:p>
          </p:txBody>
        </p:sp>
        <p:pic>
          <p:nvPicPr>
            <p:cNvPr id="23" name="图片 22" descr="图片包含 游戏机&#10;&#10;描述已自动生成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74212" y="1209000"/>
              <a:ext cx="1368447" cy="1080000"/>
            </a:xfrm>
            <a:prstGeom prst="rect">
              <a:avLst/>
            </a:prstGeom>
          </p:spPr>
        </p:pic>
        <p:sp>
          <p:nvSpPr>
            <p:cNvPr id="24" name="矩形 23"/>
            <p:cNvSpPr/>
            <p:nvPr/>
          </p:nvSpPr>
          <p:spPr>
            <a:xfrm>
              <a:off x="5089532" y="755947"/>
              <a:ext cx="1507468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00" dirty="0">
                  <a:latin typeface="+mn-ea"/>
                </a:rPr>
                <a:t>BILD_CTNNB1_ONCOGENIC_SIGNATURE</a:t>
              </a:r>
              <a:endParaRPr lang="en-US" altLang="zh-CN" sz="1000" dirty="0">
                <a:latin typeface="+mn-ea"/>
              </a:endParaRPr>
            </a:p>
            <a:p>
              <a:r>
                <a:rPr lang="zh-CN" altLang="en-US" sz="1000" dirty="0">
                  <a:latin typeface="+mn-ea"/>
                </a:rPr>
                <a:t>pvalue-0.0040</a:t>
              </a:r>
            </a:p>
          </p:txBody>
        </p:sp>
        <p:pic>
          <p:nvPicPr>
            <p:cNvPr id="25" name="图片 24" descr="图片包含 游戏机&#10;&#10;描述已自动生成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41154" y="1209000"/>
              <a:ext cx="1368447" cy="1080000"/>
            </a:xfrm>
            <a:prstGeom prst="rect">
              <a:avLst/>
            </a:prstGeom>
          </p:spPr>
        </p:pic>
        <p:sp>
          <p:nvSpPr>
            <p:cNvPr id="26" name="矩形 25"/>
            <p:cNvSpPr/>
            <p:nvPr/>
          </p:nvSpPr>
          <p:spPr>
            <a:xfrm>
              <a:off x="3635940" y="755947"/>
              <a:ext cx="1453592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00" dirty="0">
                  <a:latin typeface="+mn-ea"/>
                </a:rPr>
                <a:t>HOEGERKORP_CD44_TARGETS_DIRECT_UP</a:t>
              </a:r>
              <a:endParaRPr lang="en-US" altLang="zh-CN" sz="1000" dirty="0">
                <a:latin typeface="+mn-ea"/>
              </a:endParaRPr>
            </a:p>
            <a:p>
              <a:r>
                <a:rPr lang="zh-CN" altLang="en-US" sz="1000" dirty="0">
                  <a:latin typeface="+mn-ea"/>
                </a:rPr>
                <a:t>pvalue-0.0062</a:t>
              </a:r>
            </a:p>
          </p:txBody>
        </p:sp>
        <p:sp>
          <p:nvSpPr>
            <p:cNvPr id="27" name="矩形 26"/>
            <p:cNvSpPr/>
            <p:nvPr/>
          </p:nvSpPr>
          <p:spPr>
            <a:xfrm>
              <a:off x="2035632" y="761953"/>
              <a:ext cx="1805933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00" dirty="0">
                  <a:latin typeface="+mn-ea"/>
                </a:rPr>
                <a:t>COWLING_MYCN_TARGETS</a:t>
              </a:r>
              <a:endParaRPr lang="en-US" altLang="zh-CN" sz="1000" dirty="0">
                <a:latin typeface="+mn-ea"/>
              </a:endParaRPr>
            </a:p>
            <a:p>
              <a:r>
                <a:rPr lang="zh-CN" altLang="en-US" sz="1000" dirty="0">
                  <a:latin typeface="+mn-ea"/>
                </a:rPr>
                <a:t>pvalue-0.0048</a:t>
              </a:r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EFDE26CB-C81D-4289-851C-05AEE6323154}"/>
                </a:ext>
              </a:extLst>
            </p:cNvPr>
            <p:cNvGrpSpPr/>
            <p:nvPr/>
          </p:nvGrpSpPr>
          <p:grpSpPr>
            <a:xfrm>
              <a:off x="386588" y="2649000"/>
              <a:ext cx="6156071" cy="2304000"/>
              <a:chOff x="107965" y="489000"/>
              <a:chExt cx="6156071" cy="2304000"/>
            </a:xfrm>
          </p:grpSpPr>
          <p:pic>
            <p:nvPicPr>
              <p:cNvPr id="12" name="图片 11" descr="手机屏幕截图&#10;&#10;描述已自动生成">
                <a:extLst>
                  <a:ext uri="{FF2B5EF4-FFF2-40B4-BE49-F238E27FC236}">
                    <a16:creationId xmlns:a16="http://schemas.microsoft.com/office/drawing/2014/main" id="{D893DBEB-742C-40B8-9884-C7C39AEF8F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3000" y="633000"/>
                <a:ext cx="2835036" cy="2160000"/>
              </a:xfrm>
              <a:prstGeom prst="rect">
                <a:avLst/>
              </a:prstGeom>
            </p:spPr>
          </p:pic>
          <p:pic>
            <p:nvPicPr>
              <p:cNvPr id="13" name="图片 12" descr="手机屏幕截图&#10;&#10;描述已自动生成">
                <a:extLst>
                  <a:ext uri="{FF2B5EF4-FFF2-40B4-BE49-F238E27FC236}">
                    <a16:creationId xmlns:a16="http://schemas.microsoft.com/office/drawing/2014/main" id="{0E09D959-1227-4D7D-88B9-8296CB0462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29000" y="633000"/>
                <a:ext cx="2835036" cy="2160000"/>
              </a:xfrm>
              <a:prstGeom prst="rect">
                <a:avLst/>
              </a:prstGeom>
            </p:spPr>
          </p:pic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9142CF61-5BFD-4785-9652-F9987AFC3A1A}"/>
                  </a:ext>
                </a:extLst>
              </p:cNvPr>
              <p:cNvSpPr txBox="1"/>
              <p:nvPr/>
            </p:nvSpPr>
            <p:spPr>
              <a:xfrm>
                <a:off x="107965" y="489000"/>
                <a:ext cx="153035" cy="2755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D41ECEAF-4AD5-44CA-945F-F1C70E9845DD}"/>
                  </a:ext>
                </a:extLst>
              </p:cNvPr>
              <p:cNvSpPr txBox="1"/>
              <p:nvPr/>
            </p:nvSpPr>
            <p:spPr>
              <a:xfrm>
                <a:off x="3419965" y="489000"/>
                <a:ext cx="153035" cy="2755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</a:p>
            </p:txBody>
          </p:sp>
          <p:sp>
            <p:nvSpPr>
              <p:cNvPr id="17" name="矩形 16">
                <a:extLst>
                  <a:ext uri="{FF2B5EF4-FFF2-40B4-BE49-F238E27FC236}">
                    <a16:creationId xmlns:a16="http://schemas.microsoft.com/office/drawing/2014/main" id="{DA1DE9EF-8C9F-4C5E-B293-B74535258C0C}"/>
                  </a:ext>
                </a:extLst>
              </p:cNvPr>
              <p:cNvSpPr/>
              <p:nvPr/>
            </p:nvSpPr>
            <p:spPr>
              <a:xfrm>
                <a:off x="1125000" y="993000"/>
                <a:ext cx="1296000" cy="14400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矩形 17">
                <a:extLst>
                  <a:ext uri="{FF2B5EF4-FFF2-40B4-BE49-F238E27FC236}">
                    <a16:creationId xmlns:a16="http://schemas.microsoft.com/office/drawing/2014/main" id="{00578369-04BF-4EF4-BCCD-7D44D5412297}"/>
                  </a:ext>
                </a:extLst>
              </p:cNvPr>
              <p:cNvSpPr/>
              <p:nvPr/>
            </p:nvSpPr>
            <p:spPr>
              <a:xfrm>
                <a:off x="4221000" y="993000"/>
                <a:ext cx="1296000" cy="14400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EA6D12A1-FF32-486B-A599-F7A8125ED33A}"/>
                </a:ext>
              </a:extLst>
            </p:cNvPr>
            <p:cNvSpPr txBox="1"/>
            <p:nvPr/>
          </p:nvSpPr>
          <p:spPr>
            <a:xfrm>
              <a:off x="209770" y="573410"/>
              <a:ext cx="153035" cy="275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8014</TotalTime>
  <Words>181</Words>
  <Application>Microsoft Office PowerPoint</Application>
  <PresentationFormat>A4 纸张(210x297 毫米)</PresentationFormat>
  <Paragraphs>75</Paragraphs>
  <Slides>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0" baseType="lpstr">
      <vt:lpstr>等线</vt:lpstr>
      <vt:lpstr>Arial</vt:lpstr>
      <vt:lpstr>Calibri</vt:lpstr>
      <vt:lpstr>Calibri Light</vt:lpstr>
      <vt:lpstr>Times New Roman</vt:lpstr>
      <vt:lpstr>Office 主题</vt:lpstr>
      <vt:lpstr>Prism 8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Shanxiang Lyu</dc:creator>
  <cp:lastModifiedBy>Li Yin</cp:lastModifiedBy>
  <cp:revision>420</cp:revision>
  <dcterms:created xsi:type="dcterms:W3CDTF">2020-03-06T05:31:00Z</dcterms:created>
  <dcterms:modified xsi:type="dcterms:W3CDTF">2021-03-27T13:13:47Z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2052-11.1.0.9912</vt:lpwstr>
  </property>
</Properties>
</file>